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4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5143500" type="screen16x9"/>
  <p:notesSz cx="6858000" cy="9144000"/>
  <p:embeddedFontLst>
    <p:embeddedFont>
      <p:font typeface="Barlow Condensed" panose="020B0604020202020204" charset="0"/>
      <p:regular r:id="rId22"/>
      <p:bold r:id="rId23"/>
      <p:italic r:id="rId24"/>
      <p:boldItalic r:id="rId25"/>
    </p:embeddedFont>
    <p:embeddedFont>
      <p:font typeface="Barlow Condensed ExtraLight" panose="020B0604020202020204" charset="0"/>
      <p:regular r:id="rId26"/>
      <p:bold r:id="rId27"/>
      <p:italic r:id="rId28"/>
      <p:boldItalic r:id="rId29"/>
    </p:embeddedFont>
    <p:embeddedFont>
      <p:font typeface="Barlow Condensed Medium" panose="020B060402020202020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EB Garamond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hTagCI9sh4PRkYGa3g67/lVLyh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40" y="60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ylokool.com/helisalv/iseseisvalt-motlema/mis-probleem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" name="Google Shape;1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0"/>
          </a:p>
        </p:txBody>
      </p:sp>
      <p:sp>
        <p:nvSpPr>
          <p:cNvPr id="224" name="Google Shape;22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t-EE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0"/>
          </a:p>
        </p:txBody>
      </p:sp>
      <p:sp>
        <p:nvSpPr>
          <p:cNvPr id="233" name="Google Shape;23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t-EE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0"/>
          </a:p>
        </p:txBody>
      </p:sp>
      <p:sp>
        <p:nvSpPr>
          <p:cNvPr id="241" name="Google Shape;24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t-EE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9d02e76a9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g9d02e76a97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g9d02e76a97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t-EE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" name="Google Shape;2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0"/>
          </a:p>
        </p:txBody>
      </p:sp>
      <p:sp>
        <p:nvSpPr>
          <p:cNvPr id="267" name="Google Shape;26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t-EE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0"/>
          </a:p>
        </p:txBody>
      </p:sp>
      <p:sp>
        <p:nvSpPr>
          <p:cNvPr id="274" name="Google Shape;27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t-EE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t-E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t-EE" sz="1000"/>
              <a:t>Mida, kui mitu ja kui hästi me plaanime teha?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t-EE" sz="1000"/>
              <a:t>Kui mitme inimeseni plaanime jõuda? 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t-EE" sz="1000"/>
              <a:t>Mitmeid elusid  plaanime oma tegevusega mõjutada?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t-EE" sz="1000"/>
              <a:t>Kas me saame üldse midagi muuta?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t-EE" sz="1000"/>
              <a:t>Jne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0"/>
          </a:p>
        </p:txBody>
      </p:sp>
      <p:sp>
        <p:nvSpPr>
          <p:cNvPr id="188" name="Google Shape;18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t-EE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t-EE"/>
              <a:t>Probleem on: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t-EE"/>
              <a:t> - Lahendust nõudev küsimus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t-EE"/>
              <a:t> - Takistus, väljakutse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t-EE"/>
              <a:t> -  Vastuolu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t-EE" sz="1000"/>
              <a:t>Kuula: Ülo Vooglaid, </a:t>
            </a:r>
            <a:r>
              <a:rPr lang="et-EE" sz="1000" u="sng">
                <a:solidFill>
                  <a:schemeClr val="hlink"/>
                </a:solidFill>
                <a:hlinkClick r:id="rId3"/>
              </a:rPr>
              <a:t>Mis on probleem?</a:t>
            </a:r>
            <a:endParaRPr sz="1000"/>
          </a:p>
        </p:txBody>
      </p:sp>
      <p:sp>
        <p:nvSpPr>
          <p:cNvPr id="195" name="Google Shape;19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t-EE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t-EE" sz="1000"/>
              <a:t>Mida, kui mitu ja kui hästi me plaanime teha?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t-EE" sz="1000"/>
              <a:t>Kui mitme inimeseni plaanime jõuda? 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t-EE" sz="1000"/>
              <a:t>Mitmeid elusid  plaanime oma tegevusega mõjutada?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t-EE" sz="1000"/>
              <a:t>Kas me saame üldse midagi muuta?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t-EE" sz="1000"/>
              <a:t>Jne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0"/>
          </a:p>
        </p:txBody>
      </p:sp>
      <p:sp>
        <p:nvSpPr>
          <p:cNvPr id="206" name="Google Shape;20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t-EE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islaid (valge)">
  <p:cSld name="Esislaid (valge)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9"/>
          <p:cNvSpPr/>
          <p:nvPr/>
        </p:nvSpPr>
        <p:spPr>
          <a:xfrm>
            <a:off x="0" y="4318000"/>
            <a:ext cx="3263900" cy="82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5" name="Google Shape;15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80796" y="2811083"/>
            <a:ext cx="1758374" cy="101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9" descr="TLY-es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8109" y="4120464"/>
            <a:ext cx="1724101" cy="3548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19"/>
          <p:cNvCxnSpPr/>
          <p:nvPr/>
        </p:nvCxnSpPr>
        <p:spPr>
          <a:xfrm flipH="1">
            <a:off x="5676901" y="609600"/>
            <a:ext cx="800099" cy="3888589"/>
          </a:xfrm>
          <a:prstGeom prst="straightConnector1">
            <a:avLst/>
          </a:prstGeom>
          <a:noFill/>
          <a:ln w="444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628203" y="625298"/>
            <a:ext cx="4781997" cy="385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  <a:defRPr sz="36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69025" y="27865019"/>
            <a:ext cx="1749449" cy="174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4165" y="715318"/>
            <a:ext cx="1810421" cy="1797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õrdlus 01">
  <p:cSld name="võrdlus 0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8"/>
          <p:cNvSpPr txBox="1">
            <a:spLocks noGrp="1"/>
          </p:cNvSpPr>
          <p:nvPr>
            <p:ph type="body" idx="1"/>
          </p:nvPr>
        </p:nvSpPr>
        <p:spPr>
          <a:xfrm>
            <a:off x="622300" y="1778000"/>
            <a:ext cx="3724275" cy="2550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body" idx="2"/>
          </p:nvPr>
        </p:nvSpPr>
        <p:spPr>
          <a:xfrm>
            <a:off x="4810126" y="1778000"/>
            <a:ext cx="3724275" cy="2550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title"/>
          </p:nvPr>
        </p:nvSpPr>
        <p:spPr>
          <a:xfrm>
            <a:off x="628650" y="464083"/>
            <a:ext cx="7886700" cy="126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õrdlus 02">
  <p:cSld name="võrdlus 02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9"/>
          <p:cNvSpPr txBox="1">
            <a:spLocks noGrp="1"/>
          </p:cNvSpPr>
          <p:nvPr>
            <p:ph type="body" idx="1"/>
          </p:nvPr>
        </p:nvSpPr>
        <p:spPr>
          <a:xfrm>
            <a:off x="622300" y="1394223"/>
            <a:ext cx="3724275" cy="2934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body" idx="2"/>
          </p:nvPr>
        </p:nvSpPr>
        <p:spPr>
          <a:xfrm>
            <a:off x="4810126" y="1394223"/>
            <a:ext cx="3724275" cy="2934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596900" y="362930"/>
            <a:ext cx="7962900" cy="92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">
  <p:cSld name="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0"/>
          <p:cNvSpPr txBox="1">
            <a:spLocks noGrp="1"/>
          </p:cNvSpPr>
          <p:nvPr>
            <p:ph type="body" idx="1"/>
          </p:nvPr>
        </p:nvSpPr>
        <p:spPr>
          <a:xfrm>
            <a:off x="415007" y="458412"/>
            <a:ext cx="3127768" cy="49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8000"/>
              <a:buNone/>
              <a:defRPr sz="38000" b="0" i="1">
                <a:solidFill>
                  <a:srgbClr val="D004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body" idx="2"/>
          </p:nvPr>
        </p:nvSpPr>
        <p:spPr>
          <a:xfrm>
            <a:off x="3698721" y="1661862"/>
            <a:ext cx="4751812" cy="167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318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Merriweather Sans"/>
              <a:buChar char="-"/>
              <a:defRPr sz="3200"/>
            </a:lvl1pPr>
            <a:lvl2pPr marL="914400" lvl="1" indent="-406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00"/>
              <a:buChar char="-"/>
              <a:defRPr sz="2800"/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lm ruutu 01">
  <p:cSld name="kolm ruutu 0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1"/>
          <p:cNvSpPr/>
          <p:nvPr/>
        </p:nvSpPr>
        <p:spPr>
          <a:xfrm>
            <a:off x="749300" y="514349"/>
            <a:ext cx="2160000" cy="2160000"/>
          </a:xfrm>
          <a:prstGeom prst="rect">
            <a:avLst/>
          </a:prstGeom>
          <a:solidFill>
            <a:srgbClr val="D004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" name="Google Shape;61;p31"/>
          <p:cNvSpPr txBox="1">
            <a:spLocks noGrp="1"/>
          </p:cNvSpPr>
          <p:nvPr>
            <p:ph type="title"/>
          </p:nvPr>
        </p:nvSpPr>
        <p:spPr>
          <a:xfrm>
            <a:off x="755576" y="1790344"/>
            <a:ext cx="2340000" cy="89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374400" rIns="180000" bIns="1404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80"/>
              <a:buFont typeface="EB Garamond"/>
              <a:buNone/>
              <a:defRPr sz="2800" b="0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>
            <a:spLocks noGrp="1"/>
          </p:cNvSpPr>
          <p:nvPr>
            <p:ph type="pic" idx="2"/>
          </p:nvPr>
        </p:nvSpPr>
        <p:spPr>
          <a:xfrm>
            <a:off x="3455876" y="519522"/>
            <a:ext cx="216000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3"/>
          </p:nvPr>
        </p:nvSpPr>
        <p:spPr>
          <a:xfrm>
            <a:off x="6156176" y="519522"/>
            <a:ext cx="216000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762000" y="2828922"/>
            <a:ext cx="7772400" cy="1559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/>
          <p:nvPr/>
        </p:nvSpPr>
        <p:spPr>
          <a:xfrm>
            <a:off x="755576" y="627534"/>
            <a:ext cx="165618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374400" rIns="180000" bIns="140400" anchor="t" anchorCtr="0">
            <a:noAutofit/>
          </a:bodyPr>
          <a:lstStyle/>
          <a:p>
            <a:pPr marL="0" marR="0" lvl="0" indent="0" algn="l" rtl="0">
              <a:lnSpc>
                <a:spcPct val="4242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60"/>
              <a:buFont typeface="EB Garamond"/>
              <a:buNone/>
            </a:pPr>
            <a:r>
              <a:rPr lang="et-EE" sz="66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lm ruutu 02">
  <p:cSld name="kolm ruutu 0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763476" y="519522"/>
            <a:ext cx="216000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68" name="Google Shape;68;p32"/>
          <p:cNvSpPr>
            <a:spLocks noGrp="1"/>
          </p:cNvSpPr>
          <p:nvPr>
            <p:ph type="pic" idx="3"/>
          </p:nvPr>
        </p:nvSpPr>
        <p:spPr>
          <a:xfrm>
            <a:off x="6156176" y="519522"/>
            <a:ext cx="216000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69" name="Google Shape;69;p32"/>
          <p:cNvSpPr/>
          <p:nvPr/>
        </p:nvSpPr>
        <p:spPr>
          <a:xfrm>
            <a:off x="3479800" y="514349"/>
            <a:ext cx="2160000" cy="2160000"/>
          </a:xfrm>
          <a:prstGeom prst="rect">
            <a:avLst/>
          </a:prstGeom>
          <a:solidFill>
            <a:srgbClr val="D004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" name="Google Shape;70;p32"/>
          <p:cNvSpPr txBox="1">
            <a:spLocks noGrp="1"/>
          </p:cNvSpPr>
          <p:nvPr>
            <p:ph type="title"/>
          </p:nvPr>
        </p:nvSpPr>
        <p:spPr>
          <a:xfrm>
            <a:off x="3486076" y="1762122"/>
            <a:ext cx="2340000" cy="89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374400" rIns="180000" bIns="1404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80"/>
              <a:buFont typeface="EB Garamond"/>
              <a:buNone/>
              <a:defRPr sz="2800" b="0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/>
          <p:nvPr/>
        </p:nvSpPr>
        <p:spPr>
          <a:xfrm>
            <a:off x="3486076" y="627534"/>
            <a:ext cx="165618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374400" rIns="180000" bIns="140400" anchor="t" anchorCtr="0">
            <a:noAutofit/>
          </a:bodyPr>
          <a:lstStyle/>
          <a:p>
            <a:pPr marL="0" marR="0" lvl="0" indent="0" algn="l" rtl="0">
              <a:lnSpc>
                <a:spcPct val="4242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60"/>
              <a:buFont typeface="EB Garamond"/>
              <a:buNone/>
            </a:pPr>
            <a:r>
              <a:rPr lang="et-EE" sz="66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2"/>
          <p:cNvSpPr txBox="1">
            <a:spLocks noGrp="1"/>
          </p:cNvSpPr>
          <p:nvPr>
            <p:ph type="body" idx="1"/>
          </p:nvPr>
        </p:nvSpPr>
        <p:spPr>
          <a:xfrm>
            <a:off x="762000" y="2828922"/>
            <a:ext cx="7772400" cy="1559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lm ruutu 03">
  <p:cSld name="kolm ruutu 03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3"/>
          <p:cNvSpPr>
            <a:spLocks noGrp="1"/>
          </p:cNvSpPr>
          <p:nvPr>
            <p:ph type="pic" idx="2"/>
          </p:nvPr>
        </p:nvSpPr>
        <p:spPr>
          <a:xfrm>
            <a:off x="3455876" y="519522"/>
            <a:ext cx="216000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75" name="Google Shape;75;p33"/>
          <p:cNvSpPr>
            <a:spLocks noGrp="1"/>
          </p:cNvSpPr>
          <p:nvPr>
            <p:ph type="pic" idx="3"/>
          </p:nvPr>
        </p:nvSpPr>
        <p:spPr>
          <a:xfrm>
            <a:off x="758676" y="519522"/>
            <a:ext cx="216000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76" name="Google Shape;76;p33"/>
          <p:cNvSpPr/>
          <p:nvPr/>
        </p:nvSpPr>
        <p:spPr>
          <a:xfrm>
            <a:off x="6184900" y="514349"/>
            <a:ext cx="2160000" cy="2160000"/>
          </a:xfrm>
          <a:prstGeom prst="rect">
            <a:avLst/>
          </a:prstGeom>
          <a:solidFill>
            <a:srgbClr val="D004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" name="Google Shape;77;p33"/>
          <p:cNvSpPr txBox="1">
            <a:spLocks noGrp="1"/>
          </p:cNvSpPr>
          <p:nvPr>
            <p:ph type="title"/>
          </p:nvPr>
        </p:nvSpPr>
        <p:spPr>
          <a:xfrm>
            <a:off x="6191176" y="1776233"/>
            <a:ext cx="2340000" cy="89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374400" rIns="180000" bIns="1404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80"/>
              <a:buFont typeface="EB Garamond"/>
              <a:buNone/>
              <a:defRPr sz="2800" b="0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/>
          <p:nvPr/>
        </p:nvSpPr>
        <p:spPr>
          <a:xfrm>
            <a:off x="6191176" y="627534"/>
            <a:ext cx="165618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374400" rIns="180000" bIns="140400" anchor="t" anchorCtr="0">
            <a:noAutofit/>
          </a:bodyPr>
          <a:lstStyle/>
          <a:p>
            <a:pPr marL="0" marR="0" lvl="0" indent="0" algn="l" rtl="0">
              <a:lnSpc>
                <a:spcPct val="4242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60"/>
              <a:buFont typeface="EB Garamond"/>
              <a:buNone/>
            </a:pPr>
            <a:r>
              <a:rPr lang="et-EE" sz="66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33"/>
          <p:cNvSpPr txBox="1">
            <a:spLocks noGrp="1"/>
          </p:cNvSpPr>
          <p:nvPr>
            <p:ph type="body" idx="1"/>
          </p:nvPr>
        </p:nvSpPr>
        <p:spPr>
          <a:xfrm>
            <a:off x="762000" y="2828922"/>
            <a:ext cx="7772400" cy="1559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ike ringpilt + sisu">
  <p:cSld name="väike ringpilt + sisu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4"/>
          <p:cNvSpPr>
            <a:spLocks noGrp="1"/>
          </p:cNvSpPr>
          <p:nvPr>
            <p:ph type="pic" idx="2"/>
          </p:nvPr>
        </p:nvSpPr>
        <p:spPr>
          <a:xfrm>
            <a:off x="566445" y="777213"/>
            <a:ext cx="3240000" cy="3240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body" idx="1"/>
          </p:nvPr>
        </p:nvSpPr>
        <p:spPr>
          <a:xfrm>
            <a:off x="4247444" y="1762553"/>
            <a:ext cx="4460622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ur ringpilt + sisu">
  <p:cSld name="suur ringpilt + sisu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5"/>
          <p:cNvSpPr txBox="1">
            <a:spLocks noGrp="1"/>
          </p:cNvSpPr>
          <p:nvPr>
            <p:ph type="body" idx="1"/>
          </p:nvPr>
        </p:nvSpPr>
        <p:spPr>
          <a:xfrm>
            <a:off x="451930" y="1963490"/>
            <a:ext cx="3466560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1pPr>
            <a:lvl2pPr marL="914400" lvl="1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5"/>
          <p:cNvSpPr>
            <a:spLocks noGrp="1"/>
          </p:cNvSpPr>
          <p:nvPr>
            <p:ph type="pic" idx="2"/>
          </p:nvPr>
        </p:nvSpPr>
        <p:spPr>
          <a:xfrm>
            <a:off x="4671398" y="-668680"/>
            <a:ext cx="6732000" cy="673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lt + pealkiri + sisu">
  <p:cSld name="pilt + pealkiri + sisu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6"/>
          <p:cNvSpPr>
            <a:spLocks noGrp="1"/>
          </p:cNvSpPr>
          <p:nvPr>
            <p:ph type="pic" idx="2"/>
          </p:nvPr>
        </p:nvSpPr>
        <p:spPr>
          <a:xfrm>
            <a:off x="4850090" y="0"/>
            <a:ext cx="4293911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88" name="Google Shape;88;p36"/>
          <p:cNvSpPr txBox="1">
            <a:spLocks noGrp="1"/>
          </p:cNvSpPr>
          <p:nvPr>
            <p:ph type="title"/>
          </p:nvPr>
        </p:nvSpPr>
        <p:spPr>
          <a:xfrm>
            <a:off x="470288" y="984230"/>
            <a:ext cx="3921133" cy="142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6"/>
          <p:cNvSpPr txBox="1">
            <a:spLocks noGrp="1"/>
          </p:cNvSpPr>
          <p:nvPr>
            <p:ph type="body" idx="1"/>
          </p:nvPr>
        </p:nvSpPr>
        <p:spPr>
          <a:xfrm>
            <a:off x="515430" y="2563565"/>
            <a:ext cx="3878770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1pPr>
            <a:lvl2pPr marL="914400" lvl="1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lt + sisu">
  <p:cSld name="pilt + sisu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7"/>
          <p:cNvSpPr>
            <a:spLocks noGrp="1"/>
          </p:cNvSpPr>
          <p:nvPr>
            <p:ph type="pic" idx="2"/>
          </p:nvPr>
        </p:nvSpPr>
        <p:spPr>
          <a:xfrm>
            <a:off x="4850090" y="0"/>
            <a:ext cx="4293911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body" idx="1"/>
          </p:nvPr>
        </p:nvSpPr>
        <p:spPr>
          <a:xfrm>
            <a:off x="515430" y="1992065"/>
            <a:ext cx="3878770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1pPr>
            <a:lvl2pPr marL="914400" lvl="1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tt pealkirjaga 02">
  <p:cSld name="jutt pealkirjaga 0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596900" y="362930"/>
            <a:ext cx="7962900" cy="92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625320" y="1371978"/>
            <a:ext cx="7909080" cy="292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lt + pildiallkiri">
  <p:cSld name="pilt + pildiallkiri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8"/>
          <p:cNvSpPr>
            <a:spLocks noGrp="1"/>
          </p:cNvSpPr>
          <p:nvPr>
            <p:ph type="pic" idx="2"/>
          </p:nvPr>
        </p:nvSpPr>
        <p:spPr>
          <a:xfrm>
            <a:off x="381000" y="257175"/>
            <a:ext cx="8356600" cy="401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95" name="Google Shape;95;p38"/>
          <p:cNvSpPr txBox="1">
            <a:spLocks noGrp="1"/>
          </p:cNvSpPr>
          <p:nvPr>
            <p:ph type="body" idx="1"/>
          </p:nvPr>
        </p:nvSpPr>
        <p:spPr>
          <a:xfrm>
            <a:off x="2755900" y="4419600"/>
            <a:ext cx="5969000" cy="425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alkiri 01">
  <p:cSld name="pealkiri 0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9"/>
          <p:cNvSpPr txBox="1">
            <a:spLocks noGrp="1"/>
          </p:cNvSpPr>
          <p:nvPr>
            <p:ph type="title"/>
          </p:nvPr>
        </p:nvSpPr>
        <p:spPr>
          <a:xfrm>
            <a:off x="393700" y="471140"/>
            <a:ext cx="8356600" cy="140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alkiri 02">
  <p:cSld name="pealkiri 0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0"/>
          <p:cNvSpPr txBox="1">
            <a:spLocks noGrp="1"/>
          </p:cNvSpPr>
          <p:nvPr>
            <p:ph type="title"/>
          </p:nvPr>
        </p:nvSpPr>
        <p:spPr>
          <a:xfrm>
            <a:off x="375566" y="334356"/>
            <a:ext cx="8363190" cy="85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ühi">
  <p:cSld name="tühi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lt">
  <p:cSld name="pil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3"/>
          <p:cNvSpPr>
            <a:spLocks noGrp="1"/>
          </p:cNvSpPr>
          <p:nvPr>
            <p:ph type="pic" idx="2"/>
          </p:nvPr>
        </p:nvSpPr>
        <p:spPr>
          <a:xfrm>
            <a:off x="985545" y="977548"/>
            <a:ext cx="1044000" cy="1044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05" name="Google Shape;105;p43"/>
          <p:cNvSpPr>
            <a:spLocks noGrp="1"/>
          </p:cNvSpPr>
          <p:nvPr>
            <p:ph type="pic" idx="3"/>
          </p:nvPr>
        </p:nvSpPr>
        <p:spPr>
          <a:xfrm>
            <a:off x="3474745" y="977548"/>
            <a:ext cx="1044000" cy="1044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06" name="Google Shape;106;p43"/>
          <p:cNvSpPr>
            <a:spLocks noGrp="1"/>
          </p:cNvSpPr>
          <p:nvPr>
            <p:ph type="pic" idx="4"/>
          </p:nvPr>
        </p:nvSpPr>
        <p:spPr>
          <a:xfrm>
            <a:off x="5887745" y="977548"/>
            <a:ext cx="1044000" cy="1044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07" name="Google Shape;107;p43"/>
          <p:cNvSpPr>
            <a:spLocks noGrp="1"/>
          </p:cNvSpPr>
          <p:nvPr>
            <p:ph type="pic" idx="5"/>
          </p:nvPr>
        </p:nvSpPr>
        <p:spPr>
          <a:xfrm>
            <a:off x="6891045" y="2806348"/>
            <a:ext cx="1044000" cy="1044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08" name="Google Shape;108;p43"/>
          <p:cNvSpPr>
            <a:spLocks noGrp="1"/>
          </p:cNvSpPr>
          <p:nvPr>
            <p:ph type="pic" idx="6"/>
          </p:nvPr>
        </p:nvSpPr>
        <p:spPr>
          <a:xfrm>
            <a:off x="4414545" y="2806348"/>
            <a:ext cx="1044000" cy="1044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09" name="Google Shape;109;p43"/>
          <p:cNvSpPr>
            <a:spLocks noGrp="1"/>
          </p:cNvSpPr>
          <p:nvPr>
            <p:ph type="pic" idx="7"/>
          </p:nvPr>
        </p:nvSpPr>
        <p:spPr>
          <a:xfrm>
            <a:off x="1963445" y="2806348"/>
            <a:ext cx="1044000" cy="1044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10" name="Google Shape;110;p43"/>
          <p:cNvSpPr txBox="1">
            <a:spLocks noGrp="1"/>
          </p:cNvSpPr>
          <p:nvPr>
            <p:ph type="body" idx="1"/>
          </p:nvPr>
        </p:nvSpPr>
        <p:spPr>
          <a:xfrm>
            <a:off x="787400" y="20930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43"/>
          <p:cNvSpPr txBox="1">
            <a:spLocks noGrp="1"/>
          </p:cNvSpPr>
          <p:nvPr>
            <p:ph type="body" idx="8"/>
          </p:nvPr>
        </p:nvSpPr>
        <p:spPr>
          <a:xfrm>
            <a:off x="3251200" y="20930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43"/>
          <p:cNvSpPr txBox="1">
            <a:spLocks noGrp="1"/>
          </p:cNvSpPr>
          <p:nvPr>
            <p:ph type="body" idx="9"/>
          </p:nvPr>
        </p:nvSpPr>
        <p:spPr>
          <a:xfrm>
            <a:off x="5676900" y="20930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43"/>
          <p:cNvSpPr txBox="1">
            <a:spLocks noGrp="1"/>
          </p:cNvSpPr>
          <p:nvPr>
            <p:ph type="body" idx="13"/>
          </p:nvPr>
        </p:nvSpPr>
        <p:spPr>
          <a:xfrm>
            <a:off x="6680200" y="39218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43"/>
          <p:cNvSpPr txBox="1">
            <a:spLocks noGrp="1"/>
          </p:cNvSpPr>
          <p:nvPr>
            <p:ph type="body" idx="14"/>
          </p:nvPr>
        </p:nvSpPr>
        <p:spPr>
          <a:xfrm>
            <a:off x="4203700" y="39218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43"/>
          <p:cNvSpPr txBox="1">
            <a:spLocks noGrp="1"/>
          </p:cNvSpPr>
          <p:nvPr>
            <p:ph type="body" idx="15"/>
          </p:nvPr>
        </p:nvSpPr>
        <p:spPr>
          <a:xfrm>
            <a:off x="1752600" y="39218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43"/>
          <p:cNvSpPr txBox="1">
            <a:spLocks noGrp="1"/>
          </p:cNvSpPr>
          <p:nvPr>
            <p:ph type="title"/>
          </p:nvPr>
        </p:nvSpPr>
        <p:spPr>
          <a:xfrm>
            <a:off x="375566" y="334356"/>
            <a:ext cx="8363190" cy="85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sislaid (must)">
  <p:cSld name="1_Esislaid (must)">
    <p:bg>
      <p:bgPr>
        <a:solidFill>
          <a:schemeClr val="dk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5"/>
          <p:cNvSpPr/>
          <p:nvPr/>
        </p:nvSpPr>
        <p:spPr>
          <a:xfrm>
            <a:off x="6884001" y="2736273"/>
            <a:ext cx="1802765" cy="11314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23" name="Google Shape;123;p45" descr="TLY-est-v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15414" y="4119184"/>
            <a:ext cx="1724101" cy="35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5" descr="TLY-est-v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770" y="4486751"/>
            <a:ext cx="1896511" cy="38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5"/>
          <p:cNvSpPr/>
          <p:nvPr/>
        </p:nvSpPr>
        <p:spPr>
          <a:xfrm>
            <a:off x="0" y="4318000"/>
            <a:ext cx="3263900" cy="82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26" name="Google Shape;12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8782" y="2899389"/>
            <a:ext cx="1453202" cy="8410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45"/>
          <p:cNvCxnSpPr/>
          <p:nvPr/>
        </p:nvCxnSpPr>
        <p:spPr>
          <a:xfrm flipH="1">
            <a:off x="5676901" y="609600"/>
            <a:ext cx="800099" cy="3888589"/>
          </a:xfrm>
          <a:prstGeom prst="straightConnector1">
            <a:avLst/>
          </a:prstGeom>
          <a:noFill/>
          <a:ln w="444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8" name="Google Shape;128;p45"/>
          <p:cNvSpPr txBox="1">
            <a:spLocks noGrp="1"/>
          </p:cNvSpPr>
          <p:nvPr>
            <p:ph type="title"/>
          </p:nvPr>
        </p:nvSpPr>
        <p:spPr>
          <a:xfrm>
            <a:off x="628203" y="625298"/>
            <a:ext cx="4781997" cy="3845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  <a:defRPr sz="36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9" name="Google Shape;129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0475" y="715291"/>
            <a:ext cx="1802765" cy="1789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es (must)">
  <p:cSld name="tees (must)">
    <p:bg>
      <p:bgPr>
        <a:solidFill>
          <a:schemeClr val="dk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6"/>
          <p:cNvSpPr txBox="1">
            <a:spLocks noGrp="1"/>
          </p:cNvSpPr>
          <p:nvPr>
            <p:ph type="title"/>
          </p:nvPr>
        </p:nvSpPr>
        <p:spPr>
          <a:xfrm>
            <a:off x="2472940" y="1251730"/>
            <a:ext cx="5928560" cy="2110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Times New Roman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32" name="Google Shape;132;p46"/>
          <p:cNvCxnSpPr/>
          <p:nvPr/>
        </p:nvCxnSpPr>
        <p:spPr>
          <a:xfrm flipH="1">
            <a:off x="1130535" y="1043157"/>
            <a:ext cx="445675" cy="2356596"/>
          </a:xfrm>
          <a:prstGeom prst="straightConnector1">
            <a:avLst/>
          </a:prstGeom>
          <a:noFill/>
          <a:ln w="571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es + selgitus 01 (must)">
  <p:cSld name="tees + selgitus 01 (must)">
    <p:bg>
      <p:bgPr>
        <a:solidFill>
          <a:schemeClr val="dk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7"/>
          <p:cNvSpPr txBox="1">
            <a:spLocks noGrp="1"/>
          </p:cNvSpPr>
          <p:nvPr>
            <p:ph type="title"/>
          </p:nvPr>
        </p:nvSpPr>
        <p:spPr>
          <a:xfrm>
            <a:off x="2472940" y="1251731"/>
            <a:ext cx="592856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300"/>
              <a:buFont typeface="Times New Roman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7"/>
          <p:cNvSpPr txBox="1">
            <a:spLocks noGrp="1"/>
          </p:cNvSpPr>
          <p:nvPr>
            <p:ph type="body" idx="1"/>
          </p:nvPr>
        </p:nvSpPr>
        <p:spPr>
          <a:xfrm>
            <a:off x="2472940" y="2386564"/>
            <a:ext cx="5928562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 Sans"/>
              <a:buChar char="-"/>
              <a:defRPr sz="2800">
                <a:solidFill>
                  <a:srgbClr val="FFFFFF"/>
                </a:solidFill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  <a:defRPr sz="2400">
                <a:solidFill>
                  <a:srgbClr val="FFFFFF"/>
                </a:solidFill>
              </a:defRPr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Char char="-"/>
              <a:defRPr sz="2000">
                <a:solidFill>
                  <a:srgbClr val="FFFFFF"/>
                </a:solidFill>
              </a:defRPr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36" name="Google Shape;136;p47"/>
          <p:cNvCxnSpPr/>
          <p:nvPr/>
        </p:nvCxnSpPr>
        <p:spPr>
          <a:xfrm flipH="1">
            <a:off x="1130535" y="1043157"/>
            <a:ext cx="445675" cy="2356596"/>
          </a:xfrm>
          <a:prstGeom prst="straightConnector1">
            <a:avLst/>
          </a:prstGeom>
          <a:noFill/>
          <a:ln w="571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es + selgitus 02 (must)">
  <p:cSld name="tees + selgitus 02 (must)">
    <p:bg>
      <p:bgPr>
        <a:solidFill>
          <a:schemeClr val="dk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8"/>
          <p:cNvSpPr txBox="1">
            <a:spLocks noGrp="1"/>
          </p:cNvSpPr>
          <p:nvPr>
            <p:ph type="title"/>
          </p:nvPr>
        </p:nvSpPr>
        <p:spPr>
          <a:xfrm>
            <a:off x="2469826" y="1249391"/>
            <a:ext cx="593167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imes New Roman"/>
              <a:buNone/>
              <a:defRPr sz="3600" i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8"/>
          <p:cNvSpPr txBox="1">
            <a:spLocks noGrp="1"/>
          </p:cNvSpPr>
          <p:nvPr>
            <p:ph type="body" idx="1"/>
          </p:nvPr>
        </p:nvSpPr>
        <p:spPr>
          <a:xfrm>
            <a:off x="2472940" y="2386564"/>
            <a:ext cx="5928562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 Sans"/>
              <a:buChar char="-"/>
              <a:defRPr sz="2800">
                <a:solidFill>
                  <a:srgbClr val="FFFFFF"/>
                </a:solidFill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  <a:defRPr sz="2400">
                <a:solidFill>
                  <a:srgbClr val="FFFFFF"/>
                </a:solidFill>
              </a:defRPr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Char char="-"/>
              <a:defRPr sz="2000">
                <a:solidFill>
                  <a:srgbClr val="FFFFFF"/>
                </a:solidFill>
              </a:defRPr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0" name="Google Shape;140;p48"/>
          <p:cNvCxnSpPr/>
          <p:nvPr/>
        </p:nvCxnSpPr>
        <p:spPr>
          <a:xfrm flipH="1">
            <a:off x="1130535" y="1043157"/>
            <a:ext cx="445675" cy="2356596"/>
          </a:xfrm>
          <a:prstGeom prst="straightConnector1">
            <a:avLst/>
          </a:prstGeom>
          <a:noFill/>
          <a:ln w="571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es 01 (valge)">
  <p:cSld name="tees 01 (valge)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1"/>
          <p:cNvSpPr txBox="1">
            <a:spLocks noGrp="1"/>
          </p:cNvSpPr>
          <p:nvPr>
            <p:ph type="title"/>
          </p:nvPr>
        </p:nvSpPr>
        <p:spPr>
          <a:xfrm>
            <a:off x="2472940" y="1421060"/>
            <a:ext cx="5928560" cy="2110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Times New Roma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6" name="Google Shape;26;p21"/>
          <p:cNvCxnSpPr/>
          <p:nvPr/>
        </p:nvCxnSpPr>
        <p:spPr>
          <a:xfrm flipH="1">
            <a:off x="1130535" y="1212487"/>
            <a:ext cx="445675" cy="2356596"/>
          </a:xfrm>
          <a:prstGeom prst="straightConnector1">
            <a:avLst/>
          </a:prstGeom>
          <a:noFill/>
          <a:ln w="571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alkiri 01 (must)">
  <p:cSld name="pealkiri 01 (must)">
    <p:bg>
      <p:bgPr>
        <a:solidFill>
          <a:schemeClr val="dk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9"/>
          <p:cNvSpPr txBox="1">
            <a:spLocks noGrp="1"/>
          </p:cNvSpPr>
          <p:nvPr>
            <p:ph type="title"/>
          </p:nvPr>
        </p:nvSpPr>
        <p:spPr>
          <a:xfrm>
            <a:off x="330200" y="470498"/>
            <a:ext cx="8470900" cy="139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Times New Roman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alkiri 02 (must)">
  <p:cSld name="pealkiri 02 (must)">
    <p:bg>
      <p:bgPr>
        <a:solidFill>
          <a:schemeClr val="dk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0"/>
          <p:cNvSpPr txBox="1">
            <a:spLocks noGrp="1"/>
          </p:cNvSpPr>
          <p:nvPr>
            <p:ph type="title"/>
          </p:nvPr>
        </p:nvSpPr>
        <p:spPr>
          <a:xfrm>
            <a:off x="375566" y="334356"/>
            <a:ext cx="8363190" cy="85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  <a:defRPr sz="3200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ur ringpilt + pealkiri + sisu">
  <p:cSld name="suur ringpilt + pealkiri + sisu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body" idx="1"/>
          </p:nvPr>
        </p:nvSpPr>
        <p:spPr>
          <a:xfrm>
            <a:off x="477330" y="2563565"/>
            <a:ext cx="3466560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1pPr>
            <a:lvl2pPr marL="914400" lvl="1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>
            <a:spLocks noGrp="1"/>
          </p:cNvSpPr>
          <p:nvPr>
            <p:ph type="pic" idx="2"/>
          </p:nvPr>
        </p:nvSpPr>
        <p:spPr>
          <a:xfrm>
            <a:off x="4671398" y="-668680"/>
            <a:ext cx="6732000" cy="673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title"/>
          </p:nvPr>
        </p:nvSpPr>
        <p:spPr>
          <a:xfrm>
            <a:off x="470288" y="1009630"/>
            <a:ext cx="3452119" cy="142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es 02 (valge)">
  <p:cSld name="tees 02 (valge)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>
            <a:spLocks noGrp="1"/>
          </p:cNvSpPr>
          <p:nvPr>
            <p:ph type="title"/>
          </p:nvPr>
        </p:nvSpPr>
        <p:spPr>
          <a:xfrm>
            <a:off x="2469826" y="1418720"/>
            <a:ext cx="5944374" cy="202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  <a:defRPr sz="36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3" name="Google Shape;33;p23"/>
          <p:cNvCxnSpPr/>
          <p:nvPr/>
        </p:nvCxnSpPr>
        <p:spPr>
          <a:xfrm flipH="1">
            <a:off x="1130535" y="1212487"/>
            <a:ext cx="445675" cy="2356596"/>
          </a:xfrm>
          <a:prstGeom prst="straightConnector1">
            <a:avLst/>
          </a:prstGeom>
          <a:noFill/>
          <a:ln w="571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es selgitusega 01 (valge)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>
            <a:spLocks noGrp="1"/>
          </p:cNvSpPr>
          <p:nvPr>
            <p:ph type="title"/>
          </p:nvPr>
        </p:nvSpPr>
        <p:spPr>
          <a:xfrm>
            <a:off x="2472940" y="1421061"/>
            <a:ext cx="592856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1"/>
          </p:nvPr>
        </p:nvSpPr>
        <p:spPr>
          <a:xfrm>
            <a:off x="2472940" y="2555894"/>
            <a:ext cx="5928562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7" name="Google Shape;37;p24"/>
          <p:cNvCxnSpPr/>
          <p:nvPr/>
        </p:nvCxnSpPr>
        <p:spPr>
          <a:xfrm flipH="1">
            <a:off x="1130535" y="1212487"/>
            <a:ext cx="445675" cy="2356596"/>
          </a:xfrm>
          <a:prstGeom prst="straightConnector1">
            <a:avLst/>
          </a:prstGeom>
          <a:noFill/>
          <a:ln w="571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es selgitusega 02 (valge)">
  <p:cSld name="tees selgitusega 02 (valge)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 txBox="1">
            <a:spLocks noGrp="1"/>
          </p:cNvSpPr>
          <p:nvPr>
            <p:ph type="title"/>
          </p:nvPr>
        </p:nvSpPr>
        <p:spPr>
          <a:xfrm>
            <a:off x="2469826" y="1418721"/>
            <a:ext cx="594437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  <a:defRPr sz="36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1"/>
          </p:nvPr>
        </p:nvSpPr>
        <p:spPr>
          <a:xfrm>
            <a:off x="2472940" y="2555894"/>
            <a:ext cx="5928562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" name="Google Shape;41;p25"/>
          <p:cNvCxnSpPr/>
          <p:nvPr/>
        </p:nvCxnSpPr>
        <p:spPr>
          <a:xfrm flipH="1">
            <a:off x="1130535" y="1212487"/>
            <a:ext cx="445675" cy="2356596"/>
          </a:xfrm>
          <a:prstGeom prst="straightConnector1">
            <a:avLst/>
          </a:prstGeom>
          <a:noFill/>
          <a:ln w="571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lgitus">
  <p:cSld name="selgitu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>
            <a:spLocks noGrp="1"/>
          </p:cNvSpPr>
          <p:nvPr>
            <p:ph type="body" idx="1"/>
          </p:nvPr>
        </p:nvSpPr>
        <p:spPr>
          <a:xfrm>
            <a:off x="2499021" y="1490409"/>
            <a:ext cx="5724679" cy="191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318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Merriweather Sans"/>
              <a:buChar char="-"/>
              <a:defRPr sz="3200"/>
            </a:lvl1pPr>
            <a:lvl2pPr marL="914400" lvl="1" indent="-406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00"/>
              <a:buChar char="-"/>
              <a:defRPr sz="2800"/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4" name="Google Shape;44;p26"/>
          <p:cNvCxnSpPr/>
          <p:nvPr/>
        </p:nvCxnSpPr>
        <p:spPr>
          <a:xfrm flipH="1">
            <a:off x="1130535" y="1195554"/>
            <a:ext cx="445675" cy="2356596"/>
          </a:xfrm>
          <a:prstGeom prst="straightConnector1">
            <a:avLst/>
          </a:prstGeom>
          <a:noFill/>
          <a:ln w="571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tt pealkirjaga 01">
  <p:cSld name="jutt pealkirjaga 0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>
            <a:spLocks noGrp="1"/>
          </p:cNvSpPr>
          <p:nvPr>
            <p:ph type="title"/>
          </p:nvPr>
        </p:nvSpPr>
        <p:spPr>
          <a:xfrm>
            <a:off x="628650" y="464083"/>
            <a:ext cx="7886700" cy="126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1"/>
          </p:nvPr>
        </p:nvSpPr>
        <p:spPr>
          <a:xfrm>
            <a:off x="625320" y="1820334"/>
            <a:ext cx="7909080" cy="2476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body" idx="1"/>
          </p:nvPr>
        </p:nvSpPr>
        <p:spPr>
          <a:xfrm>
            <a:off x="628650" y="1806221"/>
            <a:ext cx="7886700" cy="282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492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365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Times New Roman"/>
              <a:buNone/>
              <a:defRPr sz="63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18" descr="TLY-est.png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400050" y="4483721"/>
            <a:ext cx="1896511" cy="39034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4"/>
          <p:cNvSpPr txBox="1">
            <a:spLocks noGrp="1"/>
          </p:cNvSpPr>
          <p:nvPr>
            <p:ph type="body" idx="1"/>
          </p:nvPr>
        </p:nvSpPr>
        <p:spPr>
          <a:xfrm>
            <a:off x="628650" y="1806221"/>
            <a:ext cx="7886700" cy="282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492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365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19" name="Google Shape;119;p44"/>
          <p:cNvSpPr txBox="1">
            <a:spLocks noGrp="1"/>
          </p:cNvSpPr>
          <p:nvPr>
            <p:ph type="title"/>
          </p:nvPr>
        </p:nvSpPr>
        <p:spPr>
          <a:xfrm>
            <a:off x="628650" y="552381"/>
            <a:ext cx="7886700" cy="120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Times New Roman"/>
              <a:buNone/>
              <a:defRPr sz="63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0" name="Google Shape;120;p44" descr="TLY-est-v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4770" y="4486751"/>
            <a:ext cx="1896511" cy="3863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"/>
          <p:cNvSpPr txBox="1">
            <a:spLocks noGrp="1"/>
          </p:cNvSpPr>
          <p:nvPr>
            <p:ph type="title"/>
          </p:nvPr>
        </p:nvSpPr>
        <p:spPr>
          <a:xfrm>
            <a:off x="1408445" y="2949632"/>
            <a:ext cx="3955227" cy="151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7000"/>
              <a:buFont typeface="Barlow Condensed ExtraLight"/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50" name="Google Shape;150;p1"/>
          <p:cNvSpPr/>
          <p:nvPr/>
        </p:nvSpPr>
        <p:spPr>
          <a:xfrm>
            <a:off x="360331" y="247847"/>
            <a:ext cx="4687800" cy="3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t-EE" sz="8000" b="0" i="1" u="none" strike="noStrike" cap="none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Kaasamine ja kaasatus on ELUs oluline</a:t>
            </a:r>
            <a:endParaRPr sz="8000" b="0" i="1" u="none" strike="noStrike" cap="none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"/>
          <p:cNvSpPr txBox="1">
            <a:spLocks noGrp="1"/>
          </p:cNvSpPr>
          <p:nvPr>
            <p:ph type="title"/>
          </p:nvPr>
        </p:nvSpPr>
        <p:spPr>
          <a:xfrm>
            <a:off x="477330" y="39594"/>
            <a:ext cx="4462418" cy="95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t-EE" sz="4500" b="1" i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KOMMUNIKATSIOON</a:t>
            </a:r>
            <a:endParaRPr sz="4500" b="1" i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  <p:sp>
        <p:nvSpPr>
          <p:cNvPr id="227" name="Google Shape;227;p10"/>
          <p:cNvSpPr txBox="1"/>
          <p:nvPr/>
        </p:nvSpPr>
        <p:spPr>
          <a:xfrm>
            <a:off x="477330" y="972742"/>
            <a:ext cx="4605210" cy="3256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Char char="-"/>
            </a:pPr>
            <a:r>
              <a:rPr lang="et-EE" sz="20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Jagame informatsiooni sihtgrupile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Char char="-"/>
            </a:pPr>
            <a:r>
              <a:rPr lang="et-EE" sz="20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Tutvustame projekti üldsusele läbi televisiooni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Char char="-"/>
            </a:pPr>
            <a:r>
              <a:rPr lang="et-EE" sz="20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Pakume ajakirjandusele projektist uudisloo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Char char="-"/>
            </a:pPr>
            <a:r>
              <a:rPr lang="et-EE" sz="20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Osaleme õppematerjalide tõlkimisel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Char char="-"/>
            </a:pPr>
            <a:r>
              <a:rPr lang="et-EE" sz="20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Toetame praktilise koolituse läbiviimist õpetajatele</a:t>
            </a:r>
            <a:endParaRPr sz="16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None/>
            </a:pPr>
            <a:endParaRPr sz="20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marR="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None/>
            </a:pPr>
            <a:endParaRPr sz="20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None/>
            </a:pPr>
            <a:endParaRPr sz="20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marR="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None/>
            </a:pPr>
            <a:endParaRPr sz="20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marR="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None/>
            </a:pPr>
            <a:endParaRPr sz="20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28" name="Google Shape;228;p10"/>
          <p:cNvSpPr txBox="1"/>
          <p:nvPr/>
        </p:nvSpPr>
        <p:spPr>
          <a:xfrm>
            <a:off x="5291533" y="3679681"/>
            <a:ext cx="152477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t-EE" sz="900" b="0" i="1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PILT: Presidendi kantselei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1533" y="1211580"/>
            <a:ext cx="3169293" cy="2407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"/>
          <p:cNvSpPr txBox="1">
            <a:spLocks noGrp="1"/>
          </p:cNvSpPr>
          <p:nvPr>
            <p:ph type="title"/>
          </p:nvPr>
        </p:nvSpPr>
        <p:spPr>
          <a:xfrm>
            <a:off x="477330" y="39594"/>
            <a:ext cx="4462418" cy="95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t-EE" sz="4500" b="1" i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REKLAAM, KUJUNDUS</a:t>
            </a:r>
            <a:endParaRPr sz="4500" b="1" i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  <p:sp>
        <p:nvSpPr>
          <p:cNvPr id="236" name="Google Shape;236;p11"/>
          <p:cNvSpPr txBox="1"/>
          <p:nvPr/>
        </p:nvSpPr>
        <p:spPr>
          <a:xfrm>
            <a:off x="477329" y="972742"/>
            <a:ext cx="5535163" cy="3586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238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</a:pPr>
            <a:r>
              <a:rPr lang="et-EE" sz="17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Teavitame sihtgruppi ja üldsust projekti eesmärkidest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238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</a:pPr>
            <a:r>
              <a:rPr lang="et-EE" sz="17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Loome uudislood, </a:t>
            </a:r>
            <a:r>
              <a:rPr lang="et-EE" sz="1700" b="0" i="1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mailchimpid, roll-up´id </a:t>
            </a:r>
            <a:r>
              <a:rPr lang="et-EE" sz="17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ja</a:t>
            </a:r>
            <a:r>
              <a:rPr lang="et-EE" sz="1700" b="0" i="1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bannerid, </a:t>
            </a:r>
            <a:r>
              <a:rPr lang="et-EE" sz="17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digitaalsed posterid</a:t>
            </a:r>
            <a:endParaRPr sz="17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marR="0" lvl="0" indent="-3238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</a:pPr>
            <a:r>
              <a:rPr lang="et-EE" sz="17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Koostame artiklid ja sotsiaalmeedia postituste </a:t>
            </a:r>
            <a:r>
              <a:rPr lang="et-EE" sz="1700" b="0" i="1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captionid</a:t>
            </a:r>
            <a:endParaRPr sz="1700" b="0" i="1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marR="0" lvl="0" indent="-3238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</a:pPr>
            <a:r>
              <a:rPr lang="et-EE" sz="17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Osaleme õppematerjalide tõlkimisel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238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</a:pPr>
            <a:r>
              <a:rPr lang="et-EE" sz="17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Toetame praktilise koolituse läbiviimist õpetajatele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238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</a:pPr>
            <a:r>
              <a:rPr lang="et-EE" sz="17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Vajadusel jäädvustame projekti protsessi kaamerapildis</a:t>
            </a:r>
            <a:endParaRPr sz="13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None/>
            </a:pPr>
            <a:endParaRPr sz="18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marR="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None/>
            </a:pPr>
            <a:endParaRPr sz="18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None/>
            </a:pPr>
            <a:endParaRPr sz="18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marR="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None/>
            </a:pPr>
            <a:endParaRPr sz="18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marR="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None/>
            </a:pPr>
            <a:endParaRPr sz="18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237" name="Google Shape;23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3550" y="1080124"/>
            <a:ext cx="2478075" cy="37171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"/>
          <p:cNvSpPr txBox="1">
            <a:spLocks noGrp="1"/>
          </p:cNvSpPr>
          <p:nvPr>
            <p:ph type="title"/>
          </p:nvPr>
        </p:nvSpPr>
        <p:spPr>
          <a:xfrm>
            <a:off x="477330" y="39594"/>
            <a:ext cx="4462418" cy="95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t-EE" sz="4500" b="1" i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TURUNDUS</a:t>
            </a:r>
            <a:endParaRPr sz="4500" b="1" i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  <p:sp>
        <p:nvSpPr>
          <p:cNvPr id="244" name="Google Shape;244;p12"/>
          <p:cNvSpPr txBox="1"/>
          <p:nvPr/>
        </p:nvSpPr>
        <p:spPr>
          <a:xfrm>
            <a:off x="450115" y="945528"/>
            <a:ext cx="5535163" cy="3586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Char char="-"/>
            </a:pPr>
            <a:r>
              <a:rPr lang="et-EE" sz="20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Koostame ja haldame eelarvet</a:t>
            </a:r>
            <a:endParaRPr sz="20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Char char="-"/>
            </a:pPr>
            <a:r>
              <a:rPr lang="et-EE" sz="20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Organiseerime reklaamvahendid ja meened (nt t-särgid)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Char char="-"/>
            </a:pPr>
            <a:r>
              <a:rPr lang="et-EE" sz="20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Organiseerime koolituseks vajalikud pinnad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Char char="-"/>
            </a:pPr>
            <a:r>
              <a:rPr lang="et-EE" sz="20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Toetame praktilise koolituse läbiviimist õpetajatele</a:t>
            </a:r>
            <a:endParaRPr sz="20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erriweather Sans"/>
              <a:buChar char="-"/>
            </a:pPr>
            <a:r>
              <a:rPr lang="et-EE" sz="2000" b="0" i="0" u="none" strike="noStrike" cap="non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Osaleme õppematerjalide tõlkimisel</a:t>
            </a:r>
            <a:endParaRPr sz="2000" b="0" i="0" u="none" strike="noStrike" cap="none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erriweather Sans"/>
              <a:buChar char="-"/>
            </a:pPr>
            <a:r>
              <a:rPr lang="et-EE" sz="2000" b="0" i="0" u="none" strike="noStrike" cap="non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Koostame turundusplaani</a:t>
            </a:r>
            <a:endParaRPr sz="2000" b="0" i="0" u="none" strike="noStrike" cap="none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marR="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None/>
            </a:pPr>
            <a:endParaRPr sz="20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None/>
            </a:pPr>
            <a:endParaRPr sz="20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marR="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None/>
            </a:pPr>
            <a:endParaRPr sz="20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marR="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2200"/>
              <a:buFont typeface="Merriweather Sans"/>
              <a:buNone/>
            </a:pPr>
            <a:endParaRPr sz="20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"/>
          <p:cNvSpPr txBox="1">
            <a:spLocks noGrp="1"/>
          </p:cNvSpPr>
          <p:nvPr>
            <p:ph type="body" idx="1"/>
          </p:nvPr>
        </p:nvSpPr>
        <p:spPr>
          <a:xfrm>
            <a:off x="477323" y="993675"/>
            <a:ext cx="8062200" cy="3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Kommunikatsioon</a:t>
            </a:r>
            <a:endParaRPr/>
          </a:p>
          <a:p>
            <a:pPr marL="80010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80000"/>
              </a:buClr>
              <a:buSzPts val="2000"/>
              <a:buChar char="-"/>
            </a:pPr>
            <a:r>
              <a:rPr lang="et-EE" sz="18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Kuidas jõuda sihtgrupini? (kust kontaktid, kodulehed)</a:t>
            </a:r>
            <a:endParaRPr/>
          </a:p>
          <a:p>
            <a:pPr marL="80010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80000"/>
              </a:buClr>
              <a:buSzPts val="2000"/>
              <a:buChar char="-"/>
            </a:pPr>
            <a:r>
              <a:rPr lang="et-EE" sz="18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Kuidas tutvustada õpetajatele koolituskava?</a:t>
            </a:r>
            <a:endParaRPr/>
          </a:p>
          <a:p>
            <a:pPr marL="80010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80000"/>
              </a:buClr>
              <a:buSzPts val="2000"/>
              <a:buChar char="-"/>
            </a:pPr>
            <a:r>
              <a:rPr lang="et-EE" sz="18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Kas Teie osaleksite selles projektis?</a:t>
            </a:r>
            <a:endParaRPr sz="18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80010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80000"/>
              </a:buClr>
              <a:buSzPts val="1800"/>
              <a:buChar char="-"/>
            </a:pPr>
            <a:r>
              <a:rPr lang="et-EE" sz="18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Kuidas koostada tähelepanu äratav pressiteade?</a:t>
            </a:r>
            <a:endParaRPr sz="16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-"/>
            </a:pP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Turundus</a:t>
            </a:r>
            <a:endParaRPr/>
          </a:p>
          <a:p>
            <a:pPr marL="80010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80000"/>
              </a:buClr>
              <a:buSzPts val="2000"/>
              <a:buChar char="-"/>
            </a:pPr>
            <a:r>
              <a:rPr lang="et-EE" sz="18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Kui suur on eelarve, kust saada eelarvelised vahendid?</a:t>
            </a:r>
            <a:endParaRPr/>
          </a:p>
          <a:p>
            <a:pPr marL="80010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80000"/>
              </a:buClr>
              <a:buSzPts val="2000"/>
              <a:buChar char="-"/>
            </a:pPr>
            <a:r>
              <a:rPr lang="et-EE" sz="18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Kust saada koolituseks ruumid ning koolitusvahendid?</a:t>
            </a:r>
            <a:endParaRPr sz="18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80010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80000"/>
              </a:buClr>
              <a:buSzPts val="2000"/>
              <a:buChar char="-"/>
            </a:pPr>
            <a:r>
              <a:rPr lang="et-EE" sz="18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Kas eelarve võimaldab ellu viia kogu projekti esialgselt planeeritult?</a:t>
            </a:r>
            <a:endParaRPr>
              <a:solidFill>
                <a:srgbClr val="00206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sz="2200"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477324" y="0"/>
            <a:ext cx="59736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t-EE" sz="4500" b="1" i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VÄLJAKUTSED ja KÜSIMUSED</a:t>
            </a:r>
            <a:endParaRPr sz="4500" b="1" i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9d02e76a97_2_0"/>
          <p:cNvSpPr txBox="1">
            <a:spLocks noGrp="1"/>
          </p:cNvSpPr>
          <p:nvPr>
            <p:ph type="body" idx="1"/>
          </p:nvPr>
        </p:nvSpPr>
        <p:spPr>
          <a:xfrm>
            <a:off x="477325" y="1078275"/>
            <a:ext cx="7901100" cy="27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Char char="-"/>
            </a:pPr>
            <a:r>
              <a:rPr lang="et-EE" sz="19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Reklaam/kujundus</a:t>
            </a:r>
            <a:endParaRPr sz="2100"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800100" lvl="1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Barlow Condensed"/>
              <a:buChar char="-"/>
            </a:pPr>
            <a:r>
              <a:rPr lang="et-EE" sz="16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Kuidas ja missuguse reklaamiga äratada sihtgrupi huvi?</a:t>
            </a:r>
            <a:endParaRPr sz="16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800100" lvl="1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Barlow Condensed"/>
              <a:buChar char="-"/>
            </a:pPr>
            <a:r>
              <a:rPr lang="et-EE" sz="16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Kust leida piisavalt professionaalne tarkvara ja varustus?</a:t>
            </a:r>
            <a:endParaRPr sz="16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800100" lvl="1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arlow Condensed"/>
              <a:buChar char="-"/>
            </a:pPr>
            <a:r>
              <a:rPr lang="et-EE" sz="16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Füüsilisel kujul materjalid vs digitaalsed materjalid, näiteks postrid? Kuidas valida?</a:t>
            </a:r>
            <a:endParaRPr sz="16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800100" lvl="1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arlow Condensed"/>
              <a:buChar char="-"/>
            </a:pPr>
            <a:r>
              <a:rPr lang="et-EE" sz="16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Kas ja milliseid meeneid teha?</a:t>
            </a:r>
            <a:endParaRPr sz="16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00"/>
              <a:buChar char="-"/>
            </a:pPr>
            <a:r>
              <a:rPr lang="et-EE" sz="19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Üldised väljakutsed ja küsimused</a:t>
            </a:r>
            <a:endParaRPr sz="15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800100" lvl="1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arlow Condensed"/>
              <a:buChar char="-"/>
            </a:pPr>
            <a:r>
              <a:rPr lang="et-EE" sz="15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Kas info jõuab sihtgrupini ja tekitab huvi osaleda koolitusel?</a:t>
            </a:r>
            <a:endParaRPr sz="15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800100" lvl="1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arlow Condensed"/>
              <a:buChar char="-"/>
            </a:pPr>
            <a:r>
              <a:rPr lang="et-EE" sz="15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Kas koolitusest osa võtnud õpetajad tahavad või on nõus uusi teadmisi kasutama?</a:t>
            </a:r>
            <a:endParaRPr sz="15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800100" lvl="1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arlow Condensed"/>
              <a:buChar char="-"/>
            </a:pPr>
            <a:r>
              <a:rPr lang="et-EE" sz="15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Kas TEIE tahaksite proovida istevõrkpalli mängida?</a:t>
            </a:r>
            <a:endParaRPr sz="15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57" name="Google Shape;257;g9d02e76a97_2_0"/>
          <p:cNvSpPr txBox="1">
            <a:spLocks noGrp="1"/>
          </p:cNvSpPr>
          <p:nvPr>
            <p:ph type="title"/>
          </p:nvPr>
        </p:nvSpPr>
        <p:spPr>
          <a:xfrm>
            <a:off x="484523" y="0"/>
            <a:ext cx="67377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t-EE" sz="4500" b="1" i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VÄLJAKUTSED  ja KÜSIMUSED</a:t>
            </a:r>
            <a:endParaRPr sz="4500" b="1" i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58" name="Google Shape;258;g9d02e76a97_2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7975" y="0"/>
            <a:ext cx="2006023" cy="2673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"/>
          <p:cNvSpPr txBox="1">
            <a:spLocks noGrp="1"/>
          </p:cNvSpPr>
          <p:nvPr>
            <p:ph type="title"/>
          </p:nvPr>
        </p:nvSpPr>
        <p:spPr>
          <a:xfrm>
            <a:off x="2059349" y="1370525"/>
            <a:ext cx="6470700" cy="21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t-EE" sz="6000" b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TEADUSPÕHISUS  JA INTERDISTSIPLINAARSUS</a:t>
            </a:r>
            <a:endParaRPr sz="6000" b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"/>
          <p:cNvSpPr txBox="1">
            <a:spLocks noGrp="1"/>
          </p:cNvSpPr>
          <p:nvPr>
            <p:ph type="body" idx="1"/>
          </p:nvPr>
        </p:nvSpPr>
        <p:spPr>
          <a:xfrm>
            <a:off x="477324" y="993675"/>
            <a:ext cx="5744700" cy="3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0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Char char="-"/>
            </a:pPr>
            <a:r>
              <a:rPr lang="et-EE" sz="20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Eestis esimene sellelaadne projekt</a:t>
            </a:r>
            <a:endParaRPr sz="2200"/>
          </a:p>
          <a:p>
            <a:pPr marL="342900" lvl="0" indent="-330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Char char="-"/>
            </a:pPr>
            <a:r>
              <a:rPr lang="et-EE" sz="20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Meie projekt on sõltuv IPC loodud projektist, puudub otsene vajadus täiendavate teaduspõhiste allikate järgi</a:t>
            </a:r>
            <a:endParaRPr sz="2200"/>
          </a:p>
          <a:p>
            <a:pPr marL="45720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endParaRPr sz="20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erriweather Sans"/>
              <a:buNone/>
            </a:pP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erriweather Sans"/>
              <a:buNone/>
            </a:pP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70" name="Google Shape;270;p15"/>
          <p:cNvSpPr txBox="1">
            <a:spLocks noGrp="1"/>
          </p:cNvSpPr>
          <p:nvPr>
            <p:ph type="title"/>
          </p:nvPr>
        </p:nvSpPr>
        <p:spPr>
          <a:xfrm>
            <a:off x="477330" y="39594"/>
            <a:ext cx="4462418" cy="95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t-EE" sz="4500" b="1" i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TEADUSPÕHISUS</a:t>
            </a:r>
            <a:endParaRPr sz="4500" b="1" i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6"/>
          <p:cNvSpPr txBox="1">
            <a:spLocks noGrp="1"/>
          </p:cNvSpPr>
          <p:nvPr>
            <p:ph type="body" idx="1"/>
          </p:nvPr>
        </p:nvSpPr>
        <p:spPr>
          <a:xfrm>
            <a:off x="477330" y="993675"/>
            <a:ext cx="8340993" cy="334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-"/>
            </a:pPr>
            <a:r>
              <a:rPr lang="et-EE" sz="2200" b="1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Reklaam ja suhtekorraldus</a:t>
            </a: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aitab koostada turundusplaani, koostada artikleid, luua projekti visuaali</a:t>
            </a: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-"/>
            </a:pPr>
            <a:r>
              <a:rPr lang="et-EE" sz="2200" b="1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Kehakultuur</a:t>
            </a: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oskab hinnata erivajadusega inimeste võimekust ja aidata seda mõista ka sihtgrupil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-"/>
            </a:pPr>
            <a:r>
              <a:rPr lang="et-EE" sz="2200" b="1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Rekreatsioonikorraldus</a:t>
            </a: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oskab integreerida erivajadusega inimesi tavainimeste ühiskonda läbi rekreatiivsete vaba aja veetmise tegevuste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-"/>
            </a:pPr>
            <a:r>
              <a:rPr lang="et-EE" sz="2200" b="1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Psühholoogia</a:t>
            </a: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tõstab teadlikkust inimeste erinevuste ja vajaduste suhtes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-"/>
            </a:pPr>
            <a:r>
              <a:rPr lang="et-EE" sz="2200" b="1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Haldus- ja ärikorraldus </a:t>
            </a:r>
            <a:r>
              <a:rPr lang="et-EE" sz="22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aitab hoida projekti õigel teel, et see jõuaks võimalikult paljudeni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erriweather Sans"/>
              <a:buNone/>
            </a:pP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erriweather Sans"/>
              <a:buNone/>
            </a:pP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77" name="Google Shape;277;p16"/>
          <p:cNvSpPr txBox="1">
            <a:spLocks noGrp="1"/>
          </p:cNvSpPr>
          <p:nvPr>
            <p:ph type="title"/>
          </p:nvPr>
        </p:nvSpPr>
        <p:spPr>
          <a:xfrm>
            <a:off x="477330" y="39594"/>
            <a:ext cx="4462418" cy="95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t-EE" sz="4500" b="1" i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LÕIMUMINE</a:t>
            </a:r>
            <a:endParaRPr sz="4500" b="1" i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7"/>
          <p:cNvSpPr/>
          <p:nvPr/>
        </p:nvSpPr>
        <p:spPr>
          <a:xfrm>
            <a:off x="-112733" y="953158"/>
            <a:ext cx="5624186" cy="3181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t-EE" sz="5000" b="0" i="1" u="none" strike="noStrike" cap="none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     </a:t>
            </a:r>
            <a:endParaRPr sz="8000" b="0" i="1" u="none" strike="noStrike" cap="none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  <a:p>
            <a:pPr marL="0" marR="0" lvl="0" indent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t-EE" sz="8000" b="0" i="1" u="none" strike="noStrike" cap="none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      </a:t>
            </a:r>
            <a:r>
              <a:rPr lang="et-EE" sz="8000" b="0" i="1" u="none" strike="noStrike" cap="none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TÄNAME KUULAMAST</a:t>
            </a:r>
            <a:endParaRPr sz="8000" b="0" i="1" u="none" strike="noStrike" cap="none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  <a:p>
            <a:pPr marL="0" marR="0" lvl="0" indent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endParaRPr sz="6600" b="0" i="1" u="none" strike="noStrike" cap="none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  <a:p>
            <a:pPr marL="0" marR="0" lvl="0" indent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t-EE" sz="6600" b="0" i="1" u="none" strike="noStrike" cap="none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Kas on küsimusi?</a:t>
            </a:r>
            <a:endParaRPr sz="6600" b="0" i="1" u="none" strike="noStrike" cap="none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  <a:p>
            <a:pPr marL="0" marR="0" lvl="0" indent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t-EE" sz="8000" b="0" i="1" u="none" strike="noStrike" cap="none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         </a:t>
            </a:r>
            <a:endParaRPr sz="8000" b="0" i="1" u="none" strike="noStrike" cap="none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"/>
          <p:cNvSpPr txBox="1">
            <a:spLocks noGrp="1"/>
          </p:cNvSpPr>
          <p:nvPr>
            <p:ph type="title"/>
          </p:nvPr>
        </p:nvSpPr>
        <p:spPr>
          <a:xfrm>
            <a:off x="334141" y="215699"/>
            <a:ext cx="7962900" cy="92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t-EE" sz="4500" b="1" i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TEEMAD</a:t>
            </a:r>
            <a:endParaRPr sz="4500" b="1" i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  <p:sp>
        <p:nvSpPr>
          <p:cNvPr id="156" name="Google Shape;156;p2"/>
          <p:cNvSpPr/>
          <p:nvPr/>
        </p:nvSpPr>
        <p:spPr>
          <a:xfrm>
            <a:off x="1626548" y="2287423"/>
            <a:ext cx="1833589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t-EE" sz="17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Tiimiliikmed ja erialad, juhendajad</a:t>
            </a:r>
            <a:endParaRPr sz="17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57" name="Google Shape;157;p2"/>
          <p:cNvSpPr/>
          <p:nvPr/>
        </p:nvSpPr>
        <p:spPr>
          <a:xfrm>
            <a:off x="5850020" y="2298000"/>
            <a:ext cx="198253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t-EE" sz="17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Tegevuste rakendamine ja projektiga seotud sidusrühmad</a:t>
            </a:r>
            <a:endParaRPr sz="17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58" name="Google Shape;158;p2"/>
          <p:cNvSpPr/>
          <p:nvPr/>
        </p:nvSpPr>
        <p:spPr>
          <a:xfrm>
            <a:off x="2471929" y="3911997"/>
            <a:ext cx="17584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t-EE" sz="17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Projekti teaduspõhisus ja interdistsiplinaarsus</a:t>
            </a:r>
            <a:endParaRPr sz="17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59" name="Google Shape;159;p2"/>
          <p:cNvSpPr/>
          <p:nvPr/>
        </p:nvSpPr>
        <p:spPr>
          <a:xfrm>
            <a:off x="3743547" y="2288304"/>
            <a:ext cx="175148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t-EE" sz="17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Projekti eesmärk ja olulisus</a:t>
            </a:r>
            <a:endParaRPr sz="17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160" name="Google Shape;16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7064" y="3022750"/>
            <a:ext cx="842298" cy="7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0379" y="1346926"/>
            <a:ext cx="942543" cy="72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2"/>
          <p:cNvCxnSpPr/>
          <p:nvPr/>
        </p:nvCxnSpPr>
        <p:spPr>
          <a:xfrm flipH="1">
            <a:off x="3520889" y="1371266"/>
            <a:ext cx="164726" cy="659800"/>
          </a:xfrm>
          <a:prstGeom prst="straightConnector1">
            <a:avLst/>
          </a:prstGeom>
          <a:noFill/>
          <a:ln w="53975" cap="flat" cmpd="sng">
            <a:solidFill>
              <a:srgbClr val="BE1E2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3" name="Google Shape;16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9945" y="1322539"/>
            <a:ext cx="877137" cy="7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89817" y="1167066"/>
            <a:ext cx="707052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54480" y="3052492"/>
            <a:ext cx="829438" cy="79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2"/>
          <p:cNvCxnSpPr/>
          <p:nvPr/>
        </p:nvCxnSpPr>
        <p:spPr>
          <a:xfrm flipH="1">
            <a:off x="5604473" y="1365821"/>
            <a:ext cx="164726" cy="659800"/>
          </a:xfrm>
          <a:prstGeom prst="straightConnector1">
            <a:avLst/>
          </a:prstGeom>
          <a:noFill/>
          <a:ln w="53975" cap="flat" cmpd="sng">
            <a:solidFill>
              <a:srgbClr val="BE1E2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7" name="Google Shape;167;p2"/>
          <p:cNvCxnSpPr/>
          <p:nvPr/>
        </p:nvCxnSpPr>
        <p:spPr>
          <a:xfrm flipH="1">
            <a:off x="7667828" y="1345332"/>
            <a:ext cx="164726" cy="659800"/>
          </a:xfrm>
          <a:prstGeom prst="straightConnector1">
            <a:avLst/>
          </a:prstGeom>
          <a:noFill/>
          <a:ln w="53975" cap="flat" cmpd="sng">
            <a:solidFill>
              <a:srgbClr val="BE1E2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8" name="Google Shape;168;p2"/>
          <p:cNvCxnSpPr/>
          <p:nvPr/>
        </p:nvCxnSpPr>
        <p:spPr>
          <a:xfrm flipH="1">
            <a:off x="4536925" y="3180921"/>
            <a:ext cx="164726" cy="659800"/>
          </a:xfrm>
          <a:prstGeom prst="straightConnector1">
            <a:avLst/>
          </a:prstGeom>
          <a:noFill/>
          <a:ln w="53975" cap="flat" cmpd="sng">
            <a:solidFill>
              <a:srgbClr val="BE1E2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9" name="Google Shape;169;p2"/>
          <p:cNvSpPr/>
          <p:nvPr/>
        </p:nvSpPr>
        <p:spPr>
          <a:xfrm>
            <a:off x="4755711" y="3977599"/>
            <a:ext cx="2026976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t-EE" sz="17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Väljakutsed ja küsimused</a:t>
            </a:r>
            <a:endParaRPr sz="17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"/>
          <p:cNvSpPr txBox="1">
            <a:spLocks noGrp="1"/>
          </p:cNvSpPr>
          <p:nvPr>
            <p:ph type="subTitle" idx="4294967295"/>
          </p:nvPr>
        </p:nvSpPr>
        <p:spPr>
          <a:xfrm>
            <a:off x="3162545" y="115024"/>
            <a:ext cx="2142300" cy="21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2000" b="0" i="0" u="none" strike="noStrike" cap="none">
                <a:solidFill>
                  <a:srgbClr val="00206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Kommunikatsioon: </a:t>
            </a: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1600" b="0" i="1" u="none" strike="noStrike" cap="non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Sven Ringvee, kehakultuur</a:t>
            </a: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1600" b="0" i="1" u="none" strike="noStrike" cap="non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Maarja-Lill Mets, kehakultuur</a:t>
            </a:r>
            <a:endParaRPr sz="1600" b="0" i="1" u="none" strike="noStrike" cap="none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1600" b="0" i="1" u="none" strike="noStrike" cap="non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Kirsti Mäesepp, kehakultuur</a:t>
            </a:r>
            <a:endParaRPr sz="1600" b="0" i="1" u="none" strike="noStrike" cap="none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1600" b="0" i="1" u="none" strike="noStrike" cap="non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Kristjan Tamme, kehakultuur</a:t>
            </a: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endParaRPr sz="1600" b="0" i="1" u="none" strike="noStrike" cap="none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endParaRPr sz="1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176;p3"/>
          <p:cNvSpPr txBox="1"/>
          <p:nvPr/>
        </p:nvSpPr>
        <p:spPr>
          <a:xfrm>
            <a:off x="229200" y="2544374"/>
            <a:ext cx="2585104" cy="219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2000" b="0" i="0" u="none" strike="noStrike" cap="none">
                <a:solidFill>
                  <a:srgbClr val="00206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Reklaam/kujundus: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1600" b="0" i="1" u="none" strike="noStrike" cap="non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Kristjan Talu, reklaam ja suhtekorraldus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1600" b="0" i="1" u="none" strike="noStrike" cap="non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Marlen Saar, rekreatsioonikorraldus</a:t>
            </a:r>
            <a:endParaRPr sz="1600" b="0" i="1" u="none" strike="noStrike" cap="none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1600" b="0" i="1" u="none" strike="noStrike" cap="non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Grete Sõõru, rekreatsioonikorraldus</a:t>
            </a:r>
            <a:endParaRPr sz="1600" b="0" i="1" u="none" strike="noStrike" cap="none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1600" b="0" i="1" u="none" strike="noStrike" cap="non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Merrild Lebin, psühholoogia</a:t>
            </a:r>
            <a:endParaRPr sz="1600" b="0" i="1" u="none" strike="noStrike" cap="none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77" name="Google Shape;177;p3"/>
          <p:cNvSpPr txBox="1"/>
          <p:nvPr/>
        </p:nvSpPr>
        <p:spPr>
          <a:xfrm>
            <a:off x="229200" y="115024"/>
            <a:ext cx="2526203" cy="2452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2000" b="0" i="0" u="none" strike="noStrike" cap="none">
                <a:solidFill>
                  <a:srgbClr val="00206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Turundus: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1600" b="0" i="1" u="none" strike="noStrike" cap="non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Heinrich Sillang, kehakultuur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1600" b="0" i="1" u="none" strike="noStrike" cap="non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Vladislav Žarov, kehakultuur</a:t>
            </a:r>
            <a:endParaRPr sz="1600" b="0" i="1" u="none" strike="noStrike" cap="none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1600" b="0" i="1" u="none" strike="noStrike" cap="non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Melissa Reede, kehakultuur</a:t>
            </a:r>
            <a:endParaRPr sz="1600" b="0" i="1" u="none" strike="noStrike" cap="none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1600" b="0" i="1" u="none" strike="noStrike" cap="non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Rebecca lamberg, kehakultuur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1600" b="0" i="1" u="none" strike="noStrike" cap="non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Oliver Bötker, kultuuriteadus</a:t>
            </a:r>
            <a:endParaRPr sz="1600" b="0" i="1" u="none" strike="noStrike" cap="none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endParaRPr sz="1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Google Shape;178;p3"/>
          <p:cNvSpPr txBox="1"/>
          <p:nvPr/>
        </p:nvSpPr>
        <p:spPr>
          <a:xfrm>
            <a:off x="3162551" y="3478375"/>
            <a:ext cx="2526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2000" b="0" i="0" u="none" strike="noStrike" cap="none">
                <a:solidFill>
                  <a:srgbClr val="00206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Juhendaja(-d):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1600" b="0" i="1" u="none" strike="noStrike" cap="non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Kirsti Pedak</a:t>
            </a:r>
            <a:endParaRPr sz="1600" b="0" i="1" u="none" strike="noStrike" cap="none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2000" b="0" i="0" u="none" strike="noStrike" cap="none">
                <a:solidFill>
                  <a:srgbClr val="00206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Kaasjuhendajad: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1600" b="0" i="1" u="none" strike="noStrike" cap="non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Kaia Kollo, Gertrud Alatare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endParaRPr sz="1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Google Shape;179;p3"/>
          <p:cNvSpPr txBox="1"/>
          <p:nvPr/>
        </p:nvSpPr>
        <p:spPr>
          <a:xfrm>
            <a:off x="3162557" y="2203371"/>
            <a:ext cx="2374800" cy="12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2000" b="0" i="0" u="none" strike="noStrike" cap="none">
                <a:solidFill>
                  <a:srgbClr val="00206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Projektijuht: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1600" b="0" i="1" u="none" strike="noStrike" cap="non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Kathy-Karmen Kale, haldus- ja ärikorraldus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 sz="2000" b="0" i="0" u="none" strike="noStrike" cap="none">
                <a:solidFill>
                  <a:srgbClr val="00206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"/>
          <p:cNvSpPr txBox="1">
            <a:spLocks noGrp="1"/>
          </p:cNvSpPr>
          <p:nvPr>
            <p:ph type="title"/>
          </p:nvPr>
        </p:nvSpPr>
        <p:spPr>
          <a:xfrm>
            <a:off x="2105078" y="1794510"/>
            <a:ext cx="5928560" cy="115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t-EE" sz="6000" b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EESMÄRK JA OLULISUS</a:t>
            </a:r>
            <a:endParaRPr sz="6000" b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"/>
          <p:cNvSpPr txBox="1">
            <a:spLocks noGrp="1"/>
          </p:cNvSpPr>
          <p:nvPr>
            <p:ph type="body" idx="1"/>
          </p:nvPr>
        </p:nvSpPr>
        <p:spPr>
          <a:xfrm>
            <a:off x="477325" y="1242150"/>
            <a:ext cx="7406100" cy="3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65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00"/>
              <a:buChar char="-"/>
            </a:pPr>
            <a:r>
              <a:rPr lang="et-EE" sz="19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Valdavalt liikumisega käima lükatud projektid ei puuduta erivajadusega inimeste liikumist ega sporti</a:t>
            </a:r>
            <a:endParaRPr sz="2300"/>
          </a:p>
          <a:p>
            <a:pPr marL="342900" lvl="0" indent="-3365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100"/>
              <a:buChar char="-"/>
            </a:pPr>
            <a:r>
              <a:rPr lang="et-EE" sz="19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Erivajadusega inimesed ei julge osa võtta tegevustest, kus osalevad tavainimesed ja vastupidi, tavainimesed tunnevad ebakindlust erivajadusega inimeste suhtes</a:t>
            </a:r>
            <a:endParaRPr sz="19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3365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100"/>
              <a:buChar char="-"/>
            </a:pPr>
            <a:r>
              <a:rPr lang="et-EE" sz="19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Sporditreenerite ja kehalise kasvatuse õpetajatena näeme praktikas raskusi kõikide õpilaste kaasamisel metoodiliste materjalide puudumise tõttu riiklikus kavas</a:t>
            </a:r>
            <a:endParaRPr sz="19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erriweather Sans"/>
              <a:buNone/>
            </a:pP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erriweather Sans"/>
              <a:buNone/>
            </a:pP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91" name="Google Shape;191;p5"/>
          <p:cNvSpPr txBox="1">
            <a:spLocks noGrp="1"/>
          </p:cNvSpPr>
          <p:nvPr>
            <p:ph type="title"/>
          </p:nvPr>
        </p:nvSpPr>
        <p:spPr>
          <a:xfrm>
            <a:off x="477330" y="39594"/>
            <a:ext cx="4462418" cy="95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t-EE" sz="4500" b="1" i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HETKESEIS</a:t>
            </a:r>
            <a:endParaRPr sz="4500" b="1" i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"/>
          <p:cNvSpPr txBox="1">
            <a:spLocks noGrp="1"/>
          </p:cNvSpPr>
          <p:nvPr>
            <p:ph type="body" idx="1"/>
          </p:nvPr>
        </p:nvSpPr>
        <p:spPr>
          <a:xfrm>
            <a:off x="477330" y="1192458"/>
            <a:ext cx="4849216" cy="3205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238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900"/>
              <a:buChar char="-"/>
            </a:pPr>
            <a:r>
              <a:rPr lang="et-EE" sz="17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Integreerida erivajadusega inimesi tavainimeste ühiskonda</a:t>
            </a:r>
            <a:endParaRPr sz="2100"/>
          </a:p>
          <a:p>
            <a:pPr marL="342900" lvl="0" indent="-3238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900"/>
              <a:buChar char="-"/>
            </a:pPr>
            <a:r>
              <a:rPr lang="et-EE" sz="17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Näidata, et kõik saavad teha sporti olenemata erivajadusest</a:t>
            </a:r>
            <a:endParaRPr sz="17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3238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900"/>
              <a:buChar char="-"/>
            </a:pPr>
            <a:r>
              <a:rPr lang="et-EE" sz="17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Propageerida liikumisharrastusi, mida saavad koos teha nii tava- kui erivajadusega inimesed</a:t>
            </a:r>
            <a:endParaRPr sz="17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3238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80000"/>
              </a:buClr>
              <a:buSzPts val="1900"/>
              <a:buChar char="-"/>
            </a:pPr>
            <a:r>
              <a:rPr lang="et-EE" sz="17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Valmistada praktiline töövahend kõikidele, kes puutuvad kokku erivajadusega inimestega spordis</a:t>
            </a:r>
            <a:endParaRPr sz="17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erriweather Sans"/>
              <a:buNone/>
            </a:pP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erriweather Sans"/>
              <a:buNone/>
            </a:pP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98" name="Google Shape;198;p6"/>
          <p:cNvSpPr txBox="1">
            <a:spLocks noGrp="1"/>
          </p:cNvSpPr>
          <p:nvPr>
            <p:ph type="title"/>
          </p:nvPr>
        </p:nvSpPr>
        <p:spPr>
          <a:xfrm>
            <a:off x="477330" y="39594"/>
            <a:ext cx="4462418" cy="95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t-EE" sz="4500" b="1" i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PROJEKTI EESMÄRK</a:t>
            </a:r>
            <a:endParaRPr sz="4500" b="1" i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  <p:pic>
        <p:nvPicPr>
          <p:cNvPr id="199" name="Google Shape;19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7310" y="2572398"/>
            <a:ext cx="2818809" cy="187920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6"/>
          <p:cNvSpPr txBox="1"/>
          <p:nvPr/>
        </p:nvSpPr>
        <p:spPr>
          <a:xfrm>
            <a:off x="5656667" y="4451604"/>
            <a:ext cx="335861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t-EE" sz="900" b="0" i="1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PILT: https://www.afcb.co.uk/community-sports-trust/disability/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6"/>
          <p:cNvSpPr txBox="1"/>
          <p:nvPr/>
        </p:nvSpPr>
        <p:spPr>
          <a:xfrm>
            <a:off x="5656667" y="2313783"/>
            <a:ext cx="209544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t-EE" sz="900" b="0" i="1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PILT: http://www.worldparavolley.org/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6667" y="406366"/>
            <a:ext cx="2819452" cy="1879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"/>
          <p:cNvSpPr txBox="1">
            <a:spLocks noGrp="1"/>
          </p:cNvSpPr>
          <p:nvPr>
            <p:ph type="body" idx="1"/>
          </p:nvPr>
        </p:nvSpPr>
        <p:spPr>
          <a:xfrm>
            <a:off x="477330" y="1242153"/>
            <a:ext cx="4462418" cy="3256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200"/>
              <a:buChar char="-"/>
            </a:pPr>
            <a:r>
              <a:rPr lang="et-E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Erivajadusega inimesed ON meiega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200"/>
              <a:buChar char="-"/>
            </a:pPr>
            <a:r>
              <a:rPr lang="et-E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Projekt </a:t>
            </a:r>
            <a:endParaRPr/>
          </a:p>
          <a:p>
            <a:pPr marL="800100" lvl="1" indent="-3365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100"/>
              <a:buChar char="-"/>
            </a:pPr>
            <a:r>
              <a:rPr lang="et-EE" sz="17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Annab inimestele enesekindlust ja julgust</a:t>
            </a:r>
            <a:endParaRPr sz="1900"/>
          </a:p>
          <a:p>
            <a:pPr marL="800100" lvl="1" indent="-3365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100"/>
              <a:buChar char="-"/>
            </a:pPr>
            <a:r>
              <a:rPr lang="et-EE" sz="17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Muudab ühiskonda tolerantsemaks</a:t>
            </a:r>
            <a:endParaRPr sz="1900"/>
          </a:p>
          <a:p>
            <a:pPr marL="800100" lvl="1" indent="-3365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100"/>
              <a:buChar char="-"/>
            </a:pPr>
            <a:r>
              <a:rPr lang="et-EE" sz="17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Muudab inimeste suhtumist üksteisesse</a:t>
            </a:r>
            <a:endParaRPr sz="1900"/>
          </a:p>
          <a:p>
            <a:pPr marL="800100" lvl="1" indent="-3365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100"/>
              <a:buChar char="-"/>
            </a:pPr>
            <a:r>
              <a:rPr lang="et-EE" sz="17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Annab sihtgrupile liikumist toetavad õppematerjalid</a:t>
            </a:r>
            <a:endParaRPr sz="17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erriweather Sans"/>
              <a:buNone/>
            </a:pP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203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erriweather Sans"/>
              <a:buNone/>
            </a:pPr>
            <a:endParaRPr sz="2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09" name="Google Shape;209;p7"/>
          <p:cNvSpPr txBox="1">
            <a:spLocks noGrp="1"/>
          </p:cNvSpPr>
          <p:nvPr>
            <p:ph type="title"/>
          </p:nvPr>
        </p:nvSpPr>
        <p:spPr>
          <a:xfrm>
            <a:off x="477330" y="39594"/>
            <a:ext cx="4462418" cy="95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t-EE" sz="4500" b="1" i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OLULISUS</a:t>
            </a:r>
            <a:endParaRPr sz="4500" b="1" i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"/>
          <p:cNvSpPr txBox="1">
            <a:spLocks noGrp="1"/>
          </p:cNvSpPr>
          <p:nvPr>
            <p:ph type="title"/>
          </p:nvPr>
        </p:nvSpPr>
        <p:spPr>
          <a:xfrm>
            <a:off x="2105078" y="1794510"/>
            <a:ext cx="5928560" cy="115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t-EE" sz="6000" b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TEGEVUSTE RAKENDAMINE</a:t>
            </a:r>
            <a:endParaRPr sz="6000" b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"/>
          <p:cNvSpPr txBox="1">
            <a:spLocks noGrp="1"/>
          </p:cNvSpPr>
          <p:nvPr>
            <p:ph type="body" idx="1"/>
          </p:nvPr>
        </p:nvSpPr>
        <p:spPr>
          <a:xfrm>
            <a:off x="477325" y="1223775"/>
            <a:ext cx="7764600" cy="3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80000"/>
              </a:buClr>
              <a:buSzPts val="2000"/>
              <a:buFont typeface="Merriweather Sans"/>
              <a:buChar char="-"/>
            </a:pPr>
            <a:r>
              <a:rPr lang="et-EE" sz="22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Rahvusvahelise Paralümpiakomitee metoodiliste materjalide tõlkimine eesti keelde ja õppe-/koolitusmaterjalide ettevalmistamine</a:t>
            </a:r>
            <a:endParaRPr sz="22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80000"/>
              </a:buClr>
              <a:buSzPts val="2000"/>
              <a:buFont typeface="Merriweather Sans"/>
              <a:buChar char="-"/>
            </a:pPr>
            <a:r>
              <a:rPr lang="et-EE" sz="22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Meedias projekti tutvustamine, üldsuses huvi tekitamine</a:t>
            </a:r>
            <a:endParaRPr sz="22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80000"/>
              </a:buClr>
              <a:buSzPts val="2000"/>
              <a:buFont typeface="Merriweather Sans"/>
              <a:buChar char="-"/>
            </a:pPr>
            <a:r>
              <a:rPr lang="et-EE" sz="22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Sihtgrupile koolituse organiseerimine ja läbiviimine</a:t>
            </a:r>
            <a:endParaRPr sz="22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80000"/>
              </a:buClr>
              <a:buSzPts val="2000"/>
              <a:buFont typeface="Merriweather Sans"/>
              <a:buChar char="-"/>
            </a:pPr>
            <a:r>
              <a:rPr lang="et-EE" sz="22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Koolitatud spetsialistid rakendavad uued oskused oma töös </a:t>
            </a:r>
            <a:endParaRPr sz="22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22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20" name="Google Shape;220;p9"/>
          <p:cNvSpPr txBox="1">
            <a:spLocks noGrp="1"/>
          </p:cNvSpPr>
          <p:nvPr>
            <p:ph type="title"/>
          </p:nvPr>
        </p:nvSpPr>
        <p:spPr>
          <a:xfrm>
            <a:off x="477330" y="39594"/>
            <a:ext cx="5028948" cy="95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t-EE" sz="4500" b="1" i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TEGEVUSKAVA</a:t>
            </a:r>
            <a:endParaRPr sz="4500" b="1" i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LU Esitlus - valge">
  <a:themeElements>
    <a:clrScheme name="TL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F003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LU Esitlus - must">
  <a:themeElements>
    <a:clrScheme name="TL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F003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707</Words>
  <Application>Microsoft Office PowerPoint</Application>
  <PresentationFormat>On-screen Show (16:9)</PresentationFormat>
  <Paragraphs>158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Times New Roman</vt:lpstr>
      <vt:lpstr>Barlow Condensed Medium</vt:lpstr>
      <vt:lpstr>Merriweather Sans</vt:lpstr>
      <vt:lpstr>EB Garamond</vt:lpstr>
      <vt:lpstr>Calibri</vt:lpstr>
      <vt:lpstr>Barlow Condensed</vt:lpstr>
      <vt:lpstr>Barlow Condensed ExtraLight</vt:lpstr>
      <vt:lpstr>Arial</vt:lpstr>
      <vt:lpstr>TLU Esitlus - valge</vt:lpstr>
      <vt:lpstr>TLU Esitlus - must</vt:lpstr>
      <vt:lpstr>PowerPoint Presentation</vt:lpstr>
      <vt:lpstr>TEEMAD</vt:lpstr>
      <vt:lpstr>PowerPoint Presentation</vt:lpstr>
      <vt:lpstr>EESMÄRK JA OLULISUS</vt:lpstr>
      <vt:lpstr>HETKESEIS</vt:lpstr>
      <vt:lpstr>PROJEKTI EESMÄRK</vt:lpstr>
      <vt:lpstr>OLULISUS</vt:lpstr>
      <vt:lpstr>TEGEVUSTE RAKENDAMINE</vt:lpstr>
      <vt:lpstr>TEGEVUSKAVA</vt:lpstr>
      <vt:lpstr>KOMMUNIKATSIOON</vt:lpstr>
      <vt:lpstr>REKLAAM, KUJUNDUS</vt:lpstr>
      <vt:lpstr>TURUNDUS</vt:lpstr>
      <vt:lpstr>VÄLJAKUTSED ja KÜSIMUSED</vt:lpstr>
      <vt:lpstr>VÄLJAKUTSED  ja KÜSIMUSED </vt:lpstr>
      <vt:lpstr>TEADUSPÕHISUS  JA INTERDISTSIPLINAARSUS</vt:lpstr>
      <vt:lpstr>TEADUSPÕHISUS</vt:lpstr>
      <vt:lpstr>LÕIMUMINE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Maarja-Lill</dc:creator>
  <cp:lastModifiedBy>pkirsti</cp:lastModifiedBy>
  <cp:revision>1</cp:revision>
  <dcterms:modified xsi:type="dcterms:W3CDTF">2021-01-20T09:21:10Z</dcterms:modified>
</cp:coreProperties>
</file>