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EB Garamond" panose="020B060402020202020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3" roundtripDataSignature="AMtx7miKC44c0vmiDHDefJg/84D6H90v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40" y="40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a7989c0a94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a7989c0a94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ga7989c0a94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t-EE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a58f84d5ff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a58f84d5ff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ga58f84d5ff_0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t-EE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a58f84d5ff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a58f84d5ff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ga58f84d5ff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a58f84d5ff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a58f84d5ff_0_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ga58f84d5ff_0_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a7989c0a94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a7989c0a94_0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ga7989c0a94_0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t-EE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sislaid (valge)">
  <p:cSld name="Esislaid (valge)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6"/>
          <p:cNvSpPr/>
          <p:nvPr/>
        </p:nvSpPr>
        <p:spPr>
          <a:xfrm>
            <a:off x="0" y="4318000"/>
            <a:ext cx="3263900" cy="82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5" name="Google Shape;15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80796" y="2811083"/>
            <a:ext cx="1758374" cy="1017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6" descr="TLY-es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18109" y="4120464"/>
            <a:ext cx="1724101" cy="3548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Google Shape;17;p26"/>
          <p:cNvCxnSpPr/>
          <p:nvPr/>
        </p:nvCxnSpPr>
        <p:spPr>
          <a:xfrm flipH="1">
            <a:off x="5676901" y="609600"/>
            <a:ext cx="800099" cy="3888589"/>
          </a:xfrm>
          <a:prstGeom prst="straightConnector1">
            <a:avLst/>
          </a:prstGeom>
          <a:noFill/>
          <a:ln w="44450" cap="flat" cmpd="sng">
            <a:solidFill>
              <a:srgbClr val="D0043C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" name="Google Shape;18;p26"/>
          <p:cNvSpPr txBox="1">
            <a:spLocks noGrp="1"/>
          </p:cNvSpPr>
          <p:nvPr>
            <p:ph type="title"/>
          </p:nvPr>
        </p:nvSpPr>
        <p:spPr>
          <a:xfrm>
            <a:off x="628203" y="625298"/>
            <a:ext cx="4781997" cy="3850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  <a:defRPr sz="3600" i="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" name="Google Shape;19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69025" y="27865019"/>
            <a:ext cx="1749449" cy="1749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74165" y="715318"/>
            <a:ext cx="1810421" cy="17975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ühi">
  <p:cSld name="1_tühi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5"/>
          <p:cNvSpPr/>
          <p:nvPr/>
        </p:nvSpPr>
        <p:spPr>
          <a:xfrm>
            <a:off x="0" y="4318000"/>
            <a:ext cx="2565400" cy="82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es selgitusega 01 (valge)" type="obj">
  <p:cSld name="OBJEC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6"/>
          <p:cNvSpPr txBox="1">
            <a:spLocks noGrp="1"/>
          </p:cNvSpPr>
          <p:nvPr>
            <p:ph type="title"/>
          </p:nvPr>
        </p:nvSpPr>
        <p:spPr>
          <a:xfrm>
            <a:off x="2472940" y="1421061"/>
            <a:ext cx="592856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5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6"/>
          <p:cNvSpPr txBox="1">
            <a:spLocks noGrp="1"/>
          </p:cNvSpPr>
          <p:nvPr>
            <p:ph type="body" idx="1"/>
          </p:nvPr>
        </p:nvSpPr>
        <p:spPr>
          <a:xfrm>
            <a:off x="2472940" y="2555894"/>
            <a:ext cx="5928562" cy="129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erriweather Sans"/>
              <a:buChar char="-"/>
              <a:defRPr sz="2800"/>
            </a:lvl1pPr>
            <a:lvl2pPr marL="914400" lvl="1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400"/>
              <a:buChar char="-"/>
              <a:defRPr sz="2400"/>
            </a:lvl2pPr>
            <a:lvl3pPr marL="1371600" lvl="2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Char char="-"/>
              <a:defRPr sz="2000"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9" name="Google Shape;49;p36"/>
          <p:cNvCxnSpPr/>
          <p:nvPr/>
        </p:nvCxnSpPr>
        <p:spPr>
          <a:xfrm flipH="1">
            <a:off x="1130535" y="1212487"/>
            <a:ext cx="445675" cy="2356596"/>
          </a:xfrm>
          <a:prstGeom prst="straightConnector1">
            <a:avLst/>
          </a:prstGeom>
          <a:noFill/>
          <a:ln w="57150" cap="flat" cmpd="sng">
            <a:solidFill>
              <a:srgbClr val="D0043C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es selgitusega 02 (valge)">
  <p:cSld name="tees selgitusega 02 (valge)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7"/>
          <p:cNvSpPr txBox="1">
            <a:spLocks noGrp="1"/>
          </p:cNvSpPr>
          <p:nvPr>
            <p:ph type="title"/>
          </p:nvPr>
        </p:nvSpPr>
        <p:spPr>
          <a:xfrm>
            <a:off x="2469826" y="1418721"/>
            <a:ext cx="5944374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  <a:defRPr sz="3600" i="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7"/>
          <p:cNvSpPr txBox="1">
            <a:spLocks noGrp="1"/>
          </p:cNvSpPr>
          <p:nvPr>
            <p:ph type="body" idx="1"/>
          </p:nvPr>
        </p:nvSpPr>
        <p:spPr>
          <a:xfrm>
            <a:off x="2472940" y="2555894"/>
            <a:ext cx="5928562" cy="129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erriweather Sans"/>
              <a:buChar char="-"/>
              <a:defRPr sz="2800"/>
            </a:lvl1pPr>
            <a:lvl2pPr marL="914400" lvl="1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400"/>
              <a:buChar char="-"/>
              <a:defRPr sz="2400"/>
            </a:lvl2pPr>
            <a:lvl3pPr marL="1371600" lvl="2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Char char="-"/>
              <a:defRPr sz="2000"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3" name="Google Shape;53;p37"/>
          <p:cNvCxnSpPr/>
          <p:nvPr/>
        </p:nvCxnSpPr>
        <p:spPr>
          <a:xfrm flipH="1">
            <a:off x="1130535" y="1212487"/>
            <a:ext cx="445675" cy="2356596"/>
          </a:xfrm>
          <a:prstGeom prst="straightConnector1">
            <a:avLst/>
          </a:prstGeom>
          <a:noFill/>
          <a:ln w="57150" cap="flat" cmpd="sng">
            <a:solidFill>
              <a:srgbClr val="D0043C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lgitus">
  <p:cSld name="selgitu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8"/>
          <p:cNvSpPr txBox="1">
            <a:spLocks noGrp="1"/>
          </p:cNvSpPr>
          <p:nvPr>
            <p:ph type="body" idx="1"/>
          </p:nvPr>
        </p:nvSpPr>
        <p:spPr>
          <a:xfrm>
            <a:off x="2499021" y="1490409"/>
            <a:ext cx="5724679" cy="1919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4318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Merriweather Sans"/>
              <a:buChar char="-"/>
              <a:defRPr sz="3200"/>
            </a:lvl1pPr>
            <a:lvl2pPr marL="914400" lvl="1" indent="-406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00"/>
              <a:buChar char="-"/>
              <a:defRPr sz="2800"/>
            </a:lvl2pPr>
            <a:lvl3pPr marL="1371600" lvl="2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400"/>
              <a:buChar char="-"/>
              <a:defRPr sz="2400"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6" name="Google Shape;56;p38"/>
          <p:cNvCxnSpPr/>
          <p:nvPr/>
        </p:nvCxnSpPr>
        <p:spPr>
          <a:xfrm flipH="1">
            <a:off x="1130535" y="1195554"/>
            <a:ext cx="445675" cy="2356596"/>
          </a:xfrm>
          <a:prstGeom prst="straightConnector1">
            <a:avLst/>
          </a:prstGeom>
          <a:noFill/>
          <a:ln w="57150" cap="flat" cmpd="sng">
            <a:solidFill>
              <a:srgbClr val="D0043C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tt pealkirjaga 01">
  <p:cSld name="jutt pealkirjaga 0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9"/>
          <p:cNvSpPr txBox="1">
            <a:spLocks noGrp="1"/>
          </p:cNvSpPr>
          <p:nvPr>
            <p:ph type="title"/>
          </p:nvPr>
        </p:nvSpPr>
        <p:spPr>
          <a:xfrm>
            <a:off x="628650" y="464083"/>
            <a:ext cx="7886700" cy="1264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5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9"/>
          <p:cNvSpPr txBox="1">
            <a:spLocks noGrp="1"/>
          </p:cNvSpPr>
          <p:nvPr>
            <p:ph type="body" idx="1"/>
          </p:nvPr>
        </p:nvSpPr>
        <p:spPr>
          <a:xfrm>
            <a:off x="625320" y="1820334"/>
            <a:ext cx="7909080" cy="2476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erriweather Sans"/>
              <a:buChar char="-"/>
              <a:defRPr sz="2800"/>
            </a:lvl1pPr>
            <a:lvl2pPr marL="914400" lvl="1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Merriweather Sans"/>
              <a:buChar char="-"/>
              <a:defRPr sz="2400"/>
            </a:lvl2pPr>
            <a:lvl3pPr marL="1371600" lvl="2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Merriweather Sans"/>
              <a:buChar char="-"/>
              <a:defRPr sz="2000"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õrdlus 01">
  <p:cSld name="võrdlus 0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0"/>
          <p:cNvSpPr txBox="1">
            <a:spLocks noGrp="1"/>
          </p:cNvSpPr>
          <p:nvPr>
            <p:ph type="body" idx="1"/>
          </p:nvPr>
        </p:nvSpPr>
        <p:spPr>
          <a:xfrm>
            <a:off x="622300" y="1778000"/>
            <a:ext cx="3724275" cy="2550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-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40"/>
          <p:cNvSpPr txBox="1">
            <a:spLocks noGrp="1"/>
          </p:cNvSpPr>
          <p:nvPr>
            <p:ph type="body" idx="2"/>
          </p:nvPr>
        </p:nvSpPr>
        <p:spPr>
          <a:xfrm>
            <a:off x="4810126" y="1778000"/>
            <a:ext cx="3724275" cy="2550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-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40"/>
          <p:cNvSpPr txBox="1">
            <a:spLocks noGrp="1"/>
          </p:cNvSpPr>
          <p:nvPr>
            <p:ph type="title"/>
          </p:nvPr>
        </p:nvSpPr>
        <p:spPr>
          <a:xfrm>
            <a:off x="628650" y="464083"/>
            <a:ext cx="7886700" cy="1264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5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õrdlus 02">
  <p:cSld name="võrdlus 02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1"/>
          <p:cNvSpPr txBox="1">
            <a:spLocks noGrp="1"/>
          </p:cNvSpPr>
          <p:nvPr>
            <p:ph type="body" idx="1"/>
          </p:nvPr>
        </p:nvSpPr>
        <p:spPr>
          <a:xfrm>
            <a:off x="622300" y="1394223"/>
            <a:ext cx="3724275" cy="2934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-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41"/>
          <p:cNvSpPr txBox="1">
            <a:spLocks noGrp="1"/>
          </p:cNvSpPr>
          <p:nvPr>
            <p:ph type="body" idx="2"/>
          </p:nvPr>
        </p:nvSpPr>
        <p:spPr>
          <a:xfrm>
            <a:off x="4810126" y="1394223"/>
            <a:ext cx="3724275" cy="2934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-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41"/>
          <p:cNvSpPr txBox="1">
            <a:spLocks noGrp="1"/>
          </p:cNvSpPr>
          <p:nvPr>
            <p:ph type="title"/>
          </p:nvPr>
        </p:nvSpPr>
        <p:spPr>
          <a:xfrm>
            <a:off x="596900" y="362930"/>
            <a:ext cx="7962900" cy="92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 i="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">
  <p:cSld name="numb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2"/>
          <p:cNvSpPr txBox="1">
            <a:spLocks noGrp="1"/>
          </p:cNvSpPr>
          <p:nvPr>
            <p:ph type="body" idx="1"/>
          </p:nvPr>
        </p:nvSpPr>
        <p:spPr>
          <a:xfrm>
            <a:off x="415007" y="458412"/>
            <a:ext cx="3127768" cy="49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38000"/>
              <a:buNone/>
              <a:defRPr sz="38000" b="0" i="1">
                <a:solidFill>
                  <a:srgbClr val="D0043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42"/>
          <p:cNvSpPr txBox="1">
            <a:spLocks noGrp="1"/>
          </p:cNvSpPr>
          <p:nvPr>
            <p:ph type="body" idx="2"/>
          </p:nvPr>
        </p:nvSpPr>
        <p:spPr>
          <a:xfrm>
            <a:off x="3698721" y="1661862"/>
            <a:ext cx="4751812" cy="1675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4318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Merriweather Sans"/>
              <a:buChar char="-"/>
              <a:defRPr sz="3200"/>
            </a:lvl1pPr>
            <a:lvl2pPr marL="914400" lvl="1" indent="-406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00"/>
              <a:buChar char="-"/>
              <a:defRPr sz="2800"/>
            </a:lvl2pPr>
            <a:lvl3pPr marL="1371600" lvl="2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400"/>
              <a:buChar char="-"/>
              <a:defRPr sz="2400"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olm ruutu 01">
  <p:cSld name="kolm ruutu 01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3"/>
          <p:cNvSpPr/>
          <p:nvPr/>
        </p:nvSpPr>
        <p:spPr>
          <a:xfrm>
            <a:off x="749300" y="514349"/>
            <a:ext cx="2160000" cy="2160000"/>
          </a:xfrm>
          <a:prstGeom prst="rect">
            <a:avLst/>
          </a:prstGeom>
          <a:solidFill>
            <a:srgbClr val="D004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" name="Google Shape;73;p43"/>
          <p:cNvSpPr txBox="1">
            <a:spLocks noGrp="1"/>
          </p:cNvSpPr>
          <p:nvPr>
            <p:ph type="title"/>
          </p:nvPr>
        </p:nvSpPr>
        <p:spPr>
          <a:xfrm>
            <a:off x="755576" y="1790344"/>
            <a:ext cx="2340000" cy="893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374400" rIns="180000" bIns="1404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80"/>
              <a:buFont typeface="EB Garamond"/>
              <a:buNone/>
              <a:defRPr sz="2800" b="0" i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3"/>
          <p:cNvSpPr>
            <a:spLocks noGrp="1"/>
          </p:cNvSpPr>
          <p:nvPr>
            <p:ph type="pic" idx="2"/>
          </p:nvPr>
        </p:nvSpPr>
        <p:spPr>
          <a:xfrm>
            <a:off x="3455876" y="519522"/>
            <a:ext cx="2160000" cy="21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Char char="-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900"/>
              <a:buFont typeface="Merriweather Sans"/>
              <a:buChar char="-"/>
              <a:defRPr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700"/>
              <a:buFont typeface="Merriweather Sans"/>
              <a:buChar char="-"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75" name="Google Shape;75;p43"/>
          <p:cNvSpPr>
            <a:spLocks noGrp="1"/>
          </p:cNvSpPr>
          <p:nvPr>
            <p:ph type="pic" idx="3"/>
          </p:nvPr>
        </p:nvSpPr>
        <p:spPr>
          <a:xfrm>
            <a:off x="6156176" y="519522"/>
            <a:ext cx="2160000" cy="21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Char char="-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900"/>
              <a:buFont typeface="Merriweather Sans"/>
              <a:buChar char="-"/>
              <a:defRPr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700"/>
              <a:buFont typeface="Merriweather Sans"/>
              <a:buChar char="-"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76" name="Google Shape;76;p43"/>
          <p:cNvSpPr txBox="1">
            <a:spLocks noGrp="1"/>
          </p:cNvSpPr>
          <p:nvPr>
            <p:ph type="body" idx="1"/>
          </p:nvPr>
        </p:nvSpPr>
        <p:spPr>
          <a:xfrm>
            <a:off x="762000" y="2828922"/>
            <a:ext cx="7772400" cy="1559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erriweather Sans"/>
              <a:buChar char="-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Merriweather Sans"/>
              <a:buChar char="-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Merriweather Sans"/>
              <a:buChar char="-"/>
              <a:defRPr sz="2000"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3"/>
          <p:cNvSpPr txBox="1"/>
          <p:nvPr/>
        </p:nvSpPr>
        <p:spPr>
          <a:xfrm>
            <a:off x="755576" y="627534"/>
            <a:ext cx="1656184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374400" rIns="180000" bIns="140400" anchor="t" anchorCtr="0">
            <a:noAutofit/>
          </a:bodyPr>
          <a:lstStyle/>
          <a:p>
            <a:pPr marL="0" marR="0" lvl="0" indent="0" algn="l" rtl="0">
              <a:lnSpc>
                <a:spcPct val="4242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860"/>
              <a:buFont typeface="EB Garamond"/>
              <a:buNone/>
            </a:pPr>
            <a:r>
              <a:rPr lang="et-EE" sz="6600" b="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</a:t>
            </a:r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olm ruutu 02">
  <p:cSld name="kolm ruutu 02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4"/>
          <p:cNvSpPr>
            <a:spLocks noGrp="1"/>
          </p:cNvSpPr>
          <p:nvPr>
            <p:ph type="pic" idx="2"/>
          </p:nvPr>
        </p:nvSpPr>
        <p:spPr>
          <a:xfrm>
            <a:off x="763476" y="519522"/>
            <a:ext cx="2160000" cy="21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Char char="-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900"/>
              <a:buFont typeface="Merriweather Sans"/>
              <a:buChar char="-"/>
              <a:defRPr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700"/>
              <a:buFont typeface="Merriweather Sans"/>
              <a:buChar char="-"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80" name="Google Shape;80;p44"/>
          <p:cNvSpPr>
            <a:spLocks noGrp="1"/>
          </p:cNvSpPr>
          <p:nvPr>
            <p:ph type="pic" idx="3"/>
          </p:nvPr>
        </p:nvSpPr>
        <p:spPr>
          <a:xfrm>
            <a:off x="6156176" y="519522"/>
            <a:ext cx="2160000" cy="21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Char char="-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900"/>
              <a:buFont typeface="Merriweather Sans"/>
              <a:buChar char="-"/>
              <a:defRPr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700"/>
              <a:buFont typeface="Merriweather Sans"/>
              <a:buChar char="-"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81" name="Google Shape;81;p44"/>
          <p:cNvSpPr/>
          <p:nvPr/>
        </p:nvSpPr>
        <p:spPr>
          <a:xfrm>
            <a:off x="3479800" y="514349"/>
            <a:ext cx="2160000" cy="2160000"/>
          </a:xfrm>
          <a:prstGeom prst="rect">
            <a:avLst/>
          </a:prstGeom>
          <a:solidFill>
            <a:srgbClr val="D004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" name="Google Shape;82;p44"/>
          <p:cNvSpPr txBox="1">
            <a:spLocks noGrp="1"/>
          </p:cNvSpPr>
          <p:nvPr>
            <p:ph type="title"/>
          </p:nvPr>
        </p:nvSpPr>
        <p:spPr>
          <a:xfrm>
            <a:off x="3486076" y="1762122"/>
            <a:ext cx="2340000" cy="893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374400" rIns="180000" bIns="1404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80"/>
              <a:buFont typeface="EB Garamond"/>
              <a:buNone/>
              <a:defRPr sz="2800" b="0" i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4"/>
          <p:cNvSpPr txBox="1"/>
          <p:nvPr/>
        </p:nvSpPr>
        <p:spPr>
          <a:xfrm>
            <a:off x="3486076" y="627534"/>
            <a:ext cx="1656184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374400" rIns="180000" bIns="140400" anchor="t" anchorCtr="0">
            <a:noAutofit/>
          </a:bodyPr>
          <a:lstStyle/>
          <a:p>
            <a:pPr marL="0" marR="0" lvl="0" indent="0" algn="l" rtl="0">
              <a:lnSpc>
                <a:spcPct val="4242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860"/>
              <a:buFont typeface="EB Garamond"/>
              <a:buNone/>
            </a:pPr>
            <a:r>
              <a:rPr lang="et-EE" sz="6600" b="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</a:t>
            </a:r>
            <a:endParaRPr/>
          </a:p>
        </p:txBody>
      </p:sp>
      <p:sp>
        <p:nvSpPr>
          <p:cNvPr id="84" name="Google Shape;84;p44"/>
          <p:cNvSpPr txBox="1">
            <a:spLocks noGrp="1"/>
          </p:cNvSpPr>
          <p:nvPr>
            <p:ph type="body" idx="1"/>
          </p:nvPr>
        </p:nvSpPr>
        <p:spPr>
          <a:xfrm>
            <a:off x="762000" y="2828922"/>
            <a:ext cx="7772400" cy="1559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erriweather Sans"/>
              <a:buChar char="-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Merriweather Sans"/>
              <a:buChar char="-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Merriweather Sans"/>
              <a:buChar char="-"/>
              <a:defRPr sz="2000"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tt pealkirjaga 02">
  <p:cSld name="jutt pealkirjaga 0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 txBox="1">
            <a:spLocks noGrp="1"/>
          </p:cNvSpPr>
          <p:nvPr>
            <p:ph type="title"/>
          </p:nvPr>
        </p:nvSpPr>
        <p:spPr>
          <a:xfrm>
            <a:off x="596900" y="362930"/>
            <a:ext cx="7962900" cy="92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 i="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body" idx="1"/>
          </p:nvPr>
        </p:nvSpPr>
        <p:spPr>
          <a:xfrm>
            <a:off x="625320" y="1371978"/>
            <a:ext cx="7909080" cy="2925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erriweather Sans"/>
              <a:buChar char="-"/>
              <a:defRPr sz="2800"/>
            </a:lvl1pPr>
            <a:lvl2pPr marL="914400" lvl="1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Merriweather Sans"/>
              <a:buChar char="-"/>
              <a:defRPr sz="2400"/>
            </a:lvl2pPr>
            <a:lvl3pPr marL="1371600" lvl="2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Merriweather Sans"/>
              <a:buChar char="-"/>
              <a:defRPr sz="2000"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olm ruutu 03">
  <p:cSld name="kolm ruutu 03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5"/>
          <p:cNvSpPr>
            <a:spLocks noGrp="1"/>
          </p:cNvSpPr>
          <p:nvPr>
            <p:ph type="pic" idx="2"/>
          </p:nvPr>
        </p:nvSpPr>
        <p:spPr>
          <a:xfrm>
            <a:off x="3455876" y="519522"/>
            <a:ext cx="2160000" cy="21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Char char="-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900"/>
              <a:buFont typeface="Merriweather Sans"/>
              <a:buChar char="-"/>
              <a:defRPr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700"/>
              <a:buFont typeface="Merriweather Sans"/>
              <a:buChar char="-"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87" name="Google Shape;87;p45"/>
          <p:cNvSpPr>
            <a:spLocks noGrp="1"/>
          </p:cNvSpPr>
          <p:nvPr>
            <p:ph type="pic" idx="3"/>
          </p:nvPr>
        </p:nvSpPr>
        <p:spPr>
          <a:xfrm>
            <a:off x="758676" y="519522"/>
            <a:ext cx="2160000" cy="21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Char char="-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900"/>
              <a:buFont typeface="Merriweather Sans"/>
              <a:buChar char="-"/>
              <a:defRPr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700"/>
              <a:buFont typeface="Merriweather Sans"/>
              <a:buChar char="-"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88" name="Google Shape;88;p45"/>
          <p:cNvSpPr/>
          <p:nvPr/>
        </p:nvSpPr>
        <p:spPr>
          <a:xfrm>
            <a:off x="6184900" y="514349"/>
            <a:ext cx="2160000" cy="2160000"/>
          </a:xfrm>
          <a:prstGeom prst="rect">
            <a:avLst/>
          </a:prstGeom>
          <a:solidFill>
            <a:srgbClr val="D004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9" name="Google Shape;89;p45"/>
          <p:cNvSpPr txBox="1">
            <a:spLocks noGrp="1"/>
          </p:cNvSpPr>
          <p:nvPr>
            <p:ph type="title"/>
          </p:nvPr>
        </p:nvSpPr>
        <p:spPr>
          <a:xfrm>
            <a:off x="6191176" y="1776233"/>
            <a:ext cx="2340000" cy="893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374400" rIns="180000" bIns="1404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80"/>
              <a:buFont typeface="EB Garamond"/>
              <a:buNone/>
              <a:defRPr sz="2800" b="0" i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5"/>
          <p:cNvSpPr txBox="1"/>
          <p:nvPr/>
        </p:nvSpPr>
        <p:spPr>
          <a:xfrm>
            <a:off x="6191176" y="627534"/>
            <a:ext cx="1656184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374400" rIns="180000" bIns="140400" anchor="t" anchorCtr="0">
            <a:noAutofit/>
          </a:bodyPr>
          <a:lstStyle/>
          <a:p>
            <a:pPr marL="0" marR="0" lvl="0" indent="0" algn="l" rtl="0">
              <a:lnSpc>
                <a:spcPct val="4242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860"/>
              <a:buFont typeface="EB Garamond"/>
              <a:buNone/>
            </a:pPr>
            <a:r>
              <a:rPr lang="et-EE" sz="6600" b="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</a:t>
            </a:r>
            <a:endParaRPr/>
          </a:p>
        </p:txBody>
      </p:sp>
      <p:sp>
        <p:nvSpPr>
          <p:cNvPr id="91" name="Google Shape;91;p45"/>
          <p:cNvSpPr txBox="1">
            <a:spLocks noGrp="1"/>
          </p:cNvSpPr>
          <p:nvPr>
            <p:ph type="body" idx="1"/>
          </p:nvPr>
        </p:nvSpPr>
        <p:spPr>
          <a:xfrm>
            <a:off x="762000" y="2828922"/>
            <a:ext cx="7772400" cy="1559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erriweather Sans"/>
              <a:buChar char="-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Merriweather Sans"/>
              <a:buChar char="-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Merriweather Sans"/>
              <a:buChar char="-"/>
              <a:defRPr sz="2000"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äike ringpilt + sisu">
  <p:cSld name="väike ringpilt + sisu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6"/>
          <p:cNvSpPr>
            <a:spLocks noGrp="1"/>
          </p:cNvSpPr>
          <p:nvPr>
            <p:ph type="pic" idx="2"/>
          </p:nvPr>
        </p:nvSpPr>
        <p:spPr>
          <a:xfrm>
            <a:off x="566445" y="777213"/>
            <a:ext cx="3240000" cy="3240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900"/>
              <a:buFont typeface="Merriweather Sans"/>
              <a:buChar char="-"/>
              <a:defRPr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700"/>
              <a:buFont typeface="Merriweather Sans"/>
              <a:buChar char="-"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94" name="Google Shape;94;p46"/>
          <p:cNvSpPr txBox="1">
            <a:spLocks noGrp="1"/>
          </p:cNvSpPr>
          <p:nvPr>
            <p:ph type="body" idx="1"/>
          </p:nvPr>
        </p:nvSpPr>
        <p:spPr>
          <a:xfrm>
            <a:off x="4247444" y="1762553"/>
            <a:ext cx="4460622" cy="129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4064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erriweather Sans"/>
              <a:buChar char="-"/>
              <a:defRPr sz="2800"/>
            </a:lvl1pPr>
            <a:lvl2pPr marL="914400" lvl="1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400"/>
              <a:buChar char="-"/>
              <a:defRPr sz="2400"/>
            </a:lvl2pPr>
            <a:lvl3pPr marL="1371600" lvl="2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Char char="-"/>
              <a:defRPr sz="2000"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lt + sisu">
  <p:cSld name="pilt + sisu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7"/>
          <p:cNvSpPr>
            <a:spLocks noGrp="1"/>
          </p:cNvSpPr>
          <p:nvPr>
            <p:ph type="pic" idx="2"/>
          </p:nvPr>
        </p:nvSpPr>
        <p:spPr>
          <a:xfrm>
            <a:off x="4850090" y="0"/>
            <a:ext cx="4293911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Char char="-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900"/>
              <a:buFont typeface="Merriweather Sans"/>
              <a:buChar char="-"/>
              <a:defRPr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700"/>
              <a:buFont typeface="Merriweather Sans"/>
              <a:buChar char="-"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97" name="Google Shape;97;p47"/>
          <p:cNvSpPr txBox="1">
            <a:spLocks noGrp="1"/>
          </p:cNvSpPr>
          <p:nvPr>
            <p:ph type="body" idx="1"/>
          </p:nvPr>
        </p:nvSpPr>
        <p:spPr>
          <a:xfrm>
            <a:off x="515430" y="1992065"/>
            <a:ext cx="3878770" cy="129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Merriweather Sans"/>
              <a:buChar char="-"/>
              <a:defRPr sz="2400"/>
            </a:lvl1pPr>
            <a:lvl2pPr marL="914400" lvl="1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Char char="-"/>
              <a:defRPr sz="2000"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 sz="1800"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lt + pildiallkiri">
  <p:cSld name="pilt + pildiallkiri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8"/>
          <p:cNvSpPr>
            <a:spLocks noGrp="1"/>
          </p:cNvSpPr>
          <p:nvPr>
            <p:ph type="pic" idx="2"/>
          </p:nvPr>
        </p:nvSpPr>
        <p:spPr>
          <a:xfrm>
            <a:off x="381000" y="257175"/>
            <a:ext cx="8356600" cy="401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900"/>
              <a:buFont typeface="Merriweather Sans"/>
              <a:buChar char="-"/>
              <a:defRPr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700"/>
              <a:buFont typeface="Merriweather Sans"/>
              <a:buChar char="-"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100" name="Google Shape;100;p48"/>
          <p:cNvSpPr txBox="1">
            <a:spLocks noGrp="1"/>
          </p:cNvSpPr>
          <p:nvPr>
            <p:ph type="body" idx="1"/>
          </p:nvPr>
        </p:nvSpPr>
        <p:spPr>
          <a:xfrm>
            <a:off x="2755900" y="4419600"/>
            <a:ext cx="5969000" cy="425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alkiri 01">
  <p:cSld name="pealkiri 01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9"/>
          <p:cNvSpPr txBox="1">
            <a:spLocks noGrp="1"/>
          </p:cNvSpPr>
          <p:nvPr>
            <p:ph type="title"/>
          </p:nvPr>
        </p:nvSpPr>
        <p:spPr>
          <a:xfrm>
            <a:off x="393700" y="471140"/>
            <a:ext cx="8356600" cy="1405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5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alkiri 02">
  <p:cSld name="pealkiri 02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0"/>
          <p:cNvSpPr txBox="1">
            <a:spLocks noGrp="1"/>
          </p:cNvSpPr>
          <p:nvPr>
            <p:ph type="title"/>
          </p:nvPr>
        </p:nvSpPr>
        <p:spPr>
          <a:xfrm>
            <a:off x="375566" y="334356"/>
            <a:ext cx="8363190" cy="850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 i="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1"/>
          <p:cNvSpPr>
            <a:spLocks noGrp="1"/>
          </p:cNvSpPr>
          <p:nvPr>
            <p:ph type="pic" idx="2"/>
          </p:nvPr>
        </p:nvSpPr>
        <p:spPr>
          <a:xfrm>
            <a:off x="985545" y="977548"/>
            <a:ext cx="1044000" cy="1044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900"/>
              <a:buFont typeface="Merriweather Sans"/>
              <a:buChar char="-"/>
              <a:defRPr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700"/>
              <a:buFont typeface="Merriweather Sans"/>
              <a:buChar char="-"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107" name="Google Shape;107;p51"/>
          <p:cNvSpPr>
            <a:spLocks noGrp="1"/>
          </p:cNvSpPr>
          <p:nvPr>
            <p:ph type="pic" idx="3"/>
          </p:nvPr>
        </p:nvSpPr>
        <p:spPr>
          <a:xfrm>
            <a:off x="3474745" y="977548"/>
            <a:ext cx="1044000" cy="1044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900"/>
              <a:buFont typeface="Merriweather Sans"/>
              <a:buChar char="-"/>
              <a:defRPr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700"/>
              <a:buFont typeface="Merriweather Sans"/>
              <a:buChar char="-"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108" name="Google Shape;108;p51"/>
          <p:cNvSpPr>
            <a:spLocks noGrp="1"/>
          </p:cNvSpPr>
          <p:nvPr>
            <p:ph type="pic" idx="4"/>
          </p:nvPr>
        </p:nvSpPr>
        <p:spPr>
          <a:xfrm>
            <a:off x="5887745" y="977548"/>
            <a:ext cx="1044000" cy="1044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900"/>
              <a:buFont typeface="Merriweather Sans"/>
              <a:buChar char="-"/>
              <a:defRPr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700"/>
              <a:buFont typeface="Merriweather Sans"/>
              <a:buChar char="-"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109" name="Google Shape;109;p51"/>
          <p:cNvSpPr>
            <a:spLocks noGrp="1"/>
          </p:cNvSpPr>
          <p:nvPr>
            <p:ph type="pic" idx="5"/>
          </p:nvPr>
        </p:nvSpPr>
        <p:spPr>
          <a:xfrm>
            <a:off x="6891045" y="2806348"/>
            <a:ext cx="1044000" cy="1044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900"/>
              <a:buFont typeface="Merriweather Sans"/>
              <a:buChar char="-"/>
              <a:defRPr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700"/>
              <a:buFont typeface="Merriweather Sans"/>
              <a:buChar char="-"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110" name="Google Shape;110;p51"/>
          <p:cNvSpPr>
            <a:spLocks noGrp="1"/>
          </p:cNvSpPr>
          <p:nvPr>
            <p:ph type="pic" idx="6"/>
          </p:nvPr>
        </p:nvSpPr>
        <p:spPr>
          <a:xfrm>
            <a:off x="4414545" y="2806348"/>
            <a:ext cx="1044000" cy="1044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900"/>
              <a:buFont typeface="Merriweather Sans"/>
              <a:buChar char="-"/>
              <a:defRPr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700"/>
              <a:buFont typeface="Merriweather Sans"/>
              <a:buChar char="-"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111" name="Google Shape;111;p51"/>
          <p:cNvSpPr>
            <a:spLocks noGrp="1"/>
          </p:cNvSpPr>
          <p:nvPr>
            <p:ph type="pic" idx="7"/>
          </p:nvPr>
        </p:nvSpPr>
        <p:spPr>
          <a:xfrm>
            <a:off x="1963445" y="2806348"/>
            <a:ext cx="1044000" cy="1044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900"/>
              <a:buFont typeface="Merriweather Sans"/>
              <a:buChar char="-"/>
              <a:defRPr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700"/>
              <a:buFont typeface="Merriweather Sans"/>
              <a:buChar char="-"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112" name="Google Shape;112;p51"/>
          <p:cNvSpPr txBox="1">
            <a:spLocks noGrp="1"/>
          </p:cNvSpPr>
          <p:nvPr>
            <p:ph type="body" idx="1"/>
          </p:nvPr>
        </p:nvSpPr>
        <p:spPr>
          <a:xfrm>
            <a:off x="787400" y="2093029"/>
            <a:ext cx="1498600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  <a:defRPr sz="17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51"/>
          <p:cNvSpPr txBox="1">
            <a:spLocks noGrp="1"/>
          </p:cNvSpPr>
          <p:nvPr>
            <p:ph type="body" idx="8"/>
          </p:nvPr>
        </p:nvSpPr>
        <p:spPr>
          <a:xfrm>
            <a:off x="3251200" y="2093029"/>
            <a:ext cx="1498600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  <a:defRPr sz="17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51"/>
          <p:cNvSpPr txBox="1">
            <a:spLocks noGrp="1"/>
          </p:cNvSpPr>
          <p:nvPr>
            <p:ph type="body" idx="9"/>
          </p:nvPr>
        </p:nvSpPr>
        <p:spPr>
          <a:xfrm>
            <a:off x="5676900" y="2093029"/>
            <a:ext cx="1498600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  <a:defRPr sz="17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51"/>
          <p:cNvSpPr txBox="1">
            <a:spLocks noGrp="1"/>
          </p:cNvSpPr>
          <p:nvPr>
            <p:ph type="body" idx="13"/>
          </p:nvPr>
        </p:nvSpPr>
        <p:spPr>
          <a:xfrm>
            <a:off x="6680200" y="3921829"/>
            <a:ext cx="1498600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  <a:defRPr sz="17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51"/>
          <p:cNvSpPr txBox="1">
            <a:spLocks noGrp="1"/>
          </p:cNvSpPr>
          <p:nvPr>
            <p:ph type="body" idx="14"/>
          </p:nvPr>
        </p:nvSpPr>
        <p:spPr>
          <a:xfrm>
            <a:off x="4203700" y="3921829"/>
            <a:ext cx="1498600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  <a:defRPr sz="17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51"/>
          <p:cNvSpPr txBox="1">
            <a:spLocks noGrp="1"/>
          </p:cNvSpPr>
          <p:nvPr>
            <p:ph type="body" idx="15"/>
          </p:nvPr>
        </p:nvSpPr>
        <p:spPr>
          <a:xfrm>
            <a:off x="1752600" y="3921829"/>
            <a:ext cx="1498600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  <a:defRPr sz="17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7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51"/>
          <p:cNvSpPr txBox="1">
            <a:spLocks noGrp="1"/>
          </p:cNvSpPr>
          <p:nvPr>
            <p:ph type="title"/>
          </p:nvPr>
        </p:nvSpPr>
        <p:spPr>
          <a:xfrm>
            <a:off x="375566" y="334356"/>
            <a:ext cx="8363190" cy="850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 i="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es 01 (valge)">
  <p:cSld name="tees 01 (valge)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8"/>
          <p:cNvSpPr txBox="1">
            <a:spLocks noGrp="1"/>
          </p:cNvSpPr>
          <p:nvPr>
            <p:ph type="title"/>
          </p:nvPr>
        </p:nvSpPr>
        <p:spPr>
          <a:xfrm>
            <a:off x="2472940" y="1421060"/>
            <a:ext cx="5928560" cy="2110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5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00"/>
              <a:buFont typeface="Times New Roman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6" name="Google Shape;26;p28"/>
          <p:cNvCxnSpPr/>
          <p:nvPr/>
        </p:nvCxnSpPr>
        <p:spPr>
          <a:xfrm flipH="1">
            <a:off x="1130535" y="1212487"/>
            <a:ext cx="445675" cy="2356596"/>
          </a:xfrm>
          <a:prstGeom prst="straightConnector1">
            <a:avLst/>
          </a:prstGeom>
          <a:noFill/>
          <a:ln w="57150" cap="flat" cmpd="sng">
            <a:solidFill>
              <a:srgbClr val="D0043C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lt + pealkiri + sisu">
  <p:cSld name="pilt + pealkiri + sisu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9"/>
          <p:cNvSpPr>
            <a:spLocks noGrp="1"/>
          </p:cNvSpPr>
          <p:nvPr>
            <p:ph type="pic" idx="2"/>
          </p:nvPr>
        </p:nvSpPr>
        <p:spPr>
          <a:xfrm>
            <a:off x="4850090" y="0"/>
            <a:ext cx="4293911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Char char="-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900"/>
              <a:buFont typeface="Merriweather Sans"/>
              <a:buChar char="-"/>
              <a:defRPr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700"/>
              <a:buFont typeface="Merriweather Sans"/>
              <a:buChar char="-"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title"/>
          </p:nvPr>
        </p:nvSpPr>
        <p:spPr>
          <a:xfrm>
            <a:off x="470288" y="984230"/>
            <a:ext cx="3921133" cy="142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 sz="2800" i="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body" idx="1"/>
          </p:nvPr>
        </p:nvSpPr>
        <p:spPr>
          <a:xfrm>
            <a:off x="515430" y="2563565"/>
            <a:ext cx="3878770" cy="129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Merriweather Sans"/>
              <a:buChar char="-"/>
              <a:defRPr sz="2400"/>
            </a:lvl1pPr>
            <a:lvl2pPr marL="914400" lvl="1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Char char="-"/>
              <a:defRPr sz="2000"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 sz="1800"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es 02 (valge)">
  <p:cSld name="tees 02 (valge)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0"/>
          <p:cNvSpPr txBox="1">
            <a:spLocks noGrp="1"/>
          </p:cNvSpPr>
          <p:nvPr>
            <p:ph type="title"/>
          </p:nvPr>
        </p:nvSpPr>
        <p:spPr>
          <a:xfrm>
            <a:off x="2469826" y="1418720"/>
            <a:ext cx="5944374" cy="2027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  <a:defRPr sz="3600" i="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3" name="Google Shape;33;p30"/>
          <p:cNvCxnSpPr/>
          <p:nvPr/>
        </p:nvCxnSpPr>
        <p:spPr>
          <a:xfrm flipH="1">
            <a:off x="1130535" y="1212487"/>
            <a:ext cx="445675" cy="2356596"/>
          </a:xfrm>
          <a:prstGeom prst="straightConnector1">
            <a:avLst/>
          </a:prstGeom>
          <a:noFill/>
          <a:ln w="57150" cap="flat" cmpd="sng">
            <a:solidFill>
              <a:srgbClr val="D0043C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ur ringpilt + pealkiri + sisu">
  <p:cSld name="suur ringpilt + pealkiri + sisu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1"/>
          <p:cNvSpPr txBox="1">
            <a:spLocks noGrp="1"/>
          </p:cNvSpPr>
          <p:nvPr>
            <p:ph type="body" idx="1"/>
          </p:nvPr>
        </p:nvSpPr>
        <p:spPr>
          <a:xfrm>
            <a:off x="477330" y="2563565"/>
            <a:ext cx="3466560" cy="129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Merriweather Sans"/>
              <a:buChar char="-"/>
              <a:defRPr sz="2400"/>
            </a:lvl1pPr>
            <a:lvl2pPr marL="914400" lvl="1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Char char="-"/>
              <a:defRPr sz="2000"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 sz="1800"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1"/>
          <p:cNvSpPr>
            <a:spLocks noGrp="1"/>
          </p:cNvSpPr>
          <p:nvPr>
            <p:ph type="pic" idx="2"/>
          </p:nvPr>
        </p:nvSpPr>
        <p:spPr>
          <a:xfrm>
            <a:off x="4671398" y="-668680"/>
            <a:ext cx="6732000" cy="6732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900"/>
              <a:buFont typeface="Merriweather Sans"/>
              <a:buChar char="-"/>
              <a:defRPr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700"/>
              <a:buFont typeface="Merriweather Sans"/>
              <a:buChar char="-"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37" name="Google Shape;37;p31"/>
          <p:cNvSpPr txBox="1">
            <a:spLocks noGrp="1"/>
          </p:cNvSpPr>
          <p:nvPr>
            <p:ph type="title"/>
          </p:nvPr>
        </p:nvSpPr>
        <p:spPr>
          <a:xfrm>
            <a:off x="470288" y="1009630"/>
            <a:ext cx="3452119" cy="142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 sz="2800" i="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lt">
  <p:cSld name="pil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2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900"/>
              <a:buFont typeface="Merriweather Sans"/>
              <a:buChar char="-"/>
              <a:defRPr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700"/>
              <a:buFont typeface="Merriweather Sans"/>
              <a:buChar char="-"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ur ringpilt + sisu">
  <p:cSld name="suur ringpilt + sisu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3"/>
          <p:cNvSpPr txBox="1">
            <a:spLocks noGrp="1"/>
          </p:cNvSpPr>
          <p:nvPr>
            <p:ph type="body" idx="1"/>
          </p:nvPr>
        </p:nvSpPr>
        <p:spPr>
          <a:xfrm>
            <a:off x="451930" y="1963490"/>
            <a:ext cx="3466560" cy="129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Merriweather Sans"/>
              <a:buChar char="-"/>
              <a:defRPr sz="2400"/>
            </a:lvl1pPr>
            <a:lvl2pPr marL="914400" lvl="1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Char char="-"/>
              <a:defRPr sz="2000"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 sz="1800"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>
            <a:spLocks noGrp="1"/>
          </p:cNvSpPr>
          <p:nvPr>
            <p:ph type="pic" idx="2"/>
          </p:nvPr>
        </p:nvSpPr>
        <p:spPr>
          <a:xfrm>
            <a:off x="4671398" y="-668680"/>
            <a:ext cx="6732000" cy="6732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900"/>
              <a:buFont typeface="Merriweather Sans"/>
              <a:buChar char="-"/>
              <a:defRPr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700"/>
              <a:buFont typeface="Merriweather Sans"/>
              <a:buChar char="-"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ühi">
  <p:cSld name="tühi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body" idx="1"/>
          </p:nvPr>
        </p:nvSpPr>
        <p:spPr>
          <a:xfrm>
            <a:off x="628650" y="1806221"/>
            <a:ext cx="7886700" cy="282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Char char="-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492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900"/>
              <a:buFont typeface="Merriweather Sans"/>
              <a:buChar char="-"/>
              <a:defRPr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365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700"/>
              <a:buFont typeface="Merriweather Sans"/>
              <a:buChar char="-"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5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00"/>
              <a:buFont typeface="Times New Roman"/>
              <a:buNone/>
              <a:defRPr sz="6300" b="0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2" name="Google Shape;12;p25" descr="TLY-est.png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400050" y="4483721"/>
            <a:ext cx="1896511" cy="39034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podcast.kuku.postimees.ee/podcast/intervjuu-kaia-kollo-rahvusvahelise-paralumpiakomitee-ipc-projekt-impossible-arataja/?fbclid=IwAR1L9xS24MEViGqlIWa1573K4VeWjOZzAhid3LJUeOidPpzXWZvgzxeqAkw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https://vikerraadio.err.ee/1160175/huvitaja-sport-koigile-annetamiskultuur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"/>
          <p:cNvSpPr txBox="1">
            <a:spLocks noGrp="1"/>
          </p:cNvSpPr>
          <p:nvPr>
            <p:ph type="title"/>
          </p:nvPr>
        </p:nvSpPr>
        <p:spPr>
          <a:xfrm>
            <a:off x="628203" y="625298"/>
            <a:ext cx="4781997" cy="3946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t-EE" sz="4700" i="1"/>
              <a:t>I´mPossible</a:t>
            </a:r>
            <a:br>
              <a:rPr lang="et-EE"/>
            </a:br>
            <a:br>
              <a:rPr lang="et-EE"/>
            </a:br>
            <a:r>
              <a:rPr lang="et-EE" sz="2400"/>
              <a:t>RÜHMA NIMI:</a:t>
            </a:r>
            <a:br>
              <a:rPr lang="et-EE" sz="2400"/>
            </a:br>
            <a:r>
              <a:rPr lang="et-EE" sz="2400"/>
              <a:t>Kaasamine ja kaasatus on ELUs oluline</a:t>
            </a:r>
            <a:br>
              <a:rPr lang="et-EE"/>
            </a:br>
            <a:endParaRPr/>
          </a:p>
        </p:txBody>
      </p:sp>
      <p:sp>
        <p:nvSpPr>
          <p:cNvPr id="124" name="Google Shape;124;p1"/>
          <p:cNvSpPr txBox="1">
            <a:spLocks noGrp="1"/>
          </p:cNvSpPr>
          <p:nvPr>
            <p:ph type="subTitle" idx="4294967295"/>
          </p:nvPr>
        </p:nvSpPr>
        <p:spPr>
          <a:xfrm>
            <a:off x="628203" y="4080900"/>
            <a:ext cx="4782000" cy="4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B002B"/>
              </a:buClr>
              <a:buSzPts val="2000"/>
              <a:buFont typeface="Merriweather Sans"/>
              <a:buNone/>
            </a:pPr>
            <a:r>
              <a:rPr lang="et-EE"/>
              <a:t>15.12.2020</a:t>
            </a:r>
            <a:endParaRPr sz="2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a7989c0a94_0_9"/>
          <p:cNvSpPr txBox="1">
            <a:spLocks noGrp="1"/>
          </p:cNvSpPr>
          <p:nvPr>
            <p:ph type="title"/>
          </p:nvPr>
        </p:nvSpPr>
        <p:spPr>
          <a:xfrm>
            <a:off x="596900" y="362930"/>
            <a:ext cx="7962900" cy="9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3000"/>
              <a:t>Miks on I’mPossible ühiskonnas oluline?</a:t>
            </a:r>
            <a:endParaRPr sz="3000"/>
          </a:p>
        </p:txBody>
      </p:sp>
      <p:sp>
        <p:nvSpPr>
          <p:cNvPr id="202" name="Google Shape;202;ga7989c0a94_0_9"/>
          <p:cNvSpPr txBox="1">
            <a:spLocks noGrp="1"/>
          </p:cNvSpPr>
          <p:nvPr>
            <p:ph type="body" idx="1"/>
          </p:nvPr>
        </p:nvSpPr>
        <p:spPr>
          <a:xfrm>
            <a:off x="625320" y="1371978"/>
            <a:ext cx="7909200" cy="2925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t-EE" sz="2000"/>
              <a:t>Projekt annab sihtgrupile liikumist toetavad õppematerjalid, mille abil luuakse paremad võimalused ja tingimused sportimiseks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t-EE" sz="2000"/>
              <a:t>Paremate sportimisvõimaluste loomine annab sihtgrupile julgust ja enesekindlust 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t-EE" sz="2000"/>
              <a:t>Projekt loob EPK-le teised esmased vahendid, millega peale ELU projekti antud teemal jätkata, et muuta ühiskonda tolerantsemaks ja inimeste suhtumist üksteisesse positiivsemaks</a:t>
            </a:r>
            <a:endParaRPr sz="2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5"/>
          <p:cNvSpPr txBox="1">
            <a:spLocks noGrp="1"/>
          </p:cNvSpPr>
          <p:nvPr>
            <p:ph type="title"/>
          </p:nvPr>
        </p:nvSpPr>
        <p:spPr>
          <a:xfrm>
            <a:off x="2472940" y="1421060"/>
            <a:ext cx="5928560" cy="2110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5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00"/>
              <a:buFont typeface="Times New Roman"/>
              <a:buNone/>
            </a:pPr>
            <a:r>
              <a:rPr lang="et-EE"/>
              <a:t>PROTSESS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6"/>
          <p:cNvSpPr txBox="1">
            <a:spLocks noGrp="1"/>
          </p:cNvSpPr>
          <p:nvPr>
            <p:ph type="body" idx="1"/>
          </p:nvPr>
        </p:nvSpPr>
        <p:spPr>
          <a:xfrm>
            <a:off x="451925" y="926100"/>
            <a:ext cx="8143800" cy="35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800"/>
              <a:t>Gruppide moodustamine ning ülesannete jagamine:</a:t>
            </a:r>
            <a:endParaRPr sz="1800"/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AutoNum type="arabicPeriod"/>
            </a:pPr>
            <a:r>
              <a:rPr lang="et-EE" sz="1800"/>
              <a:t>Turundus</a:t>
            </a:r>
            <a:endParaRPr sz="1800"/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AutoNum type="arabicPeriod"/>
            </a:pPr>
            <a:r>
              <a:rPr lang="et-EE" sz="1800"/>
              <a:t>Kommunikatsioon</a:t>
            </a:r>
            <a:endParaRPr sz="1800"/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AutoNum type="arabicPeriod"/>
            </a:pPr>
            <a:r>
              <a:rPr lang="et-EE" sz="1800"/>
              <a:t>Reklaam ja kujundus 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t-EE" sz="1800"/>
              <a:t>Peamised tegevused: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-EE" sz="1600"/>
              <a:t>Rahvusvahelise Paralümpiakomitee metoodiliste materjalide tõlkimine eesti keelde ning õppe- ja koolitusmaterjalide ettevalmistamine</a:t>
            </a:r>
            <a:endParaRPr sz="16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-EE" sz="1600"/>
              <a:t>Meedias projekti tutvustamine ning üldsuses huvi tekitamine, mille põhjal pärast projekti EPK saaks organiseerida ja viia sihtgrupile läbi koolituse ning koolitatud spetsialistid saaksid rakendada töös oma uusi teadmisi ja oskusi</a:t>
            </a:r>
            <a:endParaRPr sz="1600"/>
          </a:p>
        </p:txBody>
      </p:sp>
      <p:sp>
        <p:nvSpPr>
          <p:cNvPr id="213" name="Google Shape;213;p16"/>
          <p:cNvSpPr txBox="1"/>
          <p:nvPr/>
        </p:nvSpPr>
        <p:spPr>
          <a:xfrm>
            <a:off x="12782550" y="3543300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14" name="Google Shape;214;p16"/>
          <p:cNvSpPr txBox="1">
            <a:spLocks noGrp="1"/>
          </p:cNvSpPr>
          <p:nvPr>
            <p:ph type="title" idx="4294967295"/>
          </p:nvPr>
        </p:nvSpPr>
        <p:spPr>
          <a:xfrm>
            <a:off x="451925" y="165325"/>
            <a:ext cx="7962900" cy="679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-EE" sz="3000" i="0"/>
              <a:t>Tegevused ja meetodid eesmärgini jõudmiseks</a:t>
            </a:r>
            <a:endParaRPr sz="3000"/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a58f84d5ff_0_17"/>
          <p:cNvSpPr txBox="1">
            <a:spLocks noGrp="1"/>
          </p:cNvSpPr>
          <p:nvPr>
            <p:ph type="body" idx="1"/>
          </p:nvPr>
        </p:nvSpPr>
        <p:spPr>
          <a:xfrm>
            <a:off x="121450" y="1340975"/>
            <a:ext cx="4682100" cy="2700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Char char="-"/>
            </a:pPr>
            <a:r>
              <a:rPr lang="et-EE"/>
              <a:t>Projekti tutvustus üldsusele läbi meedia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Char char="-"/>
            </a:pPr>
            <a:r>
              <a:rPr lang="et-EE"/>
              <a:t>Uudislugu ajakirjandusele 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Char char="-"/>
            </a:pPr>
            <a:r>
              <a:rPr lang="et-EE"/>
              <a:t>Õppematerjalide tõlkimine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ga58f84d5ff_0_17"/>
          <p:cNvSpPr txBox="1">
            <a:spLocks noGrp="1"/>
          </p:cNvSpPr>
          <p:nvPr>
            <p:ph type="title" idx="4294967295"/>
          </p:nvPr>
        </p:nvSpPr>
        <p:spPr>
          <a:xfrm>
            <a:off x="451925" y="165325"/>
            <a:ext cx="7962900" cy="679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-EE" sz="3000" i="0"/>
              <a:t>Kommunikatsioonigrupi peamised tegevused</a:t>
            </a:r>
            <a:endParaRPr sz="3000"/>
          </a:p>
        </p:txBody>
      </p:sp>
      <p:pic>
        <p:nvPicPr>
          <p:cNvPr id="222" name="Google Shape;222;ga58f84d5ff_0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9800" y="2929675"/>
            <a:ext cx="3871902" cy="182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a58f84d5ff_0_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0352" y="1570600"/>
            <a:ext cx="1781350" cy="122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a58f84d5ff_0_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93875" y="1570600"/>
            <a:ext cx="1979150" cy="122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a58f84d5ff_0_24"/>
          <p:cNvSpPr txBox="1">
            <a:spLocks noGrp="1"/>
          </p:cNvSpPr>
          <p:nvPr>
            <p:ph type="body" idx="1"/>
          </p:nvPr>
        </p:nvSpPr>
        <p:spPr>
          <a:xfrm>
            <a:off x="158200" y="973600"/>
            <a:ext cx="5113800" cy="2865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Char char="-"/>
            </a:pPr>
            <a:r>
              <a:rPr lang="et-EE"/>
              <a:t>Digitaalse postri kujunduse loomine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Char char="-"/>
            </a:pPr>
            <a:r>
              <a:rPr lang="et-EE" i="1"/>
              <a:t>Roll-up</a:t>
            </a:r>
            <a:r>
              <a:rPr lang="et-EE"/>
              <a:t>´i kujunduse loomine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Char char="-"/>
            </a:pPr>
            <a:r>
              <a:rPr lang="et-EE"/>
              <a:t>T-särgi kujundus ja tellimine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Char char="-"/>
            </a:pPr>
            <a:r>
              <a:rPr lang="et-EE"/>
              <a:t>Õppematerjalide tõlkimine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a58f84d5ff_0_24"/>
          <p:cNvSpPr txBox="1">
            <a:spLocks noGrp="1"/>
          </p:cNvSpPr>
          <p:nvPr>
            <p:ph type="title" idx="4294967295"/>
          </p:nvPr>
        </p:nvSpPr>
        <p:spPr>
          <a:xfrm>
            <a:off x="451925" y="165325"/>
            <a:ext cx="7962900" cy="679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-EE" sz="3000" i="0"/>
              <a:t>Reklaami ja kujunduse grupi peamised tegevused</a:t>
            </a:r>
            <a:endParaRPr sz="3000"/>
          </a:p>
        </p:txBody>
      </p:sp>
      <p:pic>
        <p:nvPicPr>
          <p:cNvPr id="232" name="Google Shape;232;ga58f84d5ff_0_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1400" y="2935525"/>
            <a:ext cx="3897799" cy="1835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a58f84d5ff_0_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1949" y="936963"/>
            <a:ext cx="767250" cy="190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a58f84d5ff_0_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41400" y="1805000"/>
            <a:ext cx="2980374" cy="103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a58f84d5ff_0_29"/>
          <p:cNvSpPr txBox="1">
            <a:spLocks noGrp="1"/>
          </p:cNvSpPr>
          <p:nvPr>
            <p:ph type="body" idx="1"/>
          </p:nvPr>
        </p:nvSpPr>
        <p:spPr>
          <a:xfrm>
            <a:off x="158200" y="955225"/>
            <a:ext cx="7740600" cy="206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Char char="-"/>
            </a:pPr>
            <a:r>
              <a:rPr lang="et-EE"/>
              <a:t>Õppematerjalide tõlkimine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Char char="-"/>
            </a:pPr>
            <a:r>
              <a:rPr lang="et-EE"/>
              <a:t>Tutvustusteksti projektist loomine õpetajatele ja treeneritele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Char char="-"/>
            </a:pPr>
            <a:r>
              <a:rPr lang="et-EE">
                <a:solidFill>
                  <a:srgbClr val="050505"/>
                </a:solidFill>
                <a:highlight>
                  <a:srgbClr val="FFFFFF"/>
                </a:highlight>
              </a:rPr>
              <a:t>Osalesime särkide ja rollupide disaini aruteludes.</a:t>
            </a:r>
            <a:endParaRPr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a58f84d5ff_0_29"/>
          <p:cNvSpPr txBox="1">
            <a:spLocks noGrp="1"/>
          </p:cNvSpPr>
          <p:nvPr>
            <p:ph type="title" idx="4294967295"/>
          </p:nvPr>
        </p:nvSpPr>
        <p:spPr>
          <a:xfrm>
            <a:off x="451925" y="165325"/>
            <a:ext cx="7962900" cy="679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-EE" sz="3000" i="0"/>
              <a:t>Turundusgrupi peamised tegevused</a:t>
            </a:r>
            <a:endParaRPr sz="3000"/>
          </a:p>
        </p:txBody>
      </p:sp>
      <p:pic>
        <p:nvPicPr>
          <p:cNvPr id="242" name="Google Shape;242;ga58f84d5ff_0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1125" y="3130525"/>
            <a:ext cx="5681326" cy="142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ga58f84d5ff_0_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35199" y="1038363"/>
            <a:ext cx="767250" cy="190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7"/>
          <p:cNvSpPr txBox="1">
            <a:spLocks noGrp="1"/>
          </p:cNvSpPr>
          <p:nvPr>
            <p:ph type="title"/>
          </p:nvPr>
        </p:nvSpPr>
        <p:spPr>
          <a:xfrm>
            <a:off x="1999076" y="1460525"/>
            <a:ext cx="6708600" cy="21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5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00"/>
              <a:buFont typeface="Times New Roman"/>
              <a:buNone/>
            </a:pPr>
            <a:r>
              <a:rPr lang="et-EE"/>
              <a:t>TEADUSPÕHISUS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8"/>
          <p:cNvSpPr txBox="1">
            <a:spLocks noGrp="1"/>
          </p:cNvSpPr>
          <p:nvPr>
            <p:ph type="body" idx="1"/>
          </p:nvPr>
        </p:nvSpPr>
        <p:spPr>
          <a:xfrm>
            <a:off x="617400" y="1454650"/>
            <a:ext cx="8102700" cy="12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t-EE" sz="1800"/>
              <a:t>Eestis esimene sellelaadne projekt ja kuna tegemist on Rahvusvahelise Paralümpiakomitee projektiga, mis on saanud välismaal palju positiivset tagasisidet, siis soovisime seda projekti ka Eestisse tuua.</a:t>
            </a:r>
            <a:endParaRPr sz="1800"/>
          </a:p>
        </p:txBody>
      </p:sp>
      <p:sp>
        <p:nvSpPr>
          <p:cNvPr id="254" name="Google Shape;254;p18"/>
          <p:cNvSpPr txBox="1">
            <a:spLocks noGrp="1"/>
          </p:cNvSpPr>
          <p:nvPr>
            <p:ph type="title"/>
          </p:nvPr>
        </p:nvSpPr>
        <p:spPr>
          <a:xfrm>
            <a:off x="598475" y="362930"/>
            <a:ext cx="7962900" cy="926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-EE" sz="3000"/>
              <a:t>Uurimisküsimus, hüpotees, teema olulisus ja lahendusmetoodika</a:t>
            </a:r>
            <a:endParaRPr sz="3000"/>
          </a:p>
        </p:txBody>
      </p:sp>
      <p:sp>
        <p:nvSpPr>
          <p:cNvPr id="255" name="Google Shape;255;p18"/>
          <p:cNvSpPr txBox="1">
            <a:spLocks noGrp="1"/>
          </p:cNvSpPr>
          <p:nvPr>
            <p:ph type="body" idx="1"/>
          </p:nvPr>
        </p:nvSpPr>
        <p:spPr>
          <a:xfrm>
            <a:off x="617400" y="2737750"/>
            <a:ext cx="4333200" cy="16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t-EE" sz="1800"/>
              <a:t>Kaasamine on erivajadusega lastele oluline, et tavalapsed mõistaksid ja arvestaksid erivajadusega laste kaasamise olulisust tavakooli õppeprogrammis.</a:t>
            </a:r>
            <a:endParaRPr sz="1800"/>
          </a:p>
        </p:txBody>
      </p:sp>
      <p:pic>
        <p:nvPicPr>
          <p:cNvPr id="256" name="Google Shape;25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3125" y="2419200"/>
            <a:ext cx="3188250" cy="21259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8"/>
          <p:cNvSpPr txBox="1">
            <a:spLocks noGrp="1"/>
          </p:cNvSpPr>
          <p:nvPr>
            <p:ph type="body" idx="1"/>
          </p:nvPr>
        </p:nvSpPr>
        <p:spPr>
          <a:xfrm>
            <a:off x="5373125" y="4545100"/>
            <a:ext cx="2442600" cy="497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100" i="1"/>
              <a:t>Võnnu Keskkooli külastus</a:t>
            </a:r>
            <a:endParaRPr sz="1100" i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-EE" sz="1100" i="1"/>
              <a:t>Foto: Gertrud Alatare</a:t>
            </a:r>
            <a:endParaRPr sz="1100" i="1"/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0"/>
          <p:cNvSpPr txBox="1">
            <a:spLocks noGrp="1"/>
          </p:cNvSpPr>
          <p:nvPr>
            <p:ph type="title"/>
          </p:nvPr>
        </p:nvSpPr>
        <p:spPr>
          <a:xfrm>
            <a:off x="2472939" y="1421060"/>
            <a:ext cx="6151515" cy="2110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5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00"/>
              <a:buFont typeface="Times New Roman"/>
              <a:buNone/>
            </a:pPr>
            <a:r>
              <a:rPr lang="et-EE"/>
              <a:t>TULEMUSED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1"/>
          <p:cNvSpPr txBox="1">
            <a:spLocks noGrp="1"/>
          </p:cNvSpPr>
          <p:nvPr>
            <p:ph type="body" idx="1"/>
          </p:nvPr>
        </p:nvSpPr>
        <p:spPr>
          <a:xfrm>
            <a:off x="471600" y="982944"/>
            <a:ext cx="8200800" cy="14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92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t-EE" sz="1900"/>
              <a:t>tänaseks on tõlgitud sihtgrupile 407 lk õppematerjali, lisaks tõlked erinevate paraspordialade videotele nagu veerepall, </a:t>
            </a:r>
            <a:r>
              <a:rPr lang="et-EE" sz="1900" i="1"/>
              <a:t>boccia </a:t>
            </a:r>
            <a:r>
              <a:rPr lang="et-EE" sz="1900"/>
              <a:t>ning pimejalgpall</a:t>
            </a:r>
            <a:endParaRPr sz="1900"/>
          </a:p>
          <a:p>
            <a:pPr marL="457200" lvl="0" indent="-3492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t-EE" sz="1900"/>
              <a:t>projekt on juba saanud kajastust </a:t>
            </a:r>
            <a:r>
              <a:rPr lang="et-EE" sz="1900" u="sng">
                <a:solidFill>
                  <a:schemeClr val="hlink"/>
                </a:solidFill>
                <a:hlinkClick r:id="rId3"/>
              </a:rPr>
              <a:t>Kuku raadios</a:t>
            </a:r>
            <a:r>
              <a:rPr lang="et-EE" sz="1900"/>
              <a:t>, </a:t>
            </a:r>
            <a:r>
              <a:rPr lang="et-EE" sz="1900" u="sng">
                <a:solidFill>
                  <a:schemeClr val="hlink"/>
                </a:solidFill>
                <a:hlinkClick r:id="rId4"/>
              </a:rPr>
              <a:t>Vikerraadios</a:t>
            </a:r>
            <a:r>
              <a:rPr lang="et-EE" sz="1900"/>
              <a:t> ning TV3 saates Duubel, seega oleme jõudnud väga paljude inimesteni</a:t>
            </a:r>
            <a:endParaRPr/>
          </a:p>
        </p:txBody>
      </p:sp>
      <p:sp>
        <p:nvSpPr>
          <p:cNvPr id="268" name="Google Shape;268;p21"/>
          <p:cNvSpPr txBox="1">
            <a:spLocks noGrp="1"/>
          </p:cNvSpPr>
          <p:nvPr>
            <p:ph type="title"/>
          </p:nvPr>
        </p:nvSpPr>
        <p:spPr>
          <a:xfrm>
            <a:off x="477325" y="186500"/>
            <a:ext cx="7134600" cy="7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t-EE" sz="3000"/>
              <a:t>Projekti tulemused</a:t>
            </a:r>
            <a:endParaRPr sz="3000"/>
          </a:p>
        </p:txBody>
      </p:sp>
      <p:pic>
        <p:nvPicPr>
          <p:cNvPr id="269" name="Google Shape;26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09175" y="2406425"/>
            <a:ext cx="2963226" cy="1976225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1"/>
          <p:cNvSpPr txBox="1">
            <a:spLocks noGrp="1"/>
          </p:cNvSpPr>
          <p:nvPr>
            <p:ph type="body" idx="1"/>
          </p:nvPr>
        </p:nvSpPr>
        <p:spPr>
          <a:xfrm>
            <a:off x="471600" y="2406425"/>
            <a:ext cx="2963100" cy="21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92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t-EE" sz="1900"/>
              <a:t>oma tegevusega oleme mõjutanud ja mõjutame õpetajaid, treenereid, õpilasi ning läbi meedia olulist osa ühiskonnast</a:t>
            </a:r>
            <a:endParaRPr/>
          </a:p>
        </p:txBody>
      </p:sp>
      <p:sp>
        <p:nvSpPr>
          <p:cNvPr id="271" name="Google Shape;271;p21"/>
          <p:cNvSpPr txBox="1">
            <a:spLocks noGrp="1"/>
          </p:cNvSpPr>
          <p:nvPr>
            <p:ph type="body" idx="1"/>
          </p:nvPr>
        </p:nvSpPr>
        <p:spPr>
          <a:xfrm>
            <a:off x="5709175" y="4382650"/>
            <a:ext cx="2847000" cy="42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100" i="1"/>
              <a:t>Tallinna Laagna lasteaed-põhikooli sportlik perepäev</a:t>
            </a:r>
            <a:endParaRPr sz="1100" i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100" i="1"/>
              <a:t>Foto: Gertrud Alatare</a:t>
            </a:r>
            <a:endParaRPr sz="1100" i="1"/>
          </a:p>
        </p:txBody>
      </p:sp>
      <p:pic>
        <p:nvPicPr>
          <p:cNvPr id="272" name="Google Shape;272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88644" y="2406424"/>
            <a:ext cx="1482180" cy="1976225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1"/>
          <p:cNvSpPr txBox="1">
            <a:spLocks noGrp="1"/>
          </p:cNvSpPr>
          <p:nvPr>
            <p:ph type="body" idx="1"/>
          </p:nvPr>
        </p:nvSpPr>
        <p:spPr>
          <a:xfrm>
            <a:off x="4003625" y="4382650"/>
            <a:ext cx="1652100" cy="57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100" i="1"/>
              <a:t>Kaia Kollo Kuku raadios</a:t>
            </a:r>
            <a:endParaRPr sz="1100" i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100" i="1"/>
              <a:t>Foto: Kirsti Mäesepp</a:t>
            </a:r>
            <a:endParaRPr sz="1100" i="1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"/>
          <p:cNvSpPr txBox="1">
            <a:spLocks noGrp="1"/>
          </p:cNvSpPr>
          <p:nvPr>
            <p:ph type="title"/>
          </p:nvPr>
        </p:nvSpPr>
        <p:spPr>
          <a:xfrm>
            <a:off x="596900" y="362930"/>
            <a:ext cx="7962900" cy="92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et-EE"/>
              <a:t>SISUKORD</a:t>
            </a:r>
            <a:endParaRPr>
              <a:solidFill>
                <a:srgbClr val="D0043C"/>
              </a:solidFill>
            </a:endParaRPr>
          </a:p>
        </p:txBody>
      </p:sp>
      <p:pic>
        <p:nvPicPr>
          <p:cNvPr id="130" name="Google Shape;13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97024" y="2935038"/>
            <a:ext cx="1224624" cy="10024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" name="Google Shape;131;p2"/>
          <p:cNvCxnSpPr/>
          <p:nvPr/>
        </p:nvCxnSpPr>
        <p:spPr>
          <a:xfrm flipH="1">
            <a:off x="2553545" y="1388685"/>
            <a:ext cx="164726" cy="659800"/>
          </a:xfrm>
          <a:prstGeom prst="straightConnector1">
            <a:avLst/>
          </a:prstGeom>
          <a:noFill/>
          <a:ln w="539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2" name="Google Shape;132;p2"/>
          <p:cNvSpPr/>
          <p:nvPr/>
        </p:nvSpPr>
        <p:spPr>
          <a:xfrm>
            <a:off x="719956" y="2157073"/>
            <a:ext cx="183358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7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Grupi liikmete nimed, erialad</a:t>
            </a:r>
            <a:endParaRPr sz="1700" b="0" i="0" u="none" strike="noStrike" cap="none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33" name="Google Shape;133;p2"/>
          <p:cNvSpPr/>
          <p:nvPr/>
        </p:nvSpPr>
        <p:spPr>
          <a:xfrm>
            <a:off x="2809702" y="2154813"/>
            <a:ext cx="1656029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7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Juhendaja (-d)</a:t>
            </a:r>
            <a:endParaRPr sz="1700" b="0" i="0" u="none" strike="noStrike" cap="none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34" name="Google Shape;134;p2"/>
          <p:cNvSpPr/>
          <p:nvPr/>
        </p:nvSpPr>
        <p:spPr>
          <a:xfrm>
            <a:off x="6944509" y="2154533"/>
            <a:ext cx="175845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6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Probleem, eesmärk, olulisus</a:t>
            </a:r>
            <a:endParaRPr sz="1700" b="0" i="0" u="none" strike="noStrike" cap="none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35" name="Google Shape;135;p2"/>
          <p:cNvSpPr/>
          <p:nvPr/>
        </p:nvSpPr>
        <p:spPr>
          <a:xfrm>
            <a:off x="4829379" y="2154813"/>
            <a:ext cx="175148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7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Koostööpartnerid</a:t>
            </a:r>
            <a:endParaRPr sz="1700" b="0" i="0" u="none" strike="noStrike" cap="none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36" name="Google Shape;136;p2"/>
          <p:cNvSpPr/>
          <p:nvPr/>
        </p:nvSpPr>
        <p:spPr>
          <a:xfrm>
            <a:off x="7183148" y="3992526"/>
            <a:ext cx="1498255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7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Järeldused, kokkuvõte</a:t>
            </a:r>
            <a:endParaRPr sz="1700" b="0" i="0" u="none" strike="noStrike" cap="none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37" name="Google Shape;13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02586" y="1252129"/>
            <a:ext cx="842298" cy="7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7572" y="1270984"/>
            <a:ext cx="877137" cy="7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22473" y="1184485"/>
            <a:ext cx="707052" cy="8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02341" y="3083821"/>
            <a:ext cx="942543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57867" y="1184485"/>
            <a:ext cx="829438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65927" y="3013565"/>
            <a:ext cx="818861" cy="8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"/>
          <p:cNvSpPr/>
          <p:nvPr/>
        </p:nvSpPr>
        <p:spPr>
          <a:xfrm>
            <a:off x="4829379" y="4011843"/>
            <a:ext cx="159467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7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Tulemused</a:t>
            </a:r>
            <a:endParaRPr sz="1700" b="0" i="0" u="none" strike="noStrike" cap="none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44" name="Google Shape;144;p2"/>
          <p:cNvSpPr/>
          <p:nvPr/>
        </p:nvSpPr>
        <p:spPr>
          <a:xfrm>
            <a:off x="2718271" y="4011843"/>
            <a:ext cx="1582131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7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Teaduspõhisus</a:t>
            </a:r>
            <a:endParaRPr sz="1700" b="0" i="0" u="none" strike="noStrike" cap="none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cxnSp>
        <p:nvCxnSpPr>
          <p:cNvPr id="145" name="Google Shape;145;p2"/>
          <p:cNvCxnSpPr/>
          <p:nvPr/>
        </p:nvCxnSpPr>
        <p:spPr>
          <a:xfrm flipH="1">
            <a:off x="4637129" y="1383240"/>
            <a:ext cx="164726" cy="659800"/>
          </a:xfrm>
          <a:prstGeom prst="straightConnector1">
            <a:avLst/>
          </a:prstGeom>
          <a:noFill/>
          <a:ln w="539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6" name="Google Shape;146;p2"/>
          <p:cNvCxnSpPr/>
          <p:nvPr/>
        </p:nvCxnSpPr>
        <p:spPr>
          <a:xfrm flipH="1">
            <a:off x="6700484" y="1362751"/>
            <a:ext cx="164726" cy="659800"/>
          </a:xfrm>
          <a:prstGeom prst="straightConnector1">
            <a:avLst/>
          </a:prstGeom>
          <a:noFill/>
          <a:ln w="539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7" name="Google Shape;147;p2"/>
          <p:cNvCxnSpPr/>
          <p:nvPr/>
        </p:nvCxnSpPr>
        <p:spPr>
          <a:xfrm flipH="1">
            <a:off x="4418785" y="3170364"/>
            <a:ext cx="164726" cy="659800"/>
          </a:xfrm>
          <a:prstGeom prst="straightConnector1">
            <a:avLst/>
          </a:prstGeom>
          <a:noFill/>
          <a:ln w="539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8" name="Google Shape;148;p2"/>
          <p:cNvCxnSpPr/>
          <p:nvPr/>
        </p:nvCxnSpPr>
        <p:spPr>
          <a:xfrm flipH="1">
            <a:off x="6535758" y="3113921"/>
            <a:ext cx="164726" cy="659800"/>
          </a:xfrm>
          <a:prstGeom prst="straightConnector1">
            <a:avLst/>
          </a:prstGeom>
          <a:noFill/>
          <a:ln w="539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9" name="Google Shape;149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62416" y="2942614"/>
            <a:ext cx="827166" cy="10024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0" name="Google Shape;150;p2"/>
          <p:cNvCxnSpPr/>
          <p:nvPr/>
        </p:nvCxnSpPr>
        <p:spPr>
          <a:xfrm flipH="1">
            <a:off x="2386832" y="3192720"/>
            <a:ext cx="164726" cy="659800"/>
          </a:xfrm>
          <a:prstGeom prst="straightConnector1">
            <a:avLst/>
          </a:prstGeom>
          <a:noFill/>
          <a:ln w="539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1" name="Google Shape;151;p2"/>
          <p:cNvSpPr/>
          <p:nvPr/>
        </p:nvSpPr>
        <p:spPr>
          <a:xfrm>
            <a:off x="804701" y="4011843"/>
            <a:ext cx="1582131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7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Protsess</a:t>
            </a:r>
            <a:endParaRPr sz="1700" b="0" i="0" u="none" strike="noStrike" cap="none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2"/>
          <p:cNvSpPr txBox="1">
            <a:spLocks noGrp="1"/>
          </p:cNvSpPr>
          <p:nvPr>
            <p:ph type="title"/>
          </p:nvPr>
        </p:nvSpPr>
        <p:spPr>
          <a:xfrm>
            <a:off x="2472940" y="1421060"/>
            <a:ext cx="5928560" cy="2110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5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00"/>
              <a:buFont typeface="Times New Roman"/>
              <a:buNone/>
            </a:pPr>
            <a:r>
              <a:rPr lang="et-EE"/>
              <a:t>JÄRELDUSED,</a:t>
            </a:r>
            <a:endParaRPr/>
          </a:p>
          <a:p>
            <a:pPr marL="0" lvl="0" indent="0" algn="l" rtl="0">
              <a:lnSpc>
                <a:spcPct val="5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00"/>
              <a:buFont typeface="Times New Roman"/>
              <a:buNone/>
            </a:pPr>
            <a:endParaRPr/>
          </a:p>
          <a:p>
            <a:pPr marL="0" lvl="0" indent="0" algn="l" rtl="0">
              <a:lnSpc>
                <a:spcPct val="5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00"/>
              <a:buFont typeface="Times New Roman"/>
              <a:buNone/>
            </a:pPr>
            <a:r>
              <a:rPr lang="et-EE"/>
              <a:t> KOKKUVÕTE 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3"/>
          <p:cNvSpPr txBox="1">
            <a:spLocks noGrp="1"/>
          </p:cNvSpPr>
          <p:nvPr>
            <p:ph type="body" idx="1"/>
          </p:nvPr>
        </p:nvSpPr>
        <p:spPr>
          <a:xfrm>
            <a:off x="237175" y="363175"/>
            <a:ext cx="8047500" cy="12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-"/>
            </a:pPr>
            <a:r>
              <a:rPr lang="et-EE" sz="2000" b="1"/>
              <a:t>Mida projekti tulemustest järeldame?</a:t>
            </a:r>
            <a:endParaRPr sz="2000" b="1"/>
          </a:p>
          <a:p>
            <a:pPr marL="3429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-EE" sz="2000"/>
              <a:t>Luues sobivad tingimused</a:t>
            </a:r>
            <a:r>
              <a:rPr lang="et-EE" sz="2000" i="1"/>
              <a:t> </a:t>
            </a:r>
            <a:r>
              <a:rPr lang="et-EE" sz="2000"/>
              <a:t>on võimalik kõigile pakkuda võimalust liikumiseks</a:t>
            </a:r>
            <a:endParaRPr sz="2000"/>
          </a:p>
        </p:txBody>
      </p:sp>
      <p:sp>
        <p:nvSpPr>
          <p:cNvPr id="284" name="Google Shape;284;p23"/>
          <p:cNvSpPr txBox="1">
            <a:spLocks noGrp="1"/>
          </p:cNvSpPr>
          <p:nvPr>
            <p:ph type="body" idx="1"/>
          </p:nvPr>
        </p:nvSpPr>
        <p:spPr>
          <a:xfrm>
            <a:off x="237175" y="1525875"/>
            <a:ext cx="5117700" cy="29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175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-"/>
            </a:pPr>
            <a:r>
              <a:rPr lang="et-EE" sz="2000" b="1"/>
              <a:t>Mida kokkuvõtteks soovime välja tuua?</a:t>
            </a:r>
            <a:endParaRPr sz="2000" b="1"/>
          </a:p>
          <a:p>
            <a:pPr marL="34290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t-EE" sz="2000"/>
              <a:t>Oluline on kõigile võimaldada tingimused liikumiseks ja sportimiseks. Parasport koosneb aladest, millega saavad tegeleda lisaks erivajadustega inimestele ka teised ning seeläbi ühendab see erinevaid sihtgruppe. </a:t>
            </a:r>
            <a:endParaRPr sz="2000"/>
          </a:p>
        </p:txBody>
      </p:sp>
      <p:pic>
        <p:nvPicPr>
          <p:cNvPr id="285" name="Google Shape;28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7425" y="1804050"/>
            <a:ext cx="3388625" cy="2259552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23"/>
          <p:cNvSpPr txBox="1">
            <a:spLocks noGrp="1"/>
          </p:cNvSpPr>
          <p:nvPr>
            <p:ph type="body" idx="1"/>
          </p:nvPr>
        </p:nvSpPr>
        <p:spPr>
          <a:xfrm>
            <a:off x="5437425" y="4063600"/>
            <a:ext cx="2847000" cy="429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100" i="1"/>
              <a:t>EPK ujumise Eesti Meistrivõistlused</a:t>
            </a:r>
            <a:endParaRPr sz="1100" i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-EE" sz="1100" i="1"/>
              <a:t>Foto: Gertrud Alatare</a:t>
            </a:r>
            <a:endParaRPr sz="1100" i="1"/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4"/>
          <p:cNvSpPr txBox="1"/>
          <p:nvPr/>
        </p:nvSpPr>
        <p:spPr>
          <a:xfrm>
            <a:off x="1388190" y="806252"/>
            <a:ext cx="4591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5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00"/>
              <a:buFont typeface="Times New Roman"/>
              <a:buNone/>
            </a:pPr>
            <a:r>
              <a:rPr lang="et-EE" sz="6300" b="0" i="1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TÄNAME!</a:t>
            </a:r>
            <a:endParaRPr sz="6300" b="0" i="1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92" name="Google Shape;29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80796" y="2811083"/>
            <a:ext cx="1758374" cy="1017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4" descr="TLY-es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18109" y="4120464"/>
            <a:ext cx="1724101" cy="3548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4" name="Google Shape;294;p24"/>
          <p:cNvCxnSpPr/>
          <p:nvPr/>
        </p:nvCxnSpPr>
        <p:spPr>
          <a:xfrm flipH="1">
            <a:off x="5676901" y="609600"/>
            <a:ext cx="800099" cy="3888589"/>
          </a:xfrm>
          <a:prstGeom prst="straightConnector1">
            <a:avLst/>
          </a:prstGeom>
          <a:noFill/>
          <a:ln w="44450" cap="flat" cmpd="sng">
            <a:solidFill>
              <a:srgbClr val="D0043C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95" name="Google Shape;295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74938" y="708881"/>
            <a:ext cx="1810422" cy="1810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7150" y="2131961"/>
            <a:ext cx="3500524" cy="2375849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4"/>
          <p:cNvSpPr txBox="1">
            <a:spLocks noGrp="1"/>
          </p:cNvSpPr>
          <p:nvPr>
            <p:ph type="body" idx="4294967295"/>
          </p:nvPr>
        </p:nvSpPr>
        <p:spPr>
          <a:xfrm>
            <a:off x="437150" y="4507800"/>
            <a:ext cx="2847000" cy="42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100" i="1"/>
              <a:t>Naba Huvikool</a:t>
            </a:r>
            <a:endParaRPr sz="1100" i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-EE" sz="1100" i="1"/>
              <a:t>Foto: Kirsti Mäesepp</a:t>
            </a:r>
            <a:endParaRPr sz="1100" i="1"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"/>
          <p:cNvSpPr txBox="1">
            <a:spLocks noGrp="1"/>
          </p:cNvSpPr>
          <p:nvPr>
            <p:ph type="subTitle" idx="4294967295"/>
          </p:nvPr>
        </p:nvSpPr>
        <p:spPr>
          <a:xfrm>
            <a:off x="389075" y="532950"/>
            <a:ext cx="3392400" cy="41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B002B"/>
              </a:buClr>
              <a:buSzPts val="2400"/>
              <a:buFont typeface="Merriweather Sans"/>
              <a:buNone/>
            </a:pPr>
            <a:endParaRPr sz="2400" b="1"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B002B"/>
              </a:buClr>
              <a:buSzPts val="2400"/>
              <a:buFont typeface="Merriweather Sans"/>
              <a:buNone/>
            </a:pPr>
            <a:endParaRPr sz="2400" b="1"/>
          </a:p>
          <a:p>
            <a:pPr marL="0" marR="0" lvl="0" indent="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B002B"/>
              </a:buClr>
              <a:buSzPts val="2400"/>
              <a:buFont typeface="Merriweather Sans"/>
              <a:buNone/>
            </a:pPr>
            <a:endParaRPr sz="1500" b="1"/>
          </a:p>
          <a:p>
            <a:pPr marL="0" marR="0" lvl="0" indent="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B002B"/>
              </a:buClr>
              <a:buSzPts val="2400"/>
              <a:buFont typeface="Merriweather Sans"/>
              <a:buNone/>
            </a:pPr>
            <a:r>
              <a:rPr lang="et-EE" sz="1500" b="1"/>
              <a:t>Grupp:</a:t>
            </a:r>
            <a:endParaRPr sz="1500" b="1"/>
          </a:p>
          <a:p>
            <a:pPr marL="457200" lvl="0" indent="-3111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t-EE" sz="1300"/>
              <a:t>Heinrich Sillang, kehakultuur</a:t>
            </a:r>
            <a:endParaRPr sz="1300"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t-EE" sz="1300"/>
              <a:t>Vladislav Žarov, kehakultuur</a:t>
            </a:r>
            <a:endParaRPr sz="1300"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t-EE" sz="1300"/>
              <a:t>Melissa Reede, kehakultuur</a:t>
            </a:r>
            <a:endParaRPr sz="1300"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t-EE" sz="1300"/>
              <a:t>Rebecca Lamberg, kehakultuur</a:t>
            </a:r>
            <a:endParaRPr sz="1300"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t-EE" sz="1300"/>
              <a:t>Oliver Bötker, kultuuriteadus</a:t>
            </a:r>
            <a:endParaRPr sz="1300"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t-EE" sz="1300"/>
              <a:t>Kristjan Talu, reklaam ja suhtekorraldus</a:t>
            </a:r>
            <a:endParaRPr sz="1300"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t-EE" sz="1300"/>
              <a:t>Marlen Saar, rekreatsioonikorraldus</a:t>
            </a:r>
            <a:endParaRPr sz="1300"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t-EE" sz="1300"/>
              <a:t>Grete Sõõru, rekreatsioonikorraldus</a:t>
            </a:r>
            <a:endParaRPr sz="1300"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t-EE" sz="1300"/>
              <a:t>Merrild Lebin, psühholoogia</a:t>
            </a:r>
            <a:endParaRPr sz="1300"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t-EE" sz="1300"/>
              <a:t>Sven Ringvee, kehakultuur</a:t>
            </a:r>
            <a:endParaRPr sz="1300"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t-EE" sz="1300"/>
              <a:t>Maarja-Lill Mets, kehakultuur</a:t>
            </a:r>
            <a:endParaRPr sz="1300"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t-EE" sz="1300"/>
              <a:t>Kirsti Mäesepp, kehakultuur</a:t>
            </a:r>
            <a:endParaRPr sz="1300"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t-EE" sz="1300"/>
              <a:t>Kristjan Tamme, kehakultuur</a:t>
            </a:r>
            <a:endParaRPr sz="1300"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t-EE" sz="1300"/>
              <a:t>Kathy-Karmen Kale, haldus- ja ärikorraldus</a:t>
            </a:r>
            <a:endParaRPr sz="13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i="1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None/>
            </a:pPr>
            <a:endParaRPr sz="1800"/>
          </a:p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1400"/>
              <a:buFont typeface="Merriweather Sans"/>
              <a:buNone/>
            </a:pP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1800"/>
              <a:buFont typeface="Merriweather Sans"/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7" name="Google Shape;157;p3"/>
          <p:cNvSpPr txBox="1"/>
          <p:nvPr/>
        </p:nvSpPr>
        <p:spPr>
          <a:xfrm>
            <a:off x="3969025" y="444875"/>
            <a:ext cx="1875600" cy="25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400"/>
              <a:buFont typeface="Merriweather Sans"/>
              <a:buNone/>
            </a:pPr>
            <a:r>
              <a:rPr lang="et-EE" sz="15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Juhendaja: 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t-EE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Kirsti  Pedak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t-EE" sz="15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Kaasjuhendajad: </a:t>
            </a:r>
            <a:endParaRPr sz="15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-EE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Kaia Kollo</a:t>
            </a:r>
            <a:br>
              <a:rPr lang="et-EE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t-EE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Gertrud Alatare</a:t>
            </a:r>
            <a:endParaRPr sz="12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2400"/>
              <a:buFont typeface="Merriweather Sans"/>
              <a:buNone/>
            </a:pPr>
            <a:r>
              <a:rPr lang="et-EE" sz="15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Koostööpartner 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B002B"/>
              </a:buClr>
              <a:buSzPts val="1400"/>
              <a:buFont typeface="Merriweather Sans"/>
              <a:buNone/>
            </a:pPr>
            <a:r>
              <a:rPr lang="et-EE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Eesti Paralümpiakomitee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"/>
          <p:cNvSpPr txBox="1">
            <a:spLocks noGrp="1"/>
          </p:cNvSpPr>
          <p:nvPr>
            <p:ph type="title"/>
          </p:nvPr>
        </p:nvSpPr>
        <p:spPr>
          <a:xfrm>
            <a:off x="2472940" y="1421060"/>
            <a:ext cx="5928560" cy="2110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5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00"/>
              <a:buFont typeface="Times New Roman"/>
              <a:buNone/>
            </a:pPr>
            <a:r>
              <a:rPr lang="et-EE"/>
              <a:t>PROBLEEM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5"/>
          <p:cNvSpPr txBox="1"/>
          <p:nvPr/>
        </p:nvSpPr>
        <p:spPr>
          <a:xfrm>
            <a:off x="730850" y="386100"/>
            <a:ext cx="7501500" cy="4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8" name="Google Shape;168;p5"/>
          <p:cNvSpPr txBox="1">
            <a:spLocks noGrp="1"/>
          </p:cNvSpPr>
          <p:nvPr>
            <p:ph type="title"/>
          </p:nvPr>
        </p:nvSpPr>
        <p:spPr>
          <a:xfrm>
            <a:off x="590550" y="280255"/>
            <a:ext cx="7962900" cy="9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3000"/>
              <a:t>Mis on projekti lahendatav probleem ja kuidas selle leidsime?</a:t>
            </a:r>
            <a:endParaRPr sz="3000"/>
          </a:p>
        </p:txBody>
      </p:sp>
      <p:sp>
        <p:nvSpPr>
          <p:cNvPr id="169" name="Google Shape;169;p5"/>
          <p:cNvSpPr txBox="1">
            <a:spLocks noGrp="1"/>
          </p:cNvSpPr>
          <p:nvPr>
            <p:ph type="body" idx="1"/>
          </p:nvPr>
        </p:nvSpPr>
        <p:spPr>
          <a:xfrm>
            <a:off x="617400" y="1289025"/>
            <a:ext cx="7909200" cy="316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000"/>
              <a:buChar char="-"/>
            </a:pPr>
            <a:r>
              <a:rPr lang="et-EE" sz="2000"/>
              <a:t>Valdavalt liikumisega käima lükatud projektid ei puuduta erivajadusega inimeste liikumist ega sporti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t-EE" sz="2000"/>
              <a:t>Erivajadusega inimesed ei julge osa võtta tegevustest, kus osalevad tavainimesed ja vastupidi, tavainimesed tunnevad ebakindlust erivajadusega inimeste suhtes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t-EE" sz="2000"/>
              <a:t>Sporditreenerite ja kehalise kasvatuse õpetajatena näeme praktikas raskusi kõikide õpilaste kaasamisel metoodiliste materjalide puudumise tõttu riiklikus kavas</a:t>
            </a:r>
            <a:endParaRPr sz="20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2472940" y="1421060"/>
            <a:ext cx="5928560" cy="2110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5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00"/>
              <a:buFont typeface="Times New Roman"/>
              <a:buNone/>
            </a:pPr>
            <a:r>
              <a:rPr lang="et-EE"/>
              <a:t>EESMÄRK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a7989c0a94_0_3"/>
          <p:cNvSpPr txBox="1">
            <a:spLocks noGrp="1"/>
          </p:cNvSpPr>
          <p:nvPr>
            <p:ph type="title"/>
          </p:nvPr>
        </p:nvSpPr>
        <p:spPr>
          <a:xfrm>
            <a:off x="596900" y="362930"/>
            <a:ext cx="7962900" cy="9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3000"/>
              <a:t>Mida soovisime projektiga saavutada?</a:t>
            </a:r>
            <a:endParaRPr sz="3000"/>
          </a:p>
        </p:txBody>
      </p:sp>
      <p:sp>
        <p:nvSpPr>
          <p:cNvPr id="181" name="Google Shape;181;ga7989c0a94_0_3"/>
          <p:cNvSpPr txBox="1">
            <a:spLocks noGrp="1"/>
          </p:cNvSpPr>
          <p:nvPr>
            <p:ph type="body" idx="1"/>
          </p:nvPr>
        </p:nvSpPr>
        <p:spPr>
          <a:xfrm>
            <a:off x="617400" y="1068875"/>
            <a:ext cx="8264400" cy="1677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000"/>
              <a:buChar char="-"/>
            </a:pPr>
            <a:r>
              <a:rPr lang="et-EE" sz="2000"/>
              <a:t>Valmistada praktiline töövahend kõikidele, kes puutuvad kokku erivajadusega inimestega spordis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t-EE" sz="2000"/>
              <a:t>Läbi õppematerjalide luua eeldused erivajadusega inimeste integreerimiseks tavainimeste ühiskonda</a:t>
            </a:r>
            <a:endParaRPr/>
          </a:p>
        </p:txBody>
      </p:sp>
      <p:sp>
        <p:nvSpPr>
          <p:cNvPr id="182" name="Google Shape;182;ga7989c0a94_0_3"/>
          <p:cNvSpPr txBox="1">
            <a:spLocks noGrp="1"/>
          </p:cNvSpPr>
          <p:nvPr>
            <p:ph type="body" idx="1"/>
          </p:nvPr>
        </p:nvSpPr>
        <p:spPr>
          <a:xfrm>
            <a:off x="617400" y="2491950"/>
            <a:ext cx="4948500" cy="1962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000"/>
              <a:buChar char="-"/>
            </a:pPr>
            <a:r>
              <a:rPr lang="et-EE" sz="2000"/>
              <a:t>Näidata, et kõik saavad teha sporti olenemata erivajadusest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t-EE" sz="2000"/>
              <a:t>Propageerida liikumisharrastusi, mida saavad koos teha nii tava- kui erivajadusega inimesed</a:t>
            </a:r>
            <a:endParaRPr/>
          </a:p>
        </p:txBody>
      </p:sp>
      <p:pic>
        <p:nvPicPr>
          <p:cNvPr id="183" name="Google Shape;183;ga7989c0a94_0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9182" y="2431450"/>
            <a:ext cx="2992094" cy="1995124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ga7989c0a94_0_3"/>
          <p:cNvSpPr txBox="1">
            <a:spLocks noGrp="1"/>
          </p:cNvSpPr>
          <p:nvPr>
            <p:ph type="body" idx="1"/>
          </p:nvPr>
        </p:nvSpPr>
        <p:spPr>
          <a:xfrm>
            <a:off x="5639175" y="4454550"/>
            <a:ext cx="3257100" cy="494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100" i="1"/>
              <a:t>Tartu Herbert Masingu Kooli külastuspäev</a:t>
            </a:r>
            <a:endParaRPr sz="1100" i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-EE" sz="1100" i="1"/>
              <a:t>Foto: Gertrud Alatare</a:t>
            </a:r>
            <a:endParaRPr sz="1100" i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0"/>
          <p:cNvSpPr txBox="1">
            <a:spLocks noGrp="1"/>
          </p:cNvSpPr>
          <p:nvPr>
            <p:ph type="body" idx="1"/>
          </p:nvPr>
        </p:nvSpPr>
        <p:spPr>
          <a:xfrm>
            <a:off x="477325" y="1185475"/>
            <a:ext cx="8310000" cy="3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048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erriweather Sans"/>
              <a:buChar char="-"/>
            </a:pPr>
            <a:r>
              <a:rPr lang="et-EE" sz="2000" b="1">
                <a:solidFill>
                  <a:srgbClr val="980000"/>
                </a:solidFill>
              </a:rPr>
              <a:t>S</a:t>
            </a:r>
            <a:r>
              <a:rPr lang="et-EE" sz="1800"/>
              <a:t>petsiifiline * 	</a:t>
            </a:r>
            <a:r>
              <a:rPr lang="et-EE" sz="1800">
                <a:highlight>
                  <a:srgbClr val="FFFFFF"/>
                </a:highlight>
              </a:rPr>
              <a:t>Delikaatne teema, millest tihti hoidutakse ja lükatakse kõrvale</a:t>
            </a:r>
            <a:endParaRPr sz="1800"/>
          </a:p>
          <a:p>
            <a:pPr marL="342900" lvl="0" indent="-304800" algn="just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Merriweather Sans"/>
              <a:buChar char="-"/>
            </a:pPr>
            <a:r>
              <a:rPr lang="et-EE" sz="2000" b="1">
                <a:solidFill>
                  <a:srgbClr val="980000"/>
                </a:solidFill>
              </a:rPr>
              <a:t>M</a:t>
            </a:r>
            <a:r>
              <a:rPr lang="et-EE" sz="1800"/>
              <a:t>õõdetav * 	</a:t>
            </a:r>
            <a:r>
              <a:rPr lang="et-EE" sz="1800">
                <a:highlight>
                  <a:srgbClr val="FFFFFF"/>
                </a:highlight>
              </a:rPr>
              <a:t>Saame määrata, mitu spetsialisti koolitust läbib ja mis piirkondadest nad on. Läbi tagasiside saame hea ülevaate, kus teadmisi praktikas rakendatakse</a:t>
            </a:r>
            <a:endParaRPr sz="1800">
              <a:highlight>
                <a:srgbClr val="FFFFFF"/>
              </a:highlight>
            </a:endParaRPr>
          </a:p>
          <a:p>
            <a:pPr marL="342900" lvl="0" indent="-304800" algn="just" rtl="0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t-EE" sz="2000" b="1">
                <a:solidFill>
                  <a:srgbClr val="980000"/>
                </a:solidFill>
              </a:rPr>
              <a:t>A</a:t>
            </a:r>
            <a:r>
              <a:rPr lang="et-EE" sz="1800"/>
              <a:t>ktsepteeritud * </a:t>
            </a:r>
            <a:r>
              <a:rPr lang="et-EE" sz="1800">
                <a:highlight>
                  <a:schemeClr val="lt1"/>
                </a:highlight>
              </a:rPr>
              <a:t>On näha, et ühiskond võtab uuendusi vastu </a:t>
            </a:r>
            <a:endParaRPr sz="1800"/>
          </a:p>
          <a:p>
            <a:pPr marL="342900" lvl="0" indent="-304800" algn="just" rtl="0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t-EE" sz="2000" b="1">
                <a:solidFill>
                  <a:srgbClr val="980000"/>
                </a:solidFill>
              </a:rPr>
              <a:t>R</a:t>
            </a:r>
            <a:r>
              <a:rPr lang="et-EE" sz="1800"/>
              <a:t>ealistlik * 	Õppe</a:t>
            </a:r>
            <a:r>
              <a:rPr lang="et-EE" sz="1800">
                <a:highlight>
                  <a:schemeClr val="lt1"/>
                </a:highlight>
              </a:rPr>
              <a:t>materjali tõlkimine ja koolituste kava ettevalmistamine on teostatav</a:t>
            </a:r>
            <a:endParaRPr sz="1800"/>
          </a:p>
          <a:p>
            <a:pPr marL="342900" lvl="0" indent="-304800" algn="just" rtl="0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t-EE" sz="2000" b="1">
                <a:solidFill>
                  <a:srgbClr val="980000"/>
                </a:solidFill>
              </a:rPr>
              <a:t>T</a:t>
            </a:r>
            <a:r>
              <a:rPr lang="et-EE" sz="1800"/>
              <a:t>ähtajaline * 	Projekt on </a:t>
            </a:r>
            <a:r>
              <a:rPr lang="et-EE" sz="1800">
                <a:highlight>
                  <a:schemeClr val="lt1"/>
                </a:highlight>
              </a:rPr>
              <a:t>paindlik. Kui õppematerjal ja koolituskava on koostatud, siis saab tähtajatult spetsialiste välja koolitada</a:t>
            </a:r>
            <a:endParaRPr sz="1800">
              <a:highlight>
                <a:srgbClr val="FFFFFF"/>
              </a:highlight>
            </a:endParaRPr>
          </a:p>
        </p:txBody>
      </p:sp>
      <p:sp>
        <p:nvSpPr>
          <p:cNvPr id="190" name="Google Shape;190;p10"/>
          <p:cNvSpPr txBox="1">
            <a:spLocks noGrp="1"/>
          </p:cNvSpPr>
          <p:nvPr>
            <p:ph type="title"/>
          </p:nvPr>
        </p:nvSpPr>
        <p:spPr>
          <a:xfrm>
            <a:off x="523250" y="121200"/>
            <a:ext cx="5253900" cy="7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t-EE" sz="3000" b="1" i="1">
                <a:solidFill>
                  <a:srgbClr val="980000"/>
                </a:solidFill>
              </a:rPr>
              <a:t>SMART</a:t>
            </a:r>
            <a:r>
              <a:rPr lang="et-EE" sz="3000"/>
              <a:t> eesmärk</a:t>
            </a:r>
            <a:endParaRPr sz="3000"/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3"/>
          <p:cNvSpPr txBox="1">
            <a:spLocks noGrp="1"/>
          </p:cNvSpPr>
          <p:nvPr>
            <p:ph type="title"/>
          </p:nvPr>
        </p:nvSpPr>
        <p:spPr>
          <a:xfrm>
            <a:off x="2472940" y="1421060"/>
            <a:ext cx="5928560" cy="2110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5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00"/>
              <a:buFont typeface="Times New Roman"/>
              <a:buNone/>
            </a:pPr>
            <a:r>
              <a:rPr lang="et-EE"/>
              <a:t>OLULISUS</a:t>
            </a:r>
            <a:endParaRPr/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LU Esitlus - valge">
  <a:themeElements>
    <a:clrScheme name="TL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F003A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691</Words>
  <Application>Microsoft Office PowerPoint</Application>
  <PresentationFormat>On-screen Show (16:9)</PresentationFormat>
  <Paragraphs>115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Times New Roman</vt:lpstr>
      <vt:lpstr>Calibri</vt:lpstr>
      <vt:lpstr>Merriweather Sans</vt:lpstr>
      <vt:lpstr>Arial</vt:lpstr>
      <vt:lpstr>EB Garamond</vt:lpstr>
      <vt:lpstr>TLU Esitlus - valge</vt:lpstr>
      <vt:lpstr>I´mPossible  RÜHMA NIMI: Kaasamine ja kaasatus on ELUs oluline </vt:lpstr>
      <vt:lpstr>SISUKORD</vt:lpstr>
      <vt:lpstr>PowerPoint Presentation</vt:lpstr>
      <vt:lpstr>PROBLEEM</vt:lpstr>
      <vt:lpstr>Mis on projekti lahendatav probleem ja kuidas selle leidsime?</vt:lpstr>
      <vt:lpstr>EESMÄRK</vt:lpstr>
      <vt:lpstr>Mida soovisime projektiga saavutada?</vt:lpstr>
      <vt:lpstr>SMART eesmärk</vt:lpstr>
      <vt:lpstr>OLULISUS</vt:lpstr>
      <vt:lpstr>Miks on I’mPossible ühiskonnas oluline?</vt:lpstr>
      <vt:lpstr>PROTSESS</vt:lpstr>
      <vt:lpstr>Tegevused ja meetodid eesmärgini jõudmiseks</vt:lpstr>
      <vt:lpstr>Kommunikatsioonigrupi peamised tegevused</vt:lpstr>
      <vt:lpstr>Reklaami ja kujunduse grupi peamised tegevused</vt:lpstr>
      <vt:lpstr>Turundusgrupi peamised tegevused</vt:lpstr>
      <vt:lpstr>TEADUSPÕHISUS</vt:lpstr>
      <vt:lpstr>Uurimisküsimus, hüpotees, teema olulisus ja lahendusmetoodika</vt:lpstr>
      <vt:lpstr>TULEMUSED</vt:lpstr>
      <vt:lpstr>Projekti tulemused</vt:lpstr>
      <vt:lpstr>JÄRELDUSED,   KOKKUVÕTE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I´mPossible  RÜHMA NIMI: Kaasamine ja kaasatus on ELUs oluline </dc:title>
  <dc:creator>pkirsti</dc:creator>
  <cp:lastModifiedBy>pkirsti</cp:lastModifiedBy>
  <cp:revision>1</cp:revision>
  <dcterms:created xsi:type="dcterms:W3CDTF">2017-11-28T11:48:14Z</dcterms:created>
  <dcterms:modified xsi:type="dcterms:W3CDTF">2021-01-20T09:26:11Z</dcterms:modified>
</cp:coreProperties>
</file>