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Barlow Condensed ExtraLight"/>
      <p:regular r:id="rId22"/>
      <p:bold r:id="rId23"/>
      <p:italic r:id="rId24"/>
      <p:boldItalic r:id="rId25"/>
    </p:embeddedFont>
    <p:embeddedFont>
      <p:font typeface="Barlow Condensed Medium"/>
      <p:regular r:id="rId26"/>
      <p:bold r:id="rId27"/>
      <p:italic r:id="rId28"/>
      <p:boldItalic r:id="rId29"/>
    </p:embeddedFont>
    <p:embeddedFont>
      <p:font typeface="Barlow Condensed"/>
      <p:regular r:id="rId30"/>
      <p:bold r:id="rId31"/>
      <p:italic r:id="rId32"/>
      <p:boldItalic r:id="rId33"/>
    </p:embeddedFont>
    <p:embeddedFont>
      <p:font typeface="EB Garamond"/>
      <p:regular r:id="rId34"/>
      <p:bold r:id="rId35"/>
      <p:italic r:id="rId36"/>
      <p:boldItalic r:id="rId37"/>
    </p:embeddedFont>
    <p:embeddedFont>
      <p:font typeface="Oswald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BarlowCondensedExtraLight-regular.fntdata"/><Relationship Id="rId21" Type="http://schemas.openxmlformats.org/officeDocument/2006/relationships/slide" Target="slides/slide16.xml"/><Relationship Id="rId24" Type="http://schemas.openxmlformats.org/officeDocument/2006/relationships/font" Target="fonts/BarlowCondensedExtraLight-italic.fntdata"/><Relationship Id="rId23" Type="http://schemas.openxmlformats.org/officeDocument/2006/relationships/font" Target="fonts/BarlowCondensedExtra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CondensedMedium-regular.fntdata"/><Relationship Id="rId25" Type="http://schemas.openxmlformats.org/officeDocument/2006/relationships/font" Target="fonts/BarlowCondensedExtraLight-boldItalic.fntdata"/><Relationship Id="rId28" Type="http://schemas.openxmlformats.org/officeDocument/2006/relationships/font" Target="fonts/BarlowCondensedMedium-italic.fntdata"/><Relationship Id="rId27" Type="http://schemas.openxmlformats.org/officeDocument/2006/relationships/font" Target="fonts/BarlowCondensed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Condensed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Condensed-bold.fntdata"/><Relationship Id="rId30" Type="http://schemas.openxmlformats.org/officeDocument/2006/relationships/font" Target="fonts/BarlowCondensed-regular.fntdata"/><Relationship Id="rId11" Type="http://schemas.openxmlformats.org/officeDocument/2006/relationships/slide" Target="slides/slide6.xml"/><Relationship Id="rId33" Type="http://schemas.openxmlformats.org/officeDocument/2006/relationships/font" Target="fonts/BarlowCondensed-boldItalic.fntdata"/><Relationship Id="rId10" Type="http://schemas.openxmlformats.org/officeDocument/2006/relationships/slide" Target="slides/slide5.xml"/><Relationship Id="rId32" Type="http://schemas.openxmlformats.org/officeDocument/2006/relationships/font" Target="fonts/BarlowCondensed-italic.fntdata"/><Relationship Id="rId13" Type="http://schemas.openxmlformats.org/officeDocument/2006/relationships/slide" Target="slides/slide8.xml"/><Relationship Id="rId35" Type="http://schemas.openxmlformats.org/officeDocument/2006/relationships/font" Target="fonts/EBGaramond-bold.fntdata"/><Relationship Id="rId12" Type="http://schemas.openxmlformats.org/officeDocument/2006/relationships/slide" Target="slides/slide7.xml"/><Relationship Id="rId34" Type="http://schemas.openxmlformats.org/officeDocument/2006/relationships/font" Target="fonts/EBGaramond-regular.fntdata"/><Relationship Id="rId15" Type="http://schemas.openxmlformats.org/officeDocument/2006/relationships/slide" Target="slides/slide10.xml"/><Relationship Id="rId37" Type="http://schemas.openxmlformats.org/officeDocument/2006/relationships/font" Target="fonts/EBGaramond-boldItalic.fntdata"/><Relationship Id="rId14" Type="http://schemas.openxmlformats.org/officeDocument/2006/relationships/slide" Target="slides/slide9.xml"/><Relationship Id="rId36" Type="http://schemas.openxmlformats.org/officeDocument/2006/relationships/font" Target="fonts/EBGaramond-italic.fntdata"/><Relationship Id="rId17" Type="http://schemas.openxmlformats.org/officeDocument/2006/relationships/slide" Target="slides/slide12.xml"/><Relationship Id="rId39" Type="http://schemas.openxmlformats.org/officeDocument/2006/relationships/font" Target="fonts/Oswald-bold.fntdata"/><Relationship Id="rId16" Type="http://schemas.openxmlformats.org/officeDocument/2006/relationships/slide" Target="slides/slide11.xml"/><Relationship Id="rId38" Type="http://schemas.openxmlformats.org/officeDocument/2006/relationships/font" Target="fonts/Oswald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highlight>
                <a:srgbClr val="FFFF00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00" name="Google Shape;200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c7ae85c262_1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c7ae85c262_1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ed64e84b6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gded64e84b6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Barlow Condensed"/>
                <a:ea typeface="Barlow Condensed"/>
                <a:cs typeface="Barlow Condensed"/>
                <a:sym typeface="Barlow Condensed"/>
              </a:rPr>
              <a:t>Proovikivi ELU eesmärk on aidata muuta Proovikivi programm õpetajatele-juhendajatele ja õpilastele lihtsamini kasutatavaks, tõhusamaks ning atraktiivsemaks. Juhendmaterjalide grupi lähteülesandeks on luua Proovikivi projektis osalevale õpetajatele/juhendajatele lisamaterjale üldpädevuste arendamise toetamiseks projektipõhise õppe protsessis. Lisamaterjalidena töötatakse välja teaduslikel teooriatel põhinevaid metoodilisi materjale - harjutusi ja situatsioonimänge, mis on vormistatud samm-sammuliseks juhendiks, mida õpetaja/juhendaja saab kasutada soovitud üldpädevuse toetamiseks õppetegevuse käigus.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ed64e84b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ded64e84b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ded64e84b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ed64e84b6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ded64e84b6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Barlow Condensed"/>
                <a:ea typeface="Barlow Condensed"/>
                <a:cs typeface="Barlow Condensed"/>
                <a:sym typeface="Barlow Condensed"/>
              </a:rPr>
              <a:t>Projektõpet rakendades lõimitakse erinevate valdkondade teadmisi, kuid õppimine toetub tugevalt sotsiaalsetele oskustele (Hallik, 2020; Lahe, 2019). Meeskonnatööle ja aineülestele lahendustele orienteeritud õppes on suhtlus ning koostöö võtmepädevused, millele on tarvis õppeprotsessis keskenduda. 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14099" rtl="0" algn="just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Barlow Condensed"/>
                <a:ea typeface="Barlow Condensed"/>
                <a:cs typeface="Barlow Condensed"/>
                <a:sym typeface="Barlow Condensed"/>
              </a:rPr>
              <a:t>Valitud pädevuste toetamine olulisus tuleneb nii põhikooli riiklikust õppekavast (Põhikooli riiklik õppekava, 2011), nüüdisaegse õpikäsituse rakendamise põhimõtetest (Eesti Haridusvaldkonna Arengukava 2021-2035) kui ka senise Proovikivi projektis osalenud õpetajate antud tagasiside alusel on nende materjalide järele kõige suurem vajadus. 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72" name="Google Shape;172;gded64e84b6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Kogumik on kättesaadav Proovikivi projektis osalevatele õpetajatele/ juhendajatele.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80" name="Google Shape;18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ded64e84b6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ded64e84b6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ded64e84b6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slaid (valge)">
  <p:cSld name="Esislaid (valge)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4318000"/>
            <a:ext cx="3263900" cy="8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80796" y="2811083"/>
            <a:ext cx="1758374" cy="1017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LY-est.png" id="16" name="Google Shape;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8109" y="4120464"/>
            <a:ext cx="1724101" cy="354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2"/>
          <p:cNvCxnSpPr/>
          <p:nvPr/>
        </p:nvCxnSpPr>
        <p:spPr>
          <a:xfrm flipH="1">
            <a:off x="5676901" y="609600"/>
            <a:ext cx="800099" cy="3888589"/>
          </a:xfrm>
          <a:prstGeom prst="straightConnector1">
            <a:avLst/>
          </a:prstGeom>
          <a:noFill/>
          <a:ln cap="flat" cmpd="sng" w="444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" name="Google Shape;18;p2"/>
          <p:cNvSpPr txBox="1"/>
          <p:nvPr>
            <p:ph type="title"/>
          </p:nvPr>
        </p:nvSpPr>
        <p:spPr>
          <a:xfrm>
            <a:off x="628203" y="625298"/>
            <a:ext cx="4781997" cy="3850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69025" y="27865019"/>
            <a:ext cx="1749449" cy="174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74165" y="715318"/>
            <a:ext cx="1810421" cy="179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1">
  <p:cSld name="võrdlus 0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622300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2" type="body"/>
          </p:nvPr>
        </p:nvSpPr>
        <p:spPr>
          <a:xfrm>
            <a:off x="4810126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2">
  <p:cSld name="võrdlus 02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" type="body"/>
          </p:nvPr>
        </p:nvSpPr>
        <p:spPr>
          <a:xfrm>
            <a:off x="622300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2" type="body"/>
          </p:nvPr>
        </p:nvSpPr>
        <p:spPr>
          <a:xfrm>
            <a:off x="4810126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">
  <p:cSld name="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415007" y="458412"/>
            <a:ext cx="3127768" cy="499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000"/>
              <a:buNone/>
              <a:defRPr b="0" i="1" sz="38000">
                <a:solidFill>
                  <a:srgbClr val="D0043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2" type="body"/>
          </p:nvPr>
        </p:nvSpPr>
        <p:spPr>
          <a:xfrm>
            <a:off x="3698721" y="1661862"/>
            <a:ext cx="4751812" cy="167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1">
  <p:cSld name="kolm ruutu 0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7493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755576" y="1790344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63" name="Google Shape;63;p14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4"/>
          <p:cNvSpPr txBox="1"/>
          <p:nvPr/>
        </p:nvSpPr>
        <p:spPr>
          <a:xfrm>
            <a:off x="7555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2">
  <p:cSld name="kolm ruutu 0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>
            <p:ph idx="2" type="pic"/>
          </p:nvPr>
        </p:nvSpPr>
        <p:spPr>
          <a:xfrm>
            <a:off x="763476" y="519522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68" name="Google Shape;68;p15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69" name="Google Shape;69;p15"/>
          <p:cNvSpPr/>
          <p:nvPr/>
        </p:nvSpPr>
        <p:spPr>
          <a:xfrm>
            <a:off x="34798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5"/>
          <p:cNvSpPr txBox="1"/>
          <p:nvPr>
            <p:ph type="title"/>
          </p:nvPr>
        </p:nvSpPr>
        <p:spPr>
          <a:xfrm>
            <a:off x="3486076" y="1762122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/>
        </p:nvSpPr>
        <p:spPr>
          <a:xfrm>
            <a:off x="34860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3">
  <p:cSld name="kolm ruutu 03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75" name="Google Shape;75;p16"/>
          <p:cNvSpPr/>
          <p:nvPr>
            <p:ph idx="3" type="pic"/>
          </p:nvPr>
        </p:nvSpPr>
        <p:spPr>
          <a:xfrm>
            <a:off x="758676" y="519522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76" name="Google Shape;76;p16"/>
          <p:cNvSpPr/>
          <p:nvPr/>
        </p:nvSpPr>
        <p:spPr>
          <a:xfrm>
            <a:off x="61849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6"/>
          <p:cNvSpPr txBox="1"/>
          <p:nvPr>
            <p:ph type="title"/>
          </p:nvPr>
        </p:nvSpPr>
        <p:spPr>
          <a:xfrm>
            <a:off x="6191176" y="1776233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/>
        </p:nvSpPr>
        <p:spPr>
          <a:xfrm>
            <a:off x="61911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ike ringpilt + sisu">
  <p:cSld name="väike ringpilt + sisu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>
            <p:ph idx="2" type="pic"/>
          </p:nvPr>
        </p:nvSpPr>
        <p:spPr>
          <a:xfrm>
            <a:off x="566445" y="777213"/>
            <a:ext cx="3240000" cy="3240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4247444" y="1762553"/>
            <a:ext cx="446062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sisu">
  <p:cSld name="suur ringpilt + sisu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451930" y="1963490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8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ealkiri + sisu">
  <p:cSld name="pilt + pealkiri + sisu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/>
          <p:nvPr>
            <p:ph idx="2" type="pic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type="title"/>
          </p:nvPr>
        </p:nvSpPr>
        <p:spPr>
          <a:xfrm>
            <a:off x="470288" y="984230"/>
            <a:ext cx="3921133" cy="142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515430" y="25635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sisu">
  <p:cSld name="pilt + sisu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/>
          <p:nvPr>
            <p:ph idx="2" type="pic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515430" y="19920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2">
  <p:cSld name="jutt pealkirjaga 02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25320" y="1371978"/>
            <a:ext cx="7909080" cy="2925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ildiallkiri">
  <p:cSld name="pilt + pildiallkiri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/>
          <p:nvPr>
            <p:ph idx="2" type="pic"/>
          </p:nvPr>
        </p:nvSpPr>
        <p:spPr>
          <a:xfrm>
            <a:off x="381000" y="257175"/>
            <a:ext cx="8356600" cy="401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95" name="Google Shape;95;p21"/>
          <p:cNvSpPr txBox="1"/>
          <p:nvPr>
            <p:ph idx="1" type="body"/>
          </p:nvPr>
        </p:nvSpPr>
        <p:spPr>
          <a:xfrm>
            <a:off x="2755900" y="4419600"/>
            <a:ext cx="5969000" cy="4256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1">
  <p:cSld name="pealkiri 0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393700" y="471140"/>
            <a:ext cx="8356600" cy="1405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2">
  <p:cSld name="pealkiri 0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/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ühi">
  <p:cSld name="tühi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">
  <p:cSld name="pil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/>
          <p:nvPr>
            <p:ph idx="2" type="pic"/>
          </p:nvPr>
        </p:nvSpPr>
        <p:spPr>
          <a:xfrm>
            <a:off x="985545" y="977548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05" name="Google Shape;105;p26"/>
          <p:cNvSpPr/>
          <p:nvPr>
            <p:ph idx="3" type="pic"/>
          </p:nvPr>
        </p:nvSpPr>
        <p:spPr>
          <a:xfrm>
            <a:off x="3474745" y="977548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06" name="Google Shape;106;p26"/>
          <p:cNvSpPr/>
          <p:nvPr>
            <p:ph idx="4" type="pic"/>
          </p:nvPr>
        </p:nvSpPr>
        <p:spPr>
          <a:xfrm>
            <a:off x="5887745" y="977548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07" name="Google Shape;107;p26"/>
          <p:cNvSpPr/>
          <p:nvPr>
            <p:ph idx="5" type="pic"/>
          </p:nvPr>
        </p:nvSpPr>
        <p:spPr>
          <a:xfrm>
            <a:off x="6891045" y="2806348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08" name="Google Shape;108;p26"/>
          <p:cNvSpPr/>
          <p:nvPr>
            <p:ph idx="6" type="pic"/>
          </p:nvPr>
        </p:nvSpPr>
        <p:spPr>
          <a:xfrm>
            <a:off x="4414545" y="2806348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09" name="Google Shape;109;p26"/>
          <p:cNvSpPr/>
          <p:nvPr>
            <p:ph idx="7" type="pic"/>
          </p:nvPr>
        </p:nvSpPr>
        <p:spPr>
          <a:xfrm>
            <a:off x="1963445" y="2806348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7874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8" type="body"/>
          </p:nvPr>
        </p:nvSpPr>
        <p:spPr>
          <a:xfrm>
            <a:off x="32512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9" type="body"/>
          </p:nvPr>
        </p:nvSpPr>
        <p:spPr>
          <a:xfrm>
            <a:off x="56769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3" type="body"/>
          </p:nvPr>
        </p:nvSpPr>
        <p:spPr>
          <a:xfrm>
            <a:off x="66802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14" type="body"/>
          </p:nvPr>
        </p:nvSpPr>
        <p:spPr>
          <a:xfrm>
            <a:off x="42037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15" type="body"/>
          </p:nvPr>
        </p:nvSpPr>
        <p:spPr>
          <a:xfrm>
            <a:off x="17526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1 (valge)">
  <p:cSld name="tees 01 (valge)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2472940" y="142106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6" name="Google Shape;26;p4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pealkiri + sisu">
  <p:cSld name="suur ringpilt + pealkiri + sisu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7330" y="2563565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5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type="title"/>
          </p:nvPr>
        </p:nvSpPr>
        <p:spPr>
          <a:xfrm>
            <a:off x="470288" y="1009630"/>
            <a:ext cx="3452119" cy="142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2 (valge)">
  <p:cSld name="tees 02 (valge)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2469826" y="1418720"/>
            <a:ext cx="5944374" cy="2027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3" name="Google Shape;33;p6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1 (valge)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2472940" y="1421061"/>
            <a:ext cx="592856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7" name="Google Shape;37;p7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2 (valge)">
  <p:cSld name="tees selgitusega 02 (valge)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2469826" y="1418721"/>
            <a:ext cx="5944374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1" name="Google Shape;41;p8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lgitus">
  <p:cSld name="selgitu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idx="1" type="body"/>
          </p:nvPr>
        </p:nvSpPr>
        <p:spPr>
          <a:xfrm>
            <a:off x="2499021" y="1490409"/>
            <a:ext cx="5724679" cy="1919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4" name="Google Shape;44;p9"/>
          <p:cNvCxnSpPr/>
          <p:nvPr/>
        </p:nvCxnSpPr>
        <p:spPr>
          <a:xfrm flipH="1">
            <a:off x="1130535" y="1195554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1">
  <p:cSld name="jutt pealkirjaga 0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625320" y="1820334"/>
            <a:ext cx="7909080" cy="2476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92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655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b="0" i="1" sz="6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TLY-est.png"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00050" y="4483721"/>
            <a:ext cx="1896511" cy="3903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>
            <p:ph type="title"/>
          </p:nvPr>
        </p:nvSpPr>
        <p:spPr>
          <a:xfrm>
            <a:off x="1408451" y="2949625"/>
            <a:ext cx="3831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7000"/>
              <a:buFont typeface="Barlow Condensed ExtraLight"/>
              <a:buNone/>
            </a:pPr>
            <a:r>
              <a:rPr lang="en-US" sz="24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	RÜHMA NIMI: Juhendmaterjalid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2" name="Google Shape;122;p27"/>
          <p:cNvSpPr/>
          <p:nvPr/>
        </p:nvSpPr>
        <p:spPr>
          <a:xfrm>
            <a:off x="551750" y="732323"/>
            <a:ext cx="4687800" cy="24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8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ELU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8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   </a:t>
            </a:r>
            <a:r>
              <a:rPr b="0" i="1" lang="en-US" sz="8000" u="none" cap="none" strike="noStrik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</a:t>
            </a:r>
            <a:r>
              <a:rPr i="1" lang="en-US" sz="8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OOVIKIVI</a:t>
            </a:r>
            <a:endParaRPr sz="550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>
            <p:ph type="title"/>
          </p:nvPr>
        </p:nvSpPr>
        <p:spPr>
          <a:xfrm>
            <a:off x="2091430" y="2210767"/>
            <a:ext cx="5928600" cy="115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TEGEVUSTE RAKENDAMINE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/>
          <p:nvPr>
            <p:ph idx="1" type="body"/>
          </p:nvPr>
        </p:nvSpPr>
        <p:spPr>
          <a:xfrm>
            <a:off x="477325" y="1164725"/>
            <a:ext cx="3797400" cy="3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regulaarsed kohtumised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iga liige jagab vastutust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grupi reeglid ning kokkulepped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väiksemad eesmärgid ning tähtajad 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fookuses Proovikivi ning meie õppijatena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03" name="Google Shape;203;p37"/>
          <p:cNvSpPr txBox="1"/>
          <p:nvPr>
            <p:ph type="title"/>
          </p:nvPr>
        </p:nvSpPr>
        <p:spPr>
          <a:xfrm>
            <a:off x="477330" y="39669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Grupina töötamine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04" name="Google Shape;204;p37"/>
          <p:cNvPicPr preferRelativeResize="0"/>
          <p:nvPr/>
        </p:nvPicPr>
        <p:blipFill rotWithShape="1">
          <a:blip r:embed="rId3">
            <a:alphaModFix/>
          </a:blip>
          <a:srcRect b="0" l="16666" r="16666" t="0"/>
          <a:stretch/>
        </p:blipFill>
        <p:spPr>
          <a:xfrm>
            <a:off x="4274716" y="-847584"/>
            <a:ext cx="6732000" cy="6732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/>
          <p:nvPr>
            <p:ph idx="1" type="body"/>
          </p:nvPr>
        </p:nvSpPr>
        <p:spPr>
          <a:xfrm>
            <a:off x="654750" y="1227025"/>
            <a:ext cx="6430500" cy="28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AutoNum type="arabicPeriod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Grupi kokkulepete loomine, rollid ning tegevuskava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AutoNum type="arabicPeriod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Materjalide kogumine, analüüs</a:t>
            </a: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AutoNum type="arabicPeriod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Ühine süntees, materjali koostamine</a:t>
            </a: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AutoNum type="arabicPeriod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Tagasiside ning muudatuste elluviimine  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AutoNum type="arabicPeriod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Meetodikogu avaldamine kodulehel</a:t>
            </a: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190500" lvl="0" marL="3429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None/>
            </a:pPr>
            <a:r>
              <a:t/>
            </a:r>
            <a:endParaRPr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10" name="Google Shape;210;p38"/>
          <p:cNvSpPr txBox="1"/>
          <p:nvPr>
            <p:ph type="title"/>
          </p:nvPr>
        </p:nvSpPr>
        <p:spPr>
          <a:xfrm>
            <a:off x="477330" y="39594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TEGEVUSKAVA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/>
          <p:nvPr>
            <p:ph idx="1" type="body"/>
          </p:nvPr>
        </p:nvSpPr>
        <p:spPr>
          <a:xfrm>
            <a:off x="440050" y="1352850"/>
            <a:ext cx="4272000" cy="27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Merriweather Sans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Metoodiliste tegevuste kogumik ja postrid lähevad jagamiseks </a:t>
            </a:r>
            <a:r>
              <a:rPr b="1"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Proovikivi </a:t>
            </a: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sotsiaalmeedia kanalitesse - </a:t>
            </a:r>
            <a:r>
              <a:rPr b="1"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Facebooki ja kodulehele</a:t>
            </a:r>
            <a:endParaRPr b="1"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Kogumik ja postrid on loodud avalikuks kasutamiseks ning sotsiaalmeedia kanalite kaudu jõuame suurema kasutajaskonnani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16" name="Google Shape;216;p39"/>
          <p:cNvSpPr txBox="1"/>
          <p:nvPr>
            <p:ph type="title"/>
          </p:nvPr>
        </p:nvSpPr>
        <p:spPr>
          <a:xfrm>
            <a:off x="440055" y="220044"/>
            <a:ext cx="5028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1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Meediakajastus</a:t>
            </a:r>
            <a:endParaRPr i="1" sz="41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17" name="Google Shape;217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6667" r="16666" t="0"/>
          <a:stretch/>
        </p:blipFill>
        <p:spPr>
          <a:xfrm>
            <a:off x="4712038" y="-1379880"/>
            <a:ext cx="6732000" cy="6732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 txBox="1"/>
          <p:nvPr>
            <p:ph idx="1" type="body"/>
          </p:nvPr>
        </p:nvSpPr>
        <p:spPr>
          <a:xfrm>
            <a:off x="440050" y="1480475"/>
            <a:ext cx="4272000" cy="27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Merriweather Sans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Loodud materjali lisame Proovikivi kodulehele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Merriweather Sans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Loodud materjali jagatakse Proovikivi programmis osalevate õpetajatega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Sisu on kooskõlas riiklike hariduseesmärkidega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23" name="Google Shape;223;p40"/>
          <p:cNvSpPr txBox="1"/>
          <p:nvPr>
            <p:ph type="title"/>
          </p:nvPr>
        </p:nvSpPr>
        <p:spPr>
          <a:xfrm>
            <a:off x="440055" y="195619"/>
            <a:ext cx="5028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1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JÄTKUSUUTLIKKUS</a:t>
            </a:r>
            <a:endParaRPr i="1" sz="41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24" name="Google Shape;224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6666" r="16666" t="0"/>
          <a:stretch/>
        </p:blipFill>
        <p:spPr>
          <a:xfrm>
            <a:off x="4712038" y="-1379880"/>
            <a:ext cx="6732000" cy="6732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/>
          <p:nvPr>
            <p:ph idx="1" type="body"/>
          </p:nvPr>
        </p:nvSpPr>
        <p:spPr>
          <a:xfrm>
            <a:off x="440050" y="1480475"/>
            <a:ext cx="4272000" cy="27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Positiivne kogemus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55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Esmakordselt distantsilt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55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Toimiv materjal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55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Võimalus olla loov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55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Erialase pädevuse rakendamine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30" name="Google Shape;230;p41"/>
          <p:cNvSpPr txBox="1"/>
          <p:nvPr>
            <p:ph type="title"/>
          </p:nvPr>
        </p:nvSpPr>
        <p:spPr>
          <a:xfrm>
            <a:off x="440055" y="195619"/>
            <a:ext cx="5028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1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Refleksioon</a:t>
            </a:r>
            <a:endParaRPr i="1" sz="41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31" name="Google Shape;231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6666" r="16666" t="0"/>
          <a:stretch/>
        </p:blipFill>
        <p:spPr>
          <a:xfrm>
            <a:off x="4712038" y="-1379880"/>
            <a:ext cx="6732000" cy="6732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2"/>
          <p:cNvSpPr/>
          <p:nvPr/>
        </p:nvSpPr>
        <p:spPr>
          <a:xfrm>
            <a:off x="520551" y="1341475"/>
            <a:ext cx="4549500" cy="3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5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</a:t>
            </a:r>
            <a:endParaRPr b="0" i="1" sz="76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76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</a:t>
            </a:r>
            <a:r>
              <a:rPr b="0" i="1" lang="en-US" sz="7600" u="none" cap="none" strike="noStrik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TÄNAME KUULAMAST</a:t>
            </a:r>
            <a:endParaRPr b="0" i="1" sz="76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8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   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/>
          <p:nvPr>
            <p:ph type="title"/>
          </p:nvPr>
        </p:nvSpPr>
        <p:spPr>
          <a:xfrm>
            <a:off x="334141" y="215699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TEEMAD</a:t>
            </a:r>
            <a:endParaRPr i="1" sz="4500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8" name="Google Shape;128;p28"/>
          <p:cNvSpPr/>
          <p:nvPr/>
        </p:nvSpPr>
        <p:spPr>
          <a:xfrm>
            <a:off x="1626548" y="2287423"/>
            <a:ext cx="1833589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Tiimiliikmed ja erialad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juhendajad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9" name="Google Shape;129;p28"/>
          <p:cNvSpPr/>
          <p:nvPr/>
        </p:nvSpPr>
        <p:spPr>
          <a:xfrm>
            <a:off x="5850020" y="2298000"/>
            <a:ext cx="1982534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Tegevuste rakendamine ja projektiga seotud sidusrühmad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30" name="Google Shape;130;p28"/>
          <p:cNvSpPr/>
          <p:nvPr/>
        </p:nvSpPr>
        <p:spPr>
          <a:xfrm>
            <a:off x="2471929" y="3911997"/>
            <a:ext cx="17584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Meediakajastus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31" name="Google Shape;131;p28"/>
          <p:cNvSpPr/>
          <p:nvPr/>
        </p:nvSpPr>
        <p:spPr>
          <a:xfrm>
            <a:off x="3743547" y="2288304"/>
            <a:ext cx="1751482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eesmärk ja </a:t>
            </a:r>
            <a:r>
              <a:rPr lang="en-US" sz="17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tulemus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32" name="Google Shape;13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7064" y="3022750"/>
            <a:ext cx="842298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0379" y="1346926"/>
            <a:ext cx="942543" cy="7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28"/>
          <p:cNvCxnSpPr/>
          <p:nvPr/>
        </p:nvCxnSpPr>
        <p:spPr>
          <a:xfrm flipH="1">
            <a:off x="3520889" y="1371266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" name="Google Shape;13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79945" y="1322539"/>
            <a:ext cx="877137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89817" y="1167066"/>
            <a:ext cx="707052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54480" y="3052492"/>
            <a:ext cx="829438" cy="79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28"/>
          <p:cNvCxnSpPr/>
          <p:nvPr/>
        </p:nvCxnSpPr>
        <p:spPr>
          <a:xfrm flipH="1">
            <a:off x="5604473" y="1365821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28"/>
          <p:cNvCxnSpPr/>
          <p:nvPr/>
        </p:nvCxnSpPr>
        <p:spPr>
          <a:xfrm flipH="1">
            <a:off x="7667828" y="1345332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28"/>
          <p:cNvCxnSpPr/>
          <p:nvPr/>
        </p:nvCxnSpPr>
        <p:spPr>
          <a:xfrm flipH="1">
            <a:off x="4536925" y="3180921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1" name="Google Shape;141;p28"/>
          <p:cNvSpPr/>
          <p:nvPr/>
        </p:nvSpPr>
        <p:spPr>
          <a:xfrm>
            <a:off x="4755711" y="3977599"/>
            <a:ext cx="2026976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Väljakutsed ja refleksioon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>
            <p:ph idx="4294967295" type="subTitle"/>
          </p:nvPr>
        </p:nvSpPr>
        <p:spPr>
          <a:xfrm>
            <a:off x="536975" y="432651"/>
            <a:ext cx="4782000" cy="44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1" i="0" lang="en-US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Grupp: </a:t>
            </a:r>
            <a:endParaRPr b="1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Triina Rähn - hariduse juhtimine </a:t>
            </a:r>
            <a:endParaRPr i="1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Lisete Tammeveski - andragoogika </a:t>
            </a:r>
            <a:endParaRPr i="1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Kati Mölder - hariduse juhtimine </a:t>
            </a:r>
            <a:endParaRPr i="1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Janne Puks - noorsootöö korraldus</a:t>
            </a:r>
            <a:endParaRPr i="1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Mirjam Heinsaar - klassiõpetaja </a:t>
            </a:r>
            <a:endParaRPr i="1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Andreanne Kallas - andragoogika </a:t>
            </a:r>
            <a:endParaRPr i="1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1" i="0" lang="en-US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Juhendajad: </a:t>
            </a:r>
            <a:endParaRPr b="1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Maarja Hallik, Anu Tammeleht, Merike Saar</a:t>
            </a:r>
            <a:endParaRPr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1" i="0" lang="en-US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Koostööpartner: </a:t>
            </a:r>
            <a:endParaRPr b="1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Proovikivi</a:t>
            </a:r>
            <a:endParaRPr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>
            <p:ph type="title"/>
          </p:nvPr>
        </p:nvSpPr>
        <p:spPr>
          <a:xfrm>
            <a:off x="2105078" y="1794510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EESMÄRK JA OLULISUS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>
            <p:ph idx="1" type="body"/>
          </p:nvPr>
        </p:nvSpPr>
        <p:spPr>
          <a:xfrm>
            <a:off x="306300" y="1502300"/>
            <a:ext cx="42657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Muuta </a:t>
            </a:r>
            <a:r>
              <a:rPr b="1"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Proovikivi programm</a:t>
            </a: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õpetajatele-juhendajatele ja õpilastele lihtsamini kasutatavaks, </a:t>
            </a:r>
            <a:r>
              <a:rPr b="1"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tõhusamaks </a:t>
            </a: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ning </a:t>
            </a:r>
            <a:r>
              <a:rPr b="1"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atraktiivsemaks</a:t>
            </a: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9" name="Google Shape;159;p31"/>
          <p:cNvSpPr txBox="1"/>
          <p:nvPr>
            <p:ph type="title"/>
          </p:nvPr>
        </p:nvSpPr>
        <p:spPr>
          <a:xfrm>
            <a:off x="440149" y="250300"/>
            <a:ext cx="5378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Proovikivi ELU eesmärk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60" name="Google Shape;160;p31"/>
          <p:cNvPicPr preferRelativeResize="0"/>
          <p:nvPr/>
        </p:nvPicPr>
        <p:blipFill rotWithShape="1">
          <a:blip r:embed="rId3">
            <a:alphaModFix/>
          </a:blip>
          <a:srcRect b="0" l="16667" r="16666" t="0"/>
          <a:stretch/>
        </p:blipFill>
        <p:spPr>
          <a:xfrm>
            <a:off x="4743129" y="-239040"/>
            <a:ext cx="5461818" cy="546181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/>
          <p:nvPr>
            <p:ph idx="1" type="body"/>
          </p:nvPr>
        </p:nvSpPr>
        <p:spPr>
          <a:xfrm>
            <a:off x="306300" y="1502300"/>
            <a:ext cx="42657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Char char="-"/>
            </a:pPr>
            <a:r>
              <a:rPr b="1"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Luua </a:t>
            </a: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Proovikivi õpetajatele/juhendajatele </a:t>
            </a:r>
            <a:r>
              <a:rPr b="1"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lisamaterjale </a:t>
            </a: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projektipõhise õppe protsessis</a:t>
            </a:r>
            <a:r>
              <a:rPr b="1"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üldpädevuste arendamise toetamiseks</a:t>
            </a: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67" name="Google Shape;167;p32"/>
          <p:cNvSpPr txBox="1"/>
          <p:nvPr>
            <p:ph type="title"/>
          </p:nvPr>
        </p:nvSpPr>
        <p:spPr>
          <a:xfrm>
            <a:off x="440149" y="250300"/>
            <a:ext cx="5378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Meie grupitöö eesmärk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68" name="Google Shape;168;p32"/>
          <p:cNvPicPr preferRelativeResize="0"/>
          <p:nvPr/>
        </p:nvPicPr>
        <p:blipFill rotWithShape="1">
          <a:blip r:embed="rId3">
            <a:alphaModFix/>
          </a:blip>
          <a:srcRect b="0" l="16666" r="16666" t="0"/>
          <a:stretch/>
        </p:blipFill>
        <p:spPr>
          <a:xfrm>
            <a:off x="4743129" y="-239040"/>
            <a:ext cx="5461800" cy="546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>
            <p:ph idx="1" type="body"/>
          </p:nvPr>
        </p:nvSpPr>
        <p:spPr>
          <a:xfrm>
            <a:off x="119625" y="1502300"/>
            <a:ext cx="49791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Char char="-"/>
            </a:pPr>
            <a:r>
              <a:rPr b="1"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Koostöö </a:t>
            </a: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(grupiprotsessid, tiimitöö, rollid, eesmärkide seadmine, kokkulepetest kinnipidamine)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Char char="-"/>
            </a:pPr>
            <a:r>
              <a:rPr b="1"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Suhtlus </a:t>
            </a: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(aktiivne kuulamine, eneseväljendus (sh kuidas esineda), teistega arvestamine, konflikti lahendamine, non-violent communication, mina-sõnum, võimestavad küsimused ja alandlikkus)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75" name="Google Shape;175;p33"/>
          <p:cNvSpPr txBox="1"/>
          <p:nvPr>
            <p:ph type="title"/>
          </p:nvPr>
        </p:nvSpPr>
        <p:spPr>
          <a:xfrm>
            <a:off x="440149" y="250300"/>
            <a:ext cx="5378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Valitud pädevused	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76" name="Google Shape;176;p33"/>
          <p:cNvPicPr preferRelativeResize="0"/>
          <p:nvPr/>
        </p:nvPicPr>
        <p:blipFill rotWithShape="1">
          <a:blip r:embed="rId3">
            <a:alphaModFix/>
          </a:blip>
          <a:srcRect b="0" l="16666" r="16666" t="0"/>
          <a:stretch/>
        </p:blipFill>
        <p:spPr>
          <a:xfrm>
            <a:off x="4968375" y="0"/>
            <a:ext cx="4746900" cy="4746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idx="1" type="body"/>
          </p:nvPr>
        </p:nvSpPr>
        <p:spPr>
          <a:xfrm>
            <a:off x="328600" y="1272325"/>
            <a:ext cx="4365000" cy="3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Projektitöö tulemusel valmis </a:t>
            </a:r>
            <a:r>
              <a:rPr b="1"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metoodiliste tegevuste kogumik</a:t>
            </a: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“Üldpädevuste arengut toetavad meetodid projektipõhises õppes” toetamaks koostöö- ja suhtluspädevuse arendamist õppetöös. 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30200" lvl="0" marL="3429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000"/>
              <a:buFont typeface="Barlow Condensed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Meetodeid visualiseerivad </a:t>
            </a:r>
            <a:r>
              <a:rPr b="1"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postrid</a:t>
            </a: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83" name="Google Shape;183;p34"/>
          <p:cNvSpPr txBox="1"/>
          <p:nvPr>
            <p:ph type="title"/>
          </p:nvPr>
        </p:nvSpPr>
        <p:spPr>
          <a:xfrm>
            <a:off x="477330" y="39594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Grupitöö tulemus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84" name="Google Shape;184;p34"/>
          <p:cNvPicPr preferRelativeResize="0"/>
          <p:nvPr/>
        </p:nvPicPr>
        <p:blipFill rotWithShape="1">
          <a:blip r:embed="rId3">
            <a:alphaModFix/>
          </a:blip>
          <a:srcRect b="0" l="16667" r="16666" t="0"/>
          <a:stretch/>
        </p:blipFill>
        <p:spPr>
          <a:xfrm>
            <a:off x="4743129" y="-239040"/>
            <a:ext cx="5461818" cy="546181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3275" y="152400"/>
            <a:ext cx="3420950" cy="4838685"/>
          </a:xfrm>
          <a:prstGeom prst="rect">
            <a:avLst/>
          </a:prstGeom>
          <a:noFill/>
          <a:ln cap="flat" cmpd="sng" w="1905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1" name="Google Shape;19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500" y="152400"/>
            <a:ext cx="3420961" cy="4838700"/>
          </a:xfrm>
          <a:prstGeom prst="rect">
            <a:avLst/>
          </a:prstGeom>
          <a:noFill/>
          <a:ln cap="flat" cmpd="sng" w="1905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LU Esitlus - valge">
  <a:themeElements>
    <a:clrScheme name="T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