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Overpass Black"/>
      <p:bold r:id="rId22"/>
      <p:boldItalic r:id="rId23"/>
    </p:embeddedFont>
    <p:embeddedFont>
      <p:font typeface="Fira Sans Extra Condensed Medium"/>
      <p:regular r:id="rId24"/>
      <p:bold r:id="rId25"/>
      <p:italic r:id="rId26"/>
      <p:boldItalic r:id="rId27"/>
    </p:embeddedFont>
    <p:embeddedFont>
      <p:font typeface="Overpass"/>
      <p:regular r:id="rId28"/>
      <p:bold r:id="rId29"/>
      <p:italic r:id="rId30"/>
      <p:boldItalic r:id="rId31"/>
    </p:embeddedFont>
    <p:embeddedFont>
      <p:font typeface="Barlow Condensed"/>
      <p:regular r:id="rId32"/>
      <p:bold r:id="rId33"/>
      <p:italic r:id="rId34"/>
      <p:boldItalic r:id="rId35"/>
    </p:embeddedFont>
    <p:embeddedFont>
      <p:font typeface="Open Sans SemiBold"/>
      <p:regular r:id="rId36"/>
      <p:bold r:id="rId37"/>
      <p:italic r:id="rId38"/>
      <p:boldItalic r:id="rId39"/>
    </p:embeddedFont>
    <p:embeddedFont>
      <p:font typeface="Josefin Sans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ans-regular.fntdata"/><Relationship Id="rId20" Type="http://schemas.openxmlformats.org/officeDocument/2006/relationships/font" Target="fonts/Roboto-italic.fntdata"/><Relationship Id="rId42" Type="http://schemas.openxmlformats.org/officeDocument/2006/relationships/font" Target="fonts/JosefinSans-italic.fntdata"/><Relationship Id="rId41" Type="http://schemas.openxmlformats.org/officeDocument/2006/relationships/font" Target="fonts/JosefinSans-bold.fntdata"/><Relationship Id="rId22" Type="http://schemas.openxmlformats.org/officeDocument/2006/relationships/font" Target="fonts/OverpassBlack-bold.fntdata"/><Relationship Id="rId44" Type="http://schemas.openxmlformats.org/officeDocument/2006/relationships/font" Target="fonts/OpenSans-regular.fntdata"/><Relationship Id="rId21" Type="http://schemas.openxmlformats.org/officeDocument/2006/relationships/font" Target="fonts/Roboto-boldItalic.fntdata"/><Relationship Id="rId43" Type="http://schemas.openxmlformats.org/officeDocument/2006/relationships/font" Target="fonts/JosefinSans-boldItalic.fntdata"/><Relationship Id="rId24" Type="http://schemas.openxmlformats.org/officeDocument/2006/relationships/font" Target="fonts/FiraSansExtraCondensedMedium-regular.fntdata"/><Relationship Id="rId46" Type="http://schemas.openxmlformats.org/officeDocument/2006/relationships/font" Target="fonts/OpenSans-italic.fntdata"/><Relationship Id="rId23" Type="http://schemas.openxmlformats.org/officeDocument/2006/relationships/font" Target="fonts/OverpassBlack-boldItalic.fntdata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FiraSansExtraCondensedMedium-italic.fntdata"/><Relationship Id="rId25" Type="http://schemas.openxmlformats.org/officeDocument/2006/relationships/font" Target="fonts/FiraSansExtraCondensedMedium-bold.fntdata"/><Relationship Id="rId47" Type="http://schemas.openxmlformats.org/officeDocument/2006/relationships/font" Target="fonts/OpenSans-boldItalic.fntdata"/><Relationship Id="rId28" Type="http://schemas.openxmlformats.org/officeDocument/2006/relationships/font" Target="fonts/Overpass-regular.fntdata"/><Relationship Id="rId27" Type="http://schemas.openxmlformats.org/officeDocument/2006/relationships/font" Target="fonts/FiraSansExtraCondensedMedium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verpas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verpass-boldItalic.fntdata"/><Relationship Id="rId30" Type="http://schemas.openxmlformats.org/officeDocument/2006/relationships/font" Target="fonts/Overpass-italic.fntdata"/><Relationship Id="rId11" Type="http://schemas.openxmlformats.org/officeDocument/2006/relationships/slide" Target="slides/slide7.xml"/><Relationship Id="rId33" Type="http://schemas.openxmlformats.org/officeDocument/2006/relationships/font" Target="fonts/BarlowCondensed-bold.fntdata"/><Relationship Id="rId10" Type="http://schemas.openxmlformats.org/officeDocument/2006/relationships/slide" Target="slides/slide6.xml"/><Relationship Id="rId32" Type="http://schemas.openxmlformats.org/officeDocument/2006/relationships/font" Target="fonts/BarlowCondensed-regular.fntdata"/><Relationship Id="rId13" Type="http://schemas.openxmlformats.org/officeDocument/2006/relationships/slide" Target="slides/slide9.xml"/><Relationship Id="rId35" Type="http://schemas.openxmlformats.org/officeDocument/2006/relationships/font" Target="fonts/BarlowCondensed-boldItalic.fntdata"/><Relationship Id="rId12" Type="http://schemas.openxmlformats.org/officeDocument/2006/relationships/slide" Target="slides/slide8.xml"/><Relationship Id="rId34" Type="http://schemas.openxmlformats.org/officeDocument/2006/relationships/font" Target="fonts/BarlowCondensed-italic.fntdata"/><Relationship Id="rId15" Type="http://schemas.openxmlformats.org/officeDocument/2006/relationships/slide" Target="slides/slide11.xml"/><Relationship Id="rId37" Type="http://schemas.openxmlformats.org/officeDocument/2006/relationships/font" Target="fonts/OpenSansSemiBold-bold.fntdata"/><Relationship Id="rId14" Type="http://schemas.openxmlformats.org/officeDocument/2006/relationships/slide" Target="slides/slide10.xml"/><Relationship Id="rId36" Type="http://schemas.openxmlformats.org/officeDocument/2006/relationships/font" Target="fonts/OpenSansSemiBold-regular.fntdata"/><Relationship Id="rId17" Type="http://schemas.openxmlformats.org/officeDocument/2006/relationships/slide" Target="slides/slide13.xml"/><Relationship Id="rId39" Type="http://schemas.openxmlformats.org/officeDocument/2006/relationships/font" Target="fonts/OpenSansSemiBold-boldItalic.fntdata"/><Relationship Id="rId16" Type="http://schemas.openxmlformats.org/officeDocument/2006/relationships/slide" Target="slides/slide12.xml"/><Relationship Id="rId38" Type="http://schemas.openxmlformats.org/officeDocument/2006/relationships/font" Target="fonts/OpenSansSemiBold-italic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g1076006ebd1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5" name="Google Shape;2335;g1076006ebd1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Meil valmis lõpuks video, mis läks ülesse youtube. küsisime nõu TLÜ kommunikatsioonijuhilt, ja saime teisigi ideid pakkuda ja panna videoid teistele platvormidele näiteks TLU Tiktok, instagram jne.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Lisaks oli Eesti Loovteraapiate ühing nõus video oma kodulehele panema, kuid kõigepealt soovivad liikmed videoga tutvutada.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Kindlasti pakume videot Eesti Koolipsühholoogide Liidule, Vaimse Tervise Keskusele(VATEK), Peaasi.ee ja teistele vaimset tervist toetavatele organisatsioonidele ja asutustele.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a7274a1822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a7274a1822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Helena Kruus-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Karoliina Paloviir-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 Laas-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g104a91ee0b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Google Shape;2356;g104a91ee0b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 Veskimäe-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Saara Tall-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a1fb274c5c_2_25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0" name="Google Shape;2370;ga1fb274c5c_2_25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a7274a182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a7274a182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a7274a1822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a7274a1822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a7274a1822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a7274a1822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5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g107ae9d68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g107ae9d68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26226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 eesmärk: Tutvustada visuaalkunstiteraapiat kui ühte psühhoteraapia meetodit. Ühtlasi tutvustada eriala tulevastele potensiaalsetele Tallinna Ülikooli kunstiteraapia üliõpilastele.  </a:t>
            </a:r>
            <a:endParaRPr sz="1350">
              <a:solidFill>
                <a:srgbClr val="26226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6226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Vaimne tervis ja sellega tegelemine on saanud ühiskonnas enam oluliseks. Selle toetamiseks on erinevaid teraapia vorme. Tallinna Ülikoolis saab õppida visuaalkunstiteraapiat.</a:t>
            </a:r>
            <a:endParaRPr sz="1350">
              <a:solidFill>
                <a:srgbClr val="26226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6226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Üliõpilaste koostöös valmib video, mis tutvustab visuaalkunstiteraapiat, aitab mõista teraapiaprotsessi kogemust.</a:t>
            </a:r>
            <a:endParaRPr sz="1350">
              <a:solidFill>
                <a:srgbClr val="26226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26226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Projektis võib eristada kahte tegevussuunda. Üks keskendub visuaalselt, tehniliselt ja lavastuslikult  toimiva video tegemisele ning teine sisulisele poolele, milleks on kunstiteraapia kogemuse kirjeldamine läbi erinevate visuaalkunstiteraapia meetodite ja tehnikate.</a:t>
            </a:r>
            <a:endParaRPr sz="1350">
              <a:solidFill>
                <a:srgbClr val="26226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6226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</a:t>
            </a:r>
            <a:endParaRPr sz="1350">
              <a:solidFill>
                <a:srgbClr val="26226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gac2793e5b2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9" name="Google Shape;2269;gac2793e5b2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ac2793e5b2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ac2793e5b2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Kohtumisi kokku oli meil kaheksa, millest 2 saime kokku Räägu õppehoones.Räägu hoones kohtudes tegime läbi paar harjutust ja jagasime ära ülesanded.  Video filmimine võttis meil aega 1 päev, milleks oli kuues november. Edasiselt läks palju aega monteerimisega ja portfoolio kokkupanekuga. Täielikult saime kõik valmis 14.detsembriks.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1076006ebd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1076006ebd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 sz="14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Millistele allikatele, varasematele uuringutele oma tegevuses tuginesite?</a:t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-"/>
            </a:pPr>
            <a:r>
              <a:rPr lang="en" sz="14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Oleme tutvunud Youtube’s valdkonda tutvustavate videodega ja lugenud teadusartikleid (vaimse tervise roheline raamat, Eha Rüütli artiklid, inglise keelsed jpt.) </a:t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●"/>
            </a:pPr>
            <a:r>
              <a:rPr lang="en" sz="14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Kuidas erinevate erialade teadmised aitasid jõuda soovitud tulemuseni?</a:t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Char char="-"/>
            </a:pPr>
            <a:r>
              <a:rPr lang="en" sz="14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Video tegemine hõlmab erinevaid etappe ja just nendes ongi vaja erinevaid erialateadmisi, näiteks video filmimine, monteerimine, visuaalkunstiteraapia erialased teadmised jms. </a:t>
            </a:r>
            <a:endParaRPr sz="14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7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1076006ebd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1076006ebd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37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43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/>
          <p:nvPr>
            <p:ph hasCustomPrompt="1"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/>
          <p:nvPr>
            <p:ph hasCustomPrompt="1"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/>
          <p:nvPr>
            <p:ph hasCustomPrompt="1"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/>
          <p:nvPr>
            <p:ph hasCustomPrompt="1"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/>
          <p:nvPr>
            <p:ph hasCustomPrompt="1"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/>
          <p:nvPr>
            <p:ph hasCustomPrompt="1"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5" name="Google Shape;715;p13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13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7" name="Google Shape;717;p13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0" name="Google Shape;720;p13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3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2" name="Google Shape;722;p13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3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4" name="Google Shape;724;p13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3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6" name="Google Shape;726;p13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3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1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5" name="Google Shape;925;p16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5" name="Google Shape;975;p18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19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1" name="Google Shape;1091;p19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19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19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9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5" name="Google Shape;1095;p19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19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20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20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1" name="Google Shape;1101;p20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2" name="Google Shape;1102;p20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3" name="Google Shape;1103;p20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4" name="Google Shape;1104;p20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5" name="Google Shape;1105;p20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1" name="Google Shape;1181;p2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3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167" name="Google Shape;167;p3"/>
          <p:cNvSpPr txBox="1"/>
          <p:nvPr>
            <p:ph hasCustomPrompt="1"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5" name="Google Shape;1185;p21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21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7" name="Google Shape;1187;p21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21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9" name="Google Shape;1189;p21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0" name="Google Shape;1190;p21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1" name="Google Shape;1191;p21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7" name="Google Shape;1347;p22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8" name="Google Shape;1348;p22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22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0" name="Google Shape;1350;p22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1" name="Google Shape;1351;p22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2" name="Google Shape;1352;p22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3" name="Google Shape;1353;p2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54" name="Google Shape;1354;p22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5" name="Google Shape;1355;p22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22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7" name="Google Shape;1357;p22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22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9" name="Google Shape;1359;p22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01" name="Google Shape;1401;p23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/>
          <p:nvPr>
            <p:ph hasCustomPrompt="1"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2" name="Google Shape;1442;p24"/>
          <p:cNvSpPr txBox="1"/>
          <p:nvPr>
            <p:ph hasCustomPrompt="1"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4" name="Google Shape;1444;p24"/>
          <p:cNvSpPr txBox="1"/>
          <p:nvPr>
            <p:ph hasCustomPrompt="1"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6" name="Google Shape;1446;p24"/>
          <p:cNvSpPr txBox="1"/>
          <p:nvPr>
            <p:ph hasCustomPrompt="1"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24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24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24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1" name="Google Shape;1451;p24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24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25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39" name="Google Shape;1539;p26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0" name="Google Shape;1540;p26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1" name="Google Shape;1541;p26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2" name="Google Shape;1542;p26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3" name="Google Shape;1543;p26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4" name="Google Shape;1544;p26"/>
          <p:cNvSpPr txBox="1"/>
          <p:nvPr>
            <p:ph hasCustomPrompt="1"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/>
          <p:nvPr>
            <p:ph hasCustomPrompt="1"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/>
          <p:nvPr>
            <p:ph hasCustomPrompt="1"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4" name="Google Shape;1664;p27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65" name="Google Shape;1665;p27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6" name="Google Shape;1666;p27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67" name="Google Shape;1667;p27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28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0" name="Google Shape;1710;p28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1" name="Google Shape;1711;p28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2" name="Google Shape;1712;p28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3" name="Google Shape;1713;p28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29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6" name="Google Shape;1756;p29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57" name="Google Shape;1757;p29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5" name="Google Shape;1835;p30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36" name="Google Shape;1836;p30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37" name="Google Shape;1837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4" name="Google Shape;214;p5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6" name="Google Shape;216;p5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5" name="Google Shape;295;p5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6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9" name="Google Shape;539;p8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9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5" Type="http://schemas.openxmlformats.org/officeDocument/2006/relationships/image" Target="../media/image34.jpg"/><Relationship Id="rId6" Type="http://schemas.openxmlformats.org/officeDocument/2006/relationships/image" Target="../media/image36.jpg"/><Relationship Id="rId7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5" Type="http://schemas.openxmlformats.org/officeDocument/2006/relationships/image" Target="../media/image40.png"/><Relationship Id="rId6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8" Type="http://schemas.openxmlformats.org/officeDocument/2006/relationships/image" Target="../media/image54.png"/><Relationship Id="rId11" Type="http://schemas.openxmlformats.org/officeDocument/2006/relationships/image" Target="../media/image50.png"/><Relationship Id="rId10" Type="http://schemas.openxmlformats.org/officeDocument/2006/relationships/image" Target="../media/image51.png"/><Relationship Id="rId13" Type="http://schemas.openxmlformats.org/officeDocument/2006/relationships/image" Target="../media/image56.png"/><Relationship Id="rId12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Relationship Id="rId7" Type="http://schemas.openxmlformats.org/officeDocument/2006/relationships/image" Target="../media/image20.png"/><Relationship Id="rId8" Type="http://schemas.openxmlformats.org/officeDocument/2006/relationships/image" Target="../media/image26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3" Type="http://schemas.openxmlformats.org/officeDocument/2006/relationships/image" Target="../media/image33.png"/><Relationship Id="rId12" Type="http://schemas.openxmlformats.org/officeDocument/2006/relationships/image" Target="../media/image29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rive.google.com/file/d/1ns7mt0M6-30G__7VvP1ntdg-giKZBW10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Google Shape;2121;p3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3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36"/>
          <p:cNvSpPr txBox="1"/>
          <p:nvPr>
            <p:ph type="ctrTitle"/>
          </p:nvPr>
        </p:nvSpPr>
        <p:spPr>
          <a:xfrm>
            <a:off x="1337825" y="34522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Visuaalkunstiteraapiat tutvustav video</a:t>
            </a:r>
            <a:endParaRPr sz="4300"/>
          </a:p>
        </p:txBody>
      </p:sp>
      <p:sp>
        <p:nvSpPr>
          <p:cNvPr id="2124" name="Google Shape;2124;p36"/>
          <p:cNvSpPr txBox="1"/>
          <p:nvPr>
            <p:ph idx="1" type="subTitle"/>
          </p:nvPr>
        </p:nvSpPr>
        <p:spPr>
          <a:xfrm>
            <a:off x="884700" y="3169550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Grupp:  Helena Kruus,Karoliina Paloviir, </a:t>
            </a:r>
            <a:endParaRPr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Laura Laas, Marii Veskimäe, Saara Tall </a:t>
            </a:r>
            <a:endParaRPr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rPr>
              <a:t>Juhendajad: Egle Metsis, Kadri Otsepp, Kadi Jaanisoo-Kuld</a:t>
            </a:r>
            <a:endParaRPr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125" name="Google Shape;2125;p36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6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45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Valmis video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Jäime väga rahule oma tööga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Video panime üles youtube-i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Kaalume ka teisi võimalike platvorme</a:t>
            </a:r>
            <a:endParaRPr b="1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Eesti Loovteraapiate Ühing on nõus video oma kodulehele panema</a:t>
            </a:r>
            <a:endParaRPr b="1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Pakume videot ka teistele vaimset tervist toetavatele oraganisatsioonidele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338" name="Google Shape;2338;p4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Tulemused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46"/>
          <p:cNvSpPr txBox="1"/>
          <p:nvPr>
            <p:ph idx="2" type="subTitle"/>
          </p:nvPr>
        </p:nvSpPr>
        <p:spPr>
          <a:xfrm>
            <a:off x="-551512" y="22002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4" name="Google Shape;2344;p4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Meie grupp</a:t>
            </a:r>
            <a:endParaRPr/>
          </a:p>
        </p:txBody>
      </p:sp>
      <p:pic>
        <p:nvPicPr>
          <p:cNvPr id="2345" name="Google Shape;2345;p4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81">
            <a:off x="621095" y="3849231"/>
            <a:ext cx="1916811" cy="9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6" name="Google Shape;2346;p4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1128976">
            <a:off x="3395350" y="3896499"/>
            <a:ext cx="2213256" cy="98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347" name="Google Shape;2347;p46"/>
          <p:cNvSpPr txBox="1"/>
          <p:nvPr>
            <p:ph idx="1" type="subTitle"/>
          </p:nvPr>
        </p:nvSpPr>
        <p:spPr>
          <a:xfrm>
            <a:off x="870712" y="4093630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Helena Kruus</a:t>
            </a:r>
            <a:endParaRPr/>
          </a:p>
        </p:txBody>
      </p:sp>
      <p:sp>
        <p:nvSpPr>
          <p:cNvPr id="2348" name="Google Shape;2348;p46"/>
          <p:cNvSpPr txBox="1"/>
          <p:nvPr>
            <p:ph idx="3" type="subTitle"/>
          </p:nvPr>
        </p:nvSpPr>
        <p:spPr>
          <a:xfrm flipH="1">
            <a:off x="3503724" y="4117613"/>
            <a:ext cx="19965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Karoliina Paloviir</a:t>
            </a:r>
            <a:endParaRPr/>
          </a:p>
        </p:txBody>
      </p:sp>
      <p:pic>
        <p:nvPicPr>
          <p:cNvPr id="2349" name="Google Shape;2349;p4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81">
            <a:off x="6231895" y="3828856"/>
            <a:ext cx="1916811" cy="967864"/>
          </a:xfrm>
          <a:prstGeom prst="rect">
            <a:avLst/>
          </a:prstGeom>
          <a:noFill/>
          <a:ln>
            <a:noFill/>
          </a:ln>
        </p:spPr>
      </p:pic>
      <p:sp>
        <p:nvSpPr>
          <p:cNvPr id="2350" name="Google Shape;2350;p46"/>
          <p:cNvSpPr txBox="1"/>
          <p:nvPr/>
        </p:nvSpPr>
        <p:spPr>
          <a:xfrm>
            <a:off x="6361175" y="41176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Laura Laas</a:t>
            </a:r>
            <a:endParaRPr/>
          </a:p>
        </p:txBody>
      </p:sp>
      <p:pic>
        <p:nvPicPr>
          <p:cNvPr id="2351" name="Google Shape;235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8200" y="1535150"/>
            <a:ext cx="1621163" cy="234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Google Shape;235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472" y="1945222"/>
            <a:ext cx="2610853" cy="18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Google Shape;235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5825" y="1945225"/>
            <a:ext cx="3302659" cy="185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7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47"/>
          <p:cNvSpPr txBox="1"/>
          <p:nvPr>
            <p:ph idx="2" type="subTitle"/>
          </p:nvPr>
        </p:nvSpPr>
        <p:spPr>
          <a:xfrm>
            <a:off x="1205938" y="16144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9" name="Google Shape;2359;p47"/>
          <p:cNvSpPr txBox="1"/>
          <p:nvPr>
            <p:ph idx="3" type="subTitle"/>
          </p:nvPr>
        </p:nvSpPr>
        <p:spPr>
          <a:xfrm flipH="1">
            <a:off x="9746590" y="193359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0" name="Google Shape;2360;p47"/>
          <p:cNvSpPr txBox="1"/>
          <p:nvPr>
            <p:ph idx="4" type="subTitle"/>
          </p:nvPr>
        </p:nvSpPr>
        <p:spPr>
          <a:xfrm flipH="1">
            <a:off x="4952288" y="1933608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1" name="Google Shape;2361;p4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Meie grupp</a:t>
            </a:r>
            <a:endParaRPr/>
          </a:p>
        </p:txBody>
      </p:sp>
      <p:pic>
        <p:nvPicPr>
          <p:cNvPr id="2362" name="Google Shape;2362;p47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81">
            <a:off x="1576395" y="3691844"/>
            <a:ext cx="1916811" cy="967864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Google Shape;2363;p47"/>
          <p:cNvSpPr txBox="1"/>
          <p:nvPr/>
        </p:nvSpPr>
        <p:spPr>
          <a:xfrm>
            <a:off x="1689400" y="4022150"/>
            <a:ext cx="221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Marii Veskimäe</a:t>
            </a:r>
            <a:endParaRPr b="1" sz="1600">
              <a:solidFill>
                <a:schemeClr val="dk2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364" name="Google Shape;2364;p47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1128968">
            <a:off x="5446825" y="3681787"/>
            <a:ext cx="1772548" cy="98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47"/>
          <p:cNvSpPr txBox="1"/>
          <p:nvPr/>
        </p:nvSpPr>
        <p:spPr>
          <a:xfrm>
            <a:off x="5730425" y="3960250"/>
            <a:ext cx="1406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Saara Tall</a:t>
            </a:r>
            <a:endParaRPr b="1" sz="1600">
              <a:solidFill>
                <a:schemeClr val="dk2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366" name="Google Shape;236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8603" y="1694658"/>
            <a:ext cx="1532400" cy="203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4625" y="1716350"/>
            <a:ext cx="2657700" cy="1993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2" name="Google Shape;237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058" y="3002911"/>
            <a:ext cx="1312901" cy="97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Google Shape;237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793241" y="3064986"/>
            <a:ext cx="22870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Google Shape;237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629" y="1494426"/>
            <a:ext cx="1312906" cy="166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5" name="Google Shape;237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5085" y="2100292"/>
            <a:ext cx="376267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Google Shape;237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2577" y="1492647"/>
            <a:ext cx="376277" cy="14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Google Shape;2377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6078256" y="3212895"/>
            <a:ext cx="464918" cy="215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6682" y="1492654"/>
            <a:ext cx="519677" cy="13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9" name="Google Shape;2379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589006" y="3236170"/>
            <a:ext cx="1458149" cy="11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45879" y="1703975"/>
            <a:ext cx="426101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156742">
            <a:off x="2605257" y="2350628"/>
            <a:ext cx="2136970" cy="17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Google Shape;2382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7061" y="2410651"/>
            <a:ext cx="939000" cy="215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370457" y="1025860"/>
            <a:ext cx="519677" cy="199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14045" y="1134757"/>
            <a:ext cx="1014648" cy="215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059" y="2046759"/>
            <a:ext cx="519677" cy="199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86" name="Google Shape;2386;p48"/>
          <p:cNvSpPr txBox="1"/>
          <p:nvPr>
            <p:ph type="ctrTitle"/>
          </p:nvPr>
        </p:nvSpPr>
        <p:spPr>
          <a:xfrm>
            <a:off x="797046" y="556950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Täname kuulamast!</a:t>
            </a:r>
            <a:endParaRPr sz="3700"/>
          </a:p>
        </p:txBody>
      </p:sp>
      <p:sp>
        <p:nvSpPr>
          <p:cNvPr id="2387" name="Google Shape;2387;p48"/>
          <p:cNvSpPr/>
          <p:nvPr/>
        </p:nvSpPr>
        <p:spPr>
          <a:xfrm flipH="1">
            <a:off x="5819846" y="22625"/>
            <a:ext cx="3229282" cy="4606627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37"/>
          <p:cNvSpPr txBox="1"/>
          <p:nvPr>
            <p:ph idx="21" type="ctrTitle"/>
          </p:nvPr>
        </p:nvSpPr>
        <p:spPr>
          <a:xfrm>
            <a:off x="1095600" y="342499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Sisukord</a:t>
            </a:r>
            <a:endParaRPr/>
          </a:p>
        </p:txBody>
      </p:sp>
      <p:pic>
        <p:nvPicPr>
          <p:cNvPr id="2131" name="Google Shape;2131;p37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9424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37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75992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37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5822947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37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759925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" name="Google Shape;2135;p37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822959" y="1601700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" name="Google Shape;2136;p37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37"/>
          <p:cNvSpPr txBox="1"/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138" name="Google Shape;2138;p37"/>
          <p:cNvSpPr txBox="1"/>
          <p:nvPr>
            <p:ph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139" name="Google Shape;2139;p37"/>
          <p:cNvSpPr txBox="1"/>
          <p:nvPr>
            <p:ph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40" name="Google Shape;2140;p37"/>
          <p:cNvSpPr txBox="1"/>
          <p:nvPr>
            <p:ph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141" name="Google Shape;2141;p37"/>
          <p:cNvSpPr txBox="1"/>
          <p:nvPr>
            <p:ph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42" name="Google Shape;2142;p37"/>
          <p:cNvSpPr txBox="1"/>
          <p:nvPr>
            <p:ph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43" name="Google Shape;2143;p37"/>
          <p:cNvSpPr txBox="1"/>
          <p:nvPr>
            <p:ph idx="7" type="ctrTitle"/>
          </p:nvPr>
        </p:nvSpPr>
        <p:spPr>
          <a:xfrm>
            <a:off x="1473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Teaduspõhisus</a:t>
            </a:r>
            <a:endParaRPr/>
          </a:p>
        </p:txBody>
      </p:sp>
      <p:sp>
        <p:nvSpPr>
          <p:cNvPr id="2144" name="Google Shape;2144;p37"/>
          <p:cNvSpPr txBox="1"/>
          <p:nvPr>
            <p:ph idx="1" type="subTitle"/>
          </p:nvPr>
        </p:nvSpPr>
        <p:spPr>
          <a:xfrm>
            <a:off x="1473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Teaduslikud uuringud.</a:t>
            </a:r>
            <a:endParaRPr/>
          </a:p>
        </p:txBody>
      </p:sp>
      <p:sp>
        <p:nvSpPr>
          <p:cNvPr id="2145" name="Google Shape;2145;p37"/>
          <p:cNvSpPr txBox="1"/>
          <p:nvPr>
            <p:ph idx="8" type="ctrTitle"/>
          </p:nvPr>
        </p:nvSpPr>
        <p:spPr>
          <a:xfrm>
            <a:off x="6688381" y="3220525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Meie grupp</a:t>
            </a:r>
            <a:endParaRPr/>
          </a:p>
        </p:txBody>
      </p:sp>
      <p:sp>
        <p:nvSpPr>
          <p:cNvPr id="2146" name="Google Shape;2146;p37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Meie ja meie osalused.</a:t>
            </a:r>
            <a:endParaRPr/>
          </a:p>
        </p:txBody>
      </p:sp>
      <p:sp>
        <p:nvSpPr>
          <p:cNvPr id="2147" name="Google Shape;2147;p37"/>
          <p:cNvSpPr txBox="1"/>
          <p:nvPr>
            <p:ph idx="13" type="ctrTitle"/>
          </p:nvPr>
        </p:nvSpPr>
        <p:spPr>
          <a:xfrm>
            <a:off x="3924250" y="1667000"/>
            <a:ext cx="2220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Probleem , olulisus eesmärk</a:t>
            </a:r>
            <a:endParaRPr/>
          </a:p>
        </p:txBody>
      </p:sp>
      <p:sp>
        <p:nvSpPr>
          <p:cNvPr id="2148" name="Google Shape;2148;p37"/>
          <p:cNvSpPr txBox="1"/>
          <p:nvPr>
            <p:ph idx="14" type="subTitle"/>
          </p:nvPr>
        </p:nvSpPr>
        <p:spPr>
          <a:xfrm>
            <a:off x="4124053" y="205170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Ülevaade projektist</a:t>
            </a:r>
            <a:endParaRPr/>
          </a:p>
        </p:txBody>
      </p:sp>
      <p:sp>
        <p:nvSpPr>
          <p:cNvPr id="2149" name="Google Shape;2149;p37"/>
          <p:cNvSpPr txBox="1"/>
          <p:nvPr>
            <p:ph idx="15" type="ctrTitle"/>
          </p:nvPr>
        </p:nvSpPr>
        <p:spPr>
          <a:xfrm>
            <a:off x="6459300" y="1537800"/>
            <a:ext cx="25218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Rakendatud tegevused</a:t>
            </a:r>
            <a:endParaRPr/>
          </a:p>
        </p:txBody>
      </p:sp>
      <p:sp>
        <p:nvSpPr>
          <p:cNvPr id="2150" name="Google Shape;2150;p37"/>
          <p:cNvSpPr txBox="1"/>
          <p:nvPr>
            <p:ph idx="16" type="subTitle"/>
          </p:nvPr>
        </p:nvSpPr>
        <p:spPr>
          <a:xfrm>
            <a:off x="6688344" y="1905933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Kronoloogiline ajakava.</a:t>
            </a:r>
            <a:endParaRPr/>
          </a:p>
        </p:txBody>
      </p:sp>
      <p:sp>
        <p:nvSpPr>
          <p:cNvPr id="2151" name="Google Shape;2151;p37"/>
          <p:cNvSpPr txBox="1"/>
          <p:nvPr>
            <p:ph idx="17" type="ctrTitle"/>
          </p:nvPr>
        </p:nvSpPr>
        <p:spPr>
          <a:xfrm>
            <a:off x="408081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Tulemused  </a:t>
            </a:r>
            <a:endParaRPr/>
          </a:p>
        </p:txBody>
      </p:sp>
      <p:sp>
        <p:nvSpPr>
          <p:cNvPr id="2152" name="Google Shape;2152;p37"/>
          <p:cNvSpPr txBox="1"/>
          <p:nvPr>
            <p:ph idx="18" type="subTitle"/>
          </p:nvPr>
        </p:nvSpPr>
        <p:spPr>
          <a:xfrm>
            <a:off x="4037094" y="3670537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Meie tulemused</a:t>
            </a:r>
            <a:endParaRPr/>
          </a:p>
        </p:txBody>
      </p:sp>
      <p:sp>
        <p:nvSpPr>
          <p:cNvPr id="2153" name="Google Shape;2153;p37"/>
          <p:cNvSpPr txBox="1"/>
          <p:nvPr>
            <p:ph idx="19" type="ctrTitle"/>
          </p:nvPr>
        </p:nvSpPr>
        <p:spPr>
          <a:xfrm>
            <a:off x="1473243" y="16017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Sissejuhatus</a:t>
            </a:r>
            <a:endParaRPr/>
          </a:p>
        </p:txBody>
      </p:sp>
      <p:sp>
        <p:nvSpPr>
          <p:cNvPr id="2154" name="Google Shape;2154;p37"/>
          <p:cNvSpPr txBox="1"/>
          <p:nvPr>
            <p:ph idx="20" type="subTitle"/>
          </p:nvPr>
        </p:nvSpPr>
        <p:spPr>
          <a:xfrm>
            <a:off x="1559758" y="1915225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 on meie projekt.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38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-Luua  video, kus tuvutstada visuaalkunstiteraapiat kui ühte psühhoteraapia vormi.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0" name="Google Shape;2160;p38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1" name="Google Shape;2161;p38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Sissejuhatus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39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Probleem ja olulisus</a:t>
            </a:r>
            <a:endParaRPr/>
          </a:p>
        </p:txBody>
      </p:sp>
      <p:pic>
        <p:nvPicPr>
          <p:cNvPr id="2167" name="Google Shape;2167;p39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92">
            <a:off x="1021704" y="1328669"/>
            <a:ext cx="1857294" cy="108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" name="Google Shape;2168;p39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78">
            <a:off x="1130890" y="2805582"/>
            <a:ext cx="1841972" cy="91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" name="Google Shape;2169;p39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1128973">
            <a:off x="6212573" y="1897649"/>
            <a:ext cx="1828929" cy="111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" name="Google Shape;2170;p39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flipH="1" rot="-1128983">
            <a:off x="7431818" y="3970868"/>
            <a:ext cx="1765218" cy="91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71" name="Google Shape;2171;p39"/>
          <p:cNvSpPr txBox="1"/>
          <p:nvPr>
            <p:ph type="title"/>
          </p:nvPr>
        </p:nvSpPr>
        <p:spPr>
          <a:xfrm>
            <a:off x="988376" y="160571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1.Probleem, mida lahendasime</a:t>
            </a:r>
            <a:endParaRPr/>
          </a:p>
        </p:txBody>
      </p:sp>
      <p:sp>
        <p:nvSpPr>
          <p:cNvPr id="2172" name="Google Shape;2172;p39"/>
          <p:cNvSpPr txBox="1"/>
          <p:nvPr>
            <p:ph idx="1" type="subTitle"/>
          </p:nvPr>
        </p:nvSpPr>
        <p:spPr>
          <a:xfrm>
            <a:off x="896874" y="1998450"/>
            <a:ext cx="25635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Sellesisulise video puudumine Eestis. Kunstiteraapiast huvitatute teadlikkuse tõstmine.</a:t>
            </a:r>
            <a:endParaRPr/>
          </a:p>
        </p:txBody>
      </p:sp>
      <p:sp>
        <p:nvSpPr>
          <p:cNvPr id="2173" name="Google Shape;2173;p39"/>
          <p:cNvSpPr txBox="1"/>
          <p:nvPr>
            <p:ph idx="2" type="title"/>
          </p:nvPr>
        </p:nvSpPr>
        <p:spPr>
          <a:xfrm>
            <a:off x="5783749" y="2190588"/>
            <a:ext cx="2198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3.Jätkusuutlikus</a:t>
            </a:r>
            <a:endParaRPr/>
          </a:p>
        </p:txBody>
      </p:sp>
      <p:sp>
        <p:nvSpPr>
          <p:cNvPr id="2174" name="Google Shape;2174;p39"/>
          <p:cNvSpPr txBox="1"/>
          <p:nvPr>
            <p:ph idx="3" type="subTitle"/>
          </p:nvPr>
        </p:nvSpPr>
        <p:spPr>
          <a:xfrm>
            <a:off x="6126139" y="25683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Jõuda suurema sihtgrupini.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75" name="Google Shape;2175;p39"/>
          <p:cNvSpPr txBox="1"/>
          <p:nvPr>
            <p:ph idx="4" type="title"/>
          </p:nvPr>
        </p:nvSpPr>
        <p:spPr>
          <a:xfrm>
            <a:off x="988375" y="3085338"/>
            <a:ext cx="2380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2.Probleemi olulisus</a:t>
            </a:r>
            <a:endParaRPr/>
          </a:p>
        </p:txBody>
      </p:sp>
      <p:sp>
        <p:nvSpPr>
          <p:cNvPr id="2176" name="Google Shape;2176;p39"/>
          <p:cNvSpPr txBox="1"/>
          <p:nvPr>
            <p:ph idx="5" type="subTitle"/>
          </p:nvPr>
        </p:nvSpPr>
        <p:spPr>
          <a:xfrm>
            <a:off x="988379" y="3613045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Abivajajate suur hulk tänapäeva ühiskonnas. Terapeutide nõudlus.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177" name="Google Shape;2177;p39"/>
          <p:cNvSpPr txBox="1"/>
          <p:nvPr>
            <p:ph idx="6" type="title"/>
          </p:nvPr>
        </p:nvSpPr>
        <p:spPr>
          <a:xfrm>
            <a:off x="6885450" y="4255363"/>
            <a:ext cx="152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39"/>
          <p:cNvSpPr txBox="1"/>
          <p:nvPr>
            <p:ph idx="7" type="subTitle"/>
          </p:nvPr>
        </p:nvSpPr>
        <p:spPr>
          <a:xfrm>
            <a:off x="4611889" y="409862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79" name="Google Shape;2179;p39"/>
          <p:cNvGrpSpPr/>
          <p:nvPr/>
        </p:nvGrpSpPr>
        <p:grpSpPr>
          <a:xfrm rot="5400065">
            <a:off x="4113887" y="-3396789"/>
            <a:ext cx="1344377" cy="1995312"/>
            <a:chOff x="272875" y="1527563"/>
            <a:chExt cx="255950" cy="455000"/>
          </a:xfrm>
        </p:grpSpPr>
        <p:sp>
          <p:nvSpPr>
            <p:cNvPr id="2180" name="Google Shape;2180;p3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3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3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3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3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3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3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3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3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3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3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3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3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3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3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3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3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3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3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8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4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Eesmärk ja saavutus</a:t>
            </a:r>
            <a:endParaRPr/>
          </a:p>
        </p:txBody>
      </p:sp>
      <p:pic>
        <p:nvPicPr>
          <p:cNvPr id="2220" name="Google Shape;2220;p40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92">
            <a:off x="1021704" y="1328669"/>
            <a:ext cx="1857294" cy="108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40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78">
            <a:off x="1130890" y="2805582"/>
            <a:ext cx="1841972" cy="91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40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1128973">
            <a:off x="6275186" y="2168137"/>
            <a:ext cx="1828929" cy="111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40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flipH="1" rot="-1128983">
            <a:off x="6307043" y="2828643"/>
            <a:ext cx="1765218" cy="912338"/>
          </a:xfrm>
          <a:prstGeom prst="rect">
            <a:avLst/>
          </a:prstGeom>
          <a:noFill/>
          <a:ln>
            <a:noFill/>
          </a:ln>
        </p:spPr>
      </p:pic>
      <p:sp>
        <p:nvSpPr>
          <p:cNvPr id="2224" name="Google Shape;2224;p40"/>
          <p:cNvSpPr txBox="1"/>
          <p:nvPr>
            <p:ph type="title"/>
          </p:nvPr>
        </p:nvSpPr>
        <p:spPr>
          <a:xfrm>
            <a:off x="988376" y="160571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1.Projekti eesmärk</a:t>
            </a:r>
            <a:endParaRPr/>
          </a:p>
        </p:txBody>
      </p:sp>
      <p:sp>
        <p:nvSpPr>
          <p:cNvPr id="2225" name="Google Shape;2225;p40"/>
          <p:cNvSpPr txBox="1"/>
          <p:nvPr>
            <p:ph idx="1" type="subTitle"/>
          </p:nvPr>
        </p:nvSpPr>
        <p:spPr>
          <a:xfrm>
            <a:off x="896874" y="1998450"/>
            <a:ext cx="25635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4285D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Tutvustada visuaalkunstiteraapiat õppuritele ja abivajajatele.</a:t>
            </a:r>
            <a:endParaRPr/>
          </a:p>
        </p:txBody>
      </p:sp>
      <p:sp>
        <p:nvSpPr>
          <p:cNvPr id="2226" name="Google Shape;2226;p40"/>
          <p:cNvSpPr txBox="1"/>
          <p:nvPr>
            <p:ph idx="2" type="title"/>
          </p:nvPr>
        </p:nvSpPr>
        <p:spPr>
          <a:xfrm>
            <a:off x="5924999" y="2461088"/>
            <a:ext cx="2198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3.Kokkuvõte</a:t>
            </a:r>
            <a:endParaRPr/>
          </a:p>
        </p:txBody>
      </p:sp>
      <p:sp>
        <p:nvSpPr>
          <p:cNvPr id="2227" name="Google Shape;2227;p40"/>
          <p:cNvSpPr txBox="1"/>
          <p:nvPr>
            <p:ph idx="3" type="subTitle"/>
          </p:nvPr>
        </p:nvSpPr>
        <p:spPr>
          <a:xfrm>
            <a:off x="6207064" y="2988779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Video loodud, nüüd levitama!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28" name="Google Shape;2228;p40"/>
          <p:cNvSpPr txBox="1"/>
          <p:nvPr>
            <p:ph idx="4" type="title"/>
          </p:nvPr>
        </p:nvSpPr>
        <p:spPr>
          <a:xfrm>
            <a:off x="988375" y="3085338"/>
            <a:ext cx="2380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2.Saavutuseni jõudmine</a:t>
            </a:r>
            <a:endParaRPr/>
          </a:p>
        </p:txBody>
      </p:sp>
      <p:sp>
        <p:nvSpPr>
          <p:cNvPr id="2229" name="Google Shape;2229;p40"/>
          <p:cNvSpPr txBox="1"/>
          <p:nvPr>
            <p:ph idx="5" type="subTitle"/>
          </p:nvPr>
        </p:nvSpPr>
        <p:spPr>
          <a:xfrm>
            <a:off x="988379" y="3613045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Visuaalkunstiteraapia harjutused, süvitsi minek.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230" name="Google Shape;2230;p40"/>
          <p:cNvSpPr txBox="1"/>
          <p:nvPr>
            <p:ph idx="7" type="subTitle"/>
          </p:nvPr>
        </p:nvSpPr>
        <p:spPr>
          <a:xfrm>
            <a:off x="6126139" y="3613045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31" name="Google Shape;2231;p40"/>
          <p:cNvGrpSpPr/>
          <p:nvPr/>
        </p:nvGrpSpPr>
        <p:grpSpPr>
          <a:xfrm rot="5400065">
            <a:off x="4113887" y="-3396789"/>
            <a:ext cx="1344377" cy="1995312"/>
            <a:chOff x="272875" y="1527563"/>
            <a:chExt cx="255950" cy="455000"/>
          </a:xfrm>
        </p:grpSpPr>
        <p:sp>
          <p:nvSpPr>
            <p:cNvPr id="2232" name="Google Shape;2232;p4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4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4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p41"/>
          <p:cNvSpPr txBox="1"/>
          <p:nvPr>
            <p:ph idx="6" type="ctrTitle"/>
          </p:nvPr>
        </p:nvSpPr>
        <p:spPr>
          <a:xfrm>
            <a:off x="735746" y="3332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Rakendatud tegevused</a:t>
            </a:r>
            <a:endParaRPr/>
          </a:p>
        </p:txBody>
      </p:sp>
      <p:pic>
        <p:nvPicPr>
          <p:cNvPr id="2272" name="Google Shape;2272;p41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646972">
            <a:off x="3497431" y="16740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3" name="Google Shape;2273;p41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646972">
            <a:off x="822430" y="16740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4" name="Google Shape;2274;p41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646972">
            <a:off x="822430" y="3381762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41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flipH="1" rot="-646972">
            <a:off x="6168388" y="16740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6" name="Google Shape;2276;p41"/>
          <p:cNvPicPr preferRelativeResize="0"/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 flipH="1" rot="-561394">
            <a:off x="6169931" y="3381416"/>
            <a:ext cx="2149103" cy="71054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277" name="Google Shape;2277;p41"/>
          <p:cNvSpPr txBox="1"/>
          <p:nvPr>
            <p:ph idx="7" type="title"/>
          </p:nvPr>
        </p:nvSpPr>
        <p:spPr>
          <a:xfrm>
            <a:off x="862825" y="1813600"/>
            <a:ext cx="22038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Josefin Sans"/>
                <a:ea typeface="Josefin Sans"/>
                <a:cs typeface="Josefin Sans"/>
                <a:sym typeface="Josefin Sans"/>
              </a:rPr>
              <a:t>Kadri, Kadi ja Egle</a:t>
            </a:r>
            <a:endParaRPr b="1" sz="22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78" name="Google Shape;2278;p41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Marii</a:t>
            </a:r>
            <a:endParaRPr/>
          </a:p>
        </p:txBody>
      </p:sp>
      <p:sp>
        <p:nvSpPr>
          <p:cNvPr id="2279" name="Google Shape;2279;p41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Storyboard</a:t>
            </a:r>
            <a:endParaRPr/>
          </a:p>
        </p:txBody>
      </p:sp>
      <p:sp>
        <p:nvSpPr>
          <p:cNvPr id="2280" name="Google Shape;2280;p41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Karoliina, Saara ja Marii</a:t>
            </a:r>
            <a:endParaRPr/>
          </a:p>
        </p:txBody>
      </p:sp>
      <p:sp>
        <p:nvSpPr>
          <p:cNvPr id="2281" name="Google Shape;2281;p41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Portfoolio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esitlus</a:t>
            </a:r>
            <a:endParaRPr/>
          </a:p>
        </p:txBody>
      </p:sp>
      <p:sp>
        <p:nvSpPr>
          <p:cNvPr id="2282" name="Google Shape;2282;p41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Harjutused, tekst videosse</a:t>
            </a:r>
            <a:endParaRPr/>
          </a:p>
        </p:txBody>
      </p:sp>
      <p:sp>
        <p:nvSpPr>
          <p:cNvPr id="2283" name="Google Shape;2283;p41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Helena ja Laura</a:t>
            </a:r>
            <a:endParaRPr/>
          </a:p>
        </p:txBody>
      </p:sp>
      <p:sp>
        <p:nvSpPr>
          <p:cNvPr id="2284" name="Google Shape;2284;p41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Monteerimine ja filmimine</a:t>
            </a:r>
            <a:endParaRPr/>
          </a:p>
        </p:txBody>
      </p:sp>
      <p:sp>
        <p:nvSpPr>
          <p:cNvPr id="2285" name="Google Shape;2285;p41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Saara</a:t>
            </a:r>
            <a:endParaRPr/>
          </a:p>
        </p:txBody>
      </p:sp>
      <p:sp>
        <p:nvSpPr>
          <p:cNvPr id="2286" name="Google Shape;2286;p41"/>
          <p:cNvSpPr txBox="1"/>
          <p:nvPr>
            <p:ph idx="15" type="subTitle"/>
          </p:nvPr>
        </p:nvSpPr>
        <p:spPr>
          <a:xfrm>
            <a:off x="6748052" y="2104950"/>
            <a:ext cx="16602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rotokollija</a:t>
            </a:r>
            <a:endParaRPr/>
          </a:p>
        </p:txBody>
      </p:sp>
      <p:grpSp>
        <p:nvGrpSpPr>
          <p:cNvPr id="2287" name="Google Shape;2287;p41"/>
          <p:cNvGrpSpPr/>
          <p:nvPr/>
        </p:nvGrpSpPr>
        <p:grpSpPr>
          <a:xfrm>
            <a:off x="1717200" y="2984756"/>
            <a:ext cx="362650" cy="428275"/>
            <a:chOff x="5722300" y="3047425"/>
            <a:chExt cx="362650" cy="428275"/>
          </a:xfrm>
        </p:grpSpPr>
        <p:sp>
          <p:nvSpPr>
            <p:cNvPr id="2288" name="Google Shape;2288;p41"/>
            <p:cNvSpPr/>
            <p:nvPr/>
          </p:nvSpPr>
          <p:spPr>
            <a:xfrm>
              <a:off x="5722300" y="3228625"/>
              <a:ext cx="263325" cy="247075"/>
            </a:xfrm>
            <a:custGeom>
              <a:rect b="b" l="l" r="r" t="t"/>
              <a:pathLst>
                <a:path extrusionOk="0" h="9883" w="10533">
                  <a:moveTo>
                    <a:pt x="270" y="1"/>
                  </a:moveTo>
                  <a:cubicBezTo>
                    <a:pt x="136" y="1"/>
                    <a:pt x="1" y="95"/>
                    <a:pt x="16" y="283"/>
                  </a:cubicBezTo>
                  <a:lnTo>
                    <a:pt x="16" y="8618"/>
                  </a:lnTo>
                  <a:cubicBezTo>
                    <a:pt x="16" y="9311"/>
                    <a:pt x="588" y="9882"/>
                    <a:pt x="1280" y="9882"/>
                  </a:cubicBezTo>
                  <a:lnTo>
                    <a:pt x="10187" y="9882"/>
                  </a:lnTo>
                  <a:cubicBezTo>
                    <a:pt x="10533" y="9882"/>
                    <a:pt x="10533" y="9371"/>
                    <a:pt x="10187" y="9371"/>
                  </a:cubicBezTo>
                  <a:lnTo>
                    <a:pt x="1265" y="9371"/>
                  </a:lnTo>
                  <a:cubicBezTo>
                    <a:pt x="859" y="9371"/>
                    <a:pt x="512" y="9040"/>
                    <a:pt x="512" y="8618"/>
                  </a:cubicBezTo>
                  <a:lnTo>
                    <a:pt x="512" y="283"/>
                  </a:lnTo>
                  <a:cubicBezTo>
                    <a:pt x="535" y="95"/>
                    <a:pt x="403" y="1"/>
                    <a:pt x="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41"/>
            <p:cNvSpPr/>
            <p:nvPr/>
          </p:nvSpPr>
          <p:spPr>
            <a:xfrm>
              <a:off x="5722300" y="3047425"/>
              <a:ext cx="362650" cy="428275"/>
            </a:xfrm>
            <a:custGeom>
              <a:rect b="b" l="l" r="r" t="t"/>
              <a:pathLst>
                <a:path extrusionOk="0" h="17131" w="14506">
                  <a:moveTo>
                    <a:pt x="2641" y="463"/>
                  </a:moveTo>
                  <a:cubicBezTo>
                    <a:pt x="2848" y="463"/>
                    <a:pt x="3055" y="602"/>
                    <a:pt x="3055" y="881"/>
                  </a:cubicBezTo>
                  <a:lnTo>
                    <a:pt x="3055" y="1453"/>
                  </a:lnTo>
                  <a:lnTo>
                    <a:pt x="2228" y="1453"/>
                  </a:lnTo>
                  <a:lnTo>
                    <a:pt x="2228" y="881"/>
                  </a:lnTo>
                  <a:cubicBezTo>
                    <a:pt x="2228" y="602"/>
                    <a:pt x="2435" y="463"/>
                    <a:pt x="2641" y="463"/>
                  </a:cubicBezTo>
                  <a:close/>
                  <a:moveTo>
                    <a:pt x="11872" y="463"/>
                  </a:moveTo>
                  <a:cubicBezTo>
                    <a:pt x="12075" y="463"/>
                    <a:pt x="12278" y="602"/>
                    <a:pt x="12278" y="881"/>
                  </a:cubicBezTo>
                  <a:lnTo>
                    <a:pt x="12278" y="1453"/>
                  </a:lnTo>
                  <a:lnTo>
                    <a:pt x="11466" y="1453"/>
                  </a:lnTo>
                  <a:lnTo>
                    <a:pt x="11466" y="881"/>
                  </a:lnTo>
                  <a:cubicBezTo>
                    <a:pt x="11466" y="602"/>
                    <a:pt x="11669" y="463"/>
                    <a:pt x="11872" y="463"/>
                  </a:cubicBezTo>
                  <a:close/>
                  <a:moveTo>
                    <a:pt x="2641" y="1"/>
                  </a:moveTo>
                  <a:cubicBezTo>
                    <a:pt x="2198" y="1"/>
                    <a:pt x="1754" y="294"/>
                    <a:pt x="1731" y="881"/>
                  </a:cubicBezTo>
                  <a:lnTo>
                    <a:pt x="1731" y="1453"/>
                  </a:lnTo>
                  <a:lnTo>
                    <a:pt x="934" y="1453"/>
                  </a:lnTo>
                  <a:cubicBezTo>
                    <a:pt x="422" y="1453"/>
                    <a:pt x="16" y="1859"/>
                    <a:pt x="16" y="2370"/>
                  </a:cubicBezTo>
                  <a:lnTo>
                    <a:pt x="16" y="6433"/>
                  </a:lnTo>
                  <a:cubicBezTo>
                    <a:pt x="1" y="6613"/>
                    <a:pt x="133" y="6704"/>
                    <a:pt x="264" y="6704"/>
                  </a:cubicBezTo>
                  <a:cubicBezTo>
                    <a:pt x="396" y="6704"/>
                    <a:pt x="528" y="6613"/>
                    <a:pt x="512" y="6433"/>
                  </a:cubicBezTo>
                  <a:lnTo>
                    <a:pt x="512" y="5199"/>
                  </a:lnTo>
                  <a:lnTo>
                    <a:pt x="13994" y="5199"/>
                  </a:lnTo>
                  <a:lnTo>
                    <a:pt x="13994" y="15866"/>
                  </a:lnTo>
                  <a:cubicBezTo>
                    <a:pt x="13994" y="16288"/>
                    <a:pt x="13662" y="16619"/>
                    <a:pt x="13241" y="16619"/>
                  </a:cubicBezTo>
                  <a:lnTo>
                    <a:pt x="11285" y="16619"/>
                  </a:lnTo>
                  <a:cubicBezTo>
                    <a:pt x="10954" y="16619"/>
                    <a:pt x="10954" y="17130"/>
                    <a:pt x="11285" y="17130"/>
                  </a:cubicBezTo>
                  <a:lnTo>
                    <a:pt x="13241" y="17130"/>
                  </a:lnTo>
                  <a:cubicBezTo>
                    <a:pt x="13933" y="17130"/>
                    <a:pt x="14505" y="16559"/>
                    <a:pt x="14505" y="15866"/>
                  </a:cubicBezTo>
                  <a:lnTo>
                    <a:pt x="14505" y="2370"/>
                  </a:lnTo>
                  <a:cubicBezTo>
                    <a:pt x="14505" y="1859"/>
                    <a:pt x="14084" y="1453"/>
                    <a:pt x="13572" y="1453"/>
                  </a:cubicBezTo>
                  <a:lnTo>
                    <a:pt x="12790" y="1453"/>
                  </a:lnTo>
                  <a:lnTo>
                    <a:pt x="12790" y="881"/>
                  </a:lnTo>
                  <a:cubicBezTo>
                    <a:pt x="12760" y="294"/>
                    <a:pt x="12316" y="1"/>
                    <a:pt x="11872" y="1"/>
                  </a:cubicBezTo>
                  <a:cubicBezTo>
                    <a:pt x="11428" y="1"/>
                    <a:pt x="10984" y="294"/>
                    <a:pt x="10954" y="881"/>
                  </a:cubicBezTo>
                  <a:lnTo>
                    <a:pt x="10954" y="1453"/>
                  </a:lnTo>
                  <a:lnTo>
                    <a:pt x="8773" y="1453"/>
                  </a:lnTo>
                  <a:cubicBezTo>
                    <a:pt x="8763" y="1452"/>
                    <a:pt x="8753" y="1451"/>
                    <a:pt x="8744" y="1451"/>
                  </a:cubicBezTo>
                  <a:cubicBezTo>
                    <a:pt x="8406" y="1451"/>
                    <a:pt x="8406" y="1950"/>
                    <a:pt x="8744" y="1950"/>
                  </a:cubicBezTo>
                  <a:cubicBezTo>
                    <a:pt x="8753" y="1950"/>
                    <a:pt x="8763" y="1950"/>
                    <a:pt x="8773" y="1949"/>
                  </a:cubicBezTo>
                  <a:lnTo>
                    <a:pt x="12278" y="1949"/>
                  </a:lnTo>
                  <a:lnTo>
                    <a:pt x="12278" y="2084"/>
                  </a:lnTo>
                  <a:cubicBezTo>
                    <a:pt x="12278" y="2310"/>
                    <a:pt x="12098" y="2491"/>
                    <a:pt x="11872" y="2491"/>
                  </a:cubicBezTo>
                  <a:lnTo>
                    <a:pt x="11210" y="2491"/>
                  </a:lnTo>
                  <a:cubicBezTo>
                    <a:pt x="11201" y="2490"/>
                    <a:pt x="11192" y="2490"/>
                    <a:pt x="11183" y="2490"/>
                  </a:cubicBezTo>
                  <a:cubicBezTo>
                    <a:pt x="10858" y="2490"/>
                    <a:pt x="10858" y="3003"/>
                    <a:pt x="11183" y="3003"/>
                  </a:cubicBezTo>
                  <a:cubicBezTo>
                    <a:pt x="11192" y="3003"/>
                    <a:pt x="11201" y="3003"/>
                    <a:pt x="11210" y="3002"/>
                  </a:cubicBezTo>
                  <a:lnTo>
                    <a:pt x="11872" y="3002"/>
                  </a:lnTo>
                  <a:cubicBezTo>
                    <a:pt x="12369" y="3002"/>
                    <a:pt x="12790" y="2596"/>
                    <a:pt x="12790" y="2084"/>
                  </a:cubicBezTo>
                  <a:lnTo>
                    <a:pt x="12790" y="1949"/>
                  </a:lnTo>
                  <a:lnTo>
                    <a:pt x="13572" y="1949"/>
                  </a:lnTo>
                  <a:cubicBezTo>
                    <a:pt x="13813" y="1949"/>
                    <a:pt x="13994" y="2145"/>
                    <a:pt x="13994" y="2370"/>
                  </a:cubicBezTo>
                  <a:lnTo>
                    <a:pt x="13994" y="4687"/>
                  </a:lnTo>
                  <a:lnTo>
                    <a:pt x="512" y="4687"/>
                  </a:lnTo>
                  <a:lnTo>
                    <a:pt x="512" y="2370"/>
                  </a:lnTo>
                  <a:cubicBezTo>
                    <a:pt x="512" y="2145"/>
                    <a:pt x="708" y="1949"/>
                    <a:pt x="934" y="1949"/>
                  </a:cubicBezTo>
                  <a:lnTo>
                    <a:pt x="3055" y="1949"/>
                  </a:lnTo>
                  <a:lnTo>
                    <a:pt x="3055" y="2084"/>
                  </a:lnTo>
                  <a:cubicBezTo>
                    <a:pt x="3055" y="2310"/>
                    <a:pt x="2875" y="2491"/>
                    <a:pt x="2634" y="2491"/>
                  </a:cubicBezTo>
                  <a:lnTo>
                    <a:pt x="1987" y="2491"/>
                  </a:lnTo>
                  <a:cubicBezTo>
                    <a:pt x="1977" y="2490"/>
                    <a:pt x="1968" y="2490"/>
                    <a:pt x="1959" y="2490"/>
                  </a:cubicBezTo>
                  <a:cubicBezTo>
                    <a:pt x="1620" y="2490"/>
                    <a:pt x="1620" y="3003"/>
                    <a:pt x="1959" y="3003"/>
                  </a:cubicBezTo>
                  <a:cubicBezTo>
                    <a:pt x="1968" y="3003"/>
                    <a:pt x="1977" y="3003"/>
                    <a:pt x="1987" y="3002"/>
                  </a:cubicBezTo>
                  <a:lnTo>
                    <a:pt x="2634" y="3002"/>
                  </a:lnTo>
                  <a:cubicBezTo>
                    <a:pt x="3145" y="3002"/>
                    <a:pt x="3552" y="2596"/>
                    <a:pt x="3552" y="2084"/>
                  </a:cubicBezTo>
                  <a:lnTo>
                    <a:pt x="3552" y="1949"/>
                  </a:lnTo>
                  <a:lnTo>
                    <a:pt x="7674" y="1949"/>
                  </a:lnTo>
                  <a:cubicBezTo>
                    <a:pt x="7684" y="1950"/>
                    <a:pt x="7693" y="1950"/>
                    <a:pt x="7702" y="1950"/>
                  </a:cubicBezTo>
                  <a:cubicBezTo>
                    <a:pt x="8026" y="1950"/>
                    <a:pt x="8026" y="1451"/>
                    <a:pt x="7702" y="1451"/>
                  </a:cubicBezTo>
                  <a:cubicBezTo>
                    <a:pt x="7693" y="1451"/>
                    <a:pt x="7684" y="1452"/>
                    <a:pt x="7674" y="1453"/>
                  </a:cubicBezTo>
                  <a:lnTo>
                    <a:pt x="3552" y="1453"/>
                  </a:lnTo>
                  <a:lnTo>
                    <a:pt x="3552" y="881"/>
                  </a:lnTo>
                  <a:cubicBezTo>
                    <a:pt x="3529" y="294"/>
                    <a:pt x="3085" y="1"/>
                    <a:pt x="2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41"/>
            <p:cNvSpPr/>
            <p:nvPr/>
          </p:nvSpPr>
          <p:spPr>
            <a:xfrm>
              <a:off x="5879925" y="3198050"/>
              <a:ext cx="45900" cy="45950"/>
            </a:xfrm>
            <a:custGeom>
              <a:rect b="b" l="l" r="r" t="t"/>
              <a:pathLst>
                <a:path extrusionOk="0" h="1838" w="1836">
                  <a:moveTo>
                    <a:pt x="1339" y="498"/>
                  </a:moveTo>
                  <a:lnTo>
                    <a:pt x="1339" y="1341"/>
                  </a:lnTo>
                  <a:lnTo>
                    <a:pt x="497" y="1341"/>
                  </a:lnTo>
                  <a:lnTo>
                    <a:pt x="497" y="498"/>
                  </a:lnTo>
                  <a:close/>
                  <a:moveTo>
                    <a:pt x="218" y="0"/>
                  </a:moveTo>
                  <a:cubicBezTo>
                    <a:pt x="94" y="0"/>
                    <a:pt x="0" y="115"/>
                    <a:pt x="0" y="242"/>
                  </a:cubicBezTo>
                  <a:lnTo>
                    <a:pt x="0" y="1581"/>
                  </a:lnTo>
                  <a:cubicBezTo>
                    <a:pt x="0" y="1717"/>
                    <a:pt x="105" y="1837"/>
                    <a:pt x="241" y="1837"/>
                  </a:cubicBezTo>
                  <a:lnTo>
                    <a:pt x="1580" y="1837"/>
                  </a:lnTo>
                  <a:cubicBezTo>
                    <a:pt x="1730" y="1837"/>
                    <a:pt x="1836" y="1732"/>
                    <a:pt x="1836" y="1581"/>
                  </a:cubicBezTo>
                  <a:lnTo>
                    <a:pt x="1836" y="242"/>
                  </a:lnTo>
                  <a:cubicBezTo>
                    <a:pt x="1836" y="107"/>
                    <a:pt x="1730" y="1"/>
                    <a:pt x="1580" y="1"/>
                  </a:cubicBezTo>
                  <a:lnTo>
                    <a:pt x="241" y="1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41"/>
            <p:cNvSpPr/>
            <p:nvPr/>
          </p:nvSpPr>
          <p:spPr>
            <a:xfrm>
              <a:off x="5940850" y="3198075"/>
              <a:ext cx="46300" cy="45925"/>
            </a:xfrm>
            <a:custGeom>
              <a:rect b="b" l="l" r="r" t="t"/>
              <a:pathLst>
                <a:path extrusionOk="0" h="1837" w="1852">
                  <a:moveTo>
                    <a:pt x="1340" y="497"/>
                  </a:moveTo>
                  <a:lnTo>
                    <a:pt x="1340" y="1340"/>
                  </a:lnTo>
                  <a:lnTo>
                    <a:pt x="512" y="1340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41"/>
                  </a:cubicBezTo>
                  <a:lnTo>
                    <a:pt x="1" y="1580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36" y="1580"/>
                  </a:cubicBezTo>
                  <a:lnTo>
                    <a:pt x="1836" y="241"/>
                  </a:lnTo>
                  <a:cubicBezTo>
                    <a:pt x="1851" y="106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41"/>
            <p:cNvSpPr/>
            <p:nvPr/>
          </p:nvSpPr>
          <p:spPr>
            <a:xfrm>
              <a:off x="6002150" y="3198075"/>
              <a:ext cx="45925" cy="45925"/>
            </a:xfrm>
            <a:custGeom>
              <a:rect b="b" l="l" r="r" t="t"/>
              <a:pathLst>
                <a:path extrusionOk="0" h="1837" w="1837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2" y="0"/>
                  </a:moveTo>
                  <a:cubicBezTo>
                    <a:pt x="106" y="0"/>
                    <a:pt x="1" y="106"/>
                    <a:pt x="1" y="241"/>
                  </a:cubicBezTo>
                  <a:lnTo>
                    <a:pt x="1" y="1580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31" y="1836"/>
                    <a:pt x="1837" y="1731"/>
                    <a:pt x="1837" y="1580"/>
                  </a:cubicBezTo>
                  <a:lnTo>
                    <a:pt x="1837" y="241"/>
                  </a:lnTo>
                  <a:cubicBezTo>
                    <a:pt x="1837" y="106"/>
                    <a:pt x="1731" y="0"/>
                    <a:pt x="1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5757675" y="3258625"/>
              <a:ext cx="45900" cy="45925"/>
            </a:xfrm>
            <a:custGeom>
              <a:rect b="b" l="l" r="r" t="t"/>
              <a:pathLst>
                <a:path extrusionOk="0" h="1837" w="1836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6" y="1"/>
                    <a:pt x="0" y="106"/>
                    <a:pt x="0" y="242"/>
                  </a:cubicBezTo>
                  <a:lnTo>
                    <a:pt x="0" y="1596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0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5818600" y="3258625"/>
              <a:ext cx="46300" cy="45925"/>
            </a:xfrm>
            <a:custGeom>
              <a:rect b="b" l="l" r="r" t="t"/>
              <a:pathLst>
                <a:path extrusionOk="0" h="1837" w="1852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6"/>
                  </a:cubicBezTo>
                  <a:lnTo>
                    <a:pt x="1851" y="242"/>
                  </a:lnTo>
                  <a:cubicBezTo>
                    <a:pt x="1851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5879925" y="3258625"/>
              <a:ext cx="45900" cy="45925"/>
            </a:xfrm>
            <a:custGeom>
              <a:rect b="b" l="l" r="r" t="t"/>
              <a:pathLst>
                <a:path extrusionOk="0" h="1837" w="1836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1" y="1"/>
                  </a:moveTo>
                  <a:cubicBezTo>
                    <a:pt x="105" y="1"/>
                    <a:pt x="0" y="106"/>
                    <a:pt x="0" y="242"/>
                  </a:cubicBezTo>
                  <a:lnTo>
                    <a:pt x="0" y="1596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0" y="1"/>
                    <a:pt x="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5940850" y="3258625"/>
              <a:ext cx="45925" cy="45925"/>
            </a:xfrm>
            <a:custGeom>
              <a:rect b="b" l="l" r="r" t="t"/>
              <a:pathLst>
                <a:path extrusionOk="0" h="1837" w="1837">
                  <a:moveTo>
                    <a:pt x="1340" y="497"/>
                  </a:moveTo>
                  <a:lnTo>
                    <a:pt x="1340" y="1340"/>
                  </a:lnTo>
                  <a:lnTo>
                    <a:pt x="512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6002150" y="3258625"/>
              <a:ext cx="45925" cy="45925"/>
            </a:xfrm>
            <a:custGeom>
              <a:rect b="b" l="l" r="r" t="t"/>
              <a:pathLst>
                <a:path extrusionOk="0" h="1837" w="1837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2" y="1"/>
                  </a:moveTo>
                  <a:cubicBezTo>
                    <a:pt x="106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16" y="1836"/>
                    <a:pt x="1837" y="1731"/>
                    <a:pt x="1837" y="1596"/>
                  </a:cubicBezTo>
                  <a:lnTo>
                    <a:pt x="1837" y="242"/>
                  </a:lnTo>
                  <a:cubicBezTo>
                    <a:pt x="1837" y="106"/>
                    <a:pt x="1716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5757675" y="3319200"/>
              <a:ext cx="45900" cy="45900"/>
            </a:xfrm>
            <a:custGeom>
              <a:rect b="b" l="l" r="r" t="t"/>
              <a:pathLst>
                <a:path extrusionOk="0" h="1836" w="1836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06" y="0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5818600" y="3319200"/>
              <a:ext cx="46300" cy="45900"/>
            </a:xfrm>
            <a:custGeom>
              <a:rect b="b" l="l" r="r" t="t"/>
              <a:pathLst>
                <a:path extrusionOk="0" h="1836" w="1852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06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5879925" y="3319200"/>
              <a:ext cx="45900" cy="45900"/>
            </a:xfrm>
            <a:custGeom>
              <a:rect b="b" l="l" r="r" t="t"/>
              <a:pathLst>
                <a:path extrusionOk="0" h="1836" w="1836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41" y="0"/>
                  </a:moveTo>
                  <a:cubicBezTo>
                    <a:pt x="105" y="0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0"/>
                    <a:pt x="1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5940850" y="3319200"/>
              <a:ext cx="46300" cy="45950"/>
            </a:xfrm>
            <a:custGeom>
              <a:rect b="b" l="l" r="r" t="t"/>
              <a:pathLst>
                <a:path extrusionOk="0" h="1838" w="1852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23"/>
                    <a:pt x="108" y="1837"/>
                    <a:pt x="233" y="1837"/>
                  </a:cubicBezTo>
                  <a:cubicBezTo>
                    <a:pt x="241" y="1837"/>
                    <a:pt x="249" y="1837"/>
                    <a:pt x="256" y="1836"/>
                  </a:cubicBezTo>
                  <a:lnTo>
                    <a:pt x="1595" y="1836"/>
                  </a:lnTo>
                  <a:cubicBezTo>
                    <a:pt x="1603" y="1837"/>
                    <a:pt x="1611" y="1837"/>
                    <a:pt x="1618" y="1837"/>
                  </a:cubicBezTo>
                  <a:cubicBezTo>
                    <a:pt x="1744" y="1837"/>
                    <a:pt x="1850" y="1723"/>
                    <a:pt x="1836" y="1595"/>
                  </a:cubicBezTo>
                  <a:lnTo>
                    <a:pt x="1836" y="256"/>
                  </a:lnTo>
                  <a:cubicBezTo>
                    <a:pt x="1851" y="121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6002150" y="3319200"/>
              <a:ext cx="45925" cy="45900"/>
            </a:xfrm>
            <a:custGeom>
              <a:rect b="b" l="l" r="r" t="t"/>
              <a:pathLst>
                <a:path extrusionOk="0" h="1836" w="1837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42" y="0"/>
                  </a:moveTo>
                  <a:cubicBezTo>
                    <a:pt x="106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31" y="1836"/>
                    <a:pt x="1837" y="1731"/>
                    <a:pt x="1837" y="1595"/>
                  </a:cubicBezTo>
                  <a:lnTo>
                    <a:pt x="1837" y="256"/>
                  </a:lnTo>
                  <a:cubicBezTo>
                    <a:pt x="1837" y="106"/>
                    <a:pt x="1731" y="0"/>
                    <a:pt x="1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5757675" y="3379750"/>
              <a:ext cx="45900" cy="45925"/>
            </a:xfrm>
            <a:custGeom>
              <a:rect b="b" l="l" r="r" t="t"/>
              <a:pathLst>
                <a:path extrusionOk="0" h="1837" w="1836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6" y="1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5818600" y="3379750"/>
              <a:ext cx="46300" cy="45925"/>
            </a:xfrm>
            <a:custGeom>
              <a:rect b="b" l="l" r="r" t="t"/>
              <a:pathLst>
                <a:path extrusionOk="0" h="1837" w="1852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5879925" y="3379750"/>
              <a:ext cx="45900" cy="45925"/>
            </a:xfrm>
            <a:custGeom>
              <a:rect b="b" l="l" r="r" t="t"/>
              <a:pathLst>
                <a:path extrusionOk="0" h="1837" w="1836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1" y="1"/>
                  </a:moveTo>
                  <a:cubicBezTo>
                    <a:pt x="105" y="1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1"/>
                    <a:pt x="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06" name="Google Shape;2306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0789" y="2692437"/>
            <a:ext cx="594981" cy="811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07" name="Google Shape;2307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79344" y="956469"/>
            <a:ext cx="688334" cy="8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5375" y="1089625"/>
            <a:ext cx="905800" cy="6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9" name="Google Shape;2309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3049" y="928587"/>
            <a:ext cx="746614" cy="8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0" name="Google Shape;2310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85500" y="928588"/>
            <a:ext cx="1226058" cy="8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1" name="Google Shape;2311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14575" y="2865562"/>
            <a:ext cx="767899" cy="7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90125" y="966950"/>
            <a:ext cx="594975" cy="79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527382" y="928575"/>
            <a:ext cx="652693" cy="8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42"/>
          <p:cNvSpPr txBox="1"/>
          <p:nvPr>
            <p:ph idx="1" type="subTitle"/>
          </p:nvPr>
        </p:nvSpPr>
        <p:spPr>
          <a:xfrm>
            <a:off x="649725" y="1417125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Kohtumised</a:t>
            </a:r>
            <a:endParaRPr b="1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Filmimine</a:t>
            </a:r>
            <a:endParaRPr b="1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Monteerimine</a:t>
            </a:r>
            <a:endParaRPr b="1"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Portfoolio kokkupanek</a:t>
            </a:r>
            <a:endParaRPr b="1"/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19" name="Google Shape;2319;p42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Rakendatud tegevused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43"/>
          <p:cNvSpPr txBox="1"/>
          <p:nvPr>
            <p:ph idx="1" type="subTitle"/>
          </p:nvPr>
        </p:nvSpPr>
        <p:spPr>
          <a:xfrm>
            <a:off x="649725" y="1417125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25" name="Google Shape;2325;p4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Teaduspõhisus</a:t>
            </a:r>
            <a:endParaRPr/>
          </a:p>
        </p:txBody>
      </p:sp>
      <p:sp>
        <p:nvSpPr>
          <p:cNvPr id="2326" name="Google Shape;2326;p43"/>
          <p:cNvSpPr txBox="1"/>
          <p:nvPr/>
        </p:nvSpPr>
        <p:spPr>
          <a:xfrm>
            <a:off x="1157900" y="1547925"/>
            <a:ext cx="7057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Millistele allikatele, varasematele uuringutele oma tegevuses tuginesite?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Kuidas erinevate erialade teadmised aitasid jõuda soovitud tulemuseni?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44"/>
          <p:cNvSpPr txBox="1"/>
          <p:nvPr>
            <p:ph idx="1" type="subTitle"/>
          </p:nvPr>
        </p:nvSpPr>
        <p:spPr>
          <a:xfrm>
            <a:off x="1168000" y="1352825"/>
            <a:ext cx="70356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https://drive.google.com/file/d/1ns7mt0M6-30G__7VvP1ntdg-giKZBW10/view?usp=sharing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332" name="Google Shape;2332;p4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