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8" r:id="rId3"/>
    <p:sldId id="260" r:id="rId4"/>
    <p:sldId id="261" r:id="rId5"/>
    <p:sldId id="263" r:id="rId6"/>
    <p:sldId id="265" r:id="rId7"/>
    <p:sldId id="267" r:id="rId8"/>
    <p:sldId id="268" r:id="rId9"/>
    <p:sldId id="270" r:id="rId10"/>
    <p:sldId id="272" r:id="rId11"/>
    <p:sldId id="271"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EB Garamond" panose="020B0604020202020204" charset="0"/>
      <p:regular r:id="rId18"/>
      <p:bold r:id="rId19"/>
      <p:italic r:id="rId20"/>
      <p:boldItalic r:id="rId21"/>
    </p:embeddedFont>
    <p:embeddedFont>
      <p:font typeface="Barlow Condensed" panose="020B0604020202020204" charset="0"/>
      <p:regular r:id="rId22"/>
      <p:bold r:id="rId23"/>
      <p:italic r:id="rId24"/>
      <p:boldItalic r:id="rId25"/>
    </p:embeddedFont>
    <p:embeddedFont>
      <p:font typeface="Barlow Condensed ExtraLight" panose="020B0604020202020204" charset="0"/>
      <p:regular r:id="rId26"/>
      <p:bold r:id="rId27"/>
      <p:italic r:id="rId28"/>
      <p:boldItalic r:id="rId29"/>
    </p:embeddedFont>
    <p:embeddedFont>
      <p:font typeface="Barlow Condensed Medium"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bfUAUIeIqZmrymJg9WNiss1tq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presProps" Target="presProps.xml"/><Relationship Id="rId21"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17182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ile/d/1Bgp9We3fx_xTzSwDBICqIaM_JM75jS7w/edit?filetype=msword"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onedrive.live.com/edit.aspx?resid=3C4DCD4C2AF69C5F!2753&amp;ithint=file,docx"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Report </a:t>
            </a:r>
            <a:r>
              <a:rPr lang="en-US" u="sng">
                <a:solidFill>
                  <a:schemeClr val="hlink"/>
                </a:solidFill>
                <a:hlinkClick r:id="rId3"/>
              </a:rPr>
              <a:t>https://docs.google.com/file/d/1Bgp9We3fx_xTzSwDBICqIaM_JM75jS7w/edit?filetype=msword</a:t>
            </a:r>
            <a:endParaRPr/>
          </a:p>
          <a:p>
            <a:pPr marL="0" lvl="0" indent="0" algn="l" rtl="0">
              <a:lnSpc>
                <a:spcPct val="100000"/>
              </a:lnSpc>
              <a:spcBef>
                <a:spcPts val="0"/>
              </a:spcBef>
              <a:spcAft>
                <a:spcPts val="0"/>
              </a:spcAft>
              <a:buSzPts val="1400"/>
              <a:buNone/>
            </a:pPr>
            <a:r>
              <a:rPr lang="en-US"/>
              <a:t>Portfolio </a:t>
            </a:r>
            <a:r>
              <a:rPr lang="en-US" u="sng">
                <a:solidFill>
                  <a:schemeClr val="hlink"/>
                </a:solidFill>
                <a:hlinkClick r:id="rId4"/>
              </a:rPr>
              <a:t>https://onedrive.live.com/edit.aspx?resid=3C4DCD4C2AF69C5F!2753&amp;ithint=file%2cdocx</a:t>
            </a:r>
            <a:r>
              <a:rPr lang="en-US"/>
              <a:t> </a:t>
            </a:r>
            <a:endParaRPr/>
          </a:p>
        </p:txBody>
      </p:sp>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56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063f582958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Part 7 - Anna Kaisa?</a:t>
            </a:r>
            <a:endParaRPr/>
          </a:p>
        </p:txBody>
      </p:sp>
      <p:sp>
        <p:nvSpPr>
          <p:cNvPr id="247" name="Google Shape;247;g1063f582958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676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5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Usama</a:t>
            </a:r>
            <a:endParaRPr/>
          </a:p>
        </p:txBody>
      </p:sp>
      <p:sp>
        <p:nvSpPr>
          <p:cNvPr id="172" name="Google Shape;17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853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Part 1 - Chris</a:t>
            </a:r>
            <a:endParaRPr sz="1000"/>
          </a:p>
        </p:txBody>
      </p:sp>
      <p:sp>
        <p:nvSpPr>
          <p:cNvPr id="183" name="Google Shape;18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224045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63f5829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063f5829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Part 1 - Chris</a:t>
            </a:r>
            <a:endParaRPr sz="1000"/>
          </a:p>
        </p:txBody>
      </p:sp>
      <p:sp>
        <p:nvSpPr>
          <p:cNvPr id="191" name="Google Shape;191;g1063f58295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92229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Part 2 - Usama</a:t>
            </a:r>
            <a:endParaRPr/>
          </a:p>
        </p:txBody>
      </p:sp>
      <p:sp>
        <p:nvSpPr>
          <p:cNvPr id="204" name="Google Shape;20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98742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Part 4 - Arnel</a:t>
            </a:r>
            <a:endParaRPr sz="1000"/>
          </a:p>
        </p:txBody>
      </p:sp>
      <p:sp>
        <p:nvSpPr>
          <p:cNvPr id="217" name="Google Shape;2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82863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b529fd56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Part 7 - Anna Kaisa?</a:t>
            </a:r>
            <a:endParaRPr/>
          </a:p>
        </p:txBody>
      </p:sp>
      <p:sp>
        <p:nvSpPr>
          <p:cNvPr id="228" name="Google Shape;228;gcb529fd56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018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63f582958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Part 7 - Anna Kaisa?</a:t>
            </a:r>
            <a:endParaRPr/>
          </a:p>
        </p:txBody>
      </p:sp>
      <p:sp>
        <p:nvSpPr>
          <p:cNvPr id="236" name="Google Shape;236;g1063f58295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959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063f582958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Part 7 - Anna Kaisa?</a:t>
            </a:r>
            <a:endParaRPr/>
          </a:p>
        </p:txBody>
      </p:sp>
      <p:sp>
        <p:nvSpPr>
          <p:cNvPr id="247" name="Google Shape;247;g1063f582958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8120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islaid (valge)">
  <p:cSld name="Esislaid (valge)">
    <p:spTree>
      <p:nvGrpSpPr>
        <p:cNvPr id="1" name="Shape 14"/>
        <p:cNvGrpSpPr/>
        <p:nvPr/>
      </p:nvGrpSpPr>
      <p:grpSpPr>
        <a:xfrm>
          <a:off x="0" y="0"/>
          <a:ext cx="0" cy="0"/>
          <a:chOff x="0" y="0"/>
          <a:chExt cx="0" cy="0"/>
        </a:xfrm>
      </p:grpSpPr>
      <p:sp>
        <p:nvSpPr>
          <p:cNvPr id="15" name="Google Shape;15;p15"/>
          <p:cNvSpPr/>
          <p:nvPr/>
        </p:nvSpPr>
        <p:spPr>
          <a:xfrm>
            <a:off x="0" y="4318000"/>
            <a:ext cx="3263900" cy="82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pic>
        <p:nvPicPr>
          <p:cNvPr id="16" name="Google Shape;16;p15"/>
          <p:cNvPicPr preferRelativeResize="0"/>
          <p:nvPr/>
        </p:nvPicPr>
        <p:blipFill rotWithShape="1">
          <a:blip r:embed="rId2">
            <a:alphaModFix/>
          </a:blip>
          <a:srcRect/>
          <a:stretch/>
        </p:blipFill>
        <p:spPr>
          <a:xfrm>
            <a:off x="6880796" y="2811083"/>
            <a:ext cx="1758374" cy="1017617"/>
          </a:xfrm>
          <a:prstGeom prst="rect">
            <a:avLst/>
          </a:prstGeom>
          <a:noFill/>
          <a:ln>
            <a:noFill/>
          </a:ln>
        </p:spPr>
      </p:pic>
      <p:pic>
        <p:nvPicPr>
          <p:cNvPr id="17" name="Google Shape;17;p15" descr="TLY-est.png"/>
          <p:cNvPicPr preferRelativeResize="0"/>
          <p:nvPr/>
        </p:nvPicPr>
        <p:blipFill rotWithShape="1">
          <a:blip r:embed="rId3">
            <a:alphaModFix/>
          </a:blip>
          <a:srcRect/>
          <a:stretch/>
        </p:blipFill>
        <p:spPr>
          <a:xfrm>
            <a:off x="6918109" y="4120464"/>
            <a:ext cx="1724101" cy="354856"/>
          </a:xfrm>
          <a:prstGeom prst="rect">
            <a:avLst/>
          </a:prstGeom>
          <a:noFill/>
          <a:ln>
            <a:noFill/>
          </a:ln>
        </p:spPr>
      </p:pic>
      <p:cxnSp>
        <p:nvCxnSpPr>
          <p:cNvPr id="18" name="Google Shape;18;p15"/>
          <p:cNvCxnSpPr/>
          <p:nvPr/>
        </p:nvCxnSpPr>
        <p:spPr>
          <a:xfrm flipH="1">
            <a:off x="5676901" y="609600"/>
            <a:ext cx="800099" cy="3888589"/>
          </a:xfrm>
          <a:prstGeom prst="straightConnector1">
            <a:avLst/>
          </a:prstGeom>
          <a:noFill/>
          <a:ln w="44450" cap="flat" cmpd="sng">
            <a:solidFill>
              <a:srgbClr val="D0043C"/>
            </a:solidFill>
            <a:prstDash val="solid"/>
            <a:miter lim="800000"/>
            <a:headEnd type="none" w="sm" len="sm"/>
            <a:tailEnd type="none" w="sm" len="sm"/>
          </a:ln>
        </p:spPr>
      </p:cxnSp>
      <p:sp>
        <p:nvSpPr>
          <p:cNvPr id="19" name="Google Shape;19;p15"/>
          <p:cNvSpPr txBox="1">
            <a:spLocks noGrp="1"/>
          </p:cNvSpPr>
          <p:nvPr>
            <p:ph type="title"/>
          </p:nvPr>
        </p:nvSpPr>
        <p:spPr>
          <a:xfrm>
            <a:off x="628203" y="625298"/>
            <a:ext cx="4781997" cy="38500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15"/>
          <p:cNvPicPr preferRelativeResize="0"/>
          <p:nvPr/>
        </p:nvPicPr>
        <p:blipFill rotWithShape="1">
          <a:blip r:embed="rId4">
            <a:alphaModFix/>
          </a:blip>
          <a:srcRect/>
          <a:stretch/>
        </p:blipFill>
        <p:spPr>
          <a:xfrm>
            <a:off x="12769025" y="27865019"/>
            <a:ext cx="1749449" cy="1749449"/>
          </a:xfrm>
          <a:prstGeom prst="rect">
            <a:avLst/>
          </a:prstGeom>
          <a:noFill/>
          <a:ln>
            <a:noFill/>
          </a:ln>
        </p:spPr>
      </p:pic>
      <p:pic>
        <p:nvPicPr>
          <p:cNvPr id="21" name="Google Shape;21;p15"/>
          <p:cNvPicPr preferRelativeResize="0"/>
          <p:nvPr/>
        </p:nvPicPr>
        <p:blipFill rotWithShape="1">
          <a:blip r:embed="rId5">
            <a:alphaModFix/>
          </a:blip>
          <a:srcRect/>
          <a:stretch/>
        </p:blipFill>
        <p:spPr>
          <a:xfrm>
            <a:off x="6907309" y="705926"/>
            <a:ext cx="1805495" cy="1805495"/>
          </a:xfrm>
          <a:prstGeom prst="rect">
            <a:avLst/>
          </a:prstGeom>
          <a:noFill/>
          <a:ln>
            <a:noFill/>
          </a:ln>
        </p:spPr>
      </p:pic>
      <p:pic>
        <p:nvPicPr>
          <p:cNvPr id="22" name="Google Shape;22;p15"/>
          <p:cNvPicPr preferRelativeResize="0"/>
          <p:nvPr/>
        </p:nvPicPr>
        <p:blipFill rotWithShape="1">
          <a:blip r:embed="rId6">
            <a:alphaModFix/>
          </a:blip>
          <a:srcRect/>
          <a:stretch/>
        </p:blipFill>
        <p:spPr>
          <a:xfrm>
            <a:off x="6882979" y="2799499"/>
            <a:ext cx="1759231" cy="1017614"/>
          </a:xfrm>
          <a:prstGeom prst="rect">
            <a:avLst/>
          </a:prstGeom>
          <a:noFill/>
          <a:ln>
            <a:noFill/>
          </a:ln>
        </p:spPr>
      </p:pic>
      <p:pic>
        <p:nvPicPr>
          <p:cNvPr id="23" name="Google Shape;23;p15"/>
          <p:cNvPicPr preferRelativeResize="0"/>
          <p:nvPr/>
        </p:nvPicPr>
        <p:blipFill rotWithShape="1">
          <a:blip r:embed="rId7">
            <a:alphaModFix/>
          </a:blip>
          <a:srcRect/>
          <a:stretch/>
        </p:blipFill>
        <p:spPr>
          <a:xfrm>
            <a:off x="6908800" y="4115736"/>
            <a:ext cx="1741841" cy="357053"/>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
  <p:cSld name="number">
    <p:spTree>
      <p:nvGrpSpPr>
        <p:cNvPr id="1" name="Shape 69"/>
        <p:cNvGrpSpPr/>
        <p:nvPr/>
      </p:nvGrpSpPr>
      <p:grpSpPr>
        <a:xfrm>
          <a:off x="0" y="0"/>
          <a:ext cx="0" cy="0"/>
          <a:chOff x="0" y="0"/>
          <a:chExt cx="0" cy="0"/>
        </a:xfrm>
      </p:grpSpPr>
      <p:sp>
        <p:nvSpPr>
          <p:cNvPr id="70" name="Google Shape;70;p26"/>
          <p:cNvSpPr txBox="1">
            <a:spLocks noGrp="1"/>
          </p:cNvSpPr>
          <p:nvPr>
            <p:ph type="body" idx="1"/>
          </p:nvPr>
        </p:nvSpPr>
        <p:spPr>
          <a:xfrm>
            <a:off x="415007" y="458412"/>
            <a:ext cx="3127768" cy="49911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SzPts val="38000"/>
              <a:buNone/>
              <a:defRPr sz="38000" b="0" i="1">
                <a:solidFill>
                  <a:srgbClr val="D0043C"/>
                </a:solidFill>
                <a:latin typeface="Times New Roman"/>
                <a:ea typeface="Times New Roman"/>
                <a:cs typeface="Times New Roman"/>
                <a:sym typeface="Times New Roman"/>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body" idx="2"/>
          </p:nvPr>
        </p:nvSpPr>
        <p:spPr>
          <a:xfrm>
            <a:off x="3698721" y="1661862"/>
            <a:ext cx="4751812" cy="16753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 name="Google Shape;72;p26"/>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olm ruutu 01">
  <p:cSld name="kolm ruutu 01">
    <p:spTree>
      <p:nvGrpSpPr>
        <p:cNvPr id="1" name="Shape 73"/>
        <p:cNvGrpSpPr/>
        <p:nvPr/>
      </p:nvGrpSpPr>
      <p:grpSpPr>
        <a:xfrm>
          <a:off x="0" y="0"/>
          <a:ext cx="0" cy="0"/>
          <a:chOff x="0" y="0"/>
          <a:chExt cx="0" cy="0"/>
        </a:xfrm>
      </p:grpSpPr>
      <p:sp>
        <p:nvSpPr>
          <p:cNvPr id="74" name="Google Shape;74;p27"/>
          <p:cNvSpPr/>
          <p:nvPr/>
        </p:nvSpPr>
        <p:spPr>
          <a:xfrm>
            <a:off x="7493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5" name="Google Shape;75;p27"/>
          <p:cNvSpPr txBox="1">
            <a:spLocks noGrp="1"/>
          </p:cNvSpPr>
          <p:nvPr>
            <p:ph type="title"/>
          </p:nvPr>
        </p:nvSpPr>
        <p:spPr>
          <a:xfrm>
            <a:off x="755576" y="1790344"/>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a:spLocks noGrp="1"/>
          </p:cNvSpPr>
          <p:nvPr>
            <p:ph type="pic" idx="2"/>
          </p:nvPr>
        </p:nvSpPr>
        <p:spPr>
          <a:xfrm>
            <a:off x="3455876" y="519522"/>
            <a:ext cx="2160000" cy="2160000"/>
          </a:xfrm>
          <a:prstGeom prst="rect">
            <a:avLst/>
          </a:prstGeom>
          <a:noFill/>
          <a:ln>
            <a:noFill/>
          </a:ln>
        </p:spPr>
      </p:sp>
      <p:sp>
        <p:nvSpPr>
          <p:cNvPr id="77" name="Google Shape;77;p27"/>
          <p:cNvSpPr>
            <a:spLocks noGrp="1"/>
          </p:cNvSpPr>
          <p:nvPr>
            <p:ph type="pic" idx="3"/>
          </p:nvPr>
        </p:nvSpPr>
        <p:spPr>
          <a:xfrm>
            <a:off x="6156176" y="519522"/>
            <a:ext cx="2160000" cy="2160000"/>
          </a:xfrm>
          <a:prstGeom prst="rect">
            <a:avLst/>
          </a:prstGeom>
          <a:noFill/>
          <a:ln>
            <a:noFill/>
          </a:ln>
        </p:spPr>
      </p:sp>
      <p:sp>
        <p:nvSpPr>
          <p:cNvPr id="78" name="Google Shape;78;p27"/>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7"/>
          <p:cNvSpPr txBox="1"/>
          <p:nvPr/>
        </p:nvSpPr>
        <p:spPr>
          <a:xfrm>
            <a:off x="7555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pic>
        <p:nvPicPr>
          <p:cNvPr id="80" name="Google Shape;80;p27"/>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olm ruutu 02">
  <p:cSld name="kolm ruutu 02">
    <p:spTree>
      <p:nvGrpSpPr>
        <p:cNvPr id="1" name="Shape 81"/>
        <p:cNvGrpSpPr/>
        <p:nvPr/>
      </p:nvGrpSpPr>
      <p:grpSpPr>
        <a:xfrm>
          <a:off x="0" y="0"/>
          <a:ext cx="0" cy="0"/>
          <a:chOff x="0" y="0"/>
          <a:chExt cx="0" cy="0"/>
        </a:xfrm>
      </p:grpSpPr>
      <p:sp>
        <p:nvSpPr>
          <p:cNvPr id="82" name="Google Shape;82;p28"/>
          <p:cNvSpPr>
            <a:spLocks noGrp="1"/>
          </p:cNvSpPr>
          <p:nvPr>
            <p:ph type="pic" idx="2"/>
          </p:nvPr>
        </p:nvSpPr>
        <p:spPr>
          <a:xfrm>
            <a:off x="763476" y="519522"/>
            <a:ext cx="2160000" cy="2160000"/>
          </a:xfrm>
          <a:prstGeom prst="rect">
            <a:avLst/>
          </a:prstGeom>
          <a:noFill/>
          <a:ln>
            <a:noFill/>
          </a:ln>
        </p:spPr>
      </p:sp>
      <p:sp>
        <p:nvSpPr>
          <p:cNvPr id="83" name="Google Shape;83;p28"/>
          <p:cNvSpPr>
            <a:spLocks noGrp="1"/>
          </p:cNvSpPr>
          <p:nvPr>
            <p:ph type="pic" idx="3"/>
          </p:nvPr>
        </p:nvSpPr>
        <p:spPr>
          <a:xfrm>
            <a:off x="6156176" y="519522"/>
            <a:ext cx="2160000" cy="2160000"/>
          </a:xfrm>
          <a:prstGeom prst="rect">
            <a:avLst/>
          </a:prstGeom>
          <a:noFill/>
          <a:ln>
            <a:noFill/>
          </a:ln>
        </p:spPr>
      </p:sp>
      <p:sp>
        <p:nvSpPr>
          <p:cNvPr id="84" name="Google Shape;84;p28"/>
          <p:cNvSpPr/>
          <p:nvPr/>
        </p:nvSpPr>
        <p:spPr>
          <a:xfrm>
            <a:off x="34798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5" name="Google Shape;85;p28"/>
          <p:cNvSpPr txBox="1">
            <a:spLocks noGrp="1"/>
          </p:cNvSpPr>
          <p:nvPr>
            <p:ph type="title"/>
          </p:nvPr>
        </p:nvSpPr>
        <p:spPr>
          <a:xfrm>
            <a:off x="3486076" y="1762122"/>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p:nvPr/>
        </p:nvSpPr>
        <p:spPr>
          <a:xfrm>
            <a:off x="34860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87" name="Google Shape;87;p28"/>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8" name="Google Shape;88;p28"/>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olm ruutu 03">
  <p:cSld name="kolm ruutu 03">
    <p:spTree>
      <p:nvGrpSpPr>
        <p:cNvPr id="1" name="Shape 89"/>
        <p:cNvGrpSpPr/>
        <p:nvPr/>
      </p:nvGrpSpPr>
      <p:grpSpPr>
        <a:xfrm>
          <a:off x="0" y="0"/>
          <a:ext cx="0" cy="0"/>
          <a:chOff x="0" y="0"/>
          <a:chExt cx="0" cy="0"/>
        </a:xfrm>
      </p:grpSpPr>
      <p:sp>
        <p:nvSpPr>
          <p:cNvPr id="90" name="Google Shape;90;p29"/>
          <p:cNvSpPr>
            <a:spLocks noGrp="1"/>
          </p:cNvSpPr>
          <p:nvPr>
            <p:ph type="pic" idx="2"/>
          </p:nvPr>
        </p:nvSpPr>
        <p:spPr>
          <a:xfrm>
            <a:off x="3455876" y="519522"/>
            <a:ext cx="2160000" cy="2160000"/>
          </a:xfrm>
          <a:prstGeom prst="rect">
            <a:avLst/>
          </a:prstGeom>
          <a:noFill/>
          <a:ln>
            <a:noFill/>
          </a:ln>
        </p:spPr>
      </p:sp>
      <p:sp>
        <p:nvSpPr>
          <p:cNvPr id="91" name="Google Shape;91;p29"/>
          <p:cNvSpPr>
            <a:spLocks noGrp="1"/>
          </p:cNvSpPr>
          <p:nvPr>
            <p:ph type="pic" idx="3"/>
          </p:nvPr>
        </p:nvSpPr>
        <p:spPr>
          <a:xfrm>
            <a:off x="758676" y="519522"/>
            <a:ext cx="2160000" cy="2160000"/>
          </a:xfrm>
          <a:prstGeom prst="rect">
            <a:avLst/>
          </a:prstGeom>
          <a:noFill/>
          <a:ln>
            <a:noFill/>
          </a:ln>
        </p:spPr>
      </p:sp>
      <p:sp>
        <p:nvSpPr>
          <p:cNvPr id="92" name="Google Shape;92;p29"/>
          <p:cNvSpPr/>
          <p:nvPr/>
        </p:nvSpPr>
        <p:spPr>
          <a:xfrm>
            <a:off x="61849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93" name="Google Shape;93;p29"/>
          <p:cNvSpPr txBox="1">
            <a:spLocks noGrp="1"/>
          </p:cNvSpPr>
          <p:nvPr>
            <p:ph type="title"/>
          </p:nvPr>
        </p:nvSpPr>
        <p:spPr>
          <a:xfrm>
            <a:off x="6191176" y="1776233"/>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9"/>
          <p:cNvSpPr txBox="1"/>
          <p:nvPr/>
        </p:nvSpPr>
        <p:spPr>
          <a:xfrm>
            <a:off x="61911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3.</a:t>
            </a:r>
            <a:endParaRPr sz="1400" b="0" i="0" u="none" strike="noStrike" cap="none">
              <a:solidFill>
                <a:srgbClr val="000000"/>
              </a:solidFill>
              <a:latin typeface="Arial"/>
              <a:ea typeface="Arial"/>
              <a:cs typeface="Arial"/>
              <a:sym typeface="Arial"/>
            </a:endParaRPr>
          </a:p>
        </p:txBody>
      </p:sp>
      <p:sp>
        <p:nvSpPr>
          <p:cNvPr id="95" name="Google Shape;95;p29"/>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6" name="Google Shape;96;p29"/>
          <p:cNvPicPr preferRelativeResize="0"/>
          <p:nvPr/>
        </p:nvPicPr>
        <p:blipFill rotWithShape="1">
          <a:blip r:embed="rId2">
            <a:alphaModFix/>
          </a:blip>
          <a:srcRect/>
          <a:stretch/>
        </p:blipFill>
        <p:spPr>
          <a:xfrm>
            <a:off x="386660" y="4459520"/>
            <a:ext cx="1996865" cy="409329"/>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äike ringpilt + sisu">
  <p:cSld name="väike ringpilt + sisu">
    <p:spTree>
      <p:nvGrpSpPr>
        <p:cNvPr id="1" name="Shape 97"/>
        <p:cNvGrpSpPr/>
        <p:nvPr/>
      </p:nvGrpSpPr>
      <p:grpSpPr>
        <a:xfrm>
          <a:off x="0" y="0"/>
          <a:ext cx="0" cy="0"/>
          <a:chOff x="0" y="0"/>
          <a:chExt cx="0" cy="0"/>
        </a:xfrm>
      </p:grpSpPr>
      <p:sp>
        <p:nvSpPr>
          <p:cNvPr id="98" name="Google Shape;98;p30"/>
          <p:cNvSpPr>
            <a:spLocks noGrp="1"/>
          </p:cNvSpPr>
          <p:nvPr>
            <p:ph type="pic" idx="2"/>
          </p:nvPr>
        </p:nvSpPr>
        <p:spPr>
          <a:xfrm>
            <a:off x="566445" y="777213"/>
            <a:ext cx="3240000" cy="3240000"/>
          </a:xfrm>
          <a:prstGeom prst="ellipse">
            <a:avLst/>
          </a:prstGeom>
          <a:noFill/>
          <a:ln>
            <a:noFill/>
          </a:ln>
        </p:spPr>
      </p:sp>
      <p:sp>
        <p:nvSpPr>
          <p:cNvPr id="99" name="Google Shape;99;p30"/>
          <p:cNvSpPr txBox="1">
            <a:spLocks noGrp="1"/>
          </p:cNvSpPr>
          <p:nvPr>
            <p:ph type="body" idx="1"/>
          </p:nvPr>
        </p:nvSpPr>
        <p:spPr>
          <a:xfrm>
            <a:off x="4247444" y="1762553"/>
            <a:ext cx="4460622" cy="1299411"/>
          </a:xfrm>
          <a:prstGeom prst="rect">
            <a:avLst/>
          </a:prstGeom>
          <a:noFill/>
          <a:ln>
            <a:noFill/>
          </a:ln>
        </p:spPr>
        <p:txBody>
          <a:bodyPr spcFirstLastPara="1" wrap="square" lIns="91425" tIns="45700" rIns="91425" bIns="45700" anchor="ctr"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0" name="Google Shape;100;p30"/>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ur ringpilt + sisu">
  <p:cSld name="suur ringpilt + sisu">
    <p:spTree>
      <p:nvGrpSpPr>
        <p:cNvPr id="1" name="Shape 101"/>
        <p:cNvGrpSpPr/>
        <p:nvPr/>
      </p:nvGrpSpPr>
      <p:grpSpPr>
        <a:xfrm>
          <a:off x="0" y="0"/>
          <a:ext cx="0" cy="0"/>
          <a:chOff x="0" y="0"/>
          <a:chExt cx="0" cy="0"/>
        </a:xfrm>
      </p:grpSpPr>
      <p:sp>
        <p:nvSpPr>
          <p:cNvPr id="102" name="Google Shape;102;p31"/>
          <p:cNvSpPr txBox="1">
            <a:spLocks noGrp="1"/>
          </p:cNvSpPr>
          <p:nvPr>
            <p:ph type="body" idx="1"/>
          </p:nvPr>
        </p:nvSpPr>
        <p:spPr>
          <a:xfrm>
            <a:off x="451930" y="1963490"/>
            <a:ext cx="346656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1"/>
          <p:cNvSpPr>
            <a:spLocks noGrp="1"/>
          </p:cNvSpPr>
          <p:nvPr>
            <p:ph type="pic" idx="2"/>
          </p:nvPr>
        </p:nvSpPr>
        <p:spPr>
          <a:xfrm>
            <a:off x="4671398" y="-668680"/>
            <a:ext cx="6732000" cy="6732000"/>
          </a:xfrm>
          <a:prstGeom prst="ellipse">
            <a:avLst/>
          </a:prstGeom>
          <a:noFill/>
          <a:ln>
            <a:noFill/>
          </a:ln>
        </p:spPr>
      </p:sp>
      <p:pic>
        <p:nvPicPr>
          <p:cNvPr id="104" name="Google Shape;104;p31"/>
          <p:cNvPicPr preferRelativeResize="0"/>
          <p:nvPr/>
        </p:nvPicPr>
        <p:blipFill rotWithShape="1">
          <a:blip r:embed="rId2">
            <a:alphaModFix/>
          </a:blip>
          <a:srcRect/>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lt + pealkiri + sisu">
  <p:cSld name="pilt + pealkiri + sisu">
    <p:spTree>
      <p:nvGrpSpPr>
        <p:cNvPr id="1" name="Shape 105"/>
        <p:cNvGrpSpPr/>
        <p:nvPr/>
      </p:nvGrpSpPr>
      <p:grpSpPr>
        <a:xfrm>
          <a:off x="0" y="0"/>
          <a:ext cx="0" cy="0"/>
          <a:chOff x="0" y="0"/>
          <a:chExt cx="0" cy="0"/>
        </a:xfrm>
      </p:grpSpPr>
      <p:sp>
        <p:nvSpPr>
          <p:cNvPr id="106" name="Google Shape;106;p32"/>
          <p:cNvSpPr>
            <a:spLocks noGrp="1"/>
          </p:cNvSpPr>
          <p:nvPr>
            <p:ph type="pic" idx="2"/>
          </p:nvPr>
        </p:nvSpPr>
        <p:spPr>
          <a:xfrm>
            <a:off x="4850090" y="0"/>
            <a:ext cx="4293911" cy="5143500"/>
          </a:xfrm>
          <a:prstGeom prst="rect">
            <a:avLst/>
          </a:prstGeom>
          <a:noFill/>
          <a:ln>
            <a:noFill/>
          </a:ln>
        </p:spPr>
      </p:sp>
      <p:sp>
        <p:nvSpPr>
          <p:cNvPr id="107" name="Google Shape;107;p32"/>
          <p:cNvSpPr txBox="1">
            <a:spLocks noGrp="1"/>
          </p:cNvSpPr>
          <p:nvPr>
            <p:ph type="title"/>
          </p:nvPr>
        </p:nvSpPr>
        <p:spPr>
          <a:xfrm>
            <a:off x="470288" y="984230"/>
            <a:ext cx="3921133"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2"/>
          <p:cNvSpPr txBox="1">
            <a:spLocks noGrp="1"/>
          </p:cNvSpPr>
          <p:nvPr>
            <p:ph type="body" idx="1"/>
          </p:nvPr>
        </p:nvSpPr>
        <p:spPr>
          <a:xfrm>
            <a:off x="515430" y="2563565"/>
            <a:ext cx="387877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9" name="Google Shape;109;p32"/>
          <p:cNvPicPr preferRelativeResize="0"/>
          <p:nvPr/>
        </p:nvPicPr>
        <p:blipFill rotWithShape="1">
          <a:blip r:embed="rId2">
            <a:alphaModFix/>
          </a:blip>
          <a:srcRect/>
          <a:stretch/>
        </p:blipFill>
        <p:spPr>
          <a:xfrm>
            <a:off x="386660" y="4491324"/>
            <a:ext cx="1996865" cy="409329"/>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lt + sisu">
  <p:cSld name="pilt + sisu">
    <p:spTree>
      <p:nvGrpSpPr>
        <p:cNvPr id="1" name="Shape 110"/>
        <p:cNvGrpSpPr/>
        <p:nvPr/>
      </p:nvGrpSpPr>
      <p:grpSpPr>
        <a:xfrm>
          <a:off x="0" y="0"/>
          <a:ext cx="0" cy="0"/>
          <a:chOff x="0" y="0"/>
          <a:chExt cx="0" cy="0"/>
        </a:xfrm>
      </p:grpSpPr>
      <p:sp>
        <p:nvSpPr>
          <p:cNvPr id="111" name="Google Shape;111;p33"/>
          <p:cNvSpPr>
            <a:spLocks noGrp="1"/>
          </p:cNvSpPr>
          <p:nvPr>
            <p:ph type="pic" idx="2"/>
          </p:nvPr>
        </p:nvSpPr>
        <p:spPr>
          <a:xfrm>
            <a:off x="4850090" y="0"/>
            <a:ext cx="4293911" cy="5143500"/>
          </a:xfrm>
          <a:prstGeom prst="rect">
            <a:avLst/>
          </a:prstGeom>
          <a:noFill/>
          <a:ln>
            <a:noFill/>
          </a:ln>
        </p:spPr>
      </p:sp>
      <p:sp>
        <p:nvSpPr>
          <p:cNvPr id="112" name="Google Shape;112;p33"/>
          <p:cNvSpPr txBox="1">
            <a:spLocks noGrp="1"/>
          </p:cNvSpPr>
          <p:nvPr>
            <p:ph type="body" idx="1"/>
          </p:nvPr>
        </p:nvSpPr>
        <p:spPr>
          <a:xfrm>
            <a:off x="515430" y="1992065"/>
            <a:ext cx="387877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3" name="Google Shape;113;p33"/>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lt + pildiallkiri">
  <p:cSld name="pilt + pildiallkiri">
    <p:spTree>
      <p:nvGrpSpPr>
        <p:cNvPr id="1" name="Shape 114"/>
        <p:cNvGrpSpPr/>
        <p:nvPr/>
      </p:nvGrpSpPr>
      <p:grpSpPr>
        <a:xfrm>
          <a:off x="0" y="0"/>
          <a:ext cx="0" cy="0"/>
          <a:chOff x="0" y="0"/>
          <a:chExt cx="0" cy="0"/>
        </a:xfrm>
      </p:grpSpPr>
      <p:sp>
        <p:nvSpPr>
          <p:cNvPr id="115" name="Google Shape;115;p34"/>
          <p:cNvSpPr>
            <a:spLocks noGrp="1"/>
          </p:cNvSpPr>
          <p:nvPr>
            <p:ph type="pic" idx="2"/>
          </p:nvPr>
        </p:nvSpPr>
        <p:spPr>
          <a:xfrm>
            <a:off x="381000" y="257175"/>
            <a:ext cx="8356600" cy="4010025"/>
          </a:xfrm>
          <a:prstGeom prst="rect">
            <a:avLst/>
          </a:prstGeom>
          <a:noFill/>
          <a:ln>
            <a:noFill/>
          </a:ln>
        </p:spPr>
      </p:sp>
      <p:sp>
        <p:nvSpPr>
          <p:cNvPr id="116" name="Google Shape;116;p34"/>
          <p:cNvSpPr txBox="1">
            <a:spLocks noGrp="1"/>
          </p:cNvSpPr>
          <p:nvPr>
            <p:ph type="body" idx="1"/>
          </p:nvPr>
        </p:nvSpPr>
        <p:spPr>
          <a:xfrm>
            <a:off x="2755900" y="4419600"/>
            <a:ext cx="5969000" cy="425655"/>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1600"/>
              <a:buNone/>
              <a:defRPr sz="16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600"/>
              <a:buNone/>
              <a:defRPr sz="1600"/>
            </a:lvl3pPr>
            <a:lvl4pPr marL="1828800" lvl="3" indent="-228600" algn="l">
              <a:lnSpc>
                <a:spcPct val="120000"/>
              </a:lnSpc>
              <a:spcBef>
                <a:spcPts val="500"/>
              </a:spcBef>
              <a:spcAft>
                <a:spcPts val="0"/>
              </a:spcAft>
              <a:buSzPts val="1600"/>
              <a:buNone/>
              <a:defRPr sz="1600"/>
            </a:lvl4pPr>
            <a:lvl5pPr marL="2286000" lvl="4" indent="-228600" algn="l">
              <a:lnSpc>
                <a:spcPct val="12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7" name="Google Shape;117;p34"/>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ealkiri 01">
  <p:cSld name="pealkiri 01">
    <p:spTree>
      <p:nvGrpSpPr>
        <p:cNvPr id="1" name="Shape 118"/>
        <p:cNvGrpSpPr/>
        <p:nvPr/>
      </p:nvGrpSpPr>
      <p:grpSpPr>
        <a:xfrm>
          <a:off x="0" y="0"/>
          <a:ext cx="0" cy="0"/>
          <a:chOff x="0" y="0"/>
          <a:chExt cx="0" cy="0"/>
        </a:xfrm>
      </p:grpSpPr>
      <p:sp>
        <p:nvSpPr>
          <p:cNvPr id="119" name="Google Shape;119;p35"/>
          <p:cNvSpPr txBox="1">
            <a:spLocks noGrp="1"/>
          </p:cNvSpPr>
          <p:nvPr>
            <p:ph type="title"/>
          </p:nvPr>
        </p:nvSpPr>
        <p:spPr>
          <a:xfrm>
            <a:off x="393700" y="471140"/>
            <a:ext cx="8356600" cy="140589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0" name="Google Shape;120;p35"/>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ur ringpilt + pealkiri + sisu">
  <p:cSld name="suur ringpilt + pealkiri + sisu">
    <p:spTree>
      <p:nvGrpSpPr>
        <p:cNvPr id="1" name="Shape 32"/>
        <p:cNvGrpSpPr/>
        <p:nvPr/>
      </p:nvGrpSpPr>
      <p:grpSpPr>
        <a:xfrm>
          <a:off x="0" y="0"/>
          <a:ext cx="0" cy="0"/>
          <a:chOff x="0" y="0"/>
          <a:chExt cx="0" cy="0"/>
        </a:xfrm>
      </p:grpSpPr>
      <p:sp>
        <p:nvSpPr>
          <p:cNvPr id="33" name="Google Shape;33;p18"/>
          <p:cNvSpPr txBox="1">
            <a:spLocks noGrp="1"/>
          </p:cNvSpPr>
          <p:nvPr>
            <p:ph type="body" idx="1"/>
          </p:nvPr>
        </p:nvSpPr>
        <p:spPr>
          <a:xfrm>
            <a:off x="477330" y="2563565"/>
            <a:ext cx="346656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8"/>
          <p:cNvSpPr>
            <a:spLocks noGrp="1"/>
          </p:cNvSpPr>
          <p:nvPr>
            <p:ph type="pic" idx="2"/>
          </p:nvPr>
        </p:nvSpPr>
        <p:spPr>
          <a:xfrm>
            <a:off x="4671398" y="-668680"/>
            <a:ext cx="6732000" cy="6732000"/>
          </a:xfrm>
          <a:prstGeom prst="ellipse">
            <a:avLst/>
          </a:prstGeom>
          <a:noFill/>
          <a:ln>
            <a:noFill/>
          </a:ln>
        </p:spPr>
      </p:sp>
      <p:sp>
        <p:nvSpPr>
          <p:cNvPr id="35" name="Google Shape;35;p18"/>
          <p:cNvSpPr txBox="1">
            <a:spLocks noGrp="1"/>
          </p:cNvSpPr>
          <p:nvPr>
            <p:ph type="title"/>
          </p:nvPr>
        </p:nvSpPr>
        <p:spPr>
          <a:xfrm>
            <a:off x="470288" y="1009630"/>
            <a:ext cx="3452119"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18"/>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ealkiri 02">
  <p:cSld name="pealkiri 02">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3" name="Google Shape;123;p36"/>
          <p:cNvPicPr preferRelativeResize="0"/>
          <p:nvPr/>
        </p:nvPicPr>
        <p:blipFill rotWithShape="1">
          <a:blip r:embed="rId2">
            <a:alphaModFix/>
          </a:blip>
          <a:srcRect/>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ühi">
  <p:cSld name="tühi">
    <p:spTree>
      <p:nvGrpSpPr>
        <p:cNvPr id="1" name="Shape 124"/>
        <p:cNvGrpSpPr/>
        <p:nvPr/>
      </p:nvGrpSpPr>
      <p:grpSpPr>
        <a:xfrm>
          <a:off x="0" y="0"/>
          <a:ext cx="0" cy="0"/>
          <a:chOff x="0" y="0"/>
          <a:chExt cx="0" cy="0"/>
        </a:xfrm>
      </p:grpSpPr>
      <p:pic>
        <p:nvPicPr>
          <p:cNvPr id="125" name="Google Shape;125;p37"/>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lt">
  <p:cSld name="pilt">
    <p:spTree>
      <p:nvGrpSpPr>
        <p:cNvPr id="1" name="Shape 126"/>
        <p:cNvGrpSpPr/>
        <p:nvPr/>
      </p:nvGrpSpPr>
      <p:grpSpPr>
        <a:xfrm>
          <a:off x="0" y="0"/>
          <a:ext cx="0" cy="0"/>
          <a:chOff x="0" y="0"/>
          <a:chExt cx="0" cy="0"/>
        </a:xfrm>
      </p:grpSpPr>
      <p:sp>
        <p:nvSpPr>
          <p:cNvPr id="127" name="Google Shape;127;p38"/>
          <p:cNvSpPr>
            <a:spLocks noGrp="1"/>
          </p:cNvSpPr>
          <p:nvPr>
            <p:ph type="pic" idx="2"/>
          </p:nvPr>
        </p:nvSpPr>
        <p:spPr>
          <a:xfrm>
            <a:off x="0" y="0"/>
            <a:ext cx="9144000" cy="5143500"/>
          </a:xfrm>
          <a:prstGeom prst="rect">
            <a:avLst/>
          </a:prstGeom>
          <a:noFill/>
          <a:ln>
            <a:noFill/>
          </a:ln>
        </p:spPr>
      </p:sp>
      <p:pic>
        <p:nvPicPr>
          <p:cNvPr id="128" name="Google Shape;128;p38"/>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9"/>
        <p:cNvGrpSpPr/>
        <p:nvPr/>
      </p:nvGrpSpPr>
      <p:grpSpPr>
        <a:xfrm>
          <a:off x="0" y="0"/>
          <a:ext cx="0" cy="0"/>
          <a:chOff x="0" y="0"/>
          <a:chExt cx="0" cy="0"/>
        </a:xfrm>
      </p:grpSpPr>
      <p:sp>
        <p:nvSpPr>
          <p:cNvPr id="130" name="Google Shape;130;p39"/>
          <p:cNvSpPr>
            <a:spLocks noGrp="1"/>
          </p:cNvSpPr>
          <p:nvPr>
            <p:ph type="pic" idx="2"/>
          </p:nvPr>
        </p:nvSpPr>
        <p:spPr>
          <a:xfrm>
            <a:off x="985545" y="977548"/>
            <a:ext cx="1044000" cy="1044000"/>
          </a:xfrm>
          <a:prstGeom prst="ellipse">
            <a:avLst/>
          </a:prstGeom>
          <a:noFill/>
          <a:ln>
            <a:noFill/>
          </a:ln>
        </p:spPr>
      </p:sp>
      <p:sp>
        <p:nvSpPr>
          <p:cNvPr id="131" name="Google Shape;131;p39"/>
          <p:cNvSpPr>
            <a:spLocks noGrp="1"/>
          </p:cNvSpPr>
          <p:nvPr>
            <p:ph type="pic" idx="3"/>
          </p:nvPr>
        </p:nvSpPr>
        <p:spPr>
          <a:xfrm>
            <a:off x="3474745" y="977548"/>
            <a:ext cx="1044000" cy="1044000"/>
          </a:xfrm>
          <a:prstGeom prst="ellipse">
            <a:avLst/>
          </a:prstGeom>
          <a:noFill/>
          <a:ln>
            <a:noFill/>
          </a:ln>
        </p:spPr>
      </p:sp>
      <p:sp>
        <p:nvSpPr>
          <p:cNvPr id="132" name="Google Shape;132;p39"/>
          <p:cNvSpPr>
            <a:spLocks noGrp="1"/>
          </p:cNvSpPr>
          <p:nvPr>
            <p:ph type="pic" idx="4"/>
          </p:nvPr>
        </p:nvSpPr>
        <p:spPr>
          <a:xfrm>
            <a:off x="5887745" y="977548"/>
            <a:ext cx="1044000" cy="1044000"/>
          </a:xfrm>
          <a:prstGeom prst="ellipse">
            <a:avLst/>
          </a:prstGeom>
          <a:noFill/>
          <a:ln>
            <a:noFill/>
          </a:ln>
        </p:spPr>
      </p:sp>
      <p:sp>
        <p:nvSpPr>
          <p:cNvPr id="133" name="Google Shape;133;p39"/>
          <p:cNvSpPr>
            <a:spLocks noGrp="1"/>
          </p:cNvSpPr>
          <p:nvPr>
            <p:ph type="pic" idx="5"/>
          </p:nvPr>
        </p:nvSpPr>
        <p:spPr>
          <a:xfrm>
            <a:off x="6891045" y="2806348"/>
            <a:ext cx="1044000" cy="1044000"/>
          </a:xfrm>
          <a:prstGeom prst="ellipse">
            <a:avLst/>
          </a:prstGeom>
          <a:noFill/>
          <a:ln>
            <a:noFill/>
          </a:ln>
        </p:spPr>
      </p:sp>
      <p:sp>
        <p:nvSpPr>
          <p:cNvPr id="134" name="Google Shape;134;p39"/>
          <p:cNvSpPr>
            <a:spLocks noGrp="1"/>
          </p:cNvSpPr>
          <p:nvPr>
            <p:ph type="pic" idx="6"/>
          </p:nvPr>
        </p:nvSpPr>
        <p:spPr>
          <a:xfrm>
            <a:off x="4414545" y="2806348"/>
            <a:ext cx="1044000" cy="1044000"/>
          </a:xfrm>
          <a:prstGeom prst="ellipse">
            <a:avLst/>
          </a:prstGeom>
          <a:noFill/>
          <a:ln>
            <a:noFill/>
          </a:ln>
        </p:spPr>
      </p:sp>
      <p:sp>
        <p:nvSpPr>
          <p:cNvPr id="135" name="Google Shape;135;p39"/>
          <p:cNvSpPr>
            <a:spLocks noGrp="1"/>
          </p:cNvSpPr>
          <p:nvPr>
            <p:ph type="pic" idx="7"/>
          </p:nvPr>
        </p:nvSpPr>
        <p:spPr>
          <a:xfrm>
            <a:off x="1963445" y="2806348"/>
            <a:ext cx="1044000" cy="1044000"/>
          </a:xfrm>
          <a:prstGeom prst="ellipse">
            <a:avLst/>
          </a:prstGeom>
          <a:noFill/>
          <a:ln>
            <a:noFill/>
          </a:ln>
        </p:spPr>
      </p:sp>
      <p:sp>
        <p:nvSpPr>
          <p:cNvPr id="136" name="Google Shape;136;p39"/>
          <p:cNvSpPr txBox="1">
            <a:spLocks noGrp="1"/>
          </p:cNvSpPr>
          <p:nvPr>
            <p:ph type="body" idx="1"/>
          </p:nvPr>
        </p:nvSpPr>
        <p:spPr>
          <a:xfrm>
            <a:off x="7874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9"/>
          <p:cNvSpPr txBox="1">
            <a:spLocks noGrp="1"/>
          </p:cNvSpPr>
          <p:nvPr>
            <p:ph type="body" idx="8"/>
          </p:nvPr>
        </p:nvSpPr>
        <p:spPr>
          <a:xfrm>
            <a:off x="32512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9"/>
          <p:cNvSpPr txBox="1">
            <a:spLocks noGrp="1"/>
          </p:cNvSpPr>
          <p:nvPr>
            <p:ph type="body" idx="9"/>
          </p:nvPr>
        </p:nvSpPr>
        <p:spPr>
          <a:xfrm>
            <a:off x="56769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39"/>
          <p:cNvSpPr txBox="1">
            <a:spLocks noGrp="1"/>
          </p:cNvSpPr>
          <p:nvPr>
            <p:ph type="body" idx="13"/>
          </p:nvPr>
        </p:nvSpPr>
        <p:spPr>
          <a:xfrm>
            <a:off x="66802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9"/>
          <p:cNvSpPr txBox="1">
            <a:spLocks noGrp="1"/>
          </p:cNvSpPr>
          <p:nvPr>
            <p:ph type="body" idx="14"/>
          </p:nvPr>
        </p:nvSpPr>
        <p:spPr>
          <a:xfrm>
            <a:off x="42037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9"/>
          <p:cNvSpPr txBox="1">
            <a:spLocks noGrp="1"/>
          </p:cNvSpPr>
          <p:nvPr>
            <p:ph type="body" idx="15"/>
          </p:nvPr>
        </p:nvSpPr>
        <p:spPr>
          <a:xfrm>
            <a:off x="17526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39"/>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3" name="Google Shape;143;p39"/>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es 02 (valge)">
  <p:cSld name="tees 02 (valge)">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2469826" y="1418720"/>
            <a:ext cx="5944374" cy="202721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19"/>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pic>
        <p:nvPicPr>
          <p:cNvPr id="40" name="Google Shape;40;p19"/>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es selgitusega 01 (valge)" type="obj">
  <p:cSld name="OBJEC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2472940" y="1421061"/>
            <a:ext cx="5928560" cy="994172"/>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20"/>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pic>
        <p:nvPicPr>
          <p:cNvPr id="45" name="Google Shape;45;p20"/>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es selgitusega 02 (valge)">
  <p:cSld name="tees selgitusega 02 (valge)">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2469826" y="1418721"/>
            <a:ext cx="5944374" cy="9941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 name="Google Shape;49;p21"/>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pic>
        <p:nvPicPr>
          <p:cNvPr id="50" name="Google Shape;50;p21"/>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lgitus">
  <p:cSld name="selgitus">
    <p:spTree>
      <p:nvGrpSpPr>
        <p:cNvPr id="1" name="Shape 51"/>
        <p:cNvGrpSpPr/>
        <p:nvPr/>
      </p:nvGrpSpPr>
      <p:grpSpPr>
        <a:xfrm>
          <a:off x="0" y="0"/>
          <a:ext cx="0" cy="0"/>
          <a:chOff x="0" y="0"/>
          <a:chExt cx="0" cy="0"/>
        </a:xfrm>
      </p:grpSpPr>
      <p:sp>
        <p:nvSpPr>
          <p:cNvPr id="52" name="Google Shape;52;p22"/>
          <p:cNvSpPr txBox="1">
            <a:spLocks noGrp="1"/>
          </p:cNvSpPr>
          <p:nvPr>
            <p:ph type="body" idx="1"/>
          </p:nvPr>
        </p:nvSpPr>
        <p:spPr>
          <a:xfrm>
            <a:off x="2499021" y="1490409"/>
            <a:ext cx="5724679" cy="19195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 name="Google Shape;53;p22"/>
          <p:cNvCxnSpPr/>
          <p:nvPr/>
        </p:nvCxnSpPr>
        <p:spPr>
          <a:xfrm flipH="1">
            <a:off x="1130535" y="1195554"/>
            <a:ext cx="445675" cy="2356596"/>
          </a:xfrm>
          <a:prstGeom prst="straightConnector1">
            <a:avLst/>
          </a:prstGeom>
          <a:noFill/>
          <a:ln w="57150" cap="flat" cmpd="sng">
            <a:solidFill>
              <a:srgbClr val="D0043C"/>
            </a:solidFill>
            <a:prstDash val="solid"/>
            <a:miter lim="800000"/>
            <a:headEnd type="none" w="sm" len="sm"/>
            <a:tailEnd type="none" w="sm" len="sm"/>
          </a:ln>
        </p:spPr>
      </p:cxnSp>
      <p:pic>
        <p:nvPicPr>
          <p:cNvPr id="54" name="Google Shape;54;p22"/>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utt pealkirjaga 01">
  <p:cSld name="jutt pealkirjaga 01">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body" idx="1"/>
          </p:nvPr>
        </p:nvSpPr>
        <p:spPr>
          <a:xfrm>
            <a:off x="625320" y="1820334"/>
            <a:ext cx="7909080" cy="2476853"/>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23"/>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õrdlus 01">
  <p:cSld name="võrdlus 01">
    <p:spTree>
      <p:nvGrpSpPr>
        <p:cNvPr id="1" name="Shape 59"/>
        <p:cNvGrpSpPr/>
        <p:nvPr/>
      </p:nvGrpSpPr>
      <p:grpSpPr>
        <a:xfrm>
          <a:off x="0" y="0"/>
          <a:ext cx="0" cy="0"/>
          <a:chOff x="0" y="0"/>
          <a:chExt cx="0" cy="0"/>
        </a:xfrm>
      </p:grpSpPr>
      <p:sp>
        <p:nvSpPr>
          <p:cNvPr id="60" name="Google Shape;60;p24"/>
          <p:cNvSpPr txBox="1">
            <a:spLocks noGrp="1"/>
          </p:cNvSpPr>
          <p:nvPr>
            <p:ph type="body" idx="1"/>
          </p:nvPr>
        </p:nvSpPr>
        <p:spPr>
          <a:xfrm>
            <a:off x="622300"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4"/>
          <p:cNvSpPr txBox="1">
            <a:spLocks noGrp="1"/>
          </p:cNvSpPr>
          <p:nvPr>
            <p:ph type="body" idx="2"/>
          </p:nvPr>
        </p:nvSpPr>
        <p:spPr>
          <a:xfrm>
            <a:off x="4810126"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4"/>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p24"/>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õrdlus 02">
  <p:cSld name="võrdlus 02">
    <p:spTree>
      <p:nvGrpSpPr>
        <p:cNvPr id="1" name="Shape 64"/>
        <p:cNvGrpSpPr/>
        <p:nvPr/>
      </p:nvGrpSpPr>
      <p:grpSpPr>
        <a:xfrm>
          <a:off x="0" y="0"/>
          <a:ext cx="0" cy="0"/>
          <a:chOff x="0" y="0"/>
          <a:chExt cx="0" cy="0"/>
        </a:xfrm>
      </p:grpSpPr>
      <p:sp>
        <p:nvSpPr>
          <p:cNvPr id="65" name="Google Shape;65;p25"/>
          <p:cNvSpPr txBox="1">
            <a:spLocks noGrp="1"/>
          </p:cNvSpPr>
          <p:nvPr>
            <p:ph type="body" idx="1"/>
          </p:nvPr>
        </p:nvSpPr>
        <p:spPr>
          <a:xfrm>
            <a:off x="622300"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5"/>
          <p:cNvSpPr txBox="1">
            <a:spLocks noGrp="1"/>
          </p:cNvSpPr>
          <p:nvPr>
            <p:ph type="body" idx="2"/>
          </p:nvPr>
        </p:nvSpPr>
        <p:spPr>
          <a:xfrm>
            <a:off x="4810126"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5"/>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25"/>
          <p:cNvPicPr preferRelativeResize="0"/>
          <p:nvPr/>
        </p:nvPicPr>
        <p:blipFill rotWithShape="1">
          <a:blip r:embed="rId2">
            <a:alphaModFix/>
          </a:blip>
          <a:srcRect/>
          <a:stretch/>
        </p:blipFill>
        <p:spPr>
          <a:xfrm>
            <a:off x="386660" y="4467471"/>
            <a:ext cx="1996865" cy="409329"/>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body" idx="1"/>
          </p:nvPr>
        </p:nvSpPr>
        <p:spPr>
          <a:xfrm>
            <a:off x="628650" y="1806221"/>
            <a:ext cx="7886700" cy="282650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L="914400" marR="0" lvl="1" indent="-349250"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36550"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 name="Google Shape;11;p14"/>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54000"/>
              </a:lnSpc>
              <a:spcBef>
                <a:spcPts val="0"/>
              </a:spcBef>
              <a:spcAft>
                <a:spcPts val="0"/>
              </a:spcAft>
              <a:buClr>
                <a:schemeClr val="dk1"/>
              </a:buClr>
              <a:buSzPts val="6300"/>
              <a:buFont typeface="Times New Roman"/>
              <a:buNone/>
              <a:defRPr sz="6300" b="0"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14" descr="TLY-est.png"/>
          <p:cNvPicPr preferRelativeResize="0"/>
          <p:nvPr/>
        </p:nvPicPr>
        <p:blipFill rotWithShape="1">
          <a:blip r:embed="rId25">
            <a:alphaModFix/>
          </a:blip>
          <a:srcRect/>
          <a:stretch/>
        </p:blipFill>
        <p:spPr>
          <a:xfrm>
            <a:off x="400050" y="4483721"/>
            <a:ext cx="1896511" cy="390342"/>
          </a:xfrm>
          <a:prstGeom prst="rect">
            <a:avLst/>
          </a:prstGeom>
          <a:noFill/>
          <a:ln>
            <a:noFill/>
          </a:ln>
        </p:spPr>
      </p:pic>
      <p:pic>
        <p:nvPicPr>
          <p:cNvPr id="13" name="Google Shape;13;p14"/>
          <p:cNvPicPr preferRelativeResize="0"/>
          <p:nvPr/>
        </p:nvPicPr>
        <p:blipFill rotWithShape="1">
          <a:blip r:embed="rId26">
            <a:alphaModFix/>
          </a:blip>
          <a:srcRect/>
          <a:stretch/>
        </p:blipFill>
        <p:spPr>
          <a:xfrm>
            <a:off x="386660" y="4467471"/>
            <a:ext cx="1996865" cy="40932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title"/>
          </p:nvPr>
        </p:nvSpPr>
        <p:spPr>
          <a:xfrm>
            <a:off x="846050" y="2842175"/>
            <a:ext cx="4579500" cy="1512000"/>
          </a:xfrm>
          <a:prstGeom prst="rect">
            <a:avLst/>
          </a:prstGeom>
          <a:noFill/>
          <a:ln>
            <a:noFill/>
          </a:ln>
        </p:spPr>
        <p:txBody>
          <a:bodyPr spcFirstLastPara="1" wrap="square" lIns="91425" tIns="45700" rIns="91425" bIns="45700" anchor="ctr" anchorCtr="0">
            <a:noAutofit/>
          </a:bodyPr>
          <a:lstStyle/>
          <a:p>
            <a:pPr marL="0" lvl="0" indent="0" rtl="0">
              <a:lnSpc>
                <a:spcPct val="60000"/>
              </a:lnSpc>
              <a:spcBef>
                <a:spcPts val="0"/>
              </a:spcBef>
              <a:spcAft>
                <a:spcPts val="0"/>
              </a:spcAft>
              <a:buClr>
                <a:srgbClr val="EC008B"/>
              </a:buClr>
              <a:buSzPts val="7000"/>
              <a:buFont typeface="Barlow Condensed ExtraLight"/>
              <a:buNone/>
            </a:pPr>
            <a:r>
              <a:rPr lang="en-US" sz="2400" dirty="0">
                <a:solidFill>
                  <a:srgbClr val="24285D"/>
                </a:solidFill>
                <a:latin typeface="Barlow Condensed"/>
                <a:ea typeface="Barlow Condensed"/>
                <a:cs typeface="Barlow Condensed"/>
                <a:sym typeface="Barlow Condensed"/>
              </a:rPr>
              <a:t>	From the </a:t>
            </a:r>
            <a:r>
              <a:rPr lang="en-US" sz="2400" dirty="0" smtClean="0">
                <a:solidFill>
                  <a:srgbClr val="24285D"/>
                </a:solidFill>
                <a:latin typeface="Barlow Condensed"/>
                <a:ea typeface="Barlow Condensed"/>
                <a:cs typeface="Barlow Condensed"/>
                <a:sym typeface="Barlow Condensed"/>
              </a:rPr>
              <a:t>project</a:t>
            </a:r>
            <a:br>
              <a:rPr lang="en-US" sz="2400" dirty="0" smtClean="0">
                <a:solidFill>
                  <a:srgbClr val="24285D"/>
                </a:solidFill>
                <a:latin typeface="Barlow Condensed"/>
                <a:ea typeface="Barlow Condensed"/>
                <a:cs typeface="Barlow Condensed"/>
                <a:sym typeface="Barlow Condensed"/>
              </a:rPr>
            </a:br>
            <a:endParaRPr sz="2400" dirty="0">
              <a:solidFill>
                <a:srgbClr val="24285D"/>
              </a:solidFill>
              <a:latin typeface="Barlow Condensed"/>
              <a:ea typeface="Barlow Condensed"/>
              <a:cs typeface="Barlow Condensed"/>
              <a:sym typeface="Barlow Condensed"/>
            </a:endParaRPr>
          </a:p>
          <a:p>
            <a:pPr marL="0" lvl="0" indent="0" algn="ctr" rtl="0">
              <a:lnSpc>
                <a:spcPct val="60000"/>
              </a:lnSpc>
              <a:spcBef>
                <a:spcPts val="0"/>
              </a:spcBef>
              <a:spcAft>
                <a:spcPts val="0"/>
              </a:spcAft>
              <a:buClr>
                <a:srgbClr val="EC008B"/>
              </a:buClr>
              <a:buSzPts val="7000"/>
              <a:buFont typeface="Barlow Condensed ExtraLight"/>
              <a:buNone/>
            </a:pPr>
            <a:r>
              <a:rPr lang="en-US" sz="2400" dirty="0">
                <a:solidFill>
                  <a:srgbClr val="24285D"/>
                </a:solidFill>
                <a:latin typeface="Barlow Condensed"/>
                <a:ea typeface="Barlow Condensed"/>
                <a:cs typeface="Barlow Condensed"/>
                <a:sym typeface="Barlow Condensed"/>
              </a:rPr>
              <a:t>“</a:t>
            </a:r>
            <a:r>
              <a:rPr lang="en-US" sz="2300" dirty="0">
                <a:solidFill>
                  <a:srgbClr val="262262"/>
                </a:solidFill>
                <a:highlight>
                  <a:srgbClr val="FFFFFF"/>
                </a:highlight>
                <a:latin typeface="Barlow Condensed"/>
                <a:ea typeface="Barlow Condensed"/>
                <a:cs typeface="Barlow Condensed"/>
                <a:sym typeface="Barlow Condensed"/>
              </a:rPr>
              <a:t>We bring future technologies to </a:t>
            </a:r>
            <a:r>
              <a:rPr lang="en-US" sz="2300" dirty="0" smtClean="0">
                <a:solidFill>
                  <a:srgbClr val="262262"/>
                </a:solidFill>
                <a:highlight>
                  <a:srgbClr val="FFFFFF"/>
                </a:highlight>
                <a:latin typeface="Barlow Condensed"/>
                <a:ea typeface="Barlow Condensed"/>
                <a:cs typeface="Barlow Condensed"/>
                <a:sym typeface="Barlow Condensed"/>
              </a:rPr>
              <a:t>the</a:t>
            </a:r>
            <a:br>
              <a:rPr lang="en-US" sz="2300" dirty="0" smtClean="0">
                <a:solidFill>
                  <a:srgbClr val="262262"/>
                </a:solidFill>
                <a:highlight>
                  <a:srgbClr val="FFFFFF"/>
                </a:highlight>
                <a:latin typeface="Barlow Condensed"/>
                <a:ea typeface="Barlow Condensed"/>
                <a:cs typeface="Barlow Condensed"/>
                <a:sym typeface="Barlow Condensed"/>
              </a:rPr>
            </a:br>
            <a:endParaRPr sz="2300" dirty="0">
              <a:solidFill>
                <a:srgbClr val="262262"/>
              </a:solidFill>
              <a:highlight>
                <a:srgbClr val="FFFFFF"/>
              </a:highlight>
              <a:latin typeface="Barlow Condensed"/>
              <a:ea typeface="Barlow Condensed"/>
              <a:cs typeface="Barlow Condensed"/>
              <a:sym typeface="Barlow Condensed"/>
            </a:endParaRPr>
          </a:p>
          <a:p>
            <a:pPr marL="0" lvl="0" indent="0" algn="ctr" rtl="0">
              <a:lnSpc>
                <a:spcPct val="60000"/>
              </a:lnSpc>
              <a:spcBef>
                <a:spcPts val="0"/>
              </a:spcBef>
              <a:spcAft>
                <a:spcPts val="0"/>
              </a:spcAft>
              <a:buClr>
                <a:srgbClr val="EC008B"/>
              </a:buClr>
              <a:buSzPts val="7000"/>
              <a:buFont typeface="Barlow Condensed ExtraLight"/>
              <a:buNone/>
            </a:pPr>
            <a:r>
              <a:rPr lang="en-US" sz="2300" dirty="0">
                <a:solidFill>
                  <a:srgbClr val="262262"/>
                </a:solidFill>
                <a:highlight>
                  <a:srgbClr val="FFFFFF"/>
                </a:highlight>
                <a:latin typeface="Barlow Condensed"/>
                <a:ea typeface="Barlow Condensed"/>
                <a:cs typeface="Barlow Condensed"/>
                <a:sym typeface="Barlow Condensed"/>
              </a:rPr>
              <a:t>selected courses today!</a:t>
            </a:r>
            <a:r>
              <a:rPr lang="en-US" sz="2400" dirty="0">
                <a:solidFill>
                  <a:srgbClr val="24285D"/>
                </a:solidFill>
                <a:latin typeface="Barlow Condensed"/>
                <a:ea typeface="Barlow Condensed"/>
                <a:cs typeface="Barlow Condensed"/>
                <a:sym typeface="Barlow Condensed"/>
              </a:rPr>
              <a:t>“</a:t>
            </a:r>
            <a:endParaRPr sz="2400" dirty="0">
              <a:solidFill>
                <a:srgbClr val="24285D"/>
              </a:solidFill>
              <a:latin typeface="Barlow Condensed"/>
              <a:ea typeface="Barlow Condensed"/>
              <a:cs typeface="Barlow Condensed"/>
              <a:sym typeface="Barlow Condensed"/>
            </a:endParaRPr>
          </a:p>
        </p:txBody>
      </p:sp>
      <p:sp>
        <p:nvSpPr>
          <p:cNvPr id="149" name="Google Shape;149;p1"/>
          <p:cNvSpPr/>
          <p:nvPr/>
        </p:nvSpPr>
        <p:spPr>
          <a:xfrm>
            <a:off x="496575" y="1280550"/>
            <a:ext cx="5036400" cy="1794900"/>
          </a:xfrm>
          <a:prstGeom prst="rect">
            <a:avLst/>
          </a:prstGeom>
          <a:noFill/>
          <a:ln>
            <a:noFill/>
          </a:ln>
        </p:spPr>
        <p:txBody>
          <a:bodyPr spcFirstLastPara="1" wrap="square" lIns="91425" tIns="45700" rIns="91425" bIns="45700" anchor="t" anchorCtr="0">
            <a:noAutofit/>
          </a:bodyPr>
          <a:lstStyle/>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EDUCATIONAL</a:t>
            </a:r>
            <a:endParaRPr sz="8000" b="0" i="1" u="none" strike="noStrike" cap="none">
              <a:solidFill>
                <a:srgbClr val="EC008B"/>
              </a:solidFill>
              <a:latin typeface="Barlow Condensed Medium"/>
              <a:ea typeface="Barlow Condensed Medium"/>
              <a:cs typeface="Barlow Condensed Medium"/>
              <a:sym typeface="Barlow Condensed Medium"/>
            </a:endParaRPr>
          </a:p>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ROBOTICS</a:t>
            </a:r>
            <a:endParaRPr sz="8000" b="0" i="1" u="none" strike="noStrike" cap="none">
              <a:solidFill>
                <a:srgbClr val="EC008B"/>
              </a:solidFill>
              <a:latin typeface="Barlow Condensed Medium"/>
              <a:ea typeface="Barlow Condensed Medium"/>
              <a:cs typeface="Barlow Condensed Medium"/>
              <a:sym typeface="Barlow Condensed Medium"/>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063f582958_0_34"/>
          <p:cNvSpPr txBox="1">
            <a:spLocks noGrp="1"/>
          </p:cNvSpPr>
          <p:nvPr>
            <p:ph type="body" idx="1"/>
          </p:nvPr>
        </p:nvSpPr>
        <p:spPr>
          <a:xfrm>
            <a:off x="0" y="903377"/>
            <a:ext cx="9144000" cy="3760341"/>
          </a:xfrm>
          <a:prstGeom prst="rect">
            <a:avLst/>
          </a:prstGeom>
          <a:noFill/>
          <a:ln>
            <a:noFill/>
          </a:ln>
        </p:spPr>
        <p:txBody>
          <a:bodyPr spcFirstLastPara="1" wrap="square" lIns="91425" tIns="45700" rIns="91425" bIns="45700" anchor="t" anchorCtr="0">
            <a:noAutofit/>
          </a:bodyPr>
          <a:lstStyle/>
          <a:p>
            <a:pPr lvl="0" indent="-330200">
              <a:lnSpc>
                <a:spcPct val="150000"/>
              </a:lnSpc>
              <a:spcBef>
                <a:spcPts val="0"/>
              </a:spcBef>
              <a:buClr>
                <a:srgbClr val="002060"/>
              </a:buClr>
              <a:buSzPts val="1600"/>
              <a:buFont typeface="Barlow Condensed"/>
              <a:buChar char="●"/>
            </a:pPr>
            <a:endParaRPr lang="en-US" sz="1600" dirty="0" smtClean="0">
              <a:solidFill>
                <a:srgbClr val="002060"/>
              </a:solidFill>
              <a:latin typeface="Barlow Condensed"/>
              <a:ea typeface="Barlow Condensed"/>
              <a:cs typeface="Barlow Condensed"/>
              <a:sym typeface="Barlow Condensed"/>
            </a:endParaRPr>
          </a:p>
          <a:p>
            <a:pPr lvl="0" indent="-330200">
              <a:lnSpc>
                <a:spcPct val="150000"/>
              </a:lnSpc>
              <a:spcBef>
                <a:spcPts val="0"/>
              </a:spcBef>
              <a:buClr>
                <a:srgbClr val="002060"/>
              </a:buClr>
              <a:buSzPts val="1600"/>
              <a:buFont typeface="Barlow Condensed"/>
              <a:buChar char="●"/>
            </a:pPr>
            <a:r>
              <a:rPr lang="en-US" sz="1600" dirty="0" smtClean="0">
                <a:solidFill>
                  <a:srgbClr val="002060"/>
                </a:solidFill>
                <a:latin typeface="Barlow Condensed"/>
                <a:ea typeface="Barlow Condensed"/>
                <a:cs typeface="Barlow Condensed"/>
                <a:sym typeface="Barlow Condensed"/>
              </a:rPr>
              <a:t>What </a:t>
            </a:r>
            <a:r>
              <a:rPr lang="en-US" sz="1600" dirty="0">
                <a:solidFill>
                  <a:srgbClr val="002060"/>
                </a:solidFill>
                <a:latin typeface="Barlow Condensed"/>
                <a:ea typeface="Barlow Condensed"/>
                <a:cs typeface="Barlow Condensed"/>
                <a:sym typeface="Barlow Condensed"/>
              </a:rPr>
              <a:t>is the summary</a:t>
            </a:r>
            <a:r>
              <a:rPr lang="en-US" sz="1600" dirty="0" smtClean="0">
                <a:solidFill>
                  <a:srgbClr val="002060"/>
                </a:solidFill>
                <a:latin typeface="Barlow Condensed"/>
                <a:ea typeface="Barlow Condensed"/>
                <a:cs typeface="Barlow Condensed"/>
                <a:sym typeface="Barlow Condensed"/>
              </a:rPr>
              <a:t>?</a:t>
            </a:r>
          </a:p>
          <a:p>
            <a:pPr marL="127000" lvl="0" indent="0">
              <a:lnSpc>
                <a:spcPct val="150000"/>
              </a:lnSpc>
              <a:spcBef>
                <a:spcPts val="0"/>
              </a:spcBef>
              <a:buClr>
                <a:srgbClr val="002060"/>
              </a:buClr>
              <a:buSzPts val="1600"/>
              <a:buNone/>
            </a:pPr>
            <a:endParaRPr lang="en-US" sz="1600" dirty="0">
              <a:solidFill>
                <a:srgbClr val="002060"/>
              </a:solidFill>
              <a:latin typeface="Barlow Condensed"/>
              <a:ea typeface="Barlow Condensed"/>
              <a:cs typeface="Barlow Condensed"/>
              <a:sym typeface="Barlow Condensed"/>
            </a:endParaRPr>
          </a:p>
          <a:p>
            <a:pPr lvl="1" indent="-330200">
              <a:lnSpc>
                <a:spcPct val="150000"/>
              </a:lnSpc>
              <a:spcBef>
                <a:spcPts val="0"/>
              </a:spcBef>
              <a:buClr>
                <a:schemeClr val="dk1"/>
              </a:buClr>
              <a:buSzPts val="1600"/>
              <a:buFont typeface="Barlow Condensed"/>
              <a:buChar char="○"/>
            </a:pPr>
            <a:r>
              <a:rPr lang="en-US" sz="1600" dirty="0" smtClean="0">
                <a:latin typeface="Barlow Condensed"/>
                <a:ea typeface="Barlow Condensed"/>
                <a:cs typeface="Barlow Condensed"/>
                <a:sym typeface="Barlow Condensed"/>
              </a:rPr>
              <a:t>Our Project team has </a:t>
            </a:r>
            <a:r>
              <a:rPr lang="en-US" sz="1600" dirty="0">
                <a:latin typeface="Barlow Condensed"/>
                <a:ea typeface="Barlow Condensed"/>
                <a:cs typeface="Barlow Condensed"/>
                <a:sym typeface="Barlow Condensed"/>
              </a:rPr>
              <a:t>shown </a:t>
            </a:r>
            <a:r>
              <a:rPr lang="en-US" sz="1600" dirty="0" smtClean="0">
                <a:latin typeface="Barlow Condensed"/>
                <a:ea typeface="Barlow Condensed"/>
                <a:cs typeface="Barlow Condensed"/>
                <a:sym typeface="Barlow Condensed"/>
              </a:rPr>
              <a:t>to </a:t>
            </a:r>
            <a:r>
              <a:rPr lang="en-US" sz="1600" dirty="0">
                <a:latin typeface="Barlow Condensed"/>
                <a:ea typeface="Barlow Condensed"/>
                <a:cs typeface="Barlow Condensed"/>
                <a:sym typeface="Barlow Condensed"/>
              </a:rPr>
              <a:t>lecturers how the KITT robot can be used </a:t>
            </a:r>
            <a:r>
              <a:rPr lang="en-US" sz="1600" dirty="0" smtClean="0">
                <a:latin typeface="Barlow Condensed"/>
                <a:ea typeface="Barlow Condensed"/>
                <a:cs typeface="Barlow Condensed"/>
                <a:sym typeface="Barlow Condensed"/>
              </a:rPr>
              <a:t>in learning activities which is helpful to eliminate traditional learnings and improve. Also, remarks and concerns raised by </a:t>
            </a:r>
            <a:r>
              <a:rPr lang="en-US" sz="1600" dirty="0">
                <a:latin typeface="Barlow Condensed"/>
                <a:ea typeface="Barlow Condensed"/>
                <a:cs typeface="Barlow Condensed"/>
                <a:sym typeface="Barlow Condensed"/>
              </a:rPr>
              <a:t>lecturers </a:t>
            </a:r>
            <a:r>
              <a:rPr lang="en-US" sz="1600" dirty="0" smtClean="0">
                <a:latin typeface="Barlow Condensed"/>
                <a:ea typeface="Barlow Condensed"/>
                <a:cs typeface="Barlow Condensed"/>
                <a:sym typeface="Barlow Condensed"/>
              </a:rPr>
              <a:t>delivered to manufacturer that </a:t>
            </a:r>
            <a:r>
              <a:rPr lang="en-US" sz="1600" dirty="0">
                <a:latin typeface="Barlow Condensed"/>
                <a:ea typeface="Barlow Condensed"/>
                <a:cs typeface="Barlow Condensed"/>
                <a:sym typeface="Barlow Condensed"/>
              </a:rPr>
              <a:t>how </a:t>
            </a:r>
            <a:r>
              <a:rPr lang="en-US" sz="1600" dirty="0" smtClean="0">
                <a:latin typeface="Barlow Condensed"/>
                <a:ea typeface="Barlow Condensed"/>
                <a:cs typeface="Barlow Condensed"/>
                <a:sym typeface="Barlow Condensed"/>
              </a:rPr>
              <a:t>their product can </a:t>
            </a:r>
            <a:r>
              <a:rPr lang="en-US" sz="1600" dirty="0">
                <a:latin typeface="Barlow Condensed"/>
                <a:ea typeface="Barlow Condensed"/>
                <a:cs typeface="Barlow Condensed"/>
                <a:sym typeface="Barlow Condensed"/>
              </a:rPr>
              <a:t>be improved in terms of its features &amp; characteristics in upcoming future versions. For this purpose, we had to contact Estonian Market </a:t>
            </a:r>
            <a:r>
              <a:rPr lang="en-US" sz="1600" dirty="0" err="1">
                <a:latin typeface="Barlow Condensed"/>
                <a:ea typeface="Barlow Condensed"/>
                <a:cs typeface="Barlow Condensed"/>
                <a:sym typeface="Barlow Condensed"/>
              </a:rPr>
              <a:t>Respresentative</a:t>
            </a:r>
            <a:r>
              <a:rPr lang="en-US" sz="1600" dirty="0">
                <a:latin typeface="Barlow Condensed"/>
                <a:ea typeface="Barlow Condensed"/>
                <a:cs typeface="Barlow Condensed"/>
                <a:sym typeface="Barlow Condensed"/>
              </a:rPr>
              <a:t> or distributor of KITT robot product who has firstly informed </a:t>
            </a:r>
            <a:r>
              <a:rPr lang="en-US" sz="1600" dirty="0" smtClean="0">
                <a:latin typeface="Barlow Condensed"/>
                <a:ea typeface="Barlow Condensed"/>
                <a:cs typeface="Barlow Condensed"/>
                <a:sym typeface="Barlow Condensed"/>
              </a:rPr>
              <a:t>us about </a:t>
            </a:r>
            <a:r>
              <a:rPr lang="en-US" sz="1600" dirty="0">
                <a:latin typeface="Barlow Condensed"/>
                <a:ea typeface="Barlow Condensed"/>
                <a:cs typeface="Barlow Condensed"/>
                <a:sym typeface="Barlow Condensed"/>
              </a:rPr>
              <a:t>their efforts to improve and appreciated the effort made by our team as our project </a:t>
            </a:r>
            <a:r>
              <a:rPr lang="en-US" sz="1600" dirty="0" smtClean="0">
                <a:latin typeface="Barlow Condensed"/>
                <a:ea typeface="Barlow Condensed"/>
                <a:cs typeface="Barlow Condensed"/>
                <a:sym typeface="Barlow Condensed"/>
              </a:rPr>
              <a:t>has bring valuable insights </a:t>
            </a:r>
            <a:r>
              <a:rPr lang="en-US" sz="1600" dirty="0">
                <a:latin typeface="Barlow Condensed"/>
                <a:ea typeface="Barlow Condensed"/>
                <a:cs typeface="Barlow Condensed"/>
                <a:sym typeface="Barlow Condensed"/>
              </a:rPr>
              <a:t>for their product upgrade and to keep it </a:t>
            </a:r>
            <a:r>
              <a:rPr lang="en-US" sz="1600" dirty="0">
                <a:solidFill>
                  <a:schemeClr val="tx1"/>
                </a:solidFill>
                <a:latin typeface="Barlow Condensed"/>
                <a:ea typeface="Barlow Condensed"/>
                <a:cs typeface="Barlow Condensed"/>
                <a:sym typeface="Barlow Condensed"/>
              </a:rPr>
              <a:t>according to Estonian Market </a:t>
            </a:r>
            <a:r>
              <a:rPr lang="en-US" sz="1600" dirty="0">
                <a:latin typeface="Barlow Condensed"/>
                <a:ea typeface="Barlow Condensed"/>
                <a:cs typeface="Barlow Condensed"/>
                <a:sym typeface="Barlow Condensed"/>
              </a:rPr>
              <a:t>demands.</a:t>
            </a:r>
          </a:p>
          <a:p>
            <a:pPr marL="584200" lvl="1" indent="0" algn="l" rtl="0">
              <a:lnSpc>
                <a:spcPct val="150000"/>
              </a:lnSpc>
              <a:spcBef>
                <a:spcPts val="0"/>
              </a:spcBef>
              <a:spcAft>
                <a:spcPts val="0"/>
              </a:spcAft>
              <a:buClr>
                <a:schemeClr val="dk1"/>
              </a:buClr>
              <a:buSzPts val="1600"/>
              <a:buNone/>
            </a:pPr>
            <a:endParaRPr sz="2200" dirty="0">
              <a:latin typeface="Barlow Condensed"/>
              <a:ea typeface="Barlow Condensed"/>
              <a:cs typeface="Barlow Condensed"/>
              <a:sym typeface="Barlow Condensed"/>
            </a:endParaRPr>
          </a:p>
          <a:p>
            <a:pPr marL="0" lvl="0" indent="0" algn="l" rtl="0">
              <a:lnSpc>
                <a:spcPct val="120000"/>
              </a:lnSpc>
              <a:spcBef>
                <a:spcPts val="1000"/>
              </a:spcBef>
              <a:spcAft>
                <a:spcPts val="0"/>
              </a:spcAft>
              <a:buSzPts val="2400"/>
              <a:buNone/>
            </a:pPr>
            <a:endParaRPr sz="2200" dirty="0">
              <a:highlight>
                <a:schemeClr val="lt1"/>
              </a:highlight>
              <a:latin typeface="Barlow Condensed"/>
              <a:ea typeface="Barlow Condensed"/>
              <a:cs typeface="Barlow Condensed"/>
              <a:sym typeface="Barlow Condensed"/>
            </a:endParaRPr>
          </a:p>
        </p:txBody>
      </p:sp>
      <p:sp>
        <p:nvSpPr>
          <p:cNvPr id="250" name="Google Shape;250;g1063f582958_0_34"/>
          <p:cNvSpPr txBox="1">
            <a:spLocks noGrp="1"/>
          </p:cNvSpPr>
          <p:nvPr>
            <p:ph type="title"/>
          </p:nvPr>
        </p:nvSpPr>
        <p:spPr>
          <a:xfrm>
            <a:off x="477325" y="277401"/>
            <a:ext cx="6559800" cy="72946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dirty="0">
                <a:solidFill>
                  <a:srgbClr val="EC008B"/>
                </a:solidFill>
                <a:latin typeface="Barlow Condensed ExtraLight"/>
                <a:ea typeface="Barlow Condensed ExtraLight"/>
                <a:cs typeface="Barlow Condensed ExtraLight"/>
                <a:sym typeface="Barlow Condensed ExtraLight"/>
              </a:rPr>
              <a:t>Results</a:t>
            </a:r>
            <a:endParaRPr sz="4500" i="1" dirty="0">
              <a:solidFill>
                <a:srgbClr val="EC008B"/>
              </a:solidFill>
              <a:latin typeface="Barlow Condensed ExtraLight"/>
              <a:ea typeface="Barlow Condensed ExtraLight"/>
              <a:cs typeface="Barlow Condensed ExtraLight"/>
              <a:sym typeface="Barlow Condensed ExtraLight"/>
            </a:endParaRPr>
          </a:p>
        </p:txBody>
      </p:sp>
    </p:spTree>
    <p:extLst>
      <p:ext uri="{BB962C8B-B14F-4D97-AF65-F5344CB8AC3E}">
        <p14:creationId xmlns:p14="http://schemas.microsoft.com/office/powerpoint/2010/main" val="34242272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3"/>
          <p:cNvSpPr/>
          <p:nvPr/>
        </p:nvSpPr>
        <p:spPr>
          <a:xfrm>
            <a:off x="1297914" y="1341465"/>
            <a:ext cx="3772056" cy="3181156"/>
          </a:xfrm>
          <a:prstGeom prst="rect">
            <a:avLst/>
          </a:prstGeom>
          <a:noFill/>
          <a:ln>
            <a:noFill/>
          </a:ln>
        </p:spPr>
        <p:txBody>
          <a:bodyPr spcFirstLastPara="1" wrap="square" lIns="91425" tIns="45700" rIns="91425" bIns="45700" anchor="t" anchorCtr="0">
            <a:noAutofit/>
          </a:bodyPr>
          <a:lstStyle/>
          <a:p>
            <a:pPr marL="0" marR="0" lvl="0" indent="0" algn="r" rtl="0">
              <a:lnSpc>
                <a:spcPct val="60000"/>
              </a:lnSpc>
              <a:spcBef>
                <a:spcPts val="0"/>
              </a:spcBef>
              <a:spcAft>
                <a:spcPts val="0"/>
              </a:spcAft>
              <a:buClr>
                <a:srgbClr val="000000"/>
              </a:buClr>
              <a:buSzPts val="5000"/>
              <a:buFont typeface="Arial"/>
              <a:buNone/>
            </a:pPr>
            <a:r>
              <a:rPr lang="en-US" sz="5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      </a:t>
            </a:r>
            <a:r>
              <a:rPr lang="en-US" sz="8000" b="0" i="1" u="none" strike="noStrike" cap="none">
                <a:solidFill>
                  <a:srgbClr val="EC008B"/>
                </a:solidFill>
                <a:latin typeface="Barlow Condensed ExtraLight"/>
                <a:ea typeface="Barlow Condensed ExtraLight"/>
                <a:cs typeface="Barlow Condensed ExtraLight"/>
                <a:sym typeface="Barlow Condensed ExtraLight"/>
              </a:rPr>
              <a:t>THANK YOU FOR LISTENING</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subTitle" idx="4294967295"/>
          </p:nvPr>
        </p:nvSpPr>
        <p:spPr>
          <a:xfrm>
            <a:off x="573600" y="349175"/>
            <a:ext cx="6624600" cy="47943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rgbClr val="9B002B"/>
              </a:buClr>
              <a:buSzPts val="2000"/>
              <a:buFont typeface="Merriweather Sans"/>
              <a:buNone/>
            </a:pPr>
            <a:r>
              <a:rPr lang="en-US" sz="2400" b="0" i="0" u="none" strike="noStrike" cap="none" dirty="0">
                <a:solidFill>
                  <a:srgbClr val="002060"/>
                </a:solidFill>
                <a:latin typeface="Barlow Condensed Medium"/>
                <a:ea typeface="Barlow Condensed Medium"/>
                <a:cs typeface="Barlow Condensed Medium"/>
                <a:sym typeface="Barlow Condensed Medium"/>
              </a:rPr>
              <a:t>Group members: </a:t>
            </a:r>
            <a:endParaRPr sz="2400" b="0" i="0" u="none" strike="noStrike" cap="none" dirty="0">
              <a:solidFill>
                <a:srgbClr val="002060"/>
              </a:solidFill>
              <a:latin typeface="Barlow Condensed Medium"/>
              <a:ea typeface="Barlow Condensed Medium"/>
              <a:cs typeface="Barlow Condensed Medium"/>
              <a:sym typeface="Barlow Condensed Medium"/>
            </a:endParaRPr>
          </a:p>
          <a:p>
            <a:pPr marL="0" marR="0" lvl="0" indent="0" algn="l" rtl="0">
              <a:lnSpc>
                <a:spcPct val="120000"/>
              </a:lnSpc>
              <a:spcBef>
                <a:spcPts val="1000"/>
              </a:spcBef>
              <a:spcAft>
                <a:spcPts val="0"/>
              </a:spcAft>
              <a:buClr>
                <a:srgbClr val="9B002B"/>
              </a:buClr>
              <a:buSzPts val="2000"/>
              <a:buFont typeface="Merriweather Sans"/>
              <a:buNone/>
            </a:pPr>
            <a:r>
              <a:rPr lang="en-US" sz="1800" b="0" i="1" u="none" strike="noStrike" cap="none" dirty="0" err="1">
                <a:solidFill>
                  <a:schemeClr val="dk1"/>
                </a:solidFill>
                <a:latin typeface="Barlow Condensed"/>
                <a:ea typeface="Barlow Condensed"/>
                <a:cs typeface="Barlow Condensed"/>
                <a:sym typeface="Barlow Condensed"/>
              </a:rPr>
              <a:t>Usama</a:t>
            </a:r>
            <a:r>
              <a:rPr lang="en-US" sz="1800" b="0" i="1" u="none" strike="noStrike" cap="none" dirty="0">
                <a:solidFill>
                  <a:schemeClr val="dk1"/>
                </a:solidFill>
                <a:latin typeface="Barlow Condensed"/>
                <a:ea typeface="Barlow Condensed"/>
                <a:cs typeface="Barlow Condensed"/>
                <a:sym typeface="Barlow Condensed"/>
              </a:rPr>
              <a:t> </a:t>
            </a:r>
            <a:r>
              <a:rPr lang="en-US" sz="1800" b="0" i="1" u="none" strike="noStrike" cap="none" dirty="0" err="1">
                <a:solidFill>
                  <a:schemeClr val="dk1"/>
                </a:solidFill>
                <a:latin typeface="Barlow Condensed"/>
                <a:ea typeface="Barlow Condensed"/>
                <a:cs typeface="Barlow Condensed"/>
                <a:sym typeface="Barlow Condensed"/>
              </a:rPr>
              <a:t>Talat</a:t>
            </a:r>
            <a:r>
              <a:rPr lang="en-US" sz="1800" b="0" i="1" u="none" strike="noStrike" cap="none" dirty="0">
                <a:solidFill>
                  <a:schemeClr val="dk1"/>
                </a:solidFill>
                <a:latin typeface="Barlow Condensed"/>
                <a:ea typeface="Barlow Condensed"/>
                <a:cs typeface="Barlow Condensed"/>
                <a:sym typeface="Barlow Condensed"/>
              </a:rPr>
              <a:t>, Communications </a:t>
            </a:r>
            <a:r>
              <a:rPr lang="en-US" sz="1800" b="0" i="1" u="none" strike="noStrike" cap="none" dirty="0" smtClean="0">
                <a:solidFill>
                  <a:schemeClr val="dk1"/>
                </a:solidFill>
                <a:latin typeface="Barlow Condensed"/>
                <a:ea typeface="Barlow Condensed"/>
                <a:cs typeface="Barlow Condensed"/>
                <a:sym typeface="Barlow Condensed"/>
              </a:rPr>
              <a:t>Management </a:t>
            </a:r>
            <a:r>
              <a:rPr lang="en-US" sz="1400" b="0" i="1" u="none" strike="noStrike" cap="none" dirty="0" smtClean="0">
                <a:solidFill>
                  <a:schemeClr val="dk1"/>
                </a:solidFill>
                <a:latin typeface="Barlow Condensed"/>
                <a:ea typeface="Barlow Condensed"/>
                <a:cs typeface="Barlow Condensed"/>
                <a:sym typeface="Barlow Condensed"/>
              </a:rPr>
              <a:t>- </a:t>
            </a:r>
            <a:r>
              <a:rPr lang="en-US" sz="1400" b="0" i="1" u="none" strike="noStrike" cap="none" dirty="0">
                <a:solidFill>
                  <a:schemeClr val="dk1"/>
                </a:solidFill>
                <a:latin typeface="Barlow Condensed"/>
                <a:ea typeface="Barlow Condensed"/>
                <a:cs typeface="Barlow Condensed"/>
                <a:sym typeface="Barlow Condensed"/>
              </a:rPr>
              <a:t>Marketing Guru &amp; </a:t>
            </a:r>
            <a:r>
              <a:rPr lang="en-US" sz="1400" b="0" i="1" u="none" strike="noStrike" cap="none" dirty="0">
                <a:solidFill>
                  <a:schemeClr val="dk1"/>
                </a:solidFill>
                <a:highlight>
                  <a:schemeClr val="lt1"/>
                </a:highlight>
                <a:latin typeface="Barlow Condensed"/>
                <a:ea typeface="Barlow Condensed"/>
                <a:cs typeface="Barlow Condensed"/>
                <a:sym typeface="Barlow Condensed"/>
              </a:rPr>
              <a:t>Co-Lead</a:t>
            </a:r>
            <a:endParaRPr sz="1400" b="0" i="1" u="none" strike="noStrike" cap="none" dirty="0">
              <a:solidFill>
                <a:schemeClr val="dk1"/>
              </a:solidFill>
              <a:highlight>
                <a:schemeClr val="lt1"/>
              </a:highlight>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n-US" sz="1800" b="0" i="1" u="none" strike="noStrike" cap="none" dirty="0">
                <a:solidFill>
                  <a:schemeClr val="dk1"/>
                </a:solidFill>
                <a:latin typeface="Barlow Condensed"/>
                <a:ea typeface="Barlow Condensed"/>
                <a:cs typeface="Barlow Condensed"/>
                <a:sym typeface="Barlow Condensed"/>
              </a:rPr>
              <a:t>Anna </a:t>
            </a:r>
            <a:r>
              <a:rPr lang="en-US" sz="1800" b="0" i="1" u="none" strike="noStrike" cap="none" dirty="0" err="1">
                <a:solidFill>
                  <a:schemeClr val="dk1"/>
                </a:solidFill>
                <a:latin typeface="Barlow Condensed"/>
                <a:ea typeface="Barlow Condensed"/>
                <a:cs typeface="Barlow Condensed"/>
                <a:sym typeface="Barlow Condensed"/>
              </a:rPr>
              <a:t>Kaisa</a:t>
            </a:r>
            <a:r>
              <a:rPr lang="en-US" sz="1800" b="0" i="1" u="none" strike="noStrike" cap="none" dirty="0">
                <a:solidFill>
                  <a:schemeClr val="dk1"/>
                </a:solidFill>
                <a:latin typeface="Barlow Condensed"/>
                <a:ea typeface="Barlow Condensed"/>
                <a:cs typeface="Barlow Condensed"/>
                <a:sym typeface="Barlow Condensed"/>
              </a:rPr>
              <a:t> </a:t>
            </a:r>
            <a:r>
              <a:rPr lang="en-US" sz="1800" b="0" i="1" u="none" strike="noStrike" cap="none" dirty="0" err="1">
                <a:solidFill>
                  <a:schemeClr val="dk1"/>
                </a:solidFill>
                <a:latin typeface="Barlow Condensed"/>
                <a:ea typeface="Barlow Condensed"/>
                <a:cs typeface="Barlow Condensed"/>
                <a:sym typeface="Barlow Condensed"/>
              </a:rPr>
              <a:t>Jämsä</a:t>
            </a:r>
            <a:r>
              <a:rPr lang="en-US" sz="1800" b="0" i="1" u="none" strike="noStrike" cap="none" dirty="0">
                <a:solidFill>
                  <a:schemeClr val="dk1"/>
                </a:solidFill>
                <a:latin typeface="Barlow Condensed"/>
                <a:ea typeface="Barlow Condensed"/>
                <a:cs typeface="Barlow Condensed"/>
                <a:sym typeface="Barlow Condensed"/>
              </a:rPr>
              <a:t>, Audiovisual </a:t>
            </a:r>
            <a:r>
              <a:rPr lang="en-US" sz="1800" b="0" i="1" u="none" strike="noStrike" cap="none" dirty="0" smtClean="0">
                <a:solidFill>
                  <a:schemeClr val="dk1"/>
                </a:solidFill>
                <a:latin typeface="Barlow Condensed"/>
                <a:ea typeface="Barlow Condensed"/>
                <a:cs typeface="Barlow Condensed"/>
                <a:sym typeface="Barlow Condensed"/>
              </a:rPr>
              <a:t>Media </a:t>
            </a:r>
            <a:r>
              <a:rPr lang="en-US" sz="1400" b="0" i="1" u="none" strike="noStrike" cap="none" dirty="0" smtClean="0">
                <a:solidFill>
                  <a:schemeClr val="dk1"/>
                </a:solidFill>
                <a:latin typeface="Barlow Condensed"/>
                <a:ea typeface="Barlow Condensed"/>
                <a:cs typeface="Barlow Condensed"/>
                <a:sym typeface="Barlow Condensed"/>
              </a:rPr>
              <a:t>- </a:t>
            </a:r>
            <a:r>
              <a:rPr lang="en-US" sz="1400" b="0" i="1" u="none" strike="noStrike" cap="none" dirty="0">
                <a:solidFill>
                  <a:schemeClr val="dk1"/>
                </a:solidFill>
                <a:latin typeface="Barlow Condensed"/>
                <a:ea typeface="Barlow Condensed"/>
                <a:cs typeface="Barlow Condensed"/>
                <a:sym typeface="Barlow Condensed"/>
              </a:rPr>
              <a:t>Super Administra</a:t>
            </a:r>
            <a:r>
              <a:rPr lang="en-US" sz="1400" b="0" i="1" u="none" strike="noStrike" cap="none" dirty="0">
                <a:solidFill>
                  <a:schemeClr val="dk1"/>
                </a:solidFill>
                <a:highlight>
                  <a:schemeClr val="lt1"/>
                </a:highlight>
                <a:latin typeface="Barlow Condensed"/>
                <a:ea typeface="Barlow Condensed"/>
                <a:cs typeface="Barlow Condensed"/>
                <a:sym typeface="Barlow Condensed"/>
              </a:rPr>
              <a:t>tor &amp; Co-Lead</a:t>
            </a:r>
            <a:endParaRPr sz="1400" b="0" i="1" u="none" strike="noStrike" cap="none" dirty="0">
              <a:solidFill>
                <a:schemeClr val="dk1"/>
              </a:solidFill>
              <a:highlight>
                <a:schemeClr val="lt1"/>
              </a:highlight>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n-US" sz="1800" b="0" i="1" u="none" strike="noStrike" cap="none" dirty="0">
                <a:solidFill>
                  <a:schemeClr val="dk1"/>
                </a:solidFill>
                <a:latin typeface="Barlow Condensed"/>
                <a:ea typeface="Barlow Condensed"/>
                <a:cs typeface="Barlow Condensed"/>
                <a:sym typeface="Barlow Condensed"/>
              </a:rPr>
              <a:t>Christopher Das </a:t>
            </a:r>
            <a:r>
              <a:rPr lang="en-US" sz="1800" b="0" i="1" u="none" strike="noStrike" cap="none" dirty="0" err="1" smtClean="0">
                <a:solidFill>
                  <a:schemeClr val="dk1"/>
                </a:solidFill>
                <a:latin typeface="Barlow Condensed"/>
                <a:ea typeface="Barlow Condensed"/>
                <a:cs typeface="Barlow Condensed"/>
                <a:sym typeface="Barlow Condensed"/>
              </a:rPr>
              <a:t>Raaj</a:t>
            </a:r>
            <a:r>
              <a:rPr lang="en-US" sz="1800" b="0" i="1" u="none" strike="noStrike" cap="none" dirty="0">
                <a:solidFill>
                  <a:schemeClr val="dk1"/>
                </a:solidFill>
                <a:latin typeface="Barlow Condensed"/>
                <a:ea typeface="Barlow Condensed"/>
                <a:cs typeface="Barlow Condensed"/>
                <a:sym typeface="Barlow Condensed"/>
              </a:rPr>
              <a:t>, Politics and </a:t>
            </a:r>
            <a:r>
              <a:rPr lang="en-US" sz="1800" b="0" i="1" u="none" strike="noStrike" cap="none" dirty="0" smtClean="0">
                <a:solidFill>
                  <a:schemeClr val="dk1"/>
                </a:solidFill>
                <a:latin typeface="Barlow Condensed"/>
                <a:ea typeface="Barlow Condensed"/>
                <a:cs typeface="Barlow Condensed"/>
                <a:sym typeface="Barlow Condensed"/>
              </a:rPr>
              <a:t>Governance </a:t>
            </a:r>
            <a:r>
              <a:rPr lang="en-US" sz="1400" b="0" i="1" u="none" strike="noStrike" cap="none" dirty="0" smtClean="0">
                <a:solidFill>
                  <a:schemeClr val="dk1"/>
                </a:solidFill>
                <a:latin typeface="Barlow Condensed"/>
                <a:ea typeface="Barlow Condensed"/>
                <a:cs typeface="Barlow Condensed"/>
                <a:sym typeface="Barlow Condensed"/>
              </a:rPr>
              <a:t>- </a:t>
            </a:r>
            <a:r>
              <a:rPr lang="en-US" sz="1400" b="0" i="1" u="none" strike="noStrike" cap="none" dirty="0">
                <a:solidFill>
                  <a:schemeClr val="dk1"/>
                </a:solidFill>
                <a:latin typeface="Barlow Condensed"/>
                <a:ea typeface="Barlow Condensed"/>
                <a:cs typeface="Barlow Condensed"/>
                <a:sym typeface="Barlow Condensed"/>
              </a:rPr>
              <a:t>Customer Suc</a:t>
            </a:r>
            <a:r>
              <a:rPr lang="en-US" sz="1400" b="0" i="1" u="none" strike="noStrike" cap="none" dirty="0">
                <a:solidFill>
                  <a:schemeClr val="dk1"/>
                </a:solidFill>
                <a:highlight>
                  <a:schemeClr val="lt1"/>
                </a:highlight>
                <a:latin typeface="Barlow Condensed"/>
                <a:ea typeface="Barlow Condensed"/>
                <a:cs typeface="Barlow Condensed"/>
                <a:sym typeface="Barlow Condensed"/>
              </a:rPr>
              <a:t>cess Manager</a:t>
            </a:r>
            <a:endParaRPr sz="1400" b="0" i="1" u="none" strike="noStrike" cap="none" dirty="0">
              <a:solidFill>
                <a:schemeClr val="dk1"/>
              </a:solidFill>
              <a:highlight>
                <a:schemeClr val="lt1"/>
              </a:highlight>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n-US" sz="1800" b="0" i="1" u="none" strike="noStrike" cap="none" dirty="0" err="1">
                <a:solidFill>
                  <a:schemeClr val="dk1"/>
                </a:solidFill>
                <a:latin typeface="Barlow Condensed"/>
                <a:ea typeface="Barlow Condensed"/>
                <a:cs typeface="Barlow Condensed"/>
                <a:sym typeface="Barlow Condensed"/>
              </a:rPr>
              <a:t>Arnel</a:t>
            </a:r>
            <a:r>
              <a:rPr lang="en-US" sz="1800" b="0" i="1" u="none" strike="noStrike" cap="none" dirty="0">
                <a:solidFill>
                  <a:schemeClr val="dk1"/>
                </a:solidFill>
                <a:latin typeface="Barlow Condensed"/>
                <a:ea typeface="Barlow Condensed"/>
                <a:cs typeface="Barlow Condensed"/>
                <a:sym typeface="Barlow Condensed"/>
              </a:rPr>
              <a:t> Jose </a:t>
            </a:r>
            <a:r>
              <a:rPr lang="en-US" sz="1800" b="0" i="1" u="none" strike="noStrike" cap="none" dirty="0" err="1">
                <a:solidFill>
                  <a:schemeClr val="dk1"/>
                </a:solidFill>
                <a:latin typeface="Barlow Condensed"/>
                <a:ea typeface="Barlow Condensed"/>
                <a:cs typeface="Barlow Condensed"/>
                <a:sym typeface="Barlow Condensed"/>
              </a:rPr>
              <a:t>Dalino</a:t>
            </a:r>
            <a:r>
              <a:rPr lang="en-US" sz="1800" b="0" i="1" u="none" strike="noStrike" cap="none" dirty="0">
                <a:solidFill>
                  <a:schemeClr val="dk1"/>
                </a:solidFill>
                <a:latin typeface="Barlow Condensed"/>
                <a:ea typeface="Barlow Condensed"/>
                <a:cs typeface="Barlow Condensed"/>
                <a:sym typeface="Barlow Condensed"/>
              </a:rPr>
              <a:t>, </a:t>
            </a:r>
            <a:r>
              <a:rPr lang="en-US" sz="1800" b="0" i="1" u="none" strike="noStrike" cap="none" dirty="0" smtClean="0">
                <a:solidFill>
                  <a:schemeClr val="dk1"/>
                </a:solidFill>
                <a:latin typeface="Barlow Condensed"/>
                <a:ea typeface="Barlow Condensed"/>
                <a:cs typeface="Barlow Condensed"/>
                <a:sym typeface="Barlow Condensed"/>
              </a:rPr>
              <a:t>Law</a:t>
            </a:r>
            <a:r>
              <a:rPr lang="en-US" sz="1800" i="1" dirty="0">
                <a:latin typeface="Barlow Condensed"/>
                <a:ea typeface="Barlow Condensed"/>
                <a:cs typeface="Barlow Condensed"/>
                <a:sym typeface="Barlow Condensed"/>
              </a:rPr>
              <a:t> </a:t>
            </a:r>
            <a:r>
              <a:rPr lang="en-US" sz="1400" b="0" i="1" u="none" strike="noStrike" cap="none" dirty="0" smtClean="0">
                <a:solidFill>
                  <a:schemeClr val="dk1"/>
                </a:solidFill>
                <a:latin typeface="Barlow Condensed"/>
                <a:ea typeface="Barlow Condensed"/>
                <a:cs typeface="Barlow Condensed"/>
                <a:sym typeface="Barlow Condensed"/>
              </a:rPr>
              <a:t>- </a:t>
            </a:r>
            <a:r>
              <a:rPr lang="en-US" sz="1400" b="0" i="1" u="none" strike="noStrike" cap="none" dirty="0">
                <a:solidFill>
                  <a:schemeClr val="dk1"/>
                </a:solidFill>
                <a:latin typeface="Barlow Condensed"/>
                <a:ea typeface="Barlow Condensed"/>
                <a:cs typeface="Barlow Condensed"/>
                <a:sym typeface="Barlow Condensed"/>
              </a:rPr>
              <a:t>Scientist</a:t>
            </a:r>
            <a:endParaRPr sz="1400" b="0" i="1" u="none" strike="noStrike" cap="none" dirty="0">
              <a:solidFill>
                <a:srgbClr val="FF000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n-US" sz="1800" b="0" i="1" u="none" strike="noStrike" cap="none" dirty="0" err="1">
                <a:solidFill>
                  <a:schemeClr val="dk1"/>
                </a:solidFill>
                <a:latin typeface="Barlow Condensed"/>
                <a:ea typeface="Barlow Condensed"/>
                <a:cs typeface="Barlow Condensed"/>
                <a:sym typeface="Barlow Condensed"/>
              </a:rPr>
              <a:t>Abiola</a:t>
            </a:r>
            <a:r>
              <a:rPr lang="en-US" sz="1800" b="0" i="1" u="none" strike="noStrike" cap="none" dirty="0">
                <a:solidFill>
                  <a:schemeClr val="dk1"/>
                </a:solidFill>
                <a:latin typeface="Barlow Condensed"/>
                <a:ea typeface="Barlow Condensed"/>
                <a:cs typeface="Barlow Condensed"/>
                <a:sym typeface="Barlow Condensed"/>
              </a:rPr>
              <a:t> </a:t>
            </a:r>
            <a:r>
              <a:rPr lang="en-US" sz="1800" b="0" i="1" u="none" strike="noStrike" cap="none" dirty="0" err="1">
                <a:solidFill>
                  <a:schemeClr val="dk1"/>
                </a:solidFill>
                <a:latin typeface="Barlow Condensed"/>
                <a:ea typeface="Barlow Condensed"/>
                <a:cs typeface="Barlow Condensed"/>
                <a:sym typeface="Barlow Condensed"/>
              </a:rPr>
              <a:t>Emmanuella</a:t>
            </a:r>
            <a:r>
              <a:rPr lang="en-US" sz="1800" b="0" i="1" u="none" strike="noStrike" cap="none" dirty="0">
                <a:solidFill>
                  <a:schemeClr val="dk1"/>
                </a:solidFill>
                <a:latin typeface="Barlow Condensed"/>
                <a:ea typeface="Barlow Condensed"/>
                <a:cs typeface="Barlow Condensed"/>
                <a:sym typeface="Barlow Condensed"/>
              </a:rPr>
              <a:t> </a:t>
            </a:r>
            <a:r>
              <a:rPr lang="en-US" sz="1800" b="0" i="1" u="none" strike="noStrike" cap="none" dirty="0" err="1">
                <a:solidFill>
                  <a:schemeClr val="dk1"/>
                </a:solidFill>
                <a:latin typeface="Barlow Condensed"/>
                <a:ea typeface="Barlow Condensed"/>
                <a:cs typeface="Barlow Condensed"/>
                <a:sym typeface="Barlow Condensed"/>
              </a:rPr>
              <a:t>Adeniran</a:t>
            </a:r>
            <a:r>
              <a:rPr lang="en-US" sz="1800" b="0" i="1" u="none" strike="noStrike" cap="none" dirty="0">
                <a:solidFill>
                  <a:schemeClr val="dk1"/>
                </a:solidFill>
                <a:latin typeface="Barlow Condensed"/>
                <a:ea typeface="Barlow Condensed"/>
                <a:cs typeface="Barlow Condensed"/>
                <a:sym typeface="Barlow Condensed"/>
              </a:rPr>
              <a:t>, Politics and </a:t>
            </a:r>
            <a:r>
              <a:rPr lang="en-US" sz="1800" b="0" i="1" u="none" strike="noStrike" cap="none" dirty="0" smtClean="0">
                <a:solidFill>
                  <a:schemeClr val="dk1"/>
                </a:solidFill>
                <a:latin typeface="Barlow Condensed"/>
                <a:ea typeface="Barlow Condensed"/>
                <a:cs typeface="Barlow Condensed"/>
                <a:sym typeface="Barlow Condensed"/>
              </a:rPr>
              <a:t>Governance </a:t>
            </a:r>
            <a:r>
              <a:rPr lang="en-US" sz="1400" b="0" i="1" u="none" strike="noStrike" cap="none" dirty="0" smtClean="0">
                <a:solidFill>
                  <a:schemeClr val="dk1"/>
                </a:solidFill>
                <a:latin typeface="Barlow Condensed"/>
                <a:ea typeface="Barlow Condensed"/>
                <a:cs typeface="Barlow Condensed"/>
                <a:sym typeface="Barlow Condensed"/>
              </a:rPr>
              <a:t>- </a:t>
            </a:r>
            <a:r>
              <a:rPr lang="en-US" sz="1400" b="0" i="1" u="none" strike="noStrike" cap="none" dirty="0">
                <a:solidFill>
                  <a:schemeClr val="dk1"/>
                </a:solidFill>
                <a:latin typeface="Barlow Condensed"/>
                <a:ea typeface="Barlow Condensed"/>
                <a:cs typeface="Barlow Condensed"/>
                <a:sym typeface="Barlow Condensed"/>
              </a:rPr>
              <a:t>Learning Designer</a:t>
            </a:r>
            <a:endParaRPr sz="1400" b="0" i="1" u="none" strike="noStrike" cap="none" dirty="0">
              <a:solidFill>
                <a:srgbClr val="FF000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n-US" sz="2400" b="0" i="0" u="none" strike="noStrike" cap="none" dirty="0">
                <a:solidFill>
                  <a:srgbClr val="002060"/>
                </a:solidFill>
                <a:latin typeface="Barlow Condensed Medium"/>
                <a:ea typeface="Barlow Condensed Medium"/>
                <a:cs typeface="Barlow Condensed Medium"/>
                <a:sym typeface="Barlow Condensed Medium"/>
              </a:rPr>
              <a:t>Supervisor(s)/mentor(s): </a:t>
            </a:r>
            <a:endParaRPr sz="2400" b="0" i="0" u="none" strike="noStrike" cap="none" dirty="0">
              <a:solidFill>
                <a:srgbClr val="002060"/>
              </a:solidFill>
              <a:latin typeface="Barlow Condensed Medium"/>
              <a:ea typeface="Barlow Condensed Medium"/>
              <a:cs typeface="Barlow Condensed Medium"/>
              <a:sym typeface="Barlow Condensed Medium"/>
            </a:endParaRPr>
          </a:p>
          <a:p>
            <a:pPr marL="0" marR="0" lvl="0" indent="0" algn="l" rtl="0">
              <a:lnSpc>
                <a:spcPct val="120000"/>
              </a:lnSpc>
              <a:spcBef>
                <a:spcPts val="1000"/>
              </a:spcBef>
              <a:spcAft>
                <a:spcPts val="0"/>
              </a:spcAft>
              <a:buClr>
                <a:srgbClr val="9B002B"/>
              </a:buClr>
              <a:buSzPts val="2000"/>
              <a:buFont typeface="Merriweather Sans"/>
              <a:buNone/>
            </a:pPr>
            <a:r>
              <a:rPr lang="en-US" sz="1800" b="0" i="1" u="none" strike="noStrike" cap="none" dirty="0" err="1">
                <a:solidFill>
                  <a:schemeClr val="dk1"/>
                </a:solidFill>
                <a:latin typeface="Barlow Condensed"/>
                <a:ea typeface="Barlow Condensed"/>
                <a:cs typeface="Barlow Condensed"/>
                <a:sym typeface="Barlow Condensed"/>
              </a:rPr>
              <a:t>Janika</a:t>
            </a:r>
            <a:r>
              <a:rPr lang="en-US" sz="1800" b="0" i="1" u="none" strike="noStrike" cap="none" dirty="0">
                <a:solidFill>
                  <a:schemeClr val="dk1"/>
                </a:solidFill>
                <a:latin typeface="Barlow Condensed"/>
                <a:ea typeface="Barlow Condensed"/>
                <a:cs typeface="Barlow Condensed"/>
                <a:sym typeface="Barlow Condensed"/>
              </a:rPr>
              <a:t> </a:t>
            </a:r>
            <a:r>
              <a:rPr lang="en-US" sz="1800" b="0" i="1" u="none" strike="noStrike" cap="none" dirty="0" err="1">
                <a:solidFill>
                  <a:schemeClr val="dk1"/>
                </a:solidFill>
                <a:latin typeface="Barlow Condensed"/>
                <a:ea typeface="Barlow Condensed"/>
                <a:cs typeface="Barlow Condensed"/>
                <a:sym typeface="Barlow Condensed"/>
              </a:rPr>
              <a:t>Leoste</a:t>
            </a:r>
            <a:r>
              <a:rPr lang="en-US" sz="1800" b="0" i="1" u="none" strike="noStrike" cap="none" dirty="0">
                <a:solidFill>
                  <a:schemeClr val="dk1"/>
                </a:solidFill>
                <a:latin typeface="Barlow Condensed"/>
                <a:ea typeface="Barlow Condensed"/>
                <a:cs typeface="Barlow Condensed"/>
                <a:sym typeface="Barlow Condensed"/>
              </a:rPr>
              <a:t> and </a:t>
            </a:r>
            <a:r>
              <a:rPr lang="en-US" sz="1800" b="0" i="1" u="none" strike="noStrike" cap="none" dirty="0" err="1">
                <a:solidFill>
                  <a:schemeClr val="dk1"/>
                </a:solidFill>
                <a:latin typeface="Barlow Condensed"/>
                <a:ea typeface="Barlow Condensed"/>
                <a:cs typeface="Barlow Condensed"/>
                <a:sym typeface="Barlow Condensed"/>
              </a:rPr>
              <a:t>Jaagup</a:t>
            </a:r>
            <a:r>
              <a:rPr lang="en-US" sz="1800" b="0" i="1" u="none" strike="noStrike" cap="none" dirty="0">
                <a:solidFill>
                  <a:schemeClr val="dk1"/>
                </a:solidFill>
                <a:latin typeface="Barlow Condensed"/>
                <a:ea typeface="Barlow Condensed"/>
                <a:cs typeface="Barlow Condensed"/>
                <a:sym typeface="Barlow Condensed"/>
              </a:rPr>
              <a:t> </a:t>
            </a:r>
            <a:r>
              <a:rPr lang="en-US" sz="1800" b="0" i="1" u="none" strike="noStrike" cap="none" dirty="0" err="1">
                <a:solidFill>
                  <a:schemeClr val="dk1"/>
                </a:solidFill>
                <a:latin typeface="Barlow Condensed"/>
                <a:ea typeface="Barlow Condensed"/>
                <a:cs typeface="Barlow Condensed"/>
                <a:sym typeface="Barlow Condensed"/>
              </a:rPr>
              <a:t>Kippar</a:t>
            </a:r>
            <a:endParaRPr sz="1800" b="0" i="1" u="none" strike="noStrike" cap="none" dirty="0">
              <a:solidFill>
                <a:schemeClr val="dk1"/>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n-US" sz="2400" b="0" i="0" u="none" strike="noStrike" cap="none" dirty="0">
                <a:solidFill>
                  <a:srgbClr val="002060"/>
                </a:solidFill>
                <a:latin typeface="Barlow Condensed Medium"/>
                <a:ea typeface="Barlow Condensed Medium"/>
                <a:cs typeface="Barlow Condensed Medium"/>
                <a:sym typeface="Barlow Condensed Medium"/>
              </a:rPr>
              <a:t>Partner(s): </a:t>
            </a:r>
            <a:endParaRPr sz="2400" b="0" i="0" u="none" strike="noStrike" cap="none" dirty="0">
              <a:solidFill>
                <a:srgbClr val="002060"/>
              </a:solidFill>
              <a:latin typeface="Barlow Condensed Medium"/>
              <a:ea typeface="Barlow Condensed Medium"/>
              <a:cs typeface="Barlow Condensed Medium"/>
              <a:sym typeface="Barlow Condensed Medium"/>
            </a:endParaRPr>
          </a:p>
          <a:p>
            <a:pPr marL="0" marR="0" lvl="0" indent="0" algn="l" rtl="0">
              <a:lnSpc>
                <a:spcPct val="100000"/>
              </a:lnSpc>
              <a:spcBef>
                <a:spcPts val="1200"/>
              </a:spcBef>
              <a:spcAft>
                <a:spcPts val="0"/>
              </a:spcAft>
              <a:buClr>
                <a:schemeClr val="dk1"/>
              </a:buClr>
              <a:buSzPts val="1100"/>
              <a:buFont typeface="Arial"/>
              <a:buNone/>
            </a:pPr>
            <a:r>
              <a:rPr lang="en-US" sz="1800" b="0" i="1" u="none" strike="noStrike" cap="none" dirty="0">
                <a:solidFill>
                  <a:schemeClr val="dk1"/>
                </a:solidFill>
                <a:latin typeface="Barlow Condensed"/>
                <a:ea typeface="Barlow Condensed"/>
                <a:cs typeface="Barlow Condensed"/>
                <a:sym typeface="Barlow Condensed"/>
              </a:rPr>
              <a:t>Professor </a:t>
            </a:r>
            <a:r>
              <a:rPr lang="en-US" sz="1800" b="0" i="1" u="none" strike="noStrike" cap="none" dirty="0" err="1">
                <a:solidFill>
                  <a:schemeClr val="dk1"/>
                </a:solidFill>
                <a:latin typeface="Barlow Condensed"/>
                <a:ea typeface="Barlow Condensed"/>
                <a:cs typeface="Barlow Condensed"/>
                <a:sym typeface="Barlow Condensed"/>
              </a:rPr>
              <a:t>Tiiu</a:t>
            </a:r>
            <a:r>
              <a:rPr lang="en-US" sz="1800" b="0" i="1" u="none" strike="noStrike" cap="none" dirty="0">
                <a:solidFill>
                  <a:schemeClr val="dk1"/>
                </a:solidFill>
                <a:latin typeface="Barlow Condensed"/>
                <a:ea typeface="Barlow Condensed"/>
                <a:cs typeface="Barlow Condensed"/>
                <a:sym typeface="Barlow Condensed"/>
              </a:rPr>
              <a:t> </a:t>
            </a:r>
            <a:r>
              <a:rPr lang="en-US" sz="1800" b="0" i="1" u="none" strike="noStrike" cap="none" dirty="0" err="1">
                <a:solidFill>
                  <a:schemeClr val="dk1"/>
                </a:solidFill>
                <a:latin typeface="Barlow Condensed"/>
                <a:ea typeface="Barlow Condensed"/>
                <a:cs typeface="Barlow Condensed"/>
                <a:sym typeface="Barlow Condensed"/>
              </a:rPr>
              <a:t>Tammemäe</a:t>
            </a:r>
            <a:r>
              <a:rPr lang="en-US" sz="1800" b="0" i="1" u="none" strike="noStrike" cap="none" dirty="0">
                <a:solidFill>
                  <a:schemeClr val="dk1"/>
                </a:solidFill>
                <a:latin typeface="Barlow Condensed"/>
                <a:ea typeface="Barlow Condensed"/>
                <a:cs typeface="Barlow Condensed"/>
                <a:sym typeface="Barlow Condensed"/>
              </a:rPr>
              <a:t> and Professor </a:t>
            </a:r>
            <a:r>
              <a:rPr lang="en-US" sz="1800" b="0" i="1" u="none" strike="noStrike" cap="none" dirty="0" err="1">
                <a:solidFill>
                  <a:schemeClr val="dk1"/>
                </a:solidFill>
                <a:latin typeface="Barlow Condensed"/>
                <a:ea typeface="Barlow Condensed"/>
                <a:cs typeface="Barlow Condensed"/>
                <a:sym typeface="Barlow Condensed"/>
              </a:rPr>
              <a:t>Maire</a:t>
            </a:r>
            <a:r>
              <a:rPr lang="en-US" sz="1800" b="0" i="1" u="none" strike="noStrike" cap="none" dirty="0">
                <a:solidFill>
                  <a:schemeClr val="dk1"/>
                </a:solidFill>
                <a:latin typeface="Barlow Condensed"/>
                <a:ea typeface="Barlow Condensed"/>
                <a:cs typeface="Barlow Condensed"/>
                <a:sym typeface="Barlow Condensed"/>
              </a:rPr>
              <a:t> </a:t>
            </a:r>
            <a:r>
              <a:rPr lang="en-US" sz="1800" b="0" i="1" u="none" strike="noStrike" cap="none" dirty="0" err="1">
                <a:solidFill>
                  <a:schemeClr val="dk1"/>
                </a:solidFill>
                <a:latin typeface="Barlow Condensed"/>
                <a:ea typeface="Barlow Condensed"/>
                <a:cs typeface="Barlow Condensed"/>
                <a:sym typeface="Barlow Condensed"/>
              </a:rPr>
              <a:t>Tuul</a:t>
            </a:r>
            <a:endParaRPr sz="2500" b="0" i="1" u="none" strike="noStrike" cap="none" dirty="0">
              <a:solidFill>
                <a:srgbClr val="002060"/>
              </a:solidFill>
              <a:latin typeface="Barlow Condensed"/>
              <a:ea typeface="Barlow Condensed"/>
              <a:cs typeface="Barlow Condensed"/>
              <a:sym typeface="Barlow Condensed"/>
            </a:endParaRPr>
          </a:p>
          <a:p>
            <a:pPr marL="0" marR="0" lvl="0" indent="0" algn="l" rtl="0">
              <a:lnSpc>
                <a:spcPct val="120000"/>
              </a:lnSpc>
              <a:spcBef>
                <a:spcPts val="1200"/>
              </a:spcBef>
              <a:spcAft>
                <a:spcPts val="0"/>
              </a:spcAft>
              <a:buClr>
                <a:srgbClr val="9B002B"/>
              </a:buClr>
              <a:buSzPts val="2000"/>
              <a:buFont typeface="Merriweather Sans"/>
              <a:buNone/>
            </a:pPr>
            <a:endParaRPr sz="1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5"/>
          <p:cNvSpPr txBox="1">
            <a:spLocks noGrp="1"/>
          </p:cNvSpPr>
          <p:nvPr>
            <p:ph type="body" idx="1"/>
          </p:nvPr>
        </p:nvSpPr>
        <p:spPr>
          <a:xfrm>
            <a:off x="0" y="128475"/>
            <a:ext cx="5159830" cy="4304873"/>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0"/>
              </a:spcBef>
              <a:spcAft>
                <a:spcPts val="0"/>
              </a:spcAft>
              <a:buNone/>
            </a:pPr>
            <a:endParaRPr sz="1400" dirty="0">
              <a:solidFill>
                <a:srgbClr val="24285D"/>
              </a:solidFill>
              <a:latin typeface="Barlow Condensed"/>
              <a:ea typeface="Barlow Condensed"/>
              <a:cs typeface="Barlow Condensed"/>
              <a:sym typeface="Barlow Condensed"/>
            </a:endParaRPr>
          </a:p>
          <a:p>
            <a:pPr marL="457200" lvl="0" indent="-317500" algn="l" rtl="0">
              <a:lnSpc>
                <a:spcPct val="120000"/>
              </a:lnSpc>
              <a:spcBef>
                <a:spcPts val="0"/>
              </a:spcBef>
              <a:spcAft>
                <a:spcPts val="0"/>
              </a:spcAft>
              <a:buClr>
                <a:srgbClr val="002060"/>
              </a:buClr>
              <a:buSzPts val="1400"/>
              <a:buFont typeface="Barlow Condensed"/>
              <a:buChar char="●"/>
            </a:pPr>
            <a:r>
              <a:rPr lang="en-US" sz="1400" dirty="0">
                <a:solidFill>
                  <a:srgbClr val="002060"/>
                </a:solidFill>
                <a:latin typeface="Barlow Condensed"/>
                <a:ea typeface="Barlow Condensed"/>
                <a:cs typeface="Barlow Condensed"/>
                <a:sym typeface="Barlow Condensed"/>
              </a:rPr>
              <a:t>What was the problem you were solving?</a:t>
            </a:r>
            <a:endParaRPr sz="1400" dirty="0">
              <a:solidFill>
                <a:srgbClr val="002060"/>
              </a:solidFill>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chemeClr val="dk1"/>
              </a:buClr>
              <a:buSzPts val="1400"/>
              <a:buFont typeface="Barlow Condensed"/>
              <a:buChar char="○"/>
            </a:pPr>
            <a:r>
              <a:rPr lang="en-US" sz="1400" dirty="0">
                <a:latin typeface="Barlow Condensed"/>
                <a:ea typeface="Barlow Condensed"/>
                <a:cs typeface="Barlow Condensed"/>
                <a:sym typeface="Barlow Condensed"/>
              </a:rPr>
              <a:t>The KITT robot that the university </a:t>
            </a:r>
            <a:r>
              <a:rPr lang="en-US" sz="1400" dirty="0" smtClean="0">
                <a:latin typeface="Barlow Condensed"/>
                <a:ea typeface="Barlow Condensed"/>
                <a:cs typeface="Barlow Condensed"/>
                <a:sym typeface="Barlow Condensed"/>
              </a:rPr>
              <a:t>is having, Had </a:t>
            </a:r>
            <a:r>
              <a:rPr lang="en-US" sz="1400" dirty="0">
                <a:latin typeface="Barlow Condensed"/>
                <a:ea typeface="Barlow Condensed"/>
                <a:cs typeface="Barlow Condensed"/>
                <a:sym typeface="Barlow Condensed"/>
              </a:rPr>
              <a:t>a lot of potential but faculty members were not using it; they did not know how educational robots could enhance their teaching and the students’ learning and studying</a:t>
            </a:r>
            <a:r>
              <a:rPr lang="en-US" sz="1400" dirty="0" smtClean="0">
                <a:latin typeface="Barlow Condensed"/>
                <a:ea typeface="Barlow Condensed"/>
                <a:cs typeface="Barlow Condensed"/>
                <a:sym typeface="Barlow Condensed"/>
              </a:rPr>
              <a:t>.</a:t>
            </a:r>
            <a:endParaRPr sz="1400" dirty="0">
              <a:latin typeface="Barlow Condensed"/>
              <a:ea typeface="Barlow Condensed"/>
              <a:cs typeface="Barlow Condensed"/>
              <a:sym typeface="Barlow Condensed"/>
            </a:endParaRPr>
          </a:p>
          <a:p>
            <a:pPr marL="457200" lvl="0" indent="-317500" algn="l" rtl="0">
              <a:lnSpc>
                <a:spcPct val="120000"/>
              </a:lnSpc>
              <a:spcBef>
                <a:spcPts val="0"/>
              </a:spcBef>
              <a:spcAft>
                <a:spcPts val="0"/>
              </a:spcAft>
              <a:buClr>
                <a:srgbClr val="002060"/>
              </a:buClr>
              <a:buSzPts val="1400"/>
              <a:buFont typeface="Barlow Condensed"/>
              <a:buChar char="●"/>
            </a:pPr>
            <a:r>
              <a:rPr lang="en-US" sz="1400" dirty="0">
                <a:solidFill>
                  <a:srgbClr val="002060"/>
                </a:solidFill>
                <a:latin typeface="Barlow Condensed"/>
                <a:ea typeface="Barlow Condensed"/>
                <a:cs typeface="Barlow Condensed"/>
                <a:sym typeface="Barlow Condensed"/>
              </a:rPr>
              <a:t>How do you know that this is a problem?</a:t>
            </a:r>
            <a:endParaRPr sz="1400" dirty="0">
              <a:solidFill>
                <a:srgbClr val="002060"/>
              </a:solidFill>
              <a:latin typeface="Barlow Condensed"/>
              <a:ea typeface="Barlow Condensed"/>
              <a:cs typeface="Barlow Condensed"/>
              <a:sym typeface="Barlow Condensed"/>
            </a:endParaRPr>
          </a:p>
          <a:p>
            <a:pPr marL="914400" lvl="1" indent="-311150" algn="l" rtl="0">
              <a:lnSpc>
                <a:spcPct val="115000"/>
              </a:lnSpc>
              <a:spcBef>
                <a:spcPts val="0"/>
              </a:spcBef>
              <a:spcAft>
                <a:spcPts val="0"/>
              </a:spcAft>
              <a:buClr>
                <a:schemeClr val="dk1"/>
              </a:buClr>
              <a:buSzPts val="1300"/>
              <a:buFont typeface="Barlow Condensed"/>
              <a:buChar char="○"/>
            </a:pPr>
            <a:r>
              <a:rPr lang="en-US" sz="1400" dirty="0">
                <a:latin typeface="Barlow Condensed"/>
                <a:ea typeface="Barlow Condensed"/>
                <a:cs typeface="Barlow Condensed"/>
                <a:sym typeface="Barlow Condensed"/>
              </a:rPr>
              <a:t>Scientific studies prove that there has been challenges with introducing educational robots into teaching system; and thus teachers have worries over robots as they are not used to. </a:t>
            </a:r>
            <a:endParaRPr sz="1400" dirty="0">
              <a:solidFill>
                <a:srgbClr val="24285D"/>
              </a:solidFill>
              <a:latin typeface="Barlow Condensed"/>
              <a:ea typeface="Barlow Condensed"/>
              <a:cs typeface="Barlow Condensed"/>
              <a:sym typeface="Barlow Condensed"/>
            </a:endParaRPr>
          </a:p>
          <a:p>
            <a:pPr marL="457200" lvl="0" indent="-317500" algn="l" rtl="0">
              <a:lnSpc>
                <a:spcPct val="120000"/>
              </a:lnSpc>
              <a:spcBef>
                <a:spcPts val="0"/>
              </a:spcBef>
              <a:spcAft>
                <a:spcPts val="0"/>
              </a:spcAft>
              <a:buClr>
                <a:srgbClr val="002060"/>
              </a:buClr>
              <a:buSzPts val="1400"/>
              <a:buFont typeface="Barlow Condensed"/>
              <a:buChar char="●"/>
            </a:pPr>
            <a:r>
              <a:rPr lang="en-US" sz="1400" dirty="0">
                <a:solidFill>
                  <a:srgbClr val="002060"/>
                </a:solidFill>
                <a:latin typeface="Barlow Condensed"/>
                <a:ea typeface="Barlow Condensed"/>
                <a:cs typeface="Barlow Condensed"/>
                <a:sym typeface="Barlow Condensed"/>
              </a:rPr>
              <a:t>Why is it important to deal with this subject?</a:t>
            </a:r>
            <a:endParaRPr sz="1200" dirty="0">
              <a:solidFill>
                <a:srgbClr val="002060"/>
              </a:solidFill>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chemeClr val="dk1"/>
              </a:buClr>
              <a:buSzPts val="1400"/>
              <a:buFont typeface="Barlow Condensed"/>
              <a:buChar char="○"/>
            </a:pPr>
            <a:r>
              <a:rPr lang="en-US" sz="1400" dirty="0">
                <a:latin typeface="Barlow Condensed"/>
                <a:ea typeface="Barlow Condensed"/>
                <a:cs typeface="Barlow Condensed"/>
                <a:sym typeface="Barlow Condensed"/>
              </a:rPr>
              <a:t>Traditional teaching and learning is preferred, but the robot could make them more interesting.</a:t>
            </a:r>
            <a:endParaRPr sz="1400" dirty="0">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rgbClr val="24285D"/>
              </a:buClr>
              <a:buSzPts val="1400"/>
              <a:buFont typeface="Barlow Condensed"/>
              <a:buChar char="○"/>
            </a:pPr>
            <a:r>
              <a:rPr lang="en-US" sz="1400" dirty="0">
                <a:highlight>
                  <a:schemeClr val="lt1"/>
                </a:highlight>
                <a:latin typeface="Barlow Condensed"/>
                <a:ea typeface="Barlow Condensed"/>
                <a:cs typeface="Barlow Condensed"/>
                <a:sym typeface="Barlow Condensed"/>
              </a:rPr>
              <a:t>Some learners, for example people with learning difficulties can really benefit from the use of educational robotics, such as the KITT robot. </a:t>
            </a:r>
            <a:r>
              <a:rPr lang="en-US" sz="1200" dirty="0">
                <a:solidFill>
                  <a:srgbClr val="24285D"/>
                </a:solidFill>
                <a:latin typeface="Barlow Condensed"/>
                <a:ea typeface="Barlow Condensed"/>
                <a:cs typeface="Barlow Condensed"/>
                <a:sym typeface="Barlow Condensed"/>
              </a:rPr>
              <a:t/>
            </a:r>
            <a:br>
              <a:rPr lang="en-US" sz="1200" dirty="0">
                <a:solidFill>
                  <a:srgbClr val="24285D"/>
                </a:solidFill>
                <a:latin typeface="Barlow Condensed"/>
                <a:ea typeface="Barlow Condensed"/>
                <a:cs typeface="Barlow Condensed"/>
                <a:sym typeface="Barlow Condensed"/>
              </a:rPr>
            </a:br>
            <a:r>
              <a:rPr lang="en-US" sz="2200" dirty="0">
                <a:solidFill>
                  <a:srgbClr val="24285D"/>
                </a:solidFill>
                <a:latin typeface="Barlow Condensed"/>
                <a:ea typeface="Barlow Condensed"/>
                <a:cs typeface="Barlow Condensed"/>
                <a:sym typeface="Barlow Condensed"/>
              </a:rPr>
              <a:t/>
            </a:r>
            <a:br>
              <a:rPr lang="en-US" sz="2200" dirty="0">
                <a:solidFill>
                  <a:srgbClr val="24285D"/>
                </a:solidFill>
                <a:latin typeface="Barlow Condensed"/>
                <a:ea typeface="Barlow Condensed"/>
                <a:cs typeface="Barlow Condensed"/>
                <a:sym typeface="Barlow Condensed"/>
              </a:rPr>
            </a:b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186" name="Google Shape;186;p5"/>
          <p:cNvSpPr txBox="1">
            <a:spLocks noGrp="1"/>
          </p:cNvSpPr>
          <p:nvPr>
            <p:ph type="title"/>
          </p:nvPr>
        </p:nvSpPr>
        <p:spPr>
          <a:xfrm>
            <a:off x="2782679" y="123386"/>
            <a:ext cx="4911600" cy="66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dirty="0">
                <a:solidFill>
                  <a:srgbClr val="EC008B"/>
                </a:solidFill>
                <a:latin typeface="Barlow Condensed ExtraLight"/>
                <a:ea typeface="Barlow Condensed ExtraLight"/>
                <a:cs typeface="Barlow Condensed ExtraLight"/>
                <a:sym typeface="Barlow Condensed ExtraLight"/>
              </a:rPr>
              <a:t>     </a:t>
            </a:r>
            <a:r>
              <a:rPr lang="en-US" sz="4200" i="1" dirty="0">
                <a:solidFill>
                  <a:srgbClr val="EC008B"/>
                </a:solidFill>
                <a:latin typeface="Barlow Condensed ExtraLight"/>
                <a:ea typeface="Barlow Condensed ExtraLight"/>
                <a:cs typeface="Barlow Condensed ExtraLight"/>
                <a:sym typeface="Barlow Condensed ExtraLight"/>
              </a:rPr>
              <a:t> Problem of the Project</a:t>
            </a:r>
            <a:endParaRPr sz="4200" i="1" dirty="0">
              <a:solidFill>
                <a:srgbClr val="EC008B"/>
              </a:solidFill>
              <a:latin typeface="Barlow Condensed ExtraLight"/>
              <a:ea typeface="Barlow Condensed ExtraLight"/>
              <a:cs typeface="Barlow Condensed ExtraLight"/>
              <a:sym typeface="Barlow Condensed ExtraLight"/>
            </a:endParaRPr>
          </a:p>
        </p:txBody>
      </p:sp>
      <p:pic>
        <p:nvPicPr>
          <p:cNvPr id="187" name="Google Shape;187;p5"/>
          <p:cNvPicPr preferRelativeResize="0"/>
          <p:nvPr/>
        </p:nvPicPr>
        <p:blipFill rotWithShape="1">
          <a:blip r:embed="rId3">
            <a:alphaModFix/>
          </a:blip>
          <a:srcRect/>
          <a:stretch/>
        </p:blipFill>
        <p:spPr>
          <a:xfrm>
            <a:off x="6195317" y="941175"/>
            <a:ext cx="2643882" cy="3714800"/>
          </a:xfrm>
          <a:prstGeom prst="rect">
            <a:avLst/>
          </a:prstGeom>
          <a:noFill/>
          <a:ln>
            <a:noFill/>
          </a:ln>
          <a:effectLst>
            <a:outerShdw blurRad="57150" dist="19050" dir="5400000" algn="bl" rotWithShape="0">
              <a:srgbClr val="000000">
                <a:alpha val="49803"/>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63f582958_0_0"/>
          <p:cNvSpPr txBox="1">
            <a:spLocks noGrp="1"/>
          </p:cNvSpPr>
          <p:nvPr>
            <p:ph type="body" idx="1"/>
          </p:nvPr>
        </p:nvSpPr>
        <p:spPr>
          <a:xfrm>
            <a:off x="275200" y="128479"/>
            <a:ext cx="4849200" cy="4288800"/>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0"/>
              </a:spcBef>
              <a:spcAft>
                <a:spcPts val="0"/>
              </a:spcAft>
              <a:buNone/>
            </a:pPr>
            <a:endParaRPr sz="1400">
              <a:solidFill>
                <a:srgbClr val="24285D"/>
              </a:solidFill>
              <a:latin typeface="Barlow Condensed"/>
              <a:ea typeface="Barlow Condensed"/>
              <a:cs typeface="Barlow Condensed"/>
              <a:sym typeface="Barlow Condensed"/>
            </a:endParaRPr>
          </a:p>
          <a:p>
            <a:pPr marL="457200" lvl="0" indent="-317500" algn="l" rtl="0">
              <a:lnSpc>
                <a:spcPct val="120000"/>
              </a:lnSpc>
              <a:spcBef>
                <a:spcPts val="0"/>
              </a:spcBef>
              <a:spcAft>
                <a:spcPts val="0"/>
              </a:spcAft>
              <a:buClr>
                <a:srgbClr val="002060"/>
              </a:buClr>
              <a:buSzPts val="1400"/>
              <a:buFont typeface="Barlow Condensed"/>
              <a:buChar char="●"/>
            </a:pPr>
            <a:r>
              <a:rPr lang="en-US" sz="1400">
                <a:solidFill>
                  <a:srgbClr val="002060"/>
                </a:solidFill>
                <a:latin typeface="Barlow Condensed"/>
                <a:ea typeface="Barlow Condensed"/>
                <a:cs typeface="Barlow Condensed"/>
                <a:sym typeface="Barlow Condensed"/>
              </a:rPr>
              <a:t>What was the aim of the project?</a:t>
            </a:r>
            <a:endParaRPr sz="1400">
              <a:solidFill>
                <a:srgbClr val="002060"/>
              </a:solidFill>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chemeClr val="dk1"/>
              </a:buClr>
              <a:buSzPts val="1400"/>
              <a:buFont typeface="Barlow Condensed"/>
              <a:buChar char="○"/>
            </a:pPr>
            <a:r>
              <a:rPr lang="en-US" sz="1400">
                <a:latin typeface="Barlow Condensed"/>
                <a:ea typeface="Barlow Condensed"/>
                <a:cs typeface="Barlow Condensed"/>
                <a:sym typeface="Barlow Condensed"/>
              </a:rPr>
              <a:t>We wanted to introduce the KITT robot to lecturers of childrens’ education and make them in general more interested in the usage of educational robotics and see how it could improve children lives.</a:t>
            </a:r>
            <a:endParaRPr sz="1400">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chemeClr val="dk1"/>
              </a:buClr>
              <a:buSzPts val="1400"/>
              <a:buFont typeface="Barlow Condensed"/>
              <a:buChar char="○"/>
            </a:pPr>
            <a:r>
              <a:rPr lang="en-US" sz="1400">
                <a:latin typeface="Barlow Condensed"/>
                <a:ea typeface="Barlow Condensed"/>
                <a:cs typeface="Barlow Condensed"/>
                <a:sym typeface="Barlow Condensed"/>
              </a:rPr>
              <a:t>We also wanted feedback of the KITT robot from people of education and who would understand children and we could share problems that may arise with the manufacturer of the robot.</a:t>
            </a:r>
            <a:endParaRPr sz="1400">
              <a:latin typeface="Barlow Condensed"/>
              <a:ea typeface="Barlow Condensed"/>
              <a:cs typeface="Barlow Condensed"/>
              <a:sym typeface="Barlow Condensed"/>
            </a:endParaRPr>
          </a:p>
          <a:p>
            <a:pPr marL="457200" lvl="0" indent="0" algn="l" rtl="0">
              <a:lnSpc>
                <a:spcPct val="120000"/>
              </a:lnSpc>
              <a:spcBef>
                <a:spcPts val="0"/>
              </a:spcBef>
              <a:spcAft>
                <a:spcPts val="0"/>
              </a:spcAft>
              <a:buNone/>
            </a:pPr>
            <a:endParaRPr sz="1400">
              <a:latin typeface="Barlow Condensed"/>
              <a:ea typeface="Barlow Condensed"/>
              <a:cs typeface="Barlow Condensed"/>
              <a:sym typeface="Barlow Condensed"/>
            </a:endParaRPr>
          </a:p>
          <a:p>
            <a:pPr marL="457200" lvl="0" indent="-317500" algn="l" rtl="0">
              <a:lnSpc>
                <a:spcPct val="120000"/>
              </a:lnSpc>
              <a:spcBef>
                <a:spcPts val="0"/>
              </a:spcBef>
              <a:spcAft>
                <a:spcPts val="0"/>
              </a:spcAft>
              <a:buClr>
                <a:srgbClr val="002060"/>
              </a:buClr>
              <a:buSzPts val="1400"/>
              <a:buFont typeface="Barlow Condensed"/>
              <a:buChar char="●"/>
            </a:pPr>
            <a:r>
              <a:rPr lang="en-US" sz="1400">
                <a:solidFill>
                  <a:srgbClr val="002060"/>
                </a:solidFill>
                <a:latin typeface="Barlow Condensed"/>
                <a:ea typeface="Barlow Condensed"/>
                <a:cs typeface="Barlow Condensed"/>
                <a:sym typeface="Barlow Condensed"/>
              </a:rPr>
              <a:t>How did you measure the success of your project?</a:t>
            </a:r>
            <a:endParaRPr sz="1400">
              <a:solidFill>
                <a:srgbClr val="002060"/>
              </a:solidFill>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chemeClr val="dk1"/>
              </a:buClr>
              <a:buSzPts val="1400"/>
              <a:buFont typeface="Barlow Condensed"/>
              <a:buChar char="○"/>
            </a:pPr>
            <a:r>
              <a:rPr lang="en-US" sz="1400">
                <a:latin typeface="Barlow Condensed"/>
                <a:ea typeface="Barlow Condensed"/>
                <a:cs typeface="Barlow Condensed"/>
                <a:sym typeface="Barlow Condensed"/>
              </a:rPr>
              <a:t>We noticed that the majority of the lecturers on the presentation day were asking a lot of questions about the KITT robot and they shared their opinions on how to improve the robot and our learning design.</a:t>
            </a:r>
            <a:endParaRPr sz="1400">
              <a:latin typeface="Barlow Condensed"/>
              <a:ea typeface="Barlow Condensed"/>
              <a:cs typeface="Barlow Condensed"/>
              <a:sym typeface="Barlow Condensed"/>
            </a:endParaRPr>
          </a:p>
          <a:p>
            <a:pPr marL="457200" lvl="0" indent="0" algn="l" rtl="0">
              <a:lnSpc>
                <a:spcPct val="120000"/>
              </a:lnSpc>
              <a:spcBef>
                <a:spcPts val="0"/>
              </a:spcBef>
              <a:spcAft>
                <a:spcPts val="0"/>
              </a:spcAft>
              <a:buNone/>
            </a:pPr>
            <a:r>
              <a:rPr lang="en-US" sz="1200">
                <a:solidFill>
                  <a:srgbClr val="24285D"/>
                </a:solidFill>
                <a:latin typeface="Barlow Condensed"/>
                <a:ea typeface="Barlow Condensed"/>
                <a:cs typeface="Barlow Condensed"/>
                <a:sym typeface="Barlow Condensed"/>
              </a:rPr>
              <a:t/>
            </a:r>
            <a:br>
              <a:rPr lang="en-US" sz="1200">
                <a:solidFill>
                  <a:srgbClr val="24285D"/>
                </a:solidFill>
                <a:latin typeface="Barlow Condensed"/>
                <a:ea typeface="Barlow Condensed"/>
                <a:cs typeface="Barlow Condensed"/>
                <a:sym typeface="Barlow Condensed"/>
              </a:rPr>
            </a:br>
            <a:r>
              <a:rPr lang="en-US" sz="1200">
                <a:solidFill>
                  <a:srgbClr val="24285D"/>
                </a:solidFill>
                <a:latin typeface="Barlow Condensed"/>
                <a:ea typeface="Barlow Condensed"/>
                <a:cs typeface="Barlow Condensed"/>
                <a:sym typeface="Barlow Condensed"/>
              </a:rPr>
              <a:t/>
            </a:r>
            <a:br>
              <a:rPr lang="en-US" sz="1200">
                <a:solidFill>
                  <a:srgbClr val="24285D"/>
                </a:solidFill>
                <a:latin typeface="Barlow Condensed"/>
                <a:ea typeface="Barlow Condensed"/>
                <a:cs typeface="Barlow Condensed"/>
                <a:sym typeface="Barlow Condensed"/>
              </a:rPr>
            </a:br>
            <a:r>
              <a:rPr lang="en-US" sz="2200">
                <a:solidFill>
                  <a:srgbClr val="24285D"/>
                </a:solidFill>
                <a:latin typeface="Barlow Condensed"/>
                <a:ea typeface="Barlow Condensed"/>
                <a:cs typeface="Barlow Condensed"/>
                <a:sym typeface="Barlow Condensed"/>
              </a:rPr>
              <a:t/>
            </a:r>
            <a:br>
              <a:rPr lang="en-US" sz="2200">
                <a:solidFill>
                  <a:srgbClr val="24285D"/>
                </a:solidFill>
                <a:latin typeface="Barlow Condensed"/>
                <a:ea typeface="Barlow Condensed"/>
                <a:cs typeface="Barlow Condensed"/>
                <a:sym typeface="Barlow Condensed"/>
              </a:rPr>
            </a:b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194" name="Google Shape;194;g1063f582958_0_0"/>
          <p:cNvSpPr txBox="1">
            <a:spLocks noGrp="1"/>
          </p:cNvSpPr>
          <p:nvPr>
            <p:ph type="title"/>
          </p:nvPr>
        </p:nvSpPr>
        <p:spPr>
          <a:xfrm>
            <a:off x="4784325" y="128475"/>
            <a:ext cx="4482000" cy="66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     </a:t>
            </a:r>
            <a:r>
              <a:rPr lang="en-US" sz="4200" i="1">
                <a:solidFill>
                  <a:srgbClr val="EC008B"/>
                </a:solidFill>
                <a:latin typeface="Barlow Condensed ExtraLight"/>
                <a:ea typeface="Barlow Condensed ExtraLight"/>
                <a:cs typeface="Barlow Condensed ExtraLight"/>
                <a:sym typeface="Barlow Condensed ExtraLight"/>
              </a:rPr>
              <a:t>Aim of the Project</a:t>
            </a:r>
            <a:endParaRPr sz="4200" i="1">
              <a:solidFill>
                <a:srgbClr val="EC008B"/>
              </a:solidFill>
              <a:latin typeface="Barlow Condensed ExtraLight"/>
              <a:ea typeface="Barlow Condensed ExtraLight"/>
              <a:cs typeface="Barlow Condensed ExtraLight"/>
              <a:sym typeface="Barlow Condensed ExtraLight"/>
            </a:endParaRPr>
          </a:p>
        </p:txBody>
      </p:sp>
      <p:pic>
        <p:nvPicPr>
          <p:cNvPr id="195" name="Google Shape;195;g1063f582958_0_0"/>
          <p:cNvPicPr preferRelativeResize="0"/>
          <p:nvPr/>
        </p:nvPicPr>
        <p:blipFill rotWithShape="1">
          <a:blip r:embed="rId3">
            <a:alphaModFix/>
          </a:blip>
          <a:srcRect/>
          <a:stretch/>
        </p:blipFill>
        <p:spPr>
          <a:xfrm>
            <a:off x="5124400" y="941175"/>
            <a:ext cx="3714799" cy="3714800"/>
          </a:xfrm>
          <a:prstGeom prst="rect">
            <a:avLst/>
          </a:prstGeom>
          <a:noFill/>
          <a:ln>
            <a:noFill/>
          </a:ln>
          <a:effectLst>
            <a:outerShdw blurRad="57150" dist="19050" dir="5400000" algn="bl" rotWithShape="0">
              <a:srgbClr val="000000">
                <a:alpha val="498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body" idx="1"/>
          </p:nvPr>
        </p:nvSpPr>
        <p:spPr>
          <a:xfrm>
            <a:off x="477323" y="993675"/>
            <a:ext cx="4988400" cy="1299300"/>
          </a:xfrm>
          <a:prstGeom prst="rect">
            <a:avLst/>
          </a:prstGeom>
          <a:noFill/>
          <a:ln>
            <a:noFill/>
          </a:ln>
        </p:spPr>
        <p:txBody>
          <a:bodyPr spcFirstLastPara="1" wrap="square" lIns="91425" tIns="45700" rIns="91425" bIns="45700" anchor="t" anchorCtr="0">
            <a:noAutofit/>
          </a:bodyPr>
          <a:lstStyle/>
          <a:p>
            <a:pPr marL="457200" lvl="0" indent="-317500" algn="l" rtl="0">
              <a:lnSpc>
                <a:spcPct val="120000"/>
              </a:lnSpc>
              <a:spcBef>
                <a:spcPts val="1200"/>
              </a:spcBef>
              <a:spcAft>
                <a:spcPts val="0"/>
              </a:spcAft>
              <a:buClr>
                <a:srgbClr val="002060"/>
              </a:buClr>
              <a:buSzPts val="1400"/>
              <a:buFont typeface="Barlow Condensed"/>
              <a:buChar char="●"/>
            </a:pPr>
            <a:r>
              <a:rPr lang="en-US" sz="1400" dirty="0">
                <a:solidFill>
                  <a:srgbClr val="002060"/>
                </a:solidFill>
                <a:latin typeface="Barlow Condensed"/>
                <a:ea typeface="Barlow Condensed"/>
                <a:cs typeface="Barlow Condensed"/>
                <a:sym typeface="Barlow Condensed"/>
              </a:rPr>
              <a:t>Which activities and/or methods did you use to reach the aim of the project?</a:t>
            </a:r>
            <a:endParaRPr sz="1400" dirty="0">
              <a:solidFill>
                <a:srgbClr val="002060"/>
              </a:solidFill>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chemeClr val="dk1"/>
              </a:buClr>
              <a:buSzPts val="1400"/>
              <a:buFont typeface="Barlow Condensed"/>
              <a:buChar char="○"/>
            </a:pPr>
            <a:r>
              <a:rPr lang="en-US" sz="1400" dirty="0">
                <a:latin typeface="Barlow Condensed"/>
                <a:ea typeface="Barlow Condensed"/>
                <a:cs typeface="Barlow Condensed"/>
                <a:sym typeface="Barlow Condensed"/>
              </a:rPr>
              <a:t>We became familiar with the KITT robot ourselves and thought about it critically to understand how it could be best </a:t>
            </a:r>
            <a:r>
              <a:rPr lang="en-US" sz="1400" dirty="0" err="1">
                <a:latin typeface="Barlow Condensed"/>
                <a:ea typeface="Barlow Condensed"/>
                <a:cs typeface="Barlow Condensed"/>
                <a:sym typeface="Barlow Condensed"/>
              </a:rPr>
              <a:t>utilised</a:t>
            </a:r>
            <a:r>
              <a:rPr lang="en-US" sz="1400" dirty="0">
                <a:latin typeface="Barlow Condensed"/>
                <a:ea typeface="Barlow Condensed"/>
                <a:cs typeface="Barlow Condensed"/>
                <a:sym typeface="Barlow Condensed"/>
              </a:rPr>
              <a:t> or improved for both the teacher and learner.</a:t>
            </a:r>
            <a:endParaRPr sz="1400" dirty="0">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chemeClr val="dk1"/>
              </a:buClr>
              <a:buSzPts val="1400"/>
              <a:buFont typeface="Barlow Condensed"/>
              <a:buChar char="○"/>
            </a:pPr>
            <a:r>
              <a:rPr lang="en-US" sz="1400" dirty="0">
                <a:latin typeface="Barlow Condensed"/>
                <a:ea typeface="Barlow Condensed"/>
                <a:cs typeface="Barlow Condensed"/>
                <a:sym typeface="Barlow Condensed"/>
              </a:rPr>
              <a:t>With this information and the opinions of our partners we created the Learning Design to show how the KITT robot could work the best in teaching.</a:t>
            </a:r>
            <a:endParaRPr sz="1400" dirty="0">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chemeClr val="dk1"/>
              </a:buClr>
              <a:buSzPts val="1400"/>
              <a:buFont typeface="Barlow Condensed"/>
              <a:buChar char="○"/>
            </a:pPr>
            <a:r>
              <a:rPr lang="en-US" sz="1400" dirty="0">
                <a:latin typeface="Barlow Condensed"/>
                <a:ea typeface="Barlow Condensed"/>
                <a:cs typeface="Barlow Condensed"/>
                <a:sym typeface="Barlow Condensed"/>
              </a:rPr>
              <a:t>We met up with and introduced the KITT robot and the Learning Design to a small group of lecturers of education and later on with more than 80 in-service kindergarten professors.</a:t>
            </a:r>
            <a:endParaRPr sz="1400" dirty="0">
              <a:latin typeface="Barlow Condensed"/>
              <a:ea typeface="Barlow Condensed"/>
              <a:cs typeface="Barlow Condensed"/>
              <a:sym typeface="Barlow Condensed"/>
            </a:endParaRPr>
          </a:p>
          <a:p>
            <a:pPr marL="914400" lvl="1" indent="-317500" algn="l" rtl="0">
              <a:lnSpc>
                <a:spcPct val="120000"/>
              </a:lnSpc>
              <a:spcBef>
                <a:spcPts val="0"/>
              </a:spcBef>
              <a:spcAft>
                <a:spcPts val="0"/>
              </a:spcAft>
              <a:buClr>
                <a:schemeClr val="dk1"/>
              </a:buClr>
              <a:buSzPts val="1400"/>
              <a:buFont typeface="Barlow Condensed"/>
              <a:buChar char="○"/>
            </a:pPr>
            <a:r>
              <a:rPr lang="en-US" sz="1400" dirty="0">
                <a:latin typeface="Barlow Condensed"/>
                <a:ea typeface="Barlow Condensed"/>
                <a:cs typeface="Barlow Condensed"/>
                <a:sym typeface="Barlow Condensed"/>
              </a:rPr>
              <a:t>We collected feedback from them in order to improve the robot to their and </a:t>
            </a:r>
            <a:r>
              <a:rPr lang="en-US" sz="1400" dirty="0" err="1">
                <a:latin typeface="Barlow Condensed"/>
                <a:ea typeface="Barlow Condensed"/>
                <a:cs typeface="Barlow Condensed"/>
                <a:sym typeface="Barlow Condensed"/>
              </a:rPr>
              <a:t>childrens</a:t>
            </a:r>
            <a:r>
              <a:rPr lang="en-US" sz="1400" dirty="0">
                <a:latin typeface="Barlow Condensed"/>
                <a:ea typeface="Barlow Condensed"/>
                <a:cs typeface="Barlow Condensed"/>
                <a:sym typeface="Barlow Condensed"/>
              </a:rPr>
              <a:t>’ needs.</a:t>
            </a:r>
            <a:endParaRPr sz="1400" dirty="0">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207" name="Google Shape;207;p8"/>
          <p:cNvSpPr txBox="1">
            <a:spLocks noGrp="1"/>
          </p:cNvSpPr>
          <p:nvPr>
            <p:ph type="title"/>
          </p:nvPr>
        </p:nvSpPr>
        <p:spPr>
          <a:xfrm>
            <a:off x="477330" y="39594"/>
            <a:ext cx="4462418" cy="9540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ACTIVITIES</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208" name="Google Shape;208;p8"/>
          <p:cNvPicPr preferRelativeResize="0"/>
          <p:nvPr/>
        </p:nvPicPr>
        <p:blipFill rotWithShape="1">
          <a:blip r:embed="rId3">
            <a:alphaModFix/>
          </a:blip>
          <a:srcRect/>
          <a:stretch/>
        </p:blipFill>
        <p:spPr>
          <a:xfrm>
            <a:off x="5618123" y="322763"/>
            <a:ext cx="3373476" cy="4497969"/>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a:spLocks noGrp="1"/>
          </p:cNvSpPr>
          <p:nvPr>
            <p:ph type="body" idx="1"/>
          </p:nvPr>
        </p:nvSpPr>
        <p:spPr>
          <a:xfrm>
            <a:off x="477325" y="993675"/>
            <a:ext cx="8191800" cy="4202400"/>
          </a:xfrm>
          <a:prstGeom prst="rect">
            <a:avLst/>
          </a:prstGeom>
          <a:noFill/>
          <a:ln>
            <a:noFill/>
          </a:ln>
        </p:spPr>
        <p:txBody>
          <a:bodyPr spcFirstLastPara="1" wrap="square" lIns="91425" tIns="45700" rIns="91425" bIns="45700" anchor="t" anchorCtr="0">
            <a:noAutofit/>
          </a:bodyPr>
          <a:lstStyle/>
          <a:p>
            <a:pPr marL="457200" lvl="0" indent="-317500" algn="l" rtl="0">
              <a:lnSpc>
                <a:spcPct val="120000"/>
              </a:lnSpc>
              <a:spcBef>
                <a:spcPts val="1200"/>
              </a:spcBef>
              <a:spcAft>
                <a:spcPts val="0"/>
              </a:spcAft>
              <a:buClr>
                <a:srgbClr val="24285D"/>
              </a:buClr>
              <a:buSzPts val="1400"/>
              <a:buFont typeface="Barlow Condensed"/>
              <a:buChar char="●"/>
            </a:pPr>
            <a:r>
              <a:rPr lang="en-US" sz="1400" dirty="0">
                <a:solidFill>
                  <a:srgbClr val="24285D"/>
                </a:solidFill>
                <a:latin typeface="Barlow Condensed"/>
                <a:ea typeface="Barlow Condensed"/>
                <a:cs typeface="Barlow Condensed"/>
                <a:sym typeface="Barlow Condensed"/>
              </a:rPr>
              <a:t>Which sources/previous research did you rely on in your activities?</a:t>
            </a:r>
            <a:endParaRPr sz="1400" dirty="0">
              <a:solidFill>
                <a:srgbClr val="24285D"/>
              </a:solidFill>
              <a:latin typeface="Barlow Condensed"/>
              <a:ea typeface="Barlow Condensed"/>
              <a:cs typeface="Barlow Condensed"/>
              <a:sym typeface="Barlow Condensed"/>
            </a:endParaRPr>
          </a:p>
          <a:p>
            <a:pPr marL="914400" lvl="1" indent="-355600" algn="l" rtl="0">
              <a:lnSpc>
                <a:spcPct val="120000"/>
              </a:lnSpc>
              <a:spcBef>
                <a:spcPts val="0"/>
              </a:spcBef>
              <a:spcAft>
                <a:spcPts val="0"/>
              </a:spcAft>
              <a:buClr>
                <a:srgbClr val="24285D"/>
              </a:buClr>
              <a:buSzPts val="2000"/>
              <a:buFont typeface="Barlow Condensed"/>
              <a:buChar char="○"/>
            </a:pPr>
            <a:r>
              <a:rPr lang="en-US" sz="1400" dirty="0">
                <a:latin typeface="Barlow Condensed"/>
                <a:ea typeface="Barlow Condensed"/>
                <a:cs typeface="Barlow Condensed"/>
                <a:sym typeface="Barlow Condensed"/>
              </a:rPr>
              <a:t>Research literatures on innovation of </a:t>
            </a:r>
            <a:r>
              <a:rPr lang="en-US" sz="1400" dirty="0" smtClean="0">
                <a:latin typeface="Barlow Condensed"/>
                <a:ea typeface="Barlow Condensed"/>
                <a:cs typeface="Barlow Condensed"/>
                <a:sym typeface="Barlow Condensed"/>
              </a:rPr>
              <a:t>robots.</a:t>
            </a:r>
            <a:endParaRPr sz="1400" dirty="0">
              <a:latin typeface="Barlow Condensed"/>
              <a:ea typeface="Barlow Condensed"/>
              <a:cs typeface="Barlow Condensed"/>
              <a:sym typeface="Barlow Condensed"/>
            </a:endParaRPr>
          </a:p>
          <a:p>
            <a:pPr marL="914400" lvl="1" indent="-355600" algn="l" rtl="0">
              <a:lnSpc>
                <a:spcPct val="120000"/>
              </a:lnSpc>
              <a:spcBef>
                <a:spcPts val="0"/>
              </a:spcBef>
              <a:spcAft>
                <a:spcPts val="0"/>
              </a:spcAft>
              <a:buClr>
                <a:srgbClr val="24285D"/>
              </a:buClr>
              <a:buSzPts val="2000"/>
              <a:buFont typeface="Barlow Condensed"/>
              <a:buChar char="○"/>
            </a:pPr>
            <a:r>
              <a:rPr lang="en-US" sz="1400" dirty="0">
                <a:latin typeface="Barlow Condensed"/>
                <a:ea typeface="Barlow Condensed"/>
                <a:cs typeface="Barlow Condensed"/>
                <a:sym typeface="Barlow Condensed"/>
              </a:rPr>
              <a:t>Innovations in pedagogical </a:t>
            </a:r>
            <a:r>
              <a:rPr lang="en-US" sz="1400" dirty="0" smtClean="0">
                <a:latin typeface="Barlow Condensed"/>
                <a:ea typeface="Barlow Condensed"/>
                <a:cs typeface="Barlow Condensed"/>
                <a:sym typeface="Barlow Condensed"/>
              </a:rPr>
              <a:t>techniques.</a:t>
            </a:r>
            <a:endParaRPr sz="1400" dirty="0">
              <a:latin typeface="Barlow Condensed"/>
              <a:ea typeface="Barlow Condensed"/>
              <a:cs typeface="Barlow Condensed"/>
              <a:sym typeface="Barlow Condensed"/>
            </a:endParaRPr>
          </a:p>
          <a:p>
            <a:pPr marL="914400" lvl="1" indent="-355600" algn="l" rtl="0">
              <a:lnSpc>
                <a:spcPct val="120000"/>
              </a:lnSpc>
              <a:spcBef>
                <a:spcPts val="0"/>
              </a:spcBef>
              <a:spcAft>
                <a:spcPts val="0"/>
              </a:spcAft>
              <a:buClr>
                <a:srgbClr val="24285D"/>
              </a:buClr>
              <a:buSzPts val="2000"/>
              <a:buFont typeface="Barlow Condensed"/>
              <a:buChar char="○"/>
            </a:pPr>
            <a:r>
              <a:rPr lang="en-US" sz="1400" dirty="0">
                <a:latin typeface="Barlow Condensed"/>
                <a:ea typeface="Barlow Condensed"/>
                <a:cs typeface="Barlow Condensed"/>
                <a:sym typeface="Barlow Condensed"/>
              </a:rPr>
              <a:t>Potential adaptation of these innovations based on </a:t>
            </a:r>
            <a:r>
              <a:rPr lang="en-US" sz="1400" dirty="0" smtClean="0">
                <a:latin typeface="Barlow Condensed"/>
                <a:ea typeface="Barlow Condensed"/>
                <a:cs typeface="Barlow Condensed"/>
                <a:sym typeface="Barlow Condensed"/>
              </a:rPr>
              <a:t>studies.</a:t>
            </a:r>
            <a:endParaRPr sz="1400" dirty="0">
              <a:latin typeface="Barlow Condensed"/>
              <a:ea typeface="Barlow Condensed"/>
              <a:cs typeface="Barlow Condensed"/>
              <a:sym typeface="Barlow Condensed"/>
            </a:endParaRPr>
          </a:p>
          <a:p>
            <a:pPr marL="914400" lvl="1" indent="-355600" algn="l" rtl="0">
              <a:lnSpc>
                <a:spcPct val="120000"/>
              </a:lnSpc>
              <a:spcBef>
                <a:spcPts val="0"/>
              </a:spcBef>
              <a:spcAft>
                <a:spcPts val="0"/>
              </a:spcAft>
              <a:buClr>
                <a:srgbClr val="24285D"/>
              </a:buClr>
              <a:buSzPts val="2000"/>
              <a:buFont typeface="Barlow Condensed"/>
              <a:buChar char="○"/>
            </a:pPr>
            <a:r>
              <a:rPr lang="en-US" sz="1400" dirty="0">
                <a:latin typeface="Barlow Condensed"/>
                <a:ea typeface="Barlow Condensed"/>
                <a:cs typeface="Barlow Condensed"/>
                <a:sym typeface="Barlow Condensed"/>
              </a:rPr>
              <a:t>Designing a project in a learning </a:t>
            </a:r>
            <a:r>
              <a:rPr lang="en-US" sz="1400" dirty="0" smtClean="0">
                <a:latin typeface="Barlow Condensed"/>
                <a:ea typeface="Barlow Condensed"/>
                <a:cs typeface="Barlow Condensed"/>
                <a:sym typeface="Barlow Condensed"/>
              </a:rPr>
              <a:t>setting</a:t>
            </a:r>
            <a:r>
              <a:rPr lang="en-US" sz="1400" dirty="0">
                <a:latin typeface="Barlow Condensed"/>
                <a:ea typeface="Barlow Condensed"/>
                <a:cs typeface="Barlow Condensed"/>
                <a:sym typeface="Barlow Condensed"/>
              </a:rPr>
              <a:t>.</a:t>
            </a:r>
            <a:endParaRPr sz="1400" dirty="0">
              <a:latin typeface="Barlow Condensed"/>
              <a:ea typeface="Barlow Condensed"/>
              <a:cs typeface="Barlow Condensed"/>
              <a:sym typeface="Barlow Condensed"/>
            </a:endParaRPr>
          </a:p>
          <a:p>
            <a:pPr marL="457200" lvl="0" indent="-317500" algn="l" rtl="0">
              <a:spcBef>
                <a:spcPts val="1200"/>
              </a:spcBef>
              <a:spcAft>
                <a:spcPts val="0"/>
              </a:spcAft>
              <a:buClr>
                <a:srgbClr val="002060"/>
              </a:buClr>
              <a:buSzPts val="1400"/>
              <a:buFont typeface="Barlow Condensed"/>
              <a:buChar char="●"/>
            </a:pPr>
            <a:r>
              <a:rPr lang="en-US" sz="1400" dirty="0">
                <a:solidFill>
                  <a:srgbClr val="002060"/>
                </a:solidFill>
                <a:latin typeface="Barlow Condensed"/>
                <a:ea typeface="Barlow Condensed"/>
                <a:cs typeface="Barlow Condensed"/>
                <a:sym typeface="Barlow Condensed"/>
              </a:rPr>
              <a:t>How did knowledge from different disciplines help to achieve the desired result?</a:t>
            </a:r>
            <a:endParaRPr sz="1400" dirty="0">
              <a:solidFill>
                <a:srgbClr val="002060"/>
              </a:solidFill>
              <a:latin typeface="Barlow Condensed"/>
              <a:ea typeface="Barlow Condensed"/>
              <a:cs typeface="Barlow Condensed"/>
              <a:sym typeface="Barlow Condensed"/>
            </a:endParaRPr>
          </a:p>
          <a:p>
            <a:pPr marL="914400" marR="365760" lvl="1" indent="-317500" algn="just" rtl="0">
              <a:lnSpc>
                <a:spcPct val="100000"/>
              </a:lnSpc>
              <a:spcBef>
                <a:spcPts val="0"/>
              </a:spcBef>
              <a:spcAft>
                <a:spcPts val="0"/>
              </a:spcAft>
              <a:buClr>
                <a:schemeClr val="dk1"/>
              </a:buClr>
              <a:buSzPts val="1400"/>
              <a:buFont typeface="Barlow Condensed"/>
              <a:buChar char="○"/>
            </a:pPr>
            <a:r>
              <a:rPr lang="en-US" sz="1400" dirty="0">
                <a:latin typeface="Barlow Condensed"/>
                <a:ea typeface="Barlow Condensed"/>
                <a:cs typeface="Barlow Condensed"/>
                <a:sym typeface="Barlow Condensed"/>
              </a:rPr>
              <a:t>Our academic discipline consists </a:t>
            </a:r>
            <a:r>
              <a:rPr lang="en-US" sz="1400" dirty="0" smtClean="0">
                <a:latin typeface="Barlow Condensed"/>
                <a:ea typeface="Barlow Condensed"/>
                <a:cs typeface="Barlow Condensed"/>
                <a:sym typeface="Barlow Condensed"/>
              </a:rPr>
              <a:t>of </a:t>
            </a:r>
            <a:r>
              <a:rPr lang="en-US" sz="1400" dirty="0">
                <a:latin typeface="Barlow Condensed"/>
                <a:ea typeface="Barlow Condensed"/>
                <a:cs typeface="Barlow Condensed"/>
                <a:sym typeface="Barlow Condensed"/>
              </a:rPr>
              <a:t>Communication Management, Film Studies, Law, Liberal Arts and Politics. These disciplines are research and communication </a:t>
            </a:r>
            <a:r>
              <a:rPr lang="en-US" sz="1400" dirty="0" smtClean="0">
                <a:latin typeface="Barlow Condensed"/>
                <a:ea typeface="Barlow Condensed"/>
                <a:cs typeface="Barlow Condensed"/>
                <a:sym typeface="Barlow Condensed"/>
              </a:rPr>
              <a:t>based and students </a:t>
            </a:r>
            <a:r>
              <a:rPr lang="en-US" sz="1400" dirty="0">
                <a:latin typeface="Barlow Condensed"/>
                <a:ea typeface="Barlow Condensed"/>
                <a:cs typeface="Barlow Condensed"/>
                <a:sym typeface="Barlow Condensed"/>
              </a:rPr>
              <a:t>are trained to exercise critical and analytical thinking. </a:t>
            </a:r>
            <a:r>
              <a:rPr lang="en-US" sz="1400" dirty="0" smtClean="0">
                <a:latin typeface="Barlow Condensed"/>
                <a:ea typeface="Barlow Condensed"/>
                <a:cs typeface="Barlow Condensed"/>
                <a:sym typeface="Barlow Condensed"/>
              </a:rPr>
              <a:t>Besides </a:t>
            </a:r>
            <a:r>
              <a:rPr lang="en-US" sz="1400" dirty="0">
                <a:latin typeface="Barlow Condensed"/>
                <a:ea typeface="Barlow Condensed"/>
                <a:cs typeface="Barlow Condensed"/>
                <a:sym typeface="Barlow Condensed"/>
              </a:rPr>
              <a:t>the </a:t>
            </a:r>
            <a:r>
              <a:rPr lang="en-US" sz="1400" dirty="0" smtClean="0">
                <a:latin typeface="Barlow Condensed"/>
                <a:ea typeface="Barlow Condensed"/>
                <a:cs typeface="Barlow Condensed"/>
                <a:sym typeface="Barlow Condensed"/>
              </a:rPr>
              <a:t>fact, </a:t>
            </a:r>
            <a:r>
              <a:rPr lang="en-US" sz="1400" dirty="0">
                <a:latin typeface="Barlow Condensed"/>
                <a:ea typeface="Barlow Condensed"/>
                <a:cs typeface="Barlow Condensed"/>
                <a:sym typeface="Barlow Condensed"/>
              </a:rPr>
              <a:t>W</a:t>
            </a:r>
            <a:r>
              <a:rPr lang="en-US" sz="1400" dirty="0" smtClean="0">
                <a:latin typeface="Barlow Condensed"/>
                <a:ea typeface="Barlow Condensed"/>
                <a:cs typeface="Barlow Condensed"/>
                <a:sym typeface="Barlow Condensed"/>
              </a:rPr>
              <a:t>e </a:t>
            </a:r>
            <a:r>
              <a:rPr lang="en-US" sz="1400" dirty="0">
                <a:latin typeface="Barlow Condensed"/>
                <a:ea typeface="Barlow Condensed"/>
                <a:cs typeface="Barlow Condensed"/>
                <a:sym typeface="Barlow Condensed"/>
              </a:rPr>
              <a:t>as a team values the importance of communication and collaboration. Thus, we believe that by using those skills, we can come up with a solution that resonates well and responds to the challenges posed to us by the client-teachers</a:t>
            </a:r>
            <a:r>
              <a:rPr lang="en-US" sz="1400" dirty="0"/>
              <a:t>.</a:t>
            </a:r>
            <a:endParaRPr sz="1400" dirty="0">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220" name="Google Shape;220;p11"/>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RESEARCH BASE</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cb529fd568_0_14"/>
          <p:cNvSpPr txBox="1">
            <a:spLocks noGrp="1"/>
          </p:cNvSpPr>
          <p:nvPr>
            <p:ph type="body" idx="1"/>
          </p:nvPr>
        </p:nvSpPr>
        <p:spPr>
          <a:xfrm>
            <a:off x="0" y="1003874"/>
            <a:ext cx="5348125" cy="3342095"/>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1200"/>
              </a:spcBef>
              <a:spcAft>
                <a:spcPts val="0"/>
              </a:spcAft>
              <a:buClr>
                <a:srgbClr val="002060"/>
              </a:buClr>
              <a:buSzPts val="1600"/>
              <a:buFont typeface="Barlow Condensed"/>
              <a:buChar char="●"/>
            </a:pPr>
            <a:r>
              <a:rPr lang="en-US" sz="1600" dirty="0">
                <a:solidFill>
                  <a:srgbClr val="002060"/>
                </a:solidFill>
                <a:latin typeface="Barlow Condensed"/>
                <a:ea typeface="Barlow Condensed"/>
                <a:cs typeface="Barlow Condensed"/>
                <a:sym typeface="Barlow Condensed"/>
              </a:rPr>
              <a:t>What and how well were created?</a:t>
            </a:r>
            <a:endParaRPr sz="1600" dirty="0">
              <a:latin typeface="Barlow Condensed"/>
              <a:ea typeface="Barlow Condensed"/>
              <a:cs typeface="Barlow Condensed"/>
              <a:sym typeface="Barlow Condensed"/>
            </a:endParaRPr>
          </a:p>
          <a:p>
            <a:pPr marL="914400" lvl="1" indent="-292100" rtl="0">
              <a:lnSpc>
                <a:spcPct val="150000"/>
              </a:lnSpc>
              <a:spcBef>
                <a:spcPts val="0"/>
              </a:spcBef>
              <a:spcAft>
                <a:spcPts val="0"/>
              </a:spcAft>
              <a:buClr>
                <a:schemeClr val="dk1"/>
              </a:buClr>
              <a:buSzPts val="1000"/>
              <a:buFont typeface="Barlow Condensed"/>
              <a:buChar char="○"/>
            </a:pPr>
            <a:r>
              <a:rPr lang="en-US" sz="1500" dirty="0">
                <a:latin typeface="Barlow Condensed"/>
                <a:ea typeface="Barlow Condensed"/>
                <a:cs typeface="Barlow Condensed"/>
                <a:sym typeface="Barlow Condensed"/>
              </a:rPr>
              <a:t>Coming up with Learning Design (educational activities) for the robot</a:t>
            </a:r>
            <a:endParaRPr sz="1500" dirty="0">
              <a:latin typeface="Barlow Condensed"/>
              <a:ea typeface="Barlow Condensed"/>
              <a:cs typeface="Barlow Condensed"/>
              <a:sym typeface="Barlow Condensed"/>
            </a:endParaRPr>
          </a:p>
          <a:p>
            <a:pPr marL="914400" lvl="1" indent="-292100" algn="l" rtl="0">
              <a:lnSpc>
                <a:spcPct val="150000"/>
              </a:lnSpc>
              <a:spcBef>
                <a:spcPts val="0"/>
              </a:spcBef>
              <a:spcAft>
                <a:spcPts val="0"/>
              </a:spcAft>
              <a:buClr>
                <a:schemeClr val="dk1"/>
              </a:buClr>
              <a:buSzPts val="1000"/>
              <a:buFont typeface="Barlow Condensed"/>
              <a:buChar char="○"/>
            </a:pPr>
            <a:r>
              <a:rPr lang="en-US" sz="1500" dirty="0">
                <a:latin typeface="Barlow Condensed"/>
                <a:ea typeface="Barlow Condensed"/>
                <a:cs typeface="Barlow Condensed"/>
                <a:sym typeface="Barlow Condensed"/>
              </a:rPr>
              <a:t>Introduced the KITT robot to lecturers of the university three different times: to our partners, in person to 10 lecturers and on Zoom to 80 lecturers</a:t>
            </a:r>
            <a:endParaRPr sz="1500" dirty="0">
              <a:latin typeface="Barlow Condensed"/>
              <a:ea typeface="Barlow Condensed"/>
              <a:cs typeface="Barlow Condensed"/>
              <a:sym typeface="Barlow Condensed"/>
            </a:endParaRPr>
          </a:p>
          <a:p>
            <a:pPr marL="914400" lvl="1" indent="-292100" algn="l" rtl="0">
              <a:lnSpc>
                <a:spcPct val="150000"/>
              </a:lnSpc>
              <a:spcBef>
                <a:spcPts val="0"/>
              </a:spcBef>
              <a:spcAft>
                <a:spcPts val="0"/>
              </a:spcAft>
              <a:buClr>
                <a:schemeClr val="dk1"/>
              </a:buClr>
              <a:buSzPts val="1000"/>
              <a:buFont typeface="Barlow Condensed"/>
              <a:buChar char="○"/>
            </a:pPr>
            <a:r>
              <a:rPr lang="en-US" sz="1500" dirty="0">
                <a:latin typeface="Barlow Condensed"/>
                <a:ea typeface="Barlow Condensed"/>
                <a:cs typeface="Barlow Condensed"/>
                <a:sym typeface="Barlow Condensed"/>
              </a:rPr>
              <a:t>Video showing how to use the KITT robot</a:t>
            </a:r>
            <a:endParaRPr sz="1500" dirty="0">
              <a:latin typeface="Barlow Condensed"/>
              <a:ea typeface="Barlow Condensed"/>
              <a:cs typeface="Barlow Condensed"/>
              <a:sym typeface="Barlow Condensed"/>
            </a:endParaRPr>
          </a:p>
          <a:p>
            <a:pPr marL="914400" lvl="1" indent="-292100" algn="l" rtl="0">
              <a:lnSpc>
                <a:spcPct val="150000"/>
              </a:lnSpc>
              <a:spcBef>
                <a:spcPts val="0"/>
              </a:spcBef>
              <a:spcAft>
                <a:spcPts val="0"/>
              </a:spcAft>
              <a:buClr>
                <a:schemeClr val="dk1"/>
              </a:buClr>
              <a:buSzPts val="1000"/>
              <a:buFont typeface="Barlow Condensed"/>
              <a:buChar char="○"/>
            </a:pPr>
            <a:r>
              <a:rPr lang="en-US" sz="1500" dirty="0">
                <a:latin typeface="Barlow Condensed"/>
                <a:ea typeface="Barlow Condensed"/>
                <a:cs typeface="Barlow Condensed"/>
                <a:sym typeface="Barlow Condensed"/>
              </a:rPr>
              <a:t>Also a written introduction to the KITT robot in </a:t>
            </a:r>
            <a:r>
              <a:rPr lang="en-US" sz="1500" dirty="0" smtClean="0">
                <a:latin typeface="Barlow Condensed"/>
                <a:ea typeface="Barlow Condensed"/>
                <a:cs typeface="Barlow Condensed"/>
                <a:sym typeface="Barlow Condensed"/>
              </a:rPr>
              <a:t>Estonian </a:t>
            </a:r>
            <a:r>
              <a:rPr lang="en-US" sz="1500" dirty="0" err="1" smtClean="0">
                <a:latin typeface="Barlow Condensed"/>
                <a:ea typeface="Barlow Condensed"/>
                <a:cs typeface="Barlow Condensed"/>
                <a:sym typeface="Barlow Condensed"/>
              </a:rPr>
              <a:t>langage</a:t>
            </a:r>
            <a:r>
              <a:rPr lang="en-US" sz="1500" dirty="0" smtClean="0">
                <a:latin typeface="Barlow Condensed"/>
                <a:ea typeface="Barlow Condensed"/>
                <a:cs typeface="Barlow Condensed"/>
                <a:sym typeface="Barlow Condensed"/>
              </a:rPr>
              <a:t>.</a:t>
            </a:r>
            <a:endParaRPr sz="1500" dirty="0">
              <a:latin typeface="Barlow Condensed"/>
              <a:ea typeface="Barlow Condensed"/>
              <a:cs typeface="Barlow Condensed"/>
              <a:sym typeface="Barlow Condensed"/>
            </a:endParaRPr>
          </a:p>
          <a:p>
            <a:pPr marL="914400" lvl="1" indent="-317500" algn="l" rtl="0">
              <a:lnSpc>
                <a:spcPct val="150000"/>
              </a:lnSpc>
              <a:spcBef>
                <a:spcPts val="0"/>
              </a:spcBef>
              <a:spcAft>
                <a:spcPts val="0"/>
              </a:spcAft>
              <a:buClr>
                <a:schemeClr val="dk1"/>
              </a:buClr>
              <a:buSzPts val="1400"/>
              <a:buFont typeface="Barlow Condensed"/>
              <a:buChar char="○"/>
            </a:pPr>
            <a:r>
              <a:rPr lang="en-US" sz="1500" dirty="0" smtClean="0">
                <a:latin typeface="Barlow Condensed"/>
                <a:ea typeface="Barlow Condensed"/>
                <a:cs typeface="Barlow Condensed"/>
                <a:sym typeface="Barlow Condensed"/>
              </a:rPr>
              <a:t>Collaterals, blog posts, </a:t>
            </a:r>
            <a:r>
              <a:rPr lang="en-US" sz="1500" dirty="0" err="1" smtClean="0">
                <a:latin typeface="Barlow Condensed"/>
                <a:ea typeface="Barlow Condensed"/>
                <a:cs typeface="Barlow Condensed"/>
                <a:sym typeface="Barlow Condensed"/>
              </a:rPr>
              <a:t>Scoial</a:t>
            </a:r>
            <a:r>
              <a:rPr lang="en-US" sz="1500" dirty="0" smtClean="0">
                <a:latin typeface="Barlow Condensed"/>
                <a:ea typeface="Barlow Condensed"/>
                <a:cs typeface="Barlow Condensed"/>
                <a:sym typeface="Barlow Condensed"/>
              </a:rPr>
              <a:t> Media Platforms.</a:t>
            </a:r>
            <a:r>
              <a:rPr lang="en-US" sz="2200" dirty="0">
                <a:solidFill>
                  <a:srgbClr val="24285D"/>
                </a:solidFill>
                <a:latin typeface="Barlow Condensed"/>
                <a:ea typeface="Barlow Condensed"/>
                <a:cs typeface="Barlow Condensed"/>
                <a:sym typeface="Barlow Condensed"/>
              </a:rPr>
              <a:t/>
            </a:r>
            <a:br>
              <a:rPr lang="en-US" sz="2200" dirty="0">
                <a:solidFill>
                  <a:srgbClr val="24285D"/>
                </a:solidFill>
                <a:latin typeface="Barlow Condensed"/>
                <a:ea typeface="Barlow Condensed"/>
                <a:cs typeface="Barlow Condensed"/>
                <a:sym typeface="Barlow Condensed"/>
              </a:rPr>
            </a:br>
            <a:endParaRPr sz="1900" dirty="0">
              <a:highlight>
                <a:schemeClr val="lt1"/>
              </a:highlight>
              <a:latin typeface="Barlow Condensed"/>
              <a:ea typeface="Barlow Condensed"/>
              <a:cs typeface="Barlow Condensed"/>
              <a:sym typeface="Barlow Condensed"/>
            </a:endParaRPr>
          </a:p>
          <a:p>
            <a:pPr marL="0" lvl="0" indent="0" algn="l" rtl="0">
              <a:lnSpc>
                <a:spcPct val="120000"/>
              </a:lnSpc>
              <a:spcBef>
                <a:spcPts val="1000"/>
              </a:spcBef>
              <a:spcAft>
                <a:spcPts val="0"/>
              </a:spcAft>
              <a:buSzPts val="2400"/>
              <a:buNone/>
            </a:pPr>
            <a:endParaRPr sz="2200" dirty="0">
              <a:highlight>
                <a:schemeClr val="lt1"/>
              </a:highlight>
              <a:latin typeface="Barlow Condensed"/>
              <a:ea typeface="Barlow Condensed"/>
              <a:cs typeface="Barlow Condensed"/>
              <a:sym typeface="Barlow Condensed"/>
            </a:endParaRPr>
          </a:p>
        </p:txBody>
      </p:sp>
      <p:sp>
        <p:nvSpPr>
          <p:cNvPr id="231" name="Google Shape;231;gcb529fd568_0_14"/>
          <p:cNvSpPr txBox="1">
            <a:spLocks noGrp="1"/>
          </p:cNvSpPr>
          <p:nvPr>
            <p:ph type="title"/>
          </p:nvPr>
        </p:nvSpPr>
        <p:spPr>
          <a:xfrm>
            <a:off x="477325" y="39600"/>
            <a:ext cx="65598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ACHIEVEMENTS</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637" y="2605125"/>
            <a:ext cx="3470097" cy="22530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637" y="29326"/>
            <a:ext cx="3470097" cy="25456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063f582958_0_20"/>
          <p:cNvSpPr txBox="1">
            <a:spLocks noGrp="1"/>
          </p:cNvSpPr>
          <p:nvPr>
            <p:ph type="body" idx="1"/>
          </p:nvPr>
        </p:nvSpPr>
        <p:spPr>
          <a:xfrm>
            <a:off x="0" y="904126"/>
            <a:ext cx="9144000" cy="3575407"/>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1200"/>
              </a:spcBef>
              <a:spcAft>
                <a:spcPts val="0"/>
              </a:spcAft>
              <a:buClr>
                <a:srgbClr val="002060"/>
              </a:buClr>
              <a:buSzPts val="1600"/>
              <a:buFont typeface="Barlow Condensed"/>
              <a:buChar char="●"/>
            </a:pPr>
            <a:r>
              <a:rPr lang="en-US" sz="1600" dirty="0">
                <a:solidFill>
                  <a:srgbClr val="002060"/>
                </a:solidFill>
                <a:latin typeface="Barlow Condensed"/>
                <a:ea typeface="Barlow Condensed"/>
                <a:cs typeface="Barlow Condensed"/>
                <a:sym typeface="Barlow Condensed"/>
              </a:rPr>
              <a:t>How big was the target group?</a:t>
            </a:r>
            <a:endParaRPr sz="1600" dirty="0">
              <a:solidFill>
                <a:srgbClr val="002060"/>
              </a:solidFill>
              <a:latin typeface="Barlow Condensed"/>
              <a:ea typeface="Barlow Condensed"/>
              <a:cs typeface="Barlow Condensed"/>
              <a:sym typeface="Barlow Condensed"/>
            </a:endParaRPr>
          </a:p>
          <a:p>
            <a:pPr marL="914400" lvl="1" indent="-317500" algn="l" rtl="0">
              <a:lnSpc>
                <a:spcPct val="150000"/>
              </a:lnSpc>
              <a:spcBef>
                <a:spcPts val="0"/>
              </a:spcBef>
              <a:spcAft>
                <a:spcPts val="0"/>
              </a:spcAft>
              <a:buSzPts val="1400"/>
              <a:buFont typeface="Barlow Condensed"/>
              <a:buChar char="○"/>
            </a:pPr>
            <a:r>
              <a:rPr lang="en-US" sz="1400" dirty="0">
                <a:latin typeface="Barlow Condensed"/>
                <a:ea typeface="Barlow Condensed"/>
                <a:cs typeface="Barlow Condensed"/>
                <a:sym typeface="Barlow Condensed"/>
              </a:rPr>
              <a:t>Our partners: Professor </a:t>
            </a:r>
            <a:r>
              <a:rPr lang="en-US" sz="1400" dirty="0" err="1">
                <a:latin typeface="Barlow Condensed"/>
                <a:ea typeface="Barlow Condensed"/>
                <a:cs typeface="Barlow Condensed"/>
                <a:sym typeface="Barlow Condensed"/>
              </a:rPr>
              <a:t>Tiiu</a:t>
            </a:r>
            <a:r>
              <a:rPr lang="en-US" sz="1400" dirty="0">
                <a:latin typeface="Barlow Condensed"/>
                <a:ea typeface="Barlow Condensed"/>
                <a:cs typeface="Barlow Condensed"/>
                <a:sym typeface="Barlow Condensed"/>
              </a:rPr>
              <a:t> </a:t>
            </a:r>
            <a:r>
              <a:rPr lang="en-US" sz="1400" dirty="0" err="1">
                <a:latin typeface="Barlow Condensed"/>
                <a:ea typeface="Barlow Condensed"/>
                <a:cs typeface="Barlow Condensed"/>
                <a:sym typeface="Barlow Condensed"/>
              </a:rPr>
              <a:t>Tammemäe</a:t>
            </a:r>
            <a:r>
              <a:rPr lang="en-US" sz="1400" dirty="0">
                <a:latin typeface="Barlow Condensed"/>
                <a:ea typeface="Barlow Condensed"/>
                <a:cs typeface="Barlow Condensed"/>
                <a:sym typeface="Barlow Condensed"/>
              </a:rPr>
              <a:t> (lecturer on special needs) and Professor </a:t>
            </a:r>
            <a:r>
              <a:rPr lang="en-US" sz="1400" dirty="0" err="1">
                <a:latin typeface="Barlow Condensed"/>
                <a:ea typeface="Barlow Condensed"/>
                <a:cs typeface="Barlow Condensed"/>
                <a:sym typeface="Barlow Condensed"/>
              </a:rPr>
              <a:t>Maire</a:t>
            </a:r>
            <a:r>
              <a:rPr lang="en-US" sz="1400" dirty="0">
                <a:latin typeface="Barlow Condensed"/>
                <a:ea typeface="Barlow Condensed"/>
                <a:cs typeface="Barlow Condensed"/>
                <a:sym typeface="Barlow Condensed"/>
              </a:rPr>
              <a:t> </a:t>
            </a:r>
            <a:r>
              <a:rPr lang="en-US" sz="1400" dirty="0" err="1">
                <a:latin typeface="Barlow Condensed"/>
                <a:ea typeface="Barlow Condensed"/>
                <a:cs typeface="Barlow Condensed"/>
                <a:sym typeface="Barlow Condensed"/>
              </a:rPr>
              <a:t>Tuul</a:t>
            </a:r>
            <a:r>
              <a:rPr lang="en-US" sz="1400" dirty="0">
                <a:latin typeface="Barlow Condensed"/>
                <a:ea typeface="Barlow Condensed"/>
                <a:cs typeface="Barlow Condensed"/>
                <a:sym typeface="Barlow Condensed"/>
              </a:rPr>
              <a:t> (associate professor on math didactics in early childhood)</a:t>
            </a:r>
            <a:endParaRPr sz="1400" dirty="0">
              <a:latin typeface="Barlow Condensed"/>
              <a:ea typeface="Barlow Condensed"/>
              <a:cs typeface="Barlow Condensed"/>
              <a:sym typeface="Barlow Condensed"/>
            </a:endParaRPr>
          </a:p>
          <a:p>
            <a:pPr marL="914400" lvl="1" indent="-317500" algn="l" rtl="0">
              <a:lnSpc>
                <a:spcPct val="150000"/>
              </a:lnSpc>
              <a:spcBef>
                <a:spcPts val="0"/>
              </a:spcBef>
              <a:spcAft>
                <a:spcPts val="0"/>
              </a:spcAft>
              <a:buSzPts val="1400"/>
              <a:buFont typeface="Barlow Condensed"/>
              <a:buChar char="○"/>
            </a:pPr>
            <a:r>
              <a:rPr lang="en-US" sz="1400" dirty="0">
                <a:latin typeface="Barlow Condensed"/>
                <a:ea typeface="Barlow Condensed"/>
                <a:cs typeface="Barlow Condensed"/>
                <a:sym typeface="Barlow Condensed"/>
              </a:rPr>
              <a:t>On the Educational Day there were about 10 lecturers who </a:t>
            </a:r>
            <a:r>
              <a:rPr lang="en-US" sz="1400" dirty="0">
                <a:solidFill>
                  <a:srgbClr val="222222"/>
                </a:solidFill>
                <a:highlight>
                  <a:srgbClr val="FFFFFF"/>
                </a:highlight>
                <a:latin typeface="Barlow Condensed"/>
                <a:ea typeface="Barlow Condensed"/>
                <a:cs typeface="Barlow Condensed"/>
                <a:sym typeface="Barlow Condensed"/>
              </a:rPr>
              <a:t>teach </a:t>
            </a:r>
            <a:r>
              <a:rPr lang="en-US" sz="1400" dirty="0" smtClean="0">
                <a:solidFill>
                  <a:srgbClr val="222222"/>
                </a:solidFill>
                <a:highlight>
                  <a:srgbClr val="FFFFFF"/>
                </a:highlight>
                <a:latin typeface="Barlow Condensed"/>
                <a:ea typeface="Barlow Condensed"/>
                <a:cs typeface="Barlow Condensed"/>
                <a:sym typeface="Barlow Condensed"/>
              </a:rPr>
              <a:t>pre-school </a:t>
            </a:r>
            <a:r>
              <a:rPr lang="en-US" sz="1400" dirty="0">
                <a:solidFill>
                  <a:srgbClr val="222222"/>
                </a:solidFill>
                <a:highlight>
                  <a:srgbClr val="FFFFFF"/>
                </a:highlight>
                <a:latin typeface="Barlow Condensed"/>
                <a:ea typeface="Barlow Condensed"/>
                <a:cs typeface="Barlow Condensed"/>
                <a:sym typeface="Barlow Condensed"/>
              </a:rPr>
              <a:t>teachers at Tallinn University</a:t>
            </a:r>
            <a:endParaRPr sz="1400" dirty="0">
              <a:latin typeface="Barlow Condensed"/>
              <a:ea typeface="Barlow Condensed"/>
              <a:cs typeface="Barlow Condensed"/>
              <a:sym typeface="Barlow Condensed"/>
            </a:endParaRPr>
          </a:p>
          <a:p>
            <a:pPr marL="914400" lvl="1" indent="-317500" algn="l" rtl="0">
              <a:lnSpc>
                <a:spcPct val="200000"/>
              </a:lnSpc>
              <a:spcBef>
                <a:spcPts val="0"/>
              </a:spcBef>
              <a:spcAft>
                <a:spcPts val="0"/>
              </a:spcAft>
              <a:buSzPts val="1400"/>
              <a:buFont typeface="Barlow Condensed"/>
              <a:buChar char="○"/>
            </a:pPr>
            <a:r>
              <a:rPr lang="en-US" sz="1400" dirty="0" smtClean="0">
                <a:latin typeface="Barlow Condensed"/>
                <a:ea typeface="Barlow Condensed"/>
                <a:cs typeface="Barlow Condensed"/>
                <a:sym typeface="Barlow Condensed"/>
              </a:rPr>
              <a:t>On In-service teachers seminar, More </a:t>
            </a:r>
            <a:r>
              <a:rPr lang="en-US" sz="1400" dirty="0">
                <a:latin typeface="Barlow Condensed"/>
                <a:ea typeface="Barlow Condensed"/>
                <a:cs typeface="Barlow Condensed"/>
                <a:sym typeface="Barlow Condensed"/>
              </a:rPr>
              <a:t>than 80 </a:t>
            </a:r>
            <a:r>
              <a:rPr lang="en-US" sz="1400" dirty="0" smtClean="0">
                <a:latin typeface="Barlow Condensed"/>
                <a:ea typeface="Barlow Condensed"/>
                <a:cs typeface="Barlow Condensed"/>
                <a:sym typeface="Barlow Condensed"/>
              </a:rPr>
              <a:t>teachers have been introduced with KITT robot.</a:t>
            </a:r>
            <a:endParaRPr sz="1400" dirty="0">
              <a:latin typeface="Barlow Condensed"/>
              <a:ea typeface="Barlow Condensed"/>
              <a:cs typeface="Barlow Condensed"/>
              <a:sym typeface="Barlow Condensed"/>
            </a:endParaRPr>
          </a:p>
          <a:p>
            <a:pPr marL="457200" lvl="0" indent="-330200" algn="l" rtl="0">
              <a:lnSpc>
                <a:spcPct val="150000"/>
              </a:lnSpc>
              <a:spcBef>
                <a:spcPts val="0"/>
              </a:spcBef>
              <a:spcAft>
                <a:spcPts val="0"/>
              </a:spcAft>
              <a:buClr>
                <a:srgbClr val="002060"/>
              </a:buClr>
              <a:buSzPts val="1600"/>
              <a:buFont typeface="Barlow Condensed"/>
              <a:buChar char="●"/>
            </a:pPr>
            <a:r>
              <a:rPr lang="en-US" sz="1600" dirty="0">
                <a:solidFill>
                  <a:srgbClr val="002060"/>
                </a:solidFill>
                <a:latin typeface="Barlow Condensed"/>
                <a:ea typeface="Barlow Condensed"/>
                <a:cs typeface="Barlow Condensed"/>
                <a:sym typeface="Barlow Condensed"/>
              </a:rPr>
              <a:t>How many lives were changed</a:t>
            </a:r>
            <a:r>
              <a:rPr lang="en-US" sz="1600" dirty="0" smtClean="0">
                <a:solidFill>
                  <a:srgbClr val="002060"/>
                </a:solidFill>
                <a:latin typeface="Barlow Condensed"/>
                <a:ea typeface="Barlow Condensed"/>
                <a:cs typeface="Barlow Condensed"/>
                <a:sym typeface="Barlow Condensed"/>
              </a:rPr>
              <a:t>?</a:t>
            </a:r>
            <a:endParaRPr sz="1600" dirty="0">
              <a:solidFill>
                <a:srgbClr val="002060"/>
              </a:solidFill>
              <a:latin typeface="Barlow Condensed"/>
              <a:ea typeface="Barlow Condensed"/>
              <a:cs typeface="Barlow Condensed"/>
              <a:sym typeface="Barlow Condensed"/>
            </a:endParaRPr>
          </a:p>
          <a:p>
            <a:pPr marL="914400" lvl="1" indent="-330200" algn="l" rtl="0">
              <a:lnSpc>
                <a:spcPct val="150000"/>
              </a:lnSpc>
              <a:spcBef>
                <a:spcPts val="0"/>
              </a:spcBef>
              <a:spcAft>
                <a:spcPts val="0"/>
              </a:spcAft>
              <a:buClr>
                <a:schemeClr val="dk1"/>
              </a:buClr>
              <a:buSzPts val="1600"/>
              <a:buFont typeface="Barlow Condensed"/>
              <a:buChar char="○"/>
            </a:pPr>
            <a:r>
              <a:rPr lang="en-US" sz="1400" dirty="0">
                <a:latin typeface="Barlow Condensed"/>
                <a:ea typeface="Barlow Condensed"/>
                <a:cs typeface="Barlow Condensed"/>
                <a:sym typeface="Barlow Condensed"/>
              </a:rPr>
              <a:t>Ours by seeing and continue advocating for the usage of educational robotics</a:t>
            </a:r>
            <a:endParaRPr sz="1400" dirty="0">
              <a:latin typeface="Barlow Condensed"/>
              <a:ea typeface="Barlow Condensed"/>
              <a:cs typeface="Barlow Condensed"/>
              <a:sym typeface="Barlow Condensed"/>
            </a:endParaRPr>
          </a:p>
          <a:p>
            <a:pPr marL="914400" lvl="1" indent="-330200" algn="l" rtl="0">
              <a:lnSpc>
                <a:spcPct val="150000"/>
              </a:lnSpc>
              <a:spcBef>
                <a:spcPts val="0"/>
              </a:spcBef>
              <a:spcAft>
                <a:spcPts val="0"/>
              </a:spcAft>
              <a:buClr>
                <a:schemeClr val="dk1"/>
              </a:buClr>
              <a:buSzPts val="1600"/>
              <a:buFont typeface="Barlow Condensed"/>
              <a:buChar char="○"/>
            </a:pPr>
            <a:r>
              <a:rPr lang="en-US" sz="1400" dirty="0">
                <a:latin typeface="Barlow Condensed"/>
                <a:ea typeface="Barlow Condensed"/>
                <a:cs typeface="Barlow Condensed"/>
                <a:sym typeface="Barlow Condensed"/>
              </a:rPr>
              <a:t>We helped the KITT robot manufacturers to see what can be improved.</a:t>
            </a:r>
            <a:endParaRPr sz="1400" dirty="0">
              <a:latin typeface="Barlow Condensed"/>
              <a:ea typeface="Barlow Condensed"/>
              <a:cs typeface="Barlow Condensed"/>
              <a:sym typeface="Barlow Condensed"/>
            </a:endParaRPr>
          </a:p>
          <a:p>
            <a:pPr marL="914400" lvl="1" indent="-330200" algn="l" rtl="0">
              <a:lnSpc>
                <a:spcPct val="150000"/>
              </a:lnSpc>
              <a:spcBef>
                <a:spcPts val="0"/>
              </a:spcBef>
              <a:spcAft>
                <a:spcPts val="0"/>
              </a:spcAft>
              <a:buClr>
                <a:schemeClr val="dk1"/>
              </a:buClr>
              <a:buSzPts val="1600"/>
              <a:buFont typeface="Barlow Condensed"/>
              <a:buChar char="○"/>
            </a:pPr>
            <a:r>
              <a:rPr lang="en-US" sz="1400" dirty="0">
                <a:latin typeface="Barlow Condensed"/>
                <a:ea typeface="Barlow Condensed"/>
                <a:cs typeface="Barlow Condensed"/>
                <a:sym typeface="Barlow Condensed"/>
              </a:rPr>
              <a:t>Some of the lecturers were interested in educational robotics and we hope they would help start using robotics with </a:t>
            </a:r>
            <a:r>
              <a:rPr lang="en-US" sz="1400" dirty="0" smtClean="0">
                <a:latin typeface="Barlow Condensed"/>
                <a:ea typeface="Barlow Condensed"/>
                <a:cs typeface="Barlow Condensed"/>
                <a:sym typeface="Barlow Condensed"/>
              </a:rPr>
              <a:t>children:  we </a:t>
            </a:r>
            <a:r>
              <a:rPr lang="en-US" sz="1400" dirty="0">
                <a:latin typeface="Barlow Condensed"/>
                <a:ea typeface="Barlow Condensed"/>
                <a:cs typeface="Barlow Condensed"/>
                <a:sym typeface="Barlow Condensed"/>
              </a:rPr>
              <a:t>hope this will ease some children’s learning and make it more </a:t>
            </a:r>
            <a:r>
              <a:rPr lang="en-US" sz="1400">
                <a:latin typeface="Barlow Condensed"/>
                <a:ea typeface="Barlow Condensed"/>
                <a:cs typeface="Barlow Condensed"/>
                <a:sym typeface="Barlow Condensed"/>
              </a:rPr>
              <a:t>fun</a:t>
            </a:r>
            <a:r>
              <a:rPr lang="en-US" sz="1400" smtClean="0">
                <a:latin typeface="Barlow Condensed"/>
                <a:ea typeface="Barlow Condensed"/>
                <a:cs typeface="Barlow Condensed"/>
                <a:sym typeface="Barlow Condensed"/>
              </a:rPr>
              <a:t>. </a:t>
            </a:r>
            <a:r>
              <a:rPr lang="en-US" sz="2200" dirty="0">
                <a:solidFill>
                  <a:srgbClr val="24285D"/>
                </a:solidFill>
                <a:latin typeface="Barlow Condensed"/>
                <a:ea typeface="Barlow Condensed"/>
                <a:cs typeface="Barlow Condensed"/>
                <a:sym typeface="Barlow Condensed"/>
              </a:rPr>
              <a:t/>
            </a:r>
            <a:br>
              <a:rPr lang="en-US" sz="2200" dirty="0">
                <a:solidFill>
                  <a:srgbClr val="24285D"/>
                </a:solidFill>
                <a:latin typeface="Barlow Condensed"/>
                <a:ea typeface="Barlow Condensed"/>
                <a:cs typeface="Barlow Condensed"/>
                <a:sym typeface="Barlow Condensed"/>
              </a:rPr>
            </a:b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000"/>
              </a:spcBef>
              <a:spcAft>
                <a:spcPts val="0"/>
              </a:spcAft>
              <a:buSzPts val="2400"/>
              <a:buNone/>
            </a:pPr>
            <a:endParaRPr sz="2200" dirty="0">
              <a:highlight>
                <a:schemeClr val="lt1"/>
              </a:highlight>
              <a:latin typeface="Barlow Condensed"/>
              <a:ea typeface="Barlow Condensed"/>
              <a:cs typeface="Barlow Condensed"/>
              <a:sym typeface="Barlow Condensed"/>
            </a:endParaRPr>
          </a:p>
        </p:txBody>
      </p:sp>
      <p:sp>
        <p:nvSpPr>
          <p:cNvPr id="239" name="Google Shape;239;g1063f582958_0_20"/>
          <p:cNvSpPr txBox="1">
            <a:spLocks noGrp="1"/>
          </p:cNvSpPr>
          <p:nvPr>
            <p:ph type="title"/>
          </p:nvPr>
        </p:nvSpPr>
        <p:spPr>
          <a:xfrm>
            <a:off x="477325" y="39600"/>
            <a:ext cx="65598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TARGET GROUP</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063f582958_0_34"/>
          <p:cNvSpPr txBox="1">
            <a:spLocks noGrp="1"/>
          </p:cNvSpPr>
          <p:nvPr>
            <p:ph type="body" idx="1"/>
          </p:nvPr>
        </p:nvSpPr>
        <p:spPr>
          <a:xfrm>
            <a:off x="0" y="1150706"/>
            <a:ext cx="9144000" cy="3019853"/>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1200"/>
              </a:spcBef>
              <a:spcAft>
                <a:spcPts val="0"/>
              </a:spcAft>
              <a:buClr>
                <a:srgbClr val="002060"/>
              </a:buClr>
              <a:buSzPts val="1600"/>
              <a:buFont typeface="Barlow Condensed"/>
              <a:buChar char="●"/>
            </a:pPr>
            <a:r>
              <a:rPr lang="en-US" sz="1600" dirty="0">
                <a:solidFill>
                  <a:srgbClr val="002060"/>
                </a:solidFill>
                <a:latin typeface="Barlow Condensed"/>
                <a:ea typeface="Barlow Condensed"/>
                <a:cs typeface="Barlow Condensed"/>
                <a:sym typeface="Barlow Condensed"/>
              </a:rPr>
              <a:t>What can you conclude from the results?</a:t>
            </a:r>
            <a:endParaRPr sz="1600" dirty="0">
              <a:solidFill>
                <a:srgbClr val="002060"/>
              </a:solidFill>
              <a:latin typeface="Barlow Condensed"/>
              <a:ea typeface="Barlow Condensed"/>
              <a:cs typeface="Barlow Condensed"/>
              <a:sym typeface="Barlow Condensed"/>
            </a:endParaRPr>
          </a:p>
          <a:p>
            <a:pPr marL="914400" lvl="1" indent="-330200" algn="l" rtl="0">
              <a:lnSpc>
                <a:spcPct val="150000"/>
              </a:lnSpc>
              <a:spcBef>
                <a:spcPts val="0"/>
              </a:spcBef>
              <a:spcAft>
                <a:spcPts val="0"/>
              </a:spcAft>
              <a:buClr>
                <a:schemeClr val="dk1"/>
              </a:buClr>
              <a:buSzPts val="1600"/>
              <a:buFont typeface="Barlow Condensed"/>
              <a:buChar char="○"/>
            </a:pPr>
            <a:r>
              <a:rPr lang="en-US" sz="1600" dirty="0">
                <a:latin typeface="Barlow Condensed"/>
                <a:ea typeface="Barlow Condensed"/>
                <a:cs typeface="Barlow Condensed"/>
                <a:sym typeface="Barlow Condensed"/>
              </a:rPr>
              <a:t>The KITT robot should be improved a lot in order to </a:t>
            </a:r>
            <a:r>
              <a:rPr lang="en-US" sz="1600" dirty="0" err="1" smtClean="0">
                <a:latin typeface="Barlow Condensed"/>
                <a:ea typeface="Barlow Condensed"/>
                <a:cs typeface="Barlow Condensed"/>
                <a:sym typeface="Barlow Condensed"/>
              </a:rPr>
              <a:t>utilise</a:t>
            </a:r>
            <a:r>
              <a:rPr lang="en-US" sz="1600" dirty="0" smtClean="0">
                <a:latin typeface="Barlow Condensed"/>
                <a:ea typeface="Barlow Condensed"/>
                <a:cs typeface="Barlow Condensed"/>
                <a:sym typeface="Barlow Condensed"/>
              </a:rPr>
              <a:t> </a:t>
            </a:r>
            <a:r>
              <a:rPr lang="en-US" sz="1600" dirty="0">
                <a:latin typeface="Barlow Condensed"/>
                <a:ea typeface="Barlow Condensed"/>
                <a:cs typeface="Barlow Condensed"/>
                <a:sym typeface="Barlow Condensed"/>
              </a:rPr>
              <a:t>it more in terms of educational </a:t>
            </a:r>
            <a:r>
              <a:rPr lang="en-US" sz="1600" dirty="0" smtClean="0">
                <a:latin typeface="Barlow Condensed"/>
                <a:ea typeface="Barlow Condensed"/>
                <a:cs typeface="Barlow Condensed"/>
                <a:sym typeface="Barlow Condensed"/>
              </a:rPr>
              <a:t>activities.</a:t>
            </a:r>
            <a:endParaRPr sz="1600" dirty="0">
              <a:latin typeface="Barlow Condensed"/>
              <a:ea typeface="Barlow Condensed"/>
              <a:cs typeface="Barlow Condensed"/>
              <a:sym typeface="Barlow Condensed"/>
            </a:endParaRPr>
          </a:p>
          <a:p>
            <a:pPr marL="914400" lvl="1" indent="-330200" algn="l" rtl="0">
              <a:lnSpc>
                <a:spcPct val="150000"/>
              </a:lnSpc>
              <a:spcBef>
                <a:spcPts val="0"/>
              </a:spcBef>
              <a:spcAft>
                <a:spcPts val="0"/>
              </a:spcAft>
              <a:buSzPts val="1600"/>
              <a:buFont typeface="Barlow Condensed"/>
              <a:buChar char="○"/>
            </a:pPr>
            <a:r>
              <a:rPr lang="en-US" sz="1600" dirty="0">
                <a:latin typeface="Barlow Condensed"/>
                <a:ea typeface="Barlow Condensed"/>
                <a:cs typeface="Barlow Condensed"/>
                <a:sym typeface="Barlow Condensed"/>
              </a:rPr>
              <a:t>The KITT robot </a:t>
            </a:r>
            <a:r>
              <a:rPr lang="en-US" sz="1600" dirty="0" smtClean="0">
                <a:latin typeface="Barlow Condensed"/>
                <a:ea typeface="Barlow Condensed"/>
                <a:cs typeface="Barlow Condensed"/>
                <a:sym typeface="Barlow Condensed"/>
              </a:rPr>
              <a:t>has not been in use for </a:t>
            </a:r>
            <a:r>
              <a:rPr lang="en-US" sz="1600" dirty="0">
                <a:latin typeface="Barlow Condensed"/>
                <a:ea typeface="Barlow Condensed"/>
                <a:cs typeface="Barlow Condensed"/>
                <a:sym typeface="Barlow Condensed"/>
              </a:rPr>
              <a:t>the </a:t>
            </a:r>
            <a:r>
              <a:rPr lang="en-US" sz="1600" dirty="0" smtClean="0">
                <a:latin typeface="Barlow Condensed"/>
                <a:ea typeface="Barlow Condensed"/>
                <a:cs typeface="Barlow Condensed"/>
                <a:sym typeface="Barlow Condensed"/>
              </a:rPr>
              <a:t>universities, pre-school </a:t>
            </a:r>
            <a:r>
              <a:rPr lang="en-US" sz="1600" dirty="0">
                <a:latin typeface="Barlow Condensed"/>
                <a:ea typeface="Barlow Condensed"/>
                <a:cs typeface="Barlow Condensed"/>
                <a:sym typeface="Barlow Condensed"/>
              </a:rPr>
              <a:t>or in elementary </a:t>
            </a:r>
            <a:r>
              <a:rPr lang="en-US" sz="1600" dirty="0" smtClean="0">
                <a:latin typeface="Barlow Condensed"/>
                <a:ea typeface="Barlow Condensed"/>
                <a:cs typeface="Barlow Condensed"/>
                <a:sym typeface="Barlow Condensed"/>
              </a:rPr>
              <a:t>school.</a:t>
            </a:r>
            <a:endParaRPr sz="1600" dirty="0">
              <a:latin typeface="Barlow Condensed"/>
              <a:ea typeface="Barlow Condensed"/>
              <a:cs typeface="Barlow Condensed"/>
              <a:sym typeface="Barlow Condensed"/>
            </a:endParaRPr>
          </a:p>
          <a:p>
            <a:pPr marL="914400" lvl="1" indent="-330200" algn="l" rtl="0">
              <a:lnSpc>
                <a:spcPct val="150000"/>
              </a:lnSpc>
              <a:spcBef>
                <a:spcPts val="0"/>
              </a:spcBef>
              <a:spcAft>
                <a:spcPts val="0"/>
              </a:spcAft>
              <a:buSzPts val="1600"/>
              <a:buFont typeface="Barlow Condensed"/>
              <a:buChar char="○"/>
            </a:pPr>
            <a:r>
              <a:rPr lang="en-US" sz="1600" dirty="0">
                <a:latin typeface="Barlow Condensed"/>
                <a:ea typeface="Barlow Condensed"/>
                <a:cs typeface="Barlow Condensed"/>
                <a:sym typeface="Barlow Condensed"/>
              </a:rPr>
              <a:t>Lecturers and teachers </a:t>
            </a:r>
            <a:r>
              <a:rPr lang="en-US" sz="1600" dirty="0" smtClean="0">
                <a:latin typeface="Barlow Condensed"/>
                <a:ea typeface="Barlow Condensed"/>
                <a:cs typeface="Barlow Condensed"/>
                <a:sym typeface="Barlow Condensed"/>
              </a:rPr>
              <a:t>have became </a:t>
            </a:r>
            <a:r>
              <a:rPr lang="en-US" sz="1600" dirty="0">
                <a:latin typeface="Barlow Condensed"/>
                <a:ea typeface="Barlow Condensed"/>
                <a:cs typeface="Barlow Condensed"/>
                <a:sym typeface="Barlow Condensed"/>
              </a:rPr>
              <a:t>more interested in educational robotics when they are introduced to the robot and shown how it can be used in teaching and </a:t>
            </a:r>
            <a:r>
              <a:rPr lang="en-US" sz="1600" dirty="0" smtClean="0">
                <a:latin typeface="Barlow Condensed"/>
                <a:ea typeface="Barlow Condensed"/>
                <a:cs typeface="Barlow Condensed"/>
                <a:sym typeface="Barlow Condensed"/>
              </a:rPr>
              <a:t>learning.</a:t>
            </a:r>
          </a:p>
          <a:p>
            <a:pPr marL="914400" lvl="1" indent="-330200" algn="l" rtl="0">
              <a:lnSpc>
                <a:spcPct val="150000"/>
              </a:lnSpc>
              <a:spcBef>
                <a:spcPts val="0"/>
              </a:spcBef>
              <a:spcAft>
                <a:spcPts val="0"/>
              </a:spcAft>
              <a:buSzPts val="1600"/>
              <a:buFont typeface="Barlow Condensed"/>
              <a:buChar char="○"/>
            </a:pPr>
            <a:r>
              <a:rPr lang="en-US" sz="1600" dirty="0" smtClean="0">
                <a:latin typeface="Barlow Condensed"/>
                <a:ea typeface="Barlow Condensed"/>
                <a:cs typeface="Barlow Condensed"/>
                <a:sym typeface="Barlow Condensed"/>
              </a:rPr>
              <a:t>Traditional learning is being improved by Educational robots awareness.</a:t>
            </a:r>
            <a:endParaRPr sz="1600" dirty="0">
              <a:latin typeface="Barlow Condensed"/>
              <a:ea typeface="Barlow Condensed"/>
              <a:cs typeface="Barlow Condensed"/>
              <a:sym typeface="Barlow Condensed"/>
            </a:endParaRPr>
          </a:p>
          <a:p>
            <a:pPr marL="584200" lvl="1" indent="0" algn="l" rtl="0">
              <a:lnSpc>
                <a:spcPct val="150000"/>
              </a:lnSpc>
              <a:spcBef>
                <a:spcPts val="0"/>
              </a:spcBef>
              <a:spcAft>
                <a:spcPts val="0"/>
              </a:spcAft>
              <a:buClr>
                <a:schemeClr val="dk1"/>
              </a:buClr>
              <a:buSzPts val="1600"/>
              <a:buNone/>
            </a:pPr>
            <a:endParaRPr sz="2200" dirty="0">
              <a:latin typeface="Barlow Condensed"/>
              <a:ea typeface="Barlow Condensed"/>
              <a:cs typeface="Barlow Condensed"/>
              <a:sym typeface="Barlow Condensed"/>
            </a:endParaRPr>
          </a:p>
          <a:p>
            <a:pPr marL="0" lvl="0" indent="0" algn="l" rtl="0">
              <a:lnSpc>
                <a:spcPct val="120000"/>
              </a:lnSpc>
              <a:spcBef>
                <a:spcPts val="1000"/>
              </a:spcBef>
              <a:spcAft>
                <a:spcPts val="0"/>
              </a:spcAft>
              <a:buSzPts val="2400"/>
              <a:buNone/>
            </a:pPr>
            <a:endParaRPr sz="2200" dirty="0">
              <a:highlight>
                <a:schemeClr val="lt1"/>
              </a:highlight>
              <a:latin typeface="Barlow Condensed"/>
              <a:ea typeface="Barlow Condensed"/>
              <a:cs typeface="Barlow Condensed"/>
              <a:sym typeface="Barlow Condensed"/>
            </a:endParaRPr>
          </a:p>
        </p:txBody>
      </p:sp>
      <p:sp>
        <p:nvSpPr>
          <p:cNvPr id="250" name="Google Shape;250;g1063f582958_0_34"/>
          <p:cNvSpPr txBox="1">
            <a:spLocks noGrp="1"/>
          </p:cNvSpPr>
          <p:nvPr>
            <p:ph type="title"/>
          </p:nvPr>
        </p:nvSpPr>
        <p:spPr>
          <a:xfrm>
            <a:off x="477325" y="347825"/>
            <a:ext cx="6559800" cy="58712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dirty="0" smtClean="0">
                <a:solidFill>
                  <a:srgbClr val="EC008B"/>
                </a:solidFill>
                <a:latin typeface="Barlow Condensed ExtraLight"/>
                <a:ea typeface="Barlow Condensed ExtraLight"/>
                <a:cs typeface="Barlow Condensed ExtraLight"/>
                <a:sym typeface="Barlow Condensed ExtraLight"/>
              </a:rPr>
              <a:t>Results</a:t>
            </a:r>
            <a:endParaRPr sz="4500" i="1" dirty="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theme/theme1.xml><?xml version="1.0" encoding="utf-8"?>
<a:theme xmlns:a="http://schemas.openxmlformats.org/drawingml/2006/main"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1083</Words>
  <Application>Microsoft Office PowerPoint</Application>
  <PresentationFormat>On-screen Show (16:9)</PresentationFormat>
  <Paragraphs>101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Times New Roman</vt:lpstr>
      <vt:lpstr>Merriweather Sans</vt:lpstr>
      <vt:lpstr>EB Garamond</vt:lpstr>
      <vt:lpstr>Arial</vt:lpstr>
      <vt:lpstr>Barlow Condensed</vt:lpstr>
      <vt:lpstr>Barlow Condensed ExtraLight</vt:lpstr>
      <vt:lpstr>Barlow Condensed Medium</vt:lpstr>
      <vt:lpstr>TLU Esitlus - valge</vt:lpstr>
      <vt:lpstr> From the project  “We bring future technologies to the  selected courses today!“</vt:lpstr>
      <vt:lpstr>PowerPoint Presentation</vt:lpstr>
      <vt:lpstr>      Problem of the Project</vt:lpstr>
      <vt:lpstr>     Aim of the Project</vt:lpstr>
      <vt:lpstr>ACTIVITIES</vt:lpstr>
      <vt:lpstr>RESEARCH BASE</vt:lpstr>
      <vt:lpstr>ACHIEVEMENTS</vt:lpstr>
      <vt:lpstr>TARGET GROUP</vt:lpstr>
      <vt:lpstr>Results</vt:lpstr>
      <vt:lpstr>Results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project “We bring future technologies to the selected courses today!“</dc:title>
  <dc:creator>Greta Raidma</dc:creator>
  <cp:lastModifiedBy>welcome !</cp:lastModifiedBy>
  <cp:revision>29</cp:revision>
  <dcterms:modified xsi:type="dcterms:W3CDTF">2021-12-09T02:54:59Z</dcterms:modified>
</cp:coreProperties>
</file>