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Barlow Condensed ExtraLight"/>
      <p:regular r:id="rId24"/>
      <p:bold r:id="rId25"/>
      <p:italic r:id="rId26"/>
      <p:boldItalic r:id="rId27"/>
    </p:embeddedFont>
    <p:embeddedFont>
      <p:font typeface="Barlow Condensed Medium"/>
      <p:regular r:id="rId28"/>
      <p:bold r:id="rId29"/>
      <p:italic r:id="rId30"/>
      <p:boldItalic r:id="rId31"/>
    </p:embeddedFont>
    <p:embeddedFont>
      <p:font typeface="Barlow Condensed"/>
      <p:regular r:id="rId32"/>
      <p:bold r:id="rId33"/>
      <p:italic r:id="rId34"/>
      <p:boldItalic r:id="rId35"/>
    </p:embeddedFont>
    <p:embeddedFont>
      <p:font typeface="Lora"/>
      <p:regular r:id="rId36"/>
      <p:bold r:id="rId37"/>
      <p:italic r:id="rId38"/>
      <p:boldItalic r:id="rId39"/>
    </p:embeddedFont>
    <p:embeddedFont>
      <p:font typeface="EB Garamon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4" roundtripDataSignature="AMtx7mgvVHDC80FvTC2fNb/9fD1SVx55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regular.fntdata"/><Relationship Id="rId20" Type="http://schemas.openxmlformats.org/officeDocument/2006/relationships/slide" Target="slides/slide15.xml"/><Relationship Id="rId42" Type="http://schemas.openxmlformats.org/officeDocument/2006/relationships/font" Target="fonts/EBGaramond-italic.fntdata"/><Relationship Id="rId41" Type="http://schemas.openxmlformats.org/officeDocument/2006/relationships/font" Target="fonts/EBGaramond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EBGaramond-boldItalic.fntdata"/><Relationship Id="rId24" Type="http://schemas.openxmlformats.org/officeDocument/2006/relationships/font" Target="fonts/BarlowCondensedExtraLigh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ExtraLight-italic.fntdata"/><Relationship Id="rId25" Type="http://schemas.openxmlformats.org/officeDocument/2006/relationships/font" Target="fonts/BarlowCondensedExtraLight-bold.fntdata"/><Relationship Id="rId28" Type="http://schemas.openxmlformats.org/officeDocument/2006/relationships/font" Target="fonts/BarlowCondensedMedium-regular.fntdata"/><Relationship Id="rId27" Type="http://schemas.openxmlformats.org/officeDocument/2006/relationships/font" Target="fonts/BarlowCondensedExtra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Medium-boldItalic.fntdata"/><Relationship Id="rId30" Type="http://schemas.openxmlformats.org/officeDocument/2006/relationships/font" Target="fonts/BarlowCondensedMedium-italic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regular.fntdata"/><Relationship Id="rId13" Type="http://schemas.openxmlformats.org/officeDocument/2006/relationships/slide" Target="slides/slide8.xml"/><Relationship Id="rId35" Type="http://schemas.openxmlformats.org/officeDocument/2006/relationships/font" Target="fonts/BarlowCondensed-boldItalic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italic.fntdata"/><Relationship Id="rId15" Type="http://schemas.openxmlformats.org/officeDocument/2006/relationships/slide" Target="slides/slide10.xml"/><Relationship Id="rId37" Type="http://schemas.openxmlformats.org/officeDocument/2006/relationships/font" Target="fonts/Lora-bold.fntdata"/><Relationship Id="rId14" Type="http://schemas.openxmlformats.org/officeDocument/2006/relationships/slide" Target="slides/slide9.xml"/><Relationship Id="rId36" Type="http://schemas.openxmlformats.org/officeDocument/2006/relationships/font" Target="fonts/Lora-regular.fntdata"/><Relationship Id="rId17" Type="http://schemas.openxmlformats.org/officeDocument/2006/relationships/slide" Target="slides/slide12.xml"/><Relationship Id="rId39" Type="http://schemas.openxmlformats.org/officeDocument/2006/relationships/font" Target="fonts/Lora-boldItalic.fntdata"/><Relationship Id="rId16" Type="http://schemas.openxmlformats.org/officeDocument/2006/relationships/slide" Target="slides/slide11.xml"/><Relationship Id="rId38" Type="http://schemas.openxmlformats.org/officeDocument/2006/relationships/font" Target="fonts/Lor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isconnect.com/uk/products-and-services/our-lesson-observation-platform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 Nikita (2 parts one academical, second is skills and background of the team)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95c380846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f95c380846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 the source base for our activities are: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Well Firstly, we have Activities which are backed by scientific knowledge and research, meaning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that we have actual concrete numbers to back up our project</a:t>
            </a:r>
            <a:r>
              <a:rPr lang="en-US" sz="1000"/>
              <a:t> and you can see examples of what we used on the presentation slide. 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And also our team is comprised of students from different fields that broaden the project with knowledge and skills it otherwise wouldn’t have had.</a:t>
            </a:r>
            <a:endParaRPr sz="1000"/>
          </a:p>
        </p:txBody>
      </p:sp>
      <p:sp>
        <p:nvSpPr>
          <p:cNvPr id="214" name="Google Shape;214;gf95c380846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6" name="Google Shape;22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72a4f08f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72a4f08f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072a4f08f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931922e89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f931922e89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46" name="Google Shape;246;gf931922e89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95c38084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f95c38084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And  a  little bit more about that in detail</a:t>
            </a:r>
            <a:endParaRPr sz="1000"/>
          </a:p>
        </p:txBody>
      </p:sp>
      <p:sp>
        <p:nvSpPr>
          <p:cNvPr id="261" name="Google Shape;261;gf95c380846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indrek</a:t>
            </a:r>
            <a:endParaRPr/>
          </a:p>
        </p:txBody>
      </p:sp>
      <p:sp>
        <p:nvSpPr>
          <p:cNvPr id="153" name="Google Shape;15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Andrei (1 min)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IRIS Connect is a </a:t>
            </a:r>
            <a:r>
              <a:rPr b="1"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video-based, online professional development platform for teachers</a:t>
            </a: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.It Improve teaching quality.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It's totally secure and enables all of the key professional development activities needed to improve classroom outcomes.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IRIS Connect is a secure, personalised platform for teachers to record, analyse and reflect on their practice.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(benefits, why is good.)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Main benefit is: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that you can film your classroom and comment on timeline.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Everything is private and secure  (</a:t>
            </a: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Main value is privacy)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study shows that video reflection improves teaching practices (and pedagogy.)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Iris connect improves teachers by giving them opportunity to reflect on their work. 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platform is an online solution that can be accessed from both the app and the browser, 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it has been made as easy as possible.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teacher can film their own lessons and share them with colleagues who can give feedback. 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based on this feedback, the learning process can be improved.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platform is mainly intended for teachers, but can also be used by others.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Tallinn University uses a platform in teacher training to analyze students' practices. 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our group was tasked with helping to use and set up the platform. 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(to using video observation and coaching in teacher development.)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(For teachers to collaboratively reflect on classroom teaching,)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747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931922e8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f931922e8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kalvi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How we defined our challenge: our challenge is to implement IRIS into…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Initial input we got from …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our overall aim was to improve teaching ..</a:t>
            </a:r>
            <a:endParaRPr sz="1000"/>
          </a:p>
        </p:txBody>
      </p:sp>
      <p:sp>
        <p:nvSpPr>
          <p:cNvPr id="173" name="Google Shape;173;gf931922e8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kalvi</a:t>
            </a:r>
            <a:endParaRPr sz="10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When we had defined our challenge we set our goals. Again - overall goal was to implement…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But from measurable goals we wanted 4 teachers..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and to create materials .. for when the project is over</a:t>
            </a:r>
            <a:endParaRPr sz="1000"/>
          </a:p>
        </p:txBody>
      </p:sp>
      <p:sp>
        <p:nvSpPr>
          <p:cNvPr id="181" name="Google Shape;18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931922e8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f931922e8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kalvi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Few obstacles we thought we might stumble upon, were that often people don’t like changes and new things that much</a:t>
            </a:r>
            <a:endParaRPr sz="1000"/>
          </a:p>
        </p:txBody>
      </p:sp>
      <p:sp>
        <p:nvSpPr>
          <p:cNvPr id="190" name="Google Shape;190;gf931922e8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Aliisa</a:t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03" name="Google Shape;20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7" name="Google Shape;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" name="Google Shape;19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7309" y="705926"/>
            <a:ext cx="1805495" cy="18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2979" y="2799499"/>
            <a:ext cx="1759231" cy="101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8800" y="4115736"/>
            <a:ext cx="1741841" cy="35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8" name="Google Shape;8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6" name="Google Shape;9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59520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9" name="Google Shape;99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04" name="Google Shape;10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75422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9" name="Google Shape;10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91324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" name="Google Shape;12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" name="Google Shape;12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75422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Google Shape;12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3" name="Google Shape;14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" name="Google Shape;35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" name="Google Shape;39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" name="Google Shape;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9" name="Google Shape;49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" name="Google Shape;5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3" name="Google Shape;53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mc:AlternateContent>
    <mc:Choice Requires="p14">
      <p:transition p14:dur="1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286825" y="642150"/>
            <a:ext cx="5008800" cy="3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IRIS Connect</a:t>
            </a:r>
            <a:endParaRPr i="1" sz="800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and 360-degree camera</a:t>
            </a:r>
            <a:endParaRPr i="1" sz="800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700">
                <a:solidFill>
                  <a:srgbClr val="26226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We bring future technologies to the selected courses today!</a:t>
            </a:r>
            <a:endParaRPr sz="1700">
              <a:solidFill>
                <a:srgbClr val="26226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3657600" marR="0" rtl="0" algn="l"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r>
              <a:rPr lang="en-US" sz="1700">
                <a:solidFill>
                  <a:srgbClr val="26226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sz="1700">
              <a:solidFill>
                <a:srgbClr val="26226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25" y="4105425"/>
            <a:ext cx="1038075" cy="10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/>
          <p:nvPr>
            <p:ph type="title"/>
          </p:nvPr>
        </p:nvSpPr>
        <p:spPr>
          <a:xfrm>
            <a:off x="2059358" y="1291936"/>
            <a:ext cx="694947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58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RESEARCH BASE AND INTERDISCIPLINARY APPROACH</a:t>
            </a:r>
            <a:endParaRPr sz="58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95c380846_0_14"/>
          <p:cNvSpPr txBox="1"/>
          <p:nvPr>
            <p:ph idx="1" type="body"/>
          </p:nvPr>
        </p:nvSpPr>
        <p:spPr>
          <a:xfrm>
            <a:off x="477325" y="993675"/>
            <a:ext cx="7345200" cy="3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Activities are backed by scientific knowledge and research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048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"/>
              <a:buChar char="-"/>
            </a:pPr>
            <a:r>
              <a:rPr i="1" lang="en-US" sz="12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Teacher self-captured video: Learning to see. Phi Delta Kappan (Sherin &amp; Dyer, 2017).</a:t>
            </a:r>
            <a:endParaRPr i="1" sz="12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048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"/>
              <a:buChar char="-"/>
            </a:pPr>
            <a:r>
              <a:rPr i="1" lang="en-US" sz="12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Video is an important tool in teacher education and professional development (Sherin &amp; Dyer, 2017).</a:t>
            </a:r>
            <a:endParaRPr i="1" sz="12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048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"/>
              <a:buChar char="-"/>
            </a:pPr>
            <a:r>
              <a:rPr i="1" lang="en-US" sz="12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Learning to Think like a Teacher: Effects of Video Reflection on Preservice Teachers’ Practice and Pedagogy. Action in Teacher Education (Gibbons &amp; Farley, 2020).</a:t>
            </a:r>
            <a:endParaRPr i="1" sz="12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048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"/>
              <a:buChar char="-"/>
            </a:pPr>
            <a:r>
              <a:rPr i="1" lang="en-US" sz="12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use of video as a tool for reflection with preservice teacher (Xiao &amp; Tobin, 2018).</a:t>
            </a:r>
            <a:endParaRPr i="1" sz="12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048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"/>
              <a:buChar char="-"/>
            </a:pPr>
            <a:r>
              <a:rPr i="1" lang="en-US" sz="12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Classroom Behaviour Problems: The Relationship between Preparedness, Classroom Experiences, and Self-efficacy in Graduate and Student Teachers (Giallo &amp; Little, 2003).</a:t>
            </a:r>
            <a:endParaRPr i="1" sz="12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Students from different areas enrich the project with knowledge and skills.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7" name="Google Shape;217;gf95c380846_0_14"/>
          <p:cNvSpPr txBox="1"/>
          <p:nvPr>
            <p:ph type="title"/>
          </p:nvPr>
        </p:nvSpPr>
        <p:spPr>
          <a:xfrm>
            <a:off x="477321" y="39600"/>
            <a:ext cx="7838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SOURCE BASE FOR ACTIVITIES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>
            <p:ph type="title"/>
          </p:nvPr>
        </p:nvSpPr>
        <p:spPr>
          <a:xfrm>
            <a:off x="1840707" y="189644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PROJECT RESULTS 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4743125" y="-239050"/>
            <a:ext cx="5461800" cy="54618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"/>
          <p:cNvSpPr txBox="1"/>
          <p:nvPr>
            <p:ph idx="1" type="body"/>
          </p:nvPr>
        </p:nvSpPr>
        <p:spPr>
          <a:xfrm>
            <a:off x="477325" y="1242146"/>
            <a:ext cx="4348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 6 lecturers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3429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30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students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Manuals created in 2 languages</a:t>
            </a:r>
            <a:b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0" name="Google Shape;230;p12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RESULTS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1072a4f08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25" y="0"/>
            <a:ext cx="8569352" cy="434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>
            <p:ph type="title"/>
          </p:nvPr>
        </p:nvSpPr>
        <p:spPr>
          <a:xfrm>
            <a:off x="1840707" y="1896442"/>
            <a:ext cx="59286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CONCLUSIONS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931922e89_2_0"/>
          <p:cNvSpPr/>
          <p:nvPr/>
        </p:nvSpPr>
        <p:spPr>
          <a:xfrm>
            <a:off x="4743125" y="-239050"/>
            <a:ext cx="5461800" cy="54618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f931922e89_2_0"/>
          <p:cNvSpPr txBox="1"/>
          <p:nvPr>
            <p:ph idx="1" type="body"/>
          </p:nvPr>
        </p:nvSpPr>
        <p:spPr>
          <a:xfrm>
            <a:off x="477325" y="1242146"/>
            <a:ext cx="4348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 need for 360 Camera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3429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Setting up an account and getting the licence are 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barriers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3429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Interest is there. Needs advocates amongst the lecturers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0" name="Google Shape;250;gf931922e89_2_0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CONCLUSION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51" name="Google Shape;251;gf931922e89_2_0"/>
          <p:cNvPicPr preferRelativeResize="0"/>
          <p:nvPr/>
        </p:nvPicPr>
        <p:blipFill rotWithShape="1">
          <a:blip r:embed="rId3">
            <a:alphaModFix amt="60000"/>
          </a:blip>
          <a:srcRect b="0" l="0" r="0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/>
          <p:nvPr/>
        </p:nvSpPr>
        <p:spPr>
          <a:xfrm>
            <a:off x="1315550" y="1341475"/>
            <a:ext cx="44436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THANK</a:t>
            </a:r>
            <a:r>
              <a:rPr i="1" lang="en-US" sz="8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YOU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25" y="4105425"/>
            <a:ext cx="1038075" cy="10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95c380846_0_7"/>
          <p:cNvSpPr/>
          <p:nvPr/>
        </p:nvSpPr>
        <p:spPr>
          <a:xfrm>
            <a:off x="4743125" y="-239050"/>
            <a:ext cx="5461800" cy="54618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f95c380846_0_7"/>
          <p:cNvSpPr txBox="1"/>
          <p:nvPr>
            <p:ph idx="1" type="body"/>
          </p:nvPr>
        </p:nvSpPr>
        <p:spPr>
          <a:xfrm>
            <a:off x="477325" y="1242146"/>
            <a:ext cx="43488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100"/>
              <a:buFont typeface="Barlow Condensed"/>
              <a:buChar char="-"/>
            </a:pPr>
            <a:r>
              <a:rPr b="1"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Nikita Petrov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Scientist of the project. Skilled in audiovisual content creation and academic writing. </a:t>
            </a:r>
            <a:endParaRPr sz="1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100"/>
              <a:buFont typeface="Barlow Condensed"/>
              <a:buChar char="-"/>
            </a:pPr>
            <a:r>
              <a:rPr b="1"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Andrei Rutz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 Team Leader. Skilled in communication and is the person keeping our ship afloat.</a:t>
            </a:r>
            <a:endParaRPr sz="1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100"/>
              <a:buFont typeface="Barlow Condensed"/>
              <a:buChar char="-"/>
            </a:pPr>
            <a:r>
              <a:rPr b="1"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Kalvi Tammalu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 Marketing Guru, 14 years of experience in IT in telecommunications and software development fields.</a:t>
            </a:r>
            <a:endParaRPr sz="1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100"/>
              <a:buFont typeface="Barlow Condensed"/>
              <a:buChar char="-"/>
            </a:pPr>
            <a:r>
              <a:rPr b="1"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Jesulayomi Mercy Ojo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 Customer Success manager,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possesses 6 years of experience in the medical field, therefore knows how to work with people and is presently pursuing masters in social entrepreneurship.</a:t>
            </a:r>
            <a:endParaRPr sz="1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100"/>
              <a:buFont typeface="Barlow Condensed"/>
              <a:buChar char="-"/>
            </a:pPr>
            <a:r>
              <a:rPr b="1"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Aliisa Rantanen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Learning Designer. Has a keen eye for visuals, 11 years of experience in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audiovisual and text-based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content creation and design.</a:t>
            </a:r>
            <a:endParaRPr sz="1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100"/>
              <a:buFont typeface="Barlow Condensed"/>
              <a:buChar char="-"/>
            </a:pPr>
            <a:r>
              <a:rPr b="1"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Indrek Vimberg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 Super Administrator, has 12 years of experience in marketing and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communication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business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development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 information and communications 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technology</a:t>
            </a:r>
            <a:r>
              <a:rPr lang="en-US" sz="1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(ICT) industry.</a:t>
            </a:r>
            <a:endParaRPr sz="1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5" name="Google Shape;265;gf95c380846_0_7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WHO ARE WE?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66" name="Google Shape;266;gf95c380846_0_7"/>
          <p:cNvPicPr preferRelativeResize="0"/>
          <p:nvPr/>
        </p:nvPicPr>
        <p:blipFill rotWithShape="1">
          <a:blip r:embed="rId3">
            <a:alphaModFix amt="60000"/>
          </a:blip>
          <a:srcRect b="0" l="0" r="0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>
            <p:ph idx="4294967295" type="subTitle"/>
          </p:nvPr>
        </p:nvSpPr>
        <p:spPr>
          <a:xfrm>
            <a:off x="573598" y="176075"/>
            <a:ext cx="56493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Disciplines represented: </a:t>
            </a:r>
            <a:endParaRPr sz="2400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Educational Technology, </a:t>
            </a:r>
            <a:r>
              <a:rPr b="1"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Andrei Rudz 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(Estonia)</a:t>
            </a:r>
            <a:b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b="0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IT 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</a:t>
            </a:r>
            <a:r>
              <a:rPr b="0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anagement, </a:t>
            </a:r>
            <a:r>
              <a:rPr b="1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Kalvi Tammalu </a:t>
            </a:r>
            <a:r>
              <a:rPr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(Es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tonia)</a:t>
            </a:r>
            <a:b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Social Entrepreneurship, </a:t>
            </a:r>
            <a:r>
              <a:rPr b="1"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Jesulayomi Mercy Ojo 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(Nigeria)</a:t>
            </a:r>
            <a:b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Crossmedia in Film and Television, </a:t>
            </a:r>
            <a:r>
              <a:rPr b="1"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Aliisa Rantanen 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(Finland)</a:t>
            </a:r>
            <a:b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Crossmedia in Film and Television, </a:t>
            </a:r>
            <a:r>
              <a:rPr b="1"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Nikita Petrov 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(Estonia)</a:t>
            </a:r>
            <a:b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Information Science, </a:t>
            </a:r>
            <a:r>
              <a:rPr b="1"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Indrek Vimberg 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(Estonia)</a:t>
            </a:r>
            <a:b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Supervisor(s)/mentor(s): </a:t>
            </a:r>
            <a:endParaRPr b="0" i="0" sz="2400" u="none" cap="none" strike="noStrik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Janika Leoste, Jaagup Kippar, Sirly Väät, Marika Kutškova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Partner(s): </a:t>
            </a:r>
            <a:endParaRPr b="0" i="0" sz="2400" u="none" cap="none" strike="noStrik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IRIS Connect and Tallinn University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4743125" y="-239050"/>
            <a:ext cx="5461800" cy="54618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 amt="60000"/>
          </a:blip>
          <a:srcRect b="0" l="7648" r="7648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>
            <p:ph idx="1" type="body"/>
          </p:nvPr>
        </p:nvSpPr>
        <p:spPr>
          <a:xfrm>
            <a:off x="477325" y="1192437"/>
            <a:ext cx="4265700" cy="3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Reflection tool for teachers/lecturers.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How does it improve teachers?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Why is it important to TLU lecturers and students?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4" name="Google Shape;164;p5"/>
          <p:cNvSpPr txBox="1"/>
          <p:nvPr>
            <p:ph type="title"/>
          </p:nvPr>
        </p:nvSpPr>
        <p:spPr>
          <a:xfrm>
            <a:off x="477324" y="39600"/>
            <a:ext cx="4963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WHAT IS IRIS-CONNECT?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type="title"/>
          </p:nvPr>
        </p:nvSpPr>
        <p:spPr>
          <a:xfrm>
            <a:off x="2057370" y="2223880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CHALLENGE</a:t>
            </a: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, GOALS AND OBSTACLES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931922e89_0_0"/>
          <p:cNvSpPr txBox="1"/>
          <p:nvPr>
            <p:ph idx="1" type="body"/>
          </p:nvPr>
        </p:nvSpPr>
        <p:spPr>
          <a:xfrm>
            <a:off x="477325" y="1192437"/>
            <a:ext cx="4265700" cy="3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Input from Tallinn University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3429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Implementing IRIS Connects into the teaching process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improve teaching process using new technologies</a:t>
            </a:r>
            <a:endParaRPr sz="22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6" name="Google Shape;176;gf931922e89_0_0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CHALLENGE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7" name="Google Shape;177;gf931922e89_0_0"/>
          <p:cNvPicPr preferRelativeResize="0"/>
          <p:nvPr/>
        </p:nvPicPr>
        <p:blipFill rotWithShape="1">
          <a:blip r:embed="rId3">
            <a:alphaModFix/>
          </a:blip>
          <a:srcRect b="-82863" l="-58601" r="-58601" t="-90884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/>
          <p:nvPr/>
        </p:nvSpPr>
        <p:spPr>
          <a:xfrm>
            <a:off x="4743125" y="-239050"/>
            <a:ext cx="5461800" cy="54618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"/>
          <p:cNvSpPr txBox="1"/>
          <p:nvPr>
            <p:ph idx="1" type="body"/>
          </p:nvPr>
        </p:nvSpPr>
        <p:spPr>
          <a:xfrm>
            <a:off x="477325" y="1242146"/>
            <a:ext cx="43488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Implementing IRIS Connect into the teaching process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4 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lecturers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have skill to use it and are able to introduce it to 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their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colleagues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Creation of supporting documentation and promo materials in 2 languages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5" name="Google Shape;185;p6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GOALS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 amt="60000"/>
          </a:blip>
          <a:srcRect b="-1539" l="13073" r="13065" t="-4651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931922e89_1_0"/>
          <p:cNvSpPr txBox="1"/>
          <p:nvPr>
            <p:ph idx="1" type="body"/>
          </p:nvPr>
        </p:nvSpPr>
        <p:spPr>
          <a:xfrm>
            <a:off x="4247444" y="1762553"/>
            <a:ext cx="44607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Main Obstacle: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New technologies and new processes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3" name="Google Shape;193;gf931922e89_1_0"/>
          <p:cNvSpPr txBox="1"/>
          <p:nvPr>
            <p:ph idx="4294967295"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OBSTACLES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94" name="Google Shape;194;gf931922e89_1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619" l="11970" r="11978" t="-12405"/>
          <a:stretch/>
        </p:blipFill>
        <p:spPr>
          <a:xfrm>
            <a:off x="566928" y="951738"/>
            <a:ext cx="3207600" cy="32400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type="title"/>
          </p:nvPr>
        </p:nvSpPr>
        <p:spPr>
          <a:xfrm>
            <a:off x="2041424" y="1810716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ACTIVITIES IMPLEMENTED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 b="-32274" l="-30159" r="-43270" t="-51414"/>
          <a:stretch/>
        </p:blipFill>
        <p:spPr>
          <a:xfrm>
            <a:off x="-981675" y="-2336000"/>
            <a:ext cx="12016275" cy="8889500"/>
          </a:xfrm>
          <a:prstGeom prst="flowChartDecisi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