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  <p:sldMasterId id="2147483681" r:id="rId2"/>
  </p:sldMasterIdLst>
  <p:notesMasterIdLst>
    <p:notesMasterId r:id="rId14"/>
  </p:notesMasterIdLst>
  <p:sldIdLst>
    <p:sldId id="256" r:id="rId3"/>
    <p:sldId id="412" r:id="rId4"/>
    <p:sldId id="423" r:id="rId5"/>
    <p:sldId id="424" r:id="rId6"/>
    <p:sldId id="413" r:id="rId7"/>
    <p:sldId id="425" r:id="rId8"/>
    <p:sldId id="415" r:id="rId9"/>
    <p:sldId id="421" r:id="rId10"/>
    <p:sldId id="417" r:id="rId11"/>
    <p:sldId id="266" r:id="rId12"/>
    <p:sldId id="279" r:id="rId13"/>
  </p:sldIdLst>
  <p:sldSz cx="9144000" cy="5143500" type="screen16x9"/>
  <p:notesSz cx="6858000" cy="9144000"/>
  <p:embeddedFontLst>
    <p:embeddedFont>
      <p:font typeface="Barlow Condensed" charset="0"/>
      <p:regular r:id="rId15"/>
      <p:bold r:id="rId16"/>
      <p:italic r:id="rId17"/>
      <p:boldItalic r:id="rId18"/>
    </p:embeddedFont>
    <p:embeddedFont>
      <p:font typeface="Merriweather Sa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EB Garamond" charset="0"/>
      <p:regular r:id="rId27"/>
      <p:bold r:id="rId28"/>
      <p:italic r:id="rId29"/>
      <p:boldItalic r:id="rId30"/>
    </p:embeddedFont>
    <p:embeddedFont>
      <p:font typeface="Barlow Condensed Medium" charset="0"/>
      <p:regular r:id="rId31"/>
      <p:bold r:id="rId32"/>
      <p:italic r:id="rId33"/>
      <p:boldItalic r:id="rId34"/>
    </p:embeddedFont>
    <p:embeddedFont>
      <p:font typeface="Barlow Condensed ExtraLight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2282"/>
  </p:normalViewPr>
  <p:slideViewPr>
    <p:cSldViewPr snapToGrid="0">
      <p:cViewPr>
        <p:scale>
          <a:sx n="125" d="100"/>
          <a:sy n="125" d="100"/>
        </p:scale>
        <p:origin x="-1224" y="-42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7928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27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59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9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9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9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9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89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000"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43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AD4898-5FD1-2C44-B49B-1BC73CE66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09" y="705926"/>
            <a:ext cx="1805495" cy="180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979" y="2799499"/>
            <a:ext cx="1759231" cy="101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4115736"/>
            <a:ext cx="1741841" cy="3570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59520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75422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91324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75422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sislaid (must)">
  <p:cSld name="1_Esislaid (must)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/>
          <p:nvPr/>
        </p:nvSpPr>
        <p:spPr>
          <a:xfrm>
            <a:off x="6884001" y="2736273"/>
            <a:ext cx="1802765" cy="113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5" name="Google Shape;125;p29" descr="TLY-est-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414" y="4119184"/>
            <a:ext cx="1724101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 descr="TLY-est-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8782" y="2899389"/>
            <a:ext cx="1453202" cy="841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9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4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475" y="715291"/>
            <a:ext cx="1802765" cy="178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(must)">
  <p:cSld name="tees (must)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" name="Google Shape;134;p30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+ selgitus 01 (must)">
  <p:cSld name="tees + selgitus 01 (must)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1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8" name="Google Shape;138;p31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+ selgitus 02 (must)">
  <p:cSld name="tees + selgitus 02 (must)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2" name="Google Shape;142;p32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 (must)">
  <p:cSld name="pealkiri 01 (must)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330200" y="470498"/>
            <a:ext cx="8470900" cy="139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 (must)">
  <p:cSld name="pealkiri 02 (must)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8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10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" descr="TLY-est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" y="4467471"/>
            <a:ext cx="1996865" cy="40932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28650" y="552381"/>
            <a:ext cx="7886700" cy="120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2" name="Google Shape;122;p28" descr="TLY-est-v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657DEF-8EB0-9442-A845-DB14AF583753}"/>
              </a:ext>
            </a:extLst>
          </p:cNvPr>
          <p:cNvSpPr/>
          <p:nvPr/>
        </p:nvSpPr>
        <p:spPr>
          <a:xfrm>
            <a:off x="-221224" y="1962344"/>
            <a:ext cx="4687810" cy="31811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threePt" dir="t"/>
            </a:scene3d>
            <a:sp3d z="-69850"/>
          </a:bodyPr>
          <a:lstStyle/>
          <a:p>
            <a:pPr algn="r">
              <a:lnSpc>
                <a:spcPct val="60000"/>
              </a:lnSpc>
            </a:pPr>
            <a:r>
              <a:rPr lang="en-US" sz="8000" i="1" spc="-300" dirty="0">
                <a:ln w="0"/>
                <a:gradFill flip="none" rotWithShape="1">
                  <a:gsLst>
                    <a:gs pos="0">
                      <a:srgbClr val="EC008B"/>
                    </a:gs>
                    <a:gs pos="54000">
                      <a:srgbClr val="BE1E2D"/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Medium" pitchFamily="2" charset="77"/>
              </a:rPr>
              <a:t>INTERACTIVE </a:t>
            </a:r>
            <a:r>
              <a:rPr lang="en-US" sz="8000" i="1" spc="-300" dirty="0" smtClean="0">
                <a:ln w="0"/>
                <a:gradFill flip="none" rotWithShape="1">
                  <a:gsLst>
                    <a:gs pos="0">
                      <a:srgbClr val="EC008B"/>
                    </a:gs>
                    <a:gs pos="54000">
                      <a:srgbClr val="BE1E2D"/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Medium" pitchFamily="2" charset="77"/>
              </a:rPr>
              <a:t>BOARD</a:t>
            </a:r>
            <a:endParaRPr lang="en-US" sz="8000" i="1" spc="-300" dirty="0">
              <a:ln w="0"/>
              <a:gradFill flip="none" rotWithShape="1">
                <a:gsLst>
                  <a:gs pos="39000">
                    <a:srgbClr val="EC008B"/>
                  </a:gs>
                  <a:gs pos="63000">
                    <a:srgbClr val="BE1E2D"/>
                  </a:gs>
                  <a:gs pos="92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body" idx="1"/>
          </p:nvPr>
        </p:nvSpPr>
        <p:spPr>
          <a:xfrm>
            <a:off x="477330" y="394508"/>
            <a:ext cx="4809046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endParaRPr lang="en-US" sz="1600" dirty="0" smtClean="0">
              <a:solidFill>
                <a:srgbClr val="24285D"/>
              </a:solidFill>
              <a:latin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Teachers might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still face numerous challenges due to many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reasons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Current technical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support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might be insufficient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The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schools’ administration should have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a clear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vision concerning the  smart board, providing materials and resources. </a:t>
            </a:r>
            <a:endParaRPr lang="en-US" sz="1600" dirty="0" smtClean="0">
              <a:solidFill>
                <a:srgbClr val="24285D"/>
              </a:solidFill>
              <a:latin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The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number of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IT technicians </a:t>
            </a:r>
            <a:r>
              <a:rPr lang="en-US" sz="1600" dirty="0">
                <a:solidFill>
                  <a:srgbClr val="24285D"/>
                </a:solidFill>
                <a:latin typeface="Barlow Condensed"/>
                <a:sym typeface="Barlow Condensed"/>
              </a:rPr>
              <a:t>should be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sym typeface="Barlow Condensed"/>
              </a:rPr>
              <a:t>increased in the beginning stages of Interactive Board use. </a:t>
            </a: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477330" y="-503959"/>
            <a:ext cx="5028948" cy="12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45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Findings and Feedback</a:t>
            </a:r>
            <a:endParaRPr sz="45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66" y="302557"/>
            <a:ext cx="7599945" cy="44765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657DEF-8EB0-9442-A845-DB14AF583753}"/>
              </a:ext>
            </a:extLst>
          </p:cNvPr>
          <p:cNvSpPr/>
          <p:nvPr/>
        </p:nvSpPr>
        <p:spPr>
          <a:xfrm>
            <a:off x="1297914" y="1341465"/>
            <a:ext cx="3772056" cy="31811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threePt" dir="t"/>
            </a:scene3d>
            <a:sp3d z="-69850"/>
          </a:bodyPr>
          <a:lstStyle/>
          <a:p>
            <a:pPr algn="r">
              <a:lnSpc>
                <a:spcPct val="60000"/>
              </a:lnSpc>
            </a:pPr>
            <a:r>
              <a:rPr lang="en-US" sz="5000" i="1" dirty="0">
                <a:ln w="0">
                  <a:noFill/>
                </a:ln>
                <a:gradFill flip="none" rotWithShape="1">
                  <a:gsLst>
                    <a:gs pos="0">
                      <a:srgbClr val="EC008B"/>
                    </a:gs>
                    <a:gs pos="45000">
                      <a:srgbClr val="BE1E2D">
                        <a:alpha val="68000"/>
                      </a:srgbClr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Medium" pitchFamily="2" charset="77"/>
              </a:rPr>
              <a:t>     </a:t>
            </a:r>
            <a:endParaRPr lang="en-US" sz="80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</a:endParaRPr>
          </a:p>
          <a:p>
            <a:pPr algn="r">
              <a:lnSpc>
                <a:spcPct val="60000"/>
              </a:lnSpc>
            </a:pPr>
            <a:r>
              <a:rPr lang="en-US" sz="8000" i="1" spc="-300" dirty="0">
                <a:ln w="0"/>
                <a:gradFill flip="none" rotWithShape="1">
                  <a:gsLst>
                    <a:gs pos="0">
                      <a:srgbClr val="EC008B"/>
                    </a:gs>
                    <a:gs pos="54000">
                      <a:srgbClr val="BE1E2D"/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Medium" pitchFamily="2" charset="77"/>
              </a:rPr>
              <a:t>      </a:t>
            </a:r>
            <a:r>
              <a:rPr lang="en-US" sz="8000" i="1" spc="-300" dirty="0">
                <a:ln w="0"/>
                <a:gradFill flip="none" rotWithShape="1">
                  <a:gsLst>
                    <a:gs pos="0">
                      <a:srgbClr val="EC008B"/>
                    </a:gs>
                    <a:gs pos="54000">
                      <a:srgbClr val="BE1E2D"/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</a:rPr>
              <a:t>THANK YOU FOR LISTENING</a:t>
            </a:r>
            <a:endParaRPr lang="en-US" sz="8000" i="1" spc="-300" dirty="0">
              <a:ln w="0"/>
              <a:gradFill flip="none" rotWithShape="1">
                <a:gsLst>
                  <a:gs pos="39000">
                    <a:srgbClr val="EC008B"/>
                  </a:gs>
                  <a:gs pos="63000">
                    <a:srgbClr val="BE1E2D"/>
                  </a:gs>
                  <a:gs pos="92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</a:endParaRPr>
          </a:p>
          <a:p>
            <a:pPr algn="r">
              <a:lnSpc>
                <a:spcPct val="60000"/>
              </a:lnSpc>
            </a:pPr>
            <a:r>
              <a:rPr lang="en-US" sz="8000" i="1" spc="-300" dirty="0">
                <a:ln w="0"/>
                <a:gradFill flip="none" rotWithShape="1">
                  <a:gsLst>
                    <a:gs pos="0">
                      <a:srgbClr val="EC008B"/>
                    </a:gs>
                    <a:gs pos="54000">
                      <a:srgbClr val="BE1E2D"/>
                    </a:gs>
                    <a:gs pos="99000">
                      <a:srgbClr val="F05A28"/>
                    </a:gs>
                  </a:gsLst>
                  <a:lin ang="2700000" scaled="1"/>
                  <a:tileRect/>
                </a:gradFill>
                <a:latin typeface="Barlow Condensed Medium" pitchFamily="2" charset="77"/>
              </a:rPr>
              <a:t>         </a:t>
            </a:r>
            <a:endParaRPr lang="en-US" sz="8000" i="1" spc="-300" dirty="0">
              <a:ln w="0"/>
              <a:gradFill flip="none" rotWithShape="1">
                <a:gsLst>
                  <a:gs pos="26000">
                    <a:srgbClr val="EC008B"/>
                  </a:gs>
                  <a:gs pos="66000">
                    <a:srgbClr val="BE1E2D"/>
                  </a:gs>
                  <a:gs pos="9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288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73612" y="176086"/>
            <a:ext cx="4781997" cy="480341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Disciplines represented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: 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2060"/>
                </a:solidFill>
                <a:latin typeface="Barlow Condensed" pitchFamily="2" charset="77"/>
              </a:rPr>
              <a:t>Interdisciplinary </a:t>
            </a:r>
            <a:r>
              <a:rPr lang="en-US" sz="1800" i="1" dirty="0">
                <a:solidFill>
                  <a:srgbClr val="002060"/>
                </a:solidFill>
                <a:latin typeface="Barlow Condensed" pitchFamily="2" charset="77"/>
              </a:rPr>
              <a:t>social </a:t>
            </a:r>
            <a:r>
              <a:rPr lang="en-US" sz="1800" i="1" dirty="0" smtClean="0">
                <a:solidFill>
                  <a:srgbClr val="002060"/>
                </a:solidFill>
                <a:latin typeface="Barlow Condensed" pitchFamily="2" charset="77"/>
              </a:rPr>
              <a:t>sciences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2060"/>
                </a:solidFill>
                <a:latin typeface="Barlow Condensed" pitchFamily="2" charset="77"/>
              </a:rPr>
              <a:t>Social entrepreneurship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2060"/>
                </a:solidFill>
                <a:latin typeface="Barlow Condensed" pitchFamily="2" charset="77"/>
              </a:rPr>
              <a:t>Computer science</a:t>
            </a:r>
            <a:endParaRPr lang="en-US" sz="1800" i="1" dirty="0">
              <a:solidFill>
                <a:srgbClr val="002060"/>
              </a:solidFill>
              <a:latin typeface="Barlow Condensed" pitchFamily="2" charset="77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Supervisor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s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/mentor(s)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: </a:t>
            </a:r>
          </a:p>
          <a:p>
            <a:pPr marL="0" indent="0">
              <a:buNone/>
            </a:pPr>
            <a:r>
              <a:rPr lang="en-US" sz="1800" i="1" dirty="0" err="1" smtClean="0">
                <a:solidFill>
                  <a:srgbClr val="002060"/>
                </a:solidFill>
                <a:latin typeface="Barlow Condensed" pitchFamily="2" charset="77"/>
              </a:rPr>
              <a:t>Janika</a:t>
            </a:r>
            <a:r>
              <a:rPr lang="en-US" sz="1800" i="1" dirty="0" smtClean="0">
                <a:solidFill>
                  <a:srgbClr val="002060"/>
                </a:solidFill>
                <a:latin typeface="Barlow Condensed" pitchFamily="2" charset="77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Barlow Condensed" pitchFamily="2" charset="77"/>
              </a:rPr>
              <a:t>Leoste</a:t>
            </a:r>
            <a:r>
              <a:rPr lang="en-US" sz="1800" i="1" dirty="0">
                <a:solidFill>
                  <a:srgbClr val="002060"/>
                </a:solidFill>
                <a:latin typeface="Barlow Condensed" pitchFamily="2" charset="77"/>
              </a:rPr>
              <a:t>, </a:t>
            </a:r>
            <a:r>
              <a:rPr lang="en-US" sz="1800" i="1" dirty="0" err="1">
                <a:solidFill>
                  <a:srgbClr val="002060"/>
                </a:solidFill>
                <a:latin typeface="Barlow Condensed" pitchFamily="2" charset="77"/>
              </a:rPr>
              <a:t>Jaagup</a:t>
            </a:r>
            <a:r>
              <a:rPr lang="en-US" sz="1800" i="1" dirty="0">
                <a:solidFill>
                  <a:srgbClr val="002060"/>
                </a:solidFill>
                <a:latin typeface="Barlow Condensed" pitchFamily="2" charset="77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Barlow Condensed" pitchFamily="2" charset="77"/>
              </a:rPr>
              <a:t>Kippar</a:t>
            </a:r>
            <a:endParaRPr lang="et-EE" sz="1800" i="1" dirty="0">
              <a:solidFill>
                <a:srgbClr val="002060"/>
              </a:solidFill>
              <a:latin typeface="Barlow Condensed" pitchFamily="2" charset="77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Partner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Barlow Condensed Medium" pitchFamily="2" charset="77"/>
              </a:rPr>
              <a:t>s</a:t>
            </a:r>
            <a:r>
              <a:rPr lang="et-EE" sz="2400" dirty="0">
                <a:solidFill>
                  <a:srgbClr val="002060"/>
                </a:solidFill>
                <a:latin typeface="Barlow Condensed Medium" pitchFamily="2" charset="77"/>
              </a:rPr>
              <a:t>):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rgbClr val="002060"/>
                </a:solidFill>
                <a:latin typeface="Barlow Condensed" pitchFamily="2" charset="77"/>
              </a:rPr>
              <a:t>Professor Larissa </a:t>
            </a:r>
            <a:r>
              <a:rPr lang="en-GB" sz="1800" i="1" dirty="0" err="1" smtClean="0">
                <a:solidFill>
                  <a:srgbClr val="002060"/>
                </a:solidFill>
                <a:latin typeface="Barlow Condensed" pitchFamily="2" charset="77"/>
              </a:rPr>
              <a:t>Jõgi</a:t>
            </a:r>
            <a:r>
              <a:rPr lang="en-GB" sz="1800" i="1" dirty="0" smtClean="0">
                <a:solidFill>
                  <a:srgbClr val="002060"/>
                </a:solidFill>
                <a:latin typeface="Barlow Condensed" pitchFamily="2" charset="77"/>
              </a:rPr>
              <a:t>, various doctoral students, students and teachers outside of TLU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853628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051" y="339741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H</a:t>
            </a: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ave you ever used or been in contact with an interactive board?</a:t>
            </a:r>
            <a:endParaRPr sz="36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" y="1872641"/>
            <a:ext cx="3506841" cy="219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356" y="1664759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arlow Condensed Medium" charset="0"/>
              </a:rPr>
              <a:t>Students</a:t>
            </a:r>
            <a:endParaRPr lang="en-GB" dirty="0">
              <a:solidFill>
                <a:srgbClr val="002060"/>
              </a:solidFill>
              <a:latin typeface="Barlow Condensed Medium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36" y="1972536"/>
            <a:ext cx="4191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74738" y="1664756"/>
            <a:ext cx="286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arlow Condensed Medium" charset="0"/>
              </a:rPr>
              <a:t>Teachers, people with teaching experience</a:t>
            </a:r>
            <a:endParaRPr lang="en-GB" dirty="0">
              <a:solidFill>
                <a:srgbClr val="002060"/>
              </a:solidFill>
              <a:latin typeface="Barlow Condensed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737" y="4124118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  <a:latin typeface="Barlow Condensed Medium" charset="0"/>
              </a:rPr>
              <a:t>Sample size: 110</a:t>
            </a:r>
            <a:endParaRPr lang="en-GB" sz="800" dirty="0">
              <a:solidFill>
                <a:srgbClr val="002060"/>
              </a:solidFill>
              <a:latin typeface="Barlow Condensed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722" y="4124118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  <a:latin typeface="Barlow Condensed Medium" charset="0"/>
              </a:rPr>
              <a:t>Sample size: 6</a:t>
            </a:r>
            <a:endParaRPr lang="en-GB" sz="800" dirty="0">
              <a:solidFill>
                <a:srgbClr val="002060"/>
              </a:solidFill>
              <a:latin typeface="Barlow Condense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8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051" y="339741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Do you see any potential use for IB’s in learning environments?</a:t>
            </a:r>
            <a:endParaRPr sz="36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3266" y="1676970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arlow Condensed Medium" charset="0"/>
              </a:rPr>
              <a:t>Students</a:t>
            </a:r>
            <a:endParaRPr lang="en-GB" dirty="0">
              <a:solidFill>
                <a:srgbClr val="002060"/>
              </a:solidFill>
              <a:latin typeface="Barlow Condensed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5009" y="1676076"/>
            <a:ext cx="286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arlow Condensed Medium" charset="0"/>
              </a:rPr>
              <a:t>Teachers, people with teaching experience</a:t>
            </a:r>
            <a:endParaRPr lang="en-GB" dirty="0">
              <a:solidFill>
                <a:srgbClr val="002060"/>
              </a:solidFill>
              <a:latin typeface="Barlow Condensed Medium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76" y="1920965"/>
            <a:ext cx="37909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7" y="1972537"/>
            <a:ext cx="4039719" cy="20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54737" y="4124118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  <a:latin typeface="Barlow Condensed Medium" charset="0"/>
              </a:rPr>
              <a:t>Sample size: 110</a:t>
            </a:r>
            <a:endParaRPr lang="en-GB" sz="800" dirty="0">
              <a:solidFill>
                <a:srgbClr val="002060"/>
              </a:solidFill>
              <a:latin typeface="Barlow Condensed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2722" y="4124118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  <a:latin typeface="Barlow Condensed Medium" charset="0"/>
              </a:rPr>
              <a:t>Sample size: 6</a:t>
            </a:r>
            <a:endParaRPr lang="en-GB" sz="800" dirty="0">
              <a:solidFill>
                <a:srgbClr val="002060"/>
              </a:solidFill>
              <a:latin typeface="Barlow Condense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39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309806" y="1309183"/>
            <a:ext cx="43486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Too c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omplicated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 </a:t>
            </a: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gile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nough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fit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oday’s teaching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edagogy</a:t>
            </a: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Lack Classroom System Integration Processes</a:t>
            </a: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Need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extensive rollout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 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professional development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and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organizational adoption</a:t>
            </a: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Lack 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 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conversion ability</a:t>
            </a: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>
              <a:spcBef>
                <a:spcPts val="1200"/>
              </a:spcBef>
              <a:buSzPts val="2200"/>
            </a:pP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051" y="339741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Major Factors Why Teachers Dislike Interactive Displays</a:t>
            </a:r>
            <a:endParaRPr sz="36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105371"/>
            <a:ext cx="7157085" cy="488016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868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051" y="339741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Activity plan</a:t>
            </a:r>
            <a:endParaRPr sz="36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" y="1788370"/>
            <a:ext cx="9042400" cy="1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1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414509" y="1342682"/>
            <a:ext cx="3797386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1200"/>
              </a:spcBef>
              <a:buSzPts val="2200"/>
            </a:pPr>
            <a:endParaRPr lang="en-US" sz="2200" dirty="0" smtClean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22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Preparation</a:t>
            </a: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Communication</a:t>
            </a: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en-US" sz="22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Execution - 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Trainings, seminar sessions, discussions etc.</a:t>
            </a:r>
          </a:p>
          <a:p>
            <a:pPr mar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483593" y="821881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/>
            </a:r>
            <a:b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</a:br>
            <a: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/>
            </a:r>
            <a:b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</a:b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/>
            </a:r>
            <a:b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</a:br>
            <a:r>
              <a:rPr lang="en-US" sz="3600" i="1" spc="-300" dirty="0" smtClean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Keys </a:t>
            </a:r>
            <a: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to Success for Getting Teachers to Adopt Interactive Whiteboards</a:t>
            </a:r>
            <a:endParaRPr sz="36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12" y="-110231"/>
            <a:ext cx="4016278" cy="53550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17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DF9FE12-705C-4CD6-8ABE-4582B5A8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23" y="472239"/>
            <a:ext cx="4045280" cy="1299411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Teachers </a:t>
            </a:r>
            <a:r>
              <a:rPr lang="en-US" sz="1400" dirty="0"/>
              <a:t>can use web-based resources in whole-class teaching.</a:t>
            </a:r>
          </a:p>
          <a:p>
            <a:r>
              <a:rPr lang="en-US" sz="1400" dirty="0" smtClean="0"/>
              <a:t>Provide materials such as text, </a:t>
            </a:r>
            <a:r>
              <a:rPr lang="en-US" sz="1400" dirty="0"/>
              <a:t>pictures,  sounds</a:t>
            </a:r>
            <a:r>
              <a:rPr lang="en-US" sz="1400" dirty="0" smtClean="0"/>
              <a:t>, </a:t>
            </a:r>
            <a:r>
              <a:rPr lang="en-US" sz="1400" dirty="0"/>
              <a:t>video segments, and </a:t>
            </a:r>
            <a:r>
              <a:rPr lang="en-US" sz="1400" dirty="0" smtClean="0"/>
              <a:t>animation.</a:t>
            </a:r>
          </a:p>
          <a:p>
            <a:r>
              <a:rPr lang="en-US" sz="1400" dirty="0"/>
              <a:t>Teachers can save &amp; print elements from the board, including notes made during the lesson, </a:t>
            </a:r>
            <a:endParaRPr lang="en-US" sz="1400" dirty="0" smtClean="0"/>
          </a:p>
          <a:p>
            <a:r>
              <a:rPr lang="en-US" sz="1400" smtClean="0"/>
              <a:t>Allows </a:t>
            </a:r>
            <a:r>
              <a:rPr lang="en-US" sz="1400" dirty="0" smtClean="0"/>
              <a:t>lecturers to </a:t>
            </a:r>
            <a:r>
              <a:rPr lang="en-US" sz="1400" dirty="0"/>
              <a:t>share and re-use materials, reducing </a:t>
            </a:r>
            <a:r>
              <a:rPr lang="en-US" sz="1400" dirty="0" smtClean="0"/>
              <a:t>workloads.</a:t>
            </a:r>
            <a:endParaRPr lang="en-US" sz="1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F71D87-948C-4950-8B4A-F1A583B8EE4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7771BA0-B977-4B9C-9F53-1C648253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54" y="-150018"/>
            <a:ext cx="4801800" cy="935832"/>
          </a:xfrm>
        </p:spPr>
        <p:txBody>
          <a:bodyPr/>
          <a:lstStyle/>
          <a:p>
            <a:r>
              <a:rPr lang="en-US" sz="36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Benefits of using the interactive board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A47057-2ED5-4393-B41A-929D2152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611" y="532356"/>
            <a:ext cx="3676388" cy="39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3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477330" y="875012"/>
            <a:ext cx="7345076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English language teachers of Jeddah Schools, KSA</a:t>
            </a:r>
          </a:p>
          <a:p>
            <a:pPr marL="342900" lvl="0" indent="-342900">
              <a:spcBef>
                <a:spcPts val="1200"/>
              </a:spcBef>
              <a:buSzPts val="2200"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Karadag, M.,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Koc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A.&amp;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Kalkan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U. (2017). The impact of smartboard usage on the class management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0" lvl="0" indent="0">
              <a:spcBef>
                <a:spcPts val="1200"/>
              </a:spcBef>
              <a:buSzPts val="2200"/>
              <a:buNone/>
            </a:pP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en-US" sz="1600" dirty="0" smtClean="0">
                <a:solidFill>
                  <a:schemeClr val="bg2"/>
                </a:solidFill>
                <a:latin typeface="Barlow Condensed" charset="0"/>
                <a:ea typeface="Barlow Condensed"/>
                <a:cs typeface="Barlow Condensed"/>
                <a:sym typeface="Barlow Condensed"/>
              </a:rPr>
              <a:t>“S</a:t>
            </a:r>
            <a:r>
              <a:rPr lang="en-GB" sz="1600" dirty="0" smtClean="0">
                <a:solidFill>
                  <a:schemeClr val="bg2"/>
                </a:solidFill>
                <a:latin typeface="Barlow Condensed" charset="0"/>
              </a:rPr>
              <a:t>mart </a:t>
            </a:r>
            <a:r>
              <a:rPr lang="en-GB" sz="1600" dirty="0">
                <a:solidFill>
                  <a:schemeClr val="bg2"/>
                </a:solidFill>
                <a:latin typeface="Barlow Condensed" charset="0"/>
              </a:rPr>
              <a:t>board usage has a positive impact on in-class communication and </a:t>
            </a:r>
            <a:r>
              <a:rPr lang="en-GB" sz="1600" dirty="0" smtClean="0">
                <a:solidFill>
                  <a:schemeClr val="bg2"/>
                </a:solidFill>
                <a:latin typeface="Barlow Condensed" charset="0"/>
              </a:rPr>
              <a:t>makes </a:t>
            </a:r>
            <a:r>
              <a:rPr lang="en-GB" sz="1600" dirty="0">
                <a:solidFill>
                  <a:schemeClr val="bg2"/>
                </a:solidFill>
                <a:latin typeface="Barlow Condensed" charset="0"/>
              </a:rPr>
              <a:t>the </a:t>
            </a:r>
            <a:r>
              <a:rPr lang="en-GB" sz="1600" dirty="0" smtClean="0">
                <a:solidFill>
                  <a:schemeClr val="bg2"/>
                </a:solidFill>
                <a:latin typeface="Barlow Condensed" charset="0"/>
              </a:rPr>
              <a:t>	courses </a:t>
            </a:r>
            <a:r>
              <a:rPr lang="en-GB" sz="1600" dirty="0">
                <a:solidFill>
                  <a:schemeClr val="bg2"/>
                </a:solidFill>
                <a:latin typeface="Barlow Condensed" charset="0"/>
              </a:rPr>
              <a:t>fun and entertaining</a:t>
            </a:r>
            <a:r>
              <a:rPr lang="en-GB" sz="1600" dirty="0" smtClean="0">
                <a:solidFill>
                  <a:schemeClr val="bg2"/>
                </a:solidFill>
                <a:latin typeface="Barlow Condensed" charset="0"/>
              </a:rPr>
              <a:t>.”</a:t>
            </a:r>
            <a:endParaRPr lang="en-US" sz="1600" dirty="0">
              <a:solidFill>
                <a:schemeClr val="bg2"/>
              </a:solidFill>
              <a:latin typeface="Barlow Condensed" charset="0"/>
              <a:ea typeface="Barlow Condensed"/>
              <a:cs typeface="Barlow Condensed"/>
              <a:sym typeface="Barlow Condensed"/>
            </a:endParaRPr>
          </a:p>
          <a:p>
            <a:pPr marL="342900" lvl="0" indent="-342900">
              <a:spcBef>
                <a:spcPts val="1200"/>
              </a:spcBef>
              <a:buSzPts val="2200"/>
            </a:pP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OBSTACLES OF USING SMART BOARD IN TEACHING ENGLISH AT TABUK SECONDARY SCHOOLS Dr.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Mowafaq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Momani Academic Supervisor of the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ELC.University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of Tabuk, SAUDI </a:t>
            </a:r>
            <a:r>
              <a:rPr lang="en-US" sz="1600" dirty="0" smtClean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ARABIA</a:t>
            </a: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spcBef>
                <a:spcPts val="1200"/>
              </a:spcBef>
              <a:buSzPts val="2200"/>
              <a:buNone/>
            </a:pPr>
            <a:endParaRPr lang="en-US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EC008B"/>
              </a:buClr>
              <a:buSzPts val="4000"/>
              <a:buFont typeface="Barlow Condensed ExtraLight"/>
            </a:pPr>
            <a:r>
              <a:rPr lang="en-US" sz="4500" i="1" spc="-300" dirty="0">
                <a:ln w="0"/>
                <a:gradFill flip="none" rotWithShape="1">
                  <a:gsLst>
                    <a:gs pos="28000">
                      <a:srgbClr val="EC008B"/>
                    </a:gs>
                    <a:gs pos="62000">
                      <a:srgbClr val="BE1E2D"/>
                    </a:gs>
                    <a:gs pos="81000">
                      <a:srgbClr val="F05A28"/>
                    </a:gs>
                  </a:gsLst>
                  <a:lin ang="2700000" scaled="1"/>
                  <a:tileRect/>
                </a:gradFill>
                <a:latin typeface="Barlow Condensed ExtraLight" pitchFamily="2" charset="77"/>
                <a:cs typeface="Arial"/>
                <a:sym typeface="Barlow Condensed ExtraLight"/>
              </a:rPr>
              <a:t>Research and disciplines</a:t>
            </a:r>
            <a:endParaRPr sz="4500" i="1" spc="-300" dirty="0">
              <a:ln w="0"/>
              <a:gradFill flip="none" rotWithShape="1">
                <a:gsLst>
                  <a:gs pos="28000">
                    <a:srgbClr val="EC008B"/>
                  </a:gs>
                  <a:gs pos="62000">
                    <a:srgbClr val="BE1E2D"/>
                  </a:gs>
                  <a:gs pos="81000">
                    <a:srgbClr val="F05A28"/>
                  </a:gs>
                </a:gsLst>
                <a:lin ang="2700000" scaled="1"/>
                <a:tileRect/>
              </a:gradFill>
              <a:latin typeface="Barlow Condensed ExtraLight" pitchFamily="2" charset="77"/>
              <a:cs typeface="Arial"/>
              <a:sym typeface="Barlow Condensed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206465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LU_esitluspõhi" id="{8274975E-23BA-A249-94A5-8A7FFF0D3744}" vid="{1071B27B-1534-B84B-A1BB-C70973C396B4}"/>
    </a:ext>
  </a:extLst>
</a:theme>
</file>

<file path=ppt/theme/theme2.xml><?xml version="1.0" encoding="utf-8"?>
<a:theme xmlns:a="http://schemas.openxmlformats.org/drawingml/2006/main" name="TLU Esitlus - must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LU_esitluspõhi" id="{8274975E-23BA-A249-94A5-8A7FFF0D3744}" vid="{A265503C-AE33-684A-8256-E59CFBB90A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288</Words>
  <Application>Microsoft Office PowerPoint</Application>
  <PresentationFormat>On-screen Show (16:9)</PresentationFormat>
  <Paragraphs>68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Barlow Condensed</vt:lpstr>
      <vt:lpstr>Merriweather Sans</vt:lpstr>
      <vt:lpstr>Calibri</vt:lpstr>
      <vt:lpstr>EB Garamond</vt:lpstr>
      <vt:lpstr>Barlow Condensed Medium</vt:lpstr>
      <vt:lpstr>Barlow Condensed ExtraLight</vt:lpstr>
      <vt:lpstr>TLU Esitlus - valge</vt:lpstr>
      <vt:lpstr>TLU Esitlus - must</vt:lpstr>
      <vt:lpstr>PowerPoint Presentation</vt:lpstr>
      <vt:lpstr>PowerPoint Presentation</vt:lpstr>
      <vt:lpstr>Have you ever used or been in contact with an interactive board?</vt:lpstr>
      <vt:lpstr>Do you see any potential use for IB’s in learning environments?</vt:lpstr>
      <vt:lpstr>Major Factors Why Teachers Dislike Interactive Displays</vt:lpstr>
      <vt:lpstr>Activity plan</vt:lpstr>
      <vt:lpstr>   Keys to Success for Getting Teachers to Adopt Interactive Whiteboards</vt:lpstr>
      <vt:lpstr>Benefits of using the interactive board</vt:lpstr>
      <vt:lpstr>Research and disciplines</vt:lpstr>
      <vt:lpstr>Findings and Feedback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 TULEMAST ELU  KURSUSELE   PROJEKTI NIMI  JUHENDAJA</dc:title>
  <dc:creator>Greta Raidma</dc:creator>
  <cp:lastModifiedBy>Martin</cp:lastModifiedBy>
  <cp:revision>72</cp:revision>
  <cp:lastPrinted>2020-09-05T04:26:28Z</cp:lastPrinted>
  <dcterms:modified xsi:type="dcterms:W3CDTF">2021-12-12T22:01:26Z</dcterms:modified>
</cp:coreProperties>
</file>