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7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Barlow Condensed ExtraLight"/>
      <p:regular r:id="rId22"/>
      <p:bold r:id="rId23"/>
      <p:italic r:id="rId24"/>
      <p:boldItalic r:id="rId25"/>
    </p:embeddedFont>
    <p:embeddedFont>
      <p:font typeface="Barlow Condensed Medium"/>
      <p:regular r:id="rId26"/>
      <p:bold r:id="rId27"/>
      <p:italic r:id="rId28"/>
      <p:boldItalic r:id="rId29"/>
    </p:embeddedFont>
    <p:embeddedFont>
      <p:font typeface="Barlow Condensed"/>
      <p:regular r:id="rId30"/>
      <p:bold r:id="rId31"/>
      <p:italic r:id="rId32"/>
      <p:boldItalic r:id="rId33"/>
    </p:embeddedFont>
    <p:embeddedFont>
      <p:font typeface="EB Garamond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jqMPCnkIU57s5y6Ay0CTdRF7cb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BarlowCondensedExtraLight-regular.fntdata"/><Relationship Id="rId21" Type="http://schemas.openxmlformats.org/officeDocument/2006/relationships/slide" Target="slides/slide15.xml"/><Relationship Id="rId24" Type="http://schemas.openxmlformats.org/officeDocument/2006/relationships/font" Target="fonts/BarlowCondensedExtraLight-italic.fntdata"/><Relationship Id="rId23" Type="http://schemas.openxmlformats.org/officeDocument/2006/relationships/font" Target="fonts/BarlowCondensedExtraLight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CondensedMedium-regular.fntdata"/><Relationship Id="rId25" Type="http://schemas.openxmlformats.org/officeDocument/2006/relationships/font" Target="fonts/BarlowCondensedExtraLight-boldItalic.fntdata"/><Relationship Id="rId28" Type="http://schemas.openxmlformats.org/officeDocument/2006/relationships/font" Target="fonts/BarlowCondensedMedium-italic.fntdata"/><Relationship Id="rId27" Type="http://schemas.openxmlformats.org/officeDocument/2006/relationships/font" Target="fonts/BarlowCondensed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Condensed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Condensed-bold.fntdata"/><Relationship Id="rId30" Type="http://schemas.openxmlformats.org/officeDocument/2006/relationships/font" Target="fonts/BarlowCondensed-regular.fntdata"/><Relationship Id="rId11" Type="http://schemas.openxmlformats.org/officeDocument/2006/relationships/slide" Target="slides/slide5.xml"/><Relationship Id="rId33" Type="http://schemas.openxmlformats.org/officeDocument/2006/relationships/font" Target="fonts/BarlowCondensed-boldItalic.fntdata"/><Relationship Id="rId10" Type="http://schemas.openxmlformats.org/officeDocument/2006/relationships/slide" Target="slides/slide4.xml"/><Relationship Id="rId32" Type="http://schemas.openxmlformats.org/officeDocument/2006/relationships/font" Target="fonts/BarlowCondensed-italic.fntdata"/><Relationship Id="rId13" Type="http://schemas.openxmlformats.org/officeDocument/2006/relationships/slide" Target="slides/slide7.xml"/><Relationship Id="rId35" Type="http://schemas.openxmlformats.org/officeDocument/2006/relationships/font" Target="fonts/EBGaramond-bold.fntdata"/><Relationship Id="rId12" Type="http://schemas.openxmlformats.org/officeDocument/2006/relationships/slide" Target="slides/slide6.xml"/><Relationship Id="rId34" Type="http://schemas.openxmlformats.org/officeDocument/2006/relationships/font" Target="fonts/EBGaramond-regular.fntdata"/><Relationship Id="rId15" Type="http://schemas.openxmlformats.org/officeDocument/2006/relationships/slide" Target="slides/slide9.xml"/><Relationship Id="rId37" Type="http://schemas.openxmlformats.org/officeDocument/2006/relationships/font" Target="fonts/EBGaramond-boldItalic.fntdata"/><Relationship Id="rId14" Type="http://schemas.openxmlformats.org/officeDocument/2006/relationships/slide" Target="slides/slide8.xml"/><Relationship Id="rId36" Type="http://schemas.openxmlformats.org/officeDocument/2006/relationships/font" Target="fonts/EBGaramond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26" name="Google Shape;22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39" name="Google Shape;23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56" name="Google Shape;25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1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 on loodusest inspireeritud ja looduslähedaste lahendustega õpi- ja puhkeruumi loomine</a:t>
            </a:r>
            <a:endParaRPr sz="1000"/>
          </a:p>
        </p:txBody>
      </p:sp>
      <p:sp>
        <p:nvSpPr>
          <p:cNvPr id="189" name="Google Shape;18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97" name="Google Shape;19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1" name="Google Shape;2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7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17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29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9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29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9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30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1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1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31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1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2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32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3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3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4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6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36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1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41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41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41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41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41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41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41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41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41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41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islaid (must)">
  <p:cSld name="1_Esislaid (must)">
    <p:bg>
      <p:bgPr>
        <a:solidFill>
          <a:schemeClr val="dk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3"/>
          <p:cNvSpPr/>
          <p:nvPr/>
        </p:nvSpPr>
        <p:spPr>
          <a:xfrm>
            <a:off x="6884001" y="2736273"/>
            <a:ext cx="1802765" cy="11314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descr="TLY-est-v.png" id="123" name="Google Shape;12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5414" y="4119184"/>
            <a:ext cx="1724101" cy="3512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-v.png" id="124" name="Google Shape;12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770" y="4486751"/>
            <a:ext cx="1896511" cy="38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3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26" name="Google Shape;12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8782" y="2899389"/>
            <a:ext cx="1453202" cy="8410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3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8" name="Google Shape;128;p43"/>
          <p:cNvSpPr txBox="1"/>
          <p:nvPr>
            <p:ph type="title"/>
          </p:nvPr>
        </p:nvSpPr>
        <p:spPr>
          <a:xfrm>
            <a:off x="628203" y="625298"/>
            <a:ext cx="4781997" cy="38451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9" name="Google Shape;12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0475" y="715291"/>
            <a:ext cx="1802765" cy="178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(must)">
  <p:cSld name="tees (must)">
    <p:bg>
      <p:bgPr>
        <a:solidFill>
          <a:schemeClr val="dk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 txBox="1"/>
          <p:nvPr>
            <p:ph type="title"/>
          </p:nvPr>
        </p:nvSpPr>
        <p:spPr>
          <a:xfrm>
            <a:off x="2472940" y="125173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" name="Google Shape;132;p44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1 (must)">
  <p:cSld name="tees + selgitus 01 (must)">
    <p:bg>
      <p:bgPr>
        <a:solidFill>
          <a:schemeClr val="dk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5"/>
          <p:cNvSpPr txBox="1"/>
          <p:nvPr>
            <p:ph type="title"/>
          </p:nvPr>
        </p:nvSpPr>
        <p:spPr>
          <a:xfrm>
            <a:off x="2472940" y="125173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300"/>
              <a:buFont typeface="Times New Roman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45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6" name="Google Shape;136;p45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+ selgitus 02 (must)">
  <p:cSld name="tees + selgitus 02 (must)"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6"/>
          <p:cNvSpPr txBox="1"/>
          <p:nvPr>
            <p:ph type="title"/>
          </p:nvPr>
        </p:nvSpPr>
        <p:spPr>
          <a:xfrm>
            <a:off x="2469826" y="1249391"/>
            <a:ext cx="59316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  <a:defRPr i="0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46"/>
          <p:cNvSpPr txBox="1"/>
          <p:nvPr>
            <p:ph idx="1" type="body"/>
          </p:nvPr>
        </p:nvSpPr>
        <p:spPr>
          <a:xfrm>
            <a:off x="2472940" y="238656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erriweather Sans"/>
              <a:buChar char="-"/>
              <a:defRPr sz="2800">
                <a:solidFill>
                  <a:srgbClr val="FFFFFF"/>
                </a:solidFill>
              </a:defRPr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Char char="-"/>
              <a:defRPr sz="2400">
                <a:solidFill>
                  <a:srgbClr val="FFFFFF"/>
                </a:solidFill>
              </a:defRPr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  <a:defRPr sz="2000">
                <a:solidFill>
                  <a:srgbClr val="FFFFFF"/>
                </a:solidFill>
              </a:defRPr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40" name="Google Shape;140;p46"/>
          <p:cNvCxnSpPr/>
          <p:nvPr/>
        </p:nvCxnSpPr>
        <p:spPr>
          <a:xfrm flipH="1">
            <a:off x="1130535" y="104315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19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 (must)">
  <p:cSld name="pealkiri 01 (must)">
    <p:bg>
      <p:bgPr>
        <a:solidFill>
          <a:schemeClr val="dk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/>
          <p:nvPr>
            <p:ph type="title"/>
          </p:nvPr>
        </p:nvSpPr>
        <p:spPr>
          <a:xfrm>
            <a:off x="330200" y="470498"/>
            <a:ext cx="8470900" cy="1393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 (must)">
  <p:cSld name="pealkiri 02 (must)"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8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imes New Roman"/>
              <a:buNone/>
              <a:defRPr i="0" sz="3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0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20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21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22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3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23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24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2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9" name="Google Shape;119;p42"/>
          <p:cNvSpPr txBox="1"/>
          <p:nvPr>
            <p:ph type="title"/>
          </p:nvPr>
        </p:nvSpPr>
        <p:spPr>
          <a:xfrm>
            <a:off x="628650" y="552381"/>
            <a:ext cx="7886700" cy="1205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-v.png" id="120" name="Google Shape;120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4770" y="4486751"/>
            <a:ext cx="1896511" cy="3863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/>
          <p:nvPr/>
        </p:nvSpPr>
        <p:spPr>
          <a:xfrm>
            <a:off x="403625" y="1080550"/>
            <a:ext cx="51366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chemeClr val="accent6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ELU</a:t>
            </a:r>
            <a:endParaRPr b="0" i="1" sz="8000" u="none" cap="none" strike="noStrike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chemeClr val="accent6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r>
              <a:rPr i="1" lang="en-US" sz="8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Bioharmoonia värav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"/>
          <p:cNvSpPr txBox="1"/>
          <p:nvPr>
            <p:ph idx="1" type="body"/>
          </p:nvPr>
        </p:nvSpPr>
        <p:spPr>
          <a:xfrm>
            <a:off x="477300" y="1191150"/>
            <a:ext cx="4819500" cy="27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600"/>
              <a:buChar char="-"/>
            </a:pPr>
            <a:r>
              <a:rPr lang="en-US" sz="2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Teaduslikud allikad.</a:t>
            </a:r>
            <a:endParaRPr sz="2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937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600"/>
              <a:buChar char="-"/>
            </a:pPr>
            <a:r>
              <a:rPr lang="en-US" sz="2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Varasemalt loodud looduslikud õpi- ja lõõgastusruumid.</a:t>
            </a:r>
            <a:endParaRPr sz="26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600"/>
              <a:buChar char="-"/>
            </a:pPr>
            <a:r>
              <a:rPr lang="en-US" sz="26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Interdistsiplinaarsus ja innovatiivsus</a:t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9" name="Google Shape;22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726" y="844925"/>
            <a:ext cx="3371776" cy="345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"/>
          <p:cNvSpPr txBox="1"/>
          <p:nvPr>
            <p:ph type="title"/>
          </p:nvPr>
        </p:nvSpPr>
        <p:spPr>
          <a:xfrm>
            <a:off x="1607700" y="2099850"/>
            <a:ext cx="592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60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 rot="6327012">
            <a:off x="-23790" y="2167935"/>
            <a:ext cx="2689181" cy="400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/>
          <p:nvPr>
            <p:ph idx="1" type="body"/>
          </p:nvPr>
        </p:nvSpPr>
        <p:spPr>
          <a:xfrm>
            <a:off x="477325" y="1192455"/>
            <a:ext cx="42657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2" name="Google Shape;242;p12"/>
          <p:cNvSpPr txBox="1"/>
          <p:nvPr/>
        </p:nvSpPr>
        <p:spPr>
          <a:xfrm>
            <a:off x="6197800" y="1950975"/>
            <a:ext cx="249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3" name="Google Shape;24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025" y="386425"/>
            <a:ext cx="3887750" cy="218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025" y="2653375"/>
            <a:ext cx="3887750" cy="2188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25" y="386425"/>
            <a:ext cx="3887750" cy="218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325" y="2654731"/>
            <a:ext cx="3887750" cy="218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"/>
          <p:cNvSpPr txBox="1"/>
          <p:nvPr>
            <p:ph type="title"/>
          </p:nvPr>
        </p:nvSpPr>
        <p:spPr>
          <a:xfrm>
            <a:off x="1607725" y="2080200"/>
            <a:ext cx="5928600" cy="98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60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 rot="6327012">
            <a:off x="-67540" y="2167935"/>
            <a:ext cx="2689181" cy="400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"/>
          <p:cNvSpPr txBox="1"/>
          <p:nvPr>
            <p:ph idx="1" type="body"/>
          </p:nvPr>
        </p:nvSpPr>
        <p:spPr>
          <a:xfrm>
            <a:off x="401400" y="1922100"/>
            <a:ext cx="83412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4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“Peale teadustöödega tutvumist, saime aru, et </a:t>
            </a:r>
            <a:r>
              <a:rPr b="1" i="1" lang="en-US" sz="4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vajadus</a:t>
            </a:r>
            <a:r>
              <a:rPr i="1" lang="en-US" sz="4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sellise ruumi järgi </a:t>
            </a:r>
            <a:r>
              <a:rPr b="1" i="1" lang="en-US" sz="4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on suur</a:t>
            </a:r>
            <a:r>
              <a:rPr i="1" lang="en-US" sz="41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”</a:t>
            </a:r>
            <a:endParaRPr i="1" sz="41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9" name="Google Shape;259;p14"/>
          <p:cNvSpPr txBox="1"/>
          <p:nvPr>
            <p:ph type="title"/>
          </p:nvPr>
        </p:nvSpPr>
        <p:spPr>
          <a:xfrm>
            <a:off x="353192" y="39669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JÄRELDUSED</a:t>
            </a:r>
            <a:endParaRPr i="1" sz="45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>
            <a:off x="650326" y="1341475"/>
            <a:ext cx="44196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chemeClr val="accent6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b="0" i="1" lang="en-US" sz="8000" u="none" cap="none" strike="noStrike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endParaRPr b="0" i="1" sz="8000" u="none" cap="none" strike="noStrike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8000" u="none" cap="none" strike="noStrik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b="0" i="1" sz="8000" u="none" cap="none" strike="noStrik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chemeClr val="accent6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chemeClr val="accent6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1435421" y="3910738"/>
            <a:ext cx="22158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59" name="Google Shape;1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193" y="3030970"/>
            <a:ext cx="842298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2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2"/>
          <p:cNvCxnSpPr/>
          <p:nvPr/>
        </p:nvCxnSpPr>
        <p:spPr>
          <a:xfrm flipH="1">
            <a:off x="3518171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7" name="Google Shape;167;p2"/>
          <p:cNvSpPr/>
          <p:nvPr/>
        </p:nvSpPr>
        <p:spPr>
          <a:xfrm>
            <a:off x="3651262" y="391073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https://lh3.googleusercontent.com/6GRNvr0XC57ugURaw1plr6KpZzvLKf0I7B51Xxj3RjpFX8W7FKeMtM6hp9gL9HooSOcREv9EcuB943mobwUqA_aeuSSawZ3aisXNWAeYwGWK2ttY84p9fqKFbDdCTZMPvQRvJNU" id="168" name="Google Shape;16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315591" y="3105068"/>
            <a:ext cx="770880" cy="780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2"/>
          <p:cNvCxnSpPr/>
          <p:nvPr/>
        </p:nvCxnSpPr>
        <p:spPr>
          <a:xfrm flipH="1">
            <a:off x="5604473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lh5.googleusercontent.com/IPLV0Xop8TqtOrsMj4uY4bc4juzDvSwMp_mS5JL-1tnM2FdNLkf9p2skoZROQr0U2DlVa2Fgkvshy3sS7S_s8QCNFpIWNBzcBPFXtQTsqIiRKF9B7yAvCRXLMBYVGQuQs9eGvQo" id="170" name="Google Shape;170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72" name="Google Shape;172;p2"/>
          <p:cNvCxnSpPr/>
          <p:nvPr/>
        </p:nvCxnSpPr>
        <p:spPr>
          <a:xfrm flipH="1">
            <a:off x="7665267" y="3176670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"/>
          <p:cNvSpPr txBox="1"/>
          <p:nvPr>
            <p:ph idx="4294967295" type="subTitle"/>
          </p:nvPr>
        </p:nvSpPr>
        <p:spPr>
          <a:xfrm>
            <a:off x="649812" y="252286"/>
            <a:ext cx="4782000" cy="48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Esindatud erialad: </a:t>
            </a:r>
            <a:endParaRPr sz="1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Agnes Värik, sotsiaalpedagoogika		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Maia-Liis Sild, alushariduse pedagoogika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Aditi Toome, sotsioloogia		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Anette-Aleksandra Tamm, haldus- ja ärikorraldus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Anne Wells, haldus- ja ärikorraldus		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Katriin Saar, psühholoogia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Siss Kestlane, psühholoogia		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Kaire Gerretz, andragoogika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Marilyn Rumberg, käsitöötehnoloogiad ja disain		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Estriin Arcos Haabma, keskkonnakorraldus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Juhendajad: </a:t>
            </a:r>
            <a:endParaRPr sz="14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Mihkel Kangur, Liisa Puusepp, Kelli Turmann, Peeter Laurits, Herkko Labi</a:t>
            </a:r>
            <a:endParaRPr i="1" sz="14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1400" u="none" cap="none" strike="noStrike">
                <a:solidFill>
                  <a:schemeClr val="accent6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Koostööpartner: </a:t>
            </a:r>
            <a:endParaRPr sz="1400">
              <a:solidFill>
                <a:schemeClr val="accent6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i="1" lang="en-US" sz="14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Estonian Anthropocene Center MTÜ</a:t>
            </a:r>
            <a:endParaRPr sz="1400"/>
          </a:p>
          <a:p>
            <a:pPr indent="0" lvl="0" marL="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"/>
          <p:cNvSpPr txBox="1"/>
          <p:nvPr>
            <p:ph type="title"/>
          </p:nvPr>
        </p:nvSpPr>
        <p:spPr>
          <a:xfrm>
            <a:off x="1607700" y="1656150"/>
            <a:ext cx="5928600" cy="183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</a:t>
            </a:r>
            <a:br>
              <a:rPr lang="en-US" sz="6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6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JA EESMÄRK</a:t>
            </a:r>
            <a:endParaRPr sz="60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1323650" y="985975"/>
            <a:ext cx="62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4"/>
          <p:cNvSpPr txBox="1"/>
          <p:nvPr/>
        </p:nvSpPr>
        <p:spPr>
          <a:xfrm rot="6326832">
            <a:off x="8328" y="2190694"/>
            <a:ext cx="2691943" cy="400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"/>
          <p:cNvSpPr txBox="1"/>
          <p:nvPr>
            <p:ph idx="1" type="body"/>
          </p:nvPr>
        </p:nvSpPr>
        <p:spPr>
          <a:xfrm>
            <a:off x="209700" y="1004249"/>
            <a:ext cx="4265700" cy="31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latin typeface="Barlow Condensed"/>
                <a:ea typeface="Barlow Condensed"/>
                <a:cs typeface="Barlow Condensed"/>
                <a:sym typeface="Barlow Condensed"/>
              </a:rPr>
              <a:t>Loodusest inspireeritud ja looduslähedaste lahendustega õpi- ja puhkeruumi mudeli loomine</a:t>
            </a:r>
            <a:r>
              <a:rPr b="1" lang="en-US" sz="1400"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b="1" sz="26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0" marL="45720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00"/>
              <a:buChar char="-"/>
            </a:pPr>
            <a:r>
              <a:rPr lang="en-US" sz="2200">
                <a:latin typeface="Barlow Condensed"/>
                <a:ea typeface="Barlow Condensed"/>
                <a:cs typeface="Barlow Condensed"/>
                <a:sym typeface="Barlow Condensed"/>
              </a:rPr>
              <a:t>Loodushariduse edendamine </a:t>
            </a:r>
            <a:endParaRPr sz="22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 Condensed"/>
              <a:buChar char="-"/>
            </a:pPr>
            <a:r>
              <a:rPr lang="en-US" sz="2200">
                <a:latin typeface="Barlow Condensed"/>
                <a:ea typeface="Barlow Condensed"/>
                <a:cs typeface="Barlow Condensed"/>
                <a:sym typeface="Barlow Condensed"/>
              </a:rPr>
              <a:t>Lõõgastusvõimaluse loomine</a:t>
            </a:r>
            <a:endParaRPr sz="22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Barlow Condensed"/>
              <a:buChar char="-"/>
            </a:pPr>
            <a:r>
              <a:rPr lang="en-US" sz="2200">
                <a:latin typeface="Barlow Condensed"/>
                <a:ea typeface="Barlow Condensed"/>
                <a:cs typeface="Barlow Condensed"/>
                <a:sym typeface="Barlow Condensed"/>
              </a:rPr>
              <a:t>Õppimise muutmine efektiivseks ja tõhusaks</a:t>
            </a:r>
            <a:endParaRPr sz="22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2" name="Google Shape;192;p5"/>
          <p:cNvSpPr txBox="1"/>
          <p:nvPr>
            <p:ph type="title"/>
          </p:nvPr>
        </p:nvSpPr>
        <p:spPr>
          <a:xfrm>
            <a:off x="378967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EESMÄRK</a:t>
            </a:r>
            <a:endParaRPr i="1" sz="45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93" name="Google Shape;193;p5"/>
          <p:cNvPicPr preferRelativeResize="0"/>
          <p:nvPr/>
        </p:nvPicPr>
        <p:blipFill rotWithShape="1">
          <a:blip r:embed="rId3">
            <a:alphaModFix/>
          </a:blip>
          <a:srcRect b="368" l="12614" r="11759" t="2581"/>
          <a:stretch/>
        </p:blipFill>
        <p:spPr>
          <a:xfrm>
            <a:off x="4686650" y="1007627"/>
            <a:ext cx="4265700" cy="312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idx="1" type="body"/>
          </p:nvPr>
        </p:nvSpPr>
        <p:spPr>
          <a:xfrm>
            <a:off x="392675" y="1242150"/>
            <a:ext cx="44625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-"/>
            </a:pPr>
            <a:r>
              <a:rPr lang="en-US" sz="22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Keskkonnateadlikkuse suurendamine</a:t>
            </a:r>
            <a:endParaRPr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200"/>
              <a:buChar char="-"/>
            </a:pPr>
            <a:r>
              <a:rPr lang="en-US" sz="2200">
                <a:solidFill>
                  <a:srgbClr val="00206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raames on loodud ruumi 3D mudel, mille abil on võimalik hiljem luua füüsiline prototüüp</a:t>
            </a:r>
            <a:endParaRPr sz="2200">
              <a:solidFill>
                <a:srgbClr val="00206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0" name="Google Shape;200;p6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OLULISUS</a:t>
            </a:r>
            <a:endParaRPr i="1" sz="45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01" name="Google Shape;20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700" y="1242150"/>
            <a:ext cx="4259763" cy="283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>
            <p:ph type="title"/>
          </p:nvPr>
        </p:nvSpPr>
        <p:spPr>
          <a:xfrm>
            <a:off x="1607700" y="1658850"/>
            <a:ext cx="5928600" cy="18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07" name="Google Shape;207;p7"/>
          <p:cNvSpPr txBox="1"/>
          <p:nvPr/>
        </p:nvSpPr>
        <p:spPr>
          <a:xfrm rot="6327012">
            <a:off x="-67540" y="2167935"/>
            <a:ext cx="2689181" cy="4002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/>
          <p:nvPr>
            <p:ph idx="1" type="body"/>
          </p:nvPr>
        </p:nvSpPr>
        <p:spPr>
          <a:xfrm>
            <a:off x="477330" y="993675"/>
            <a:ext cx="4193144" cy="129941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2500"/>
              <a:buChar char="-"/>
            </a:pP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Kohtumised ja koosolekud.</a:t>
            </a:r>
            <a:endParaRPr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-"/>
            </a:pP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Teaduskirjandusega tutvumine.</a:t>
            </a:r>
            <a:endParaRPr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-"/>
            </a:pP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Ruumi täpse kirjelduse koostamine.</a:t>
            </a:r>
            <a:endParaRPr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-"/>
            </a:pP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3D mudeli lo</a:t>
            </a: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</a:t>
            </a: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mine.</a:t>
            </a: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rgbClr val="24285D"/>
              </a:buClr>
              <a:buSzPts val="2500"/>
              <a:buFont typeface="Barlow Condensed"/>
              <a:buChar char="-"/>
            </a:pP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Lõppraporti</a:t>
            </a:r>
            <a:r>
              <a:rPr lang="en-US" sz="2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koostamine.</a:t>
            </a:r>
            <a:endParaRPr sz="25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4" name="Google Shape;214;p8"/>
          <p:cNvSpPr txBox="1"/>
          <p:nvPr>
            <p:ph type="title"/>
          </p:nvPr>
        </p:nvSpPr>
        <p:spPr>
          <a:xfrm>
            <a:off x="477330" y="39669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TEGEVUSKAVA</a:t>
            </a:r>
            <a:endParaRPr i="1" sz="45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5843100" y="1921425"/>
            <a:ext cx="243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6" name="Google Shape;216;p8"/>
          <p:cNvPicPr preferRelativeResize="0"/>
          <p:nvPr/>
        </p:nvPicPr>
        <p:blipFill rotWithShape="1">
          <a:blip r:embed="rId3">
            <a:alphaModFix/>
          </a:blip>
          <a:srcRect b="0" l="17469" r="17469" t="0"/>
          <a:stretch/>
        </p:blipFill>
        <p:spPr>
          <a:xfrm>
            <a:off x="4681375" y="0"/>
            <a:ext cx="4462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/>
          <p:nvPr>
            <p:ph type="title"/>
          </p:nvPr>
        </p:nvSpPr>
        <p:spPr>
          <a:xfrm>
            <a:off x="1514801" y="1294325"/>
            <a:ext cx="65493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chemeClr val="accent6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JA INTERDISTSIPLINAARSUS</a:t>
            </a:r>
            <a:endParaRPr sz="6000">
              <a:solidFill>
                <a:schemeClr val="accent6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22" name="Google Shape;222;p9"/>
          <p:cNvSpPr txBox="1"/>
          <p:nvPr/>
        </p:nvSpPr>
        <p:spPr>
          <a:xfrm rot="6250337">
            <a:off x="-266287" y="2319406"/>
            <a:ext cx="3003206" cy="4000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 - must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Greta Raidma</dc:creator>
</cp:coreProperties>
</file>