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Barlow Condensed" panose="020B0604020202020204" charset="-7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elh/+U6gV4GKT6sDYsAdAG6G3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3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9af4319a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f9af4319a6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Võiks nimetada, kui palju teadusartikleid loeti läbi ja arutati koos.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f9af4319a6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9f7b2f77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109f7b2f776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Näide dosimeetri mõõtetulemustest: Horisontaalteljel on kellaaeg, vertikaalteljel helirõhk detsibellides A-karakteristiku järgi. Roheline joon näitab helirõhu tippväärtusi, punane - ekvivalentset keskmist helitaset. Allolevast tabelist saab mõõdetud aja kohta arvulised parameetrid: LAeq, müradoos %%, helirõhu tippväärtus, ekspositsiooniaeg.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109f7b2f776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9f7b2f77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9f7b2f776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Maksimaalseks helidoosiks, mille ületamisel suureneb oluliselt kuulmislanguse tekkimise tõenäosus, on keskmine ekvivalentne helitase LAeq 85 dB 8 tunni jooksul. Helitaseme suurenemise korral 3 dB võrra väheneb lubatav aeg kaks korda. Müradoosi väärtuse põhjal abil saab võrrelda erinevaid keskkondi ja hinnata nende ohtlikkuse määra. 100%-lisele päevasele müradoosile vastab, kui inimene on ilma kaitsevahenditeta 8 tunni jooksul eksponeeritud mürale ekvivalenttasemega 85 dB. Näiteks rokk-kontserdil, mille LAeq on 97 dB võiks viibida vaid 30 minutit. Selle aja jooksul saadakse 100% päevane lubatav helidoos.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Reaktiivlennuki müra mõõtmine on tehtud 5 m kauguselt</a:t>
            </a:r>
            <a:endParaRPr/>
          </a:p>
        </p:txBody>
      </p:sp>
      <p:sp>
        <p:nvSpPr>
          <p:cNvPr id="187" name="Google Shape;187;g109f7b2f776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9f7b2f77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9f7b2f776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09f7b2f776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9f38f393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9f38f3933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09f38f3933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9f7b2f77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09f7b2f776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Mitmel juhul mõõdetud müradoosid ületavad tervislikkuse piiri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Müradoos võtab arvesse heliintensiivsust ja ekspositsiooniaega</a:t>
            </a:r>
            <a:endParaRPr/>
          </a:p>
        </p:txBody>
      </p:sp>
      <p:sp>
        <p:nvSpPr>
          <p:cNvPr id="208" name="Google Shape;208;g109f7b2f776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9f7b2f77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09f7b2f776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Detailsus pole oluline, kui ei too välja piiride ületust. Tuua välja koondstatistika tippväärtustest. Kõrgeimad helitugevused esinesid kinos reklaamide ajal enne filmi</a:t>
            </a:r>
            <a:endParaRPr/>
          </a:p>
        </p:txBody>
      </p:sp>
      <p:sp>
        <p:nvSpPr>
          <p:cNvPr id="215" name="Google Shape;215;g109f7b2f776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9f7b2f77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9f7b2f776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Küsimus madalaima müradoosi osas - aeg oli lühike. Kommentaar. Tuua välja L</a:t>
            </a:r>
            <a:r>
              <a:rPr lang="en-US" sz="800"/>
              <a:t>aekv </a:t>
            </a:r>
            <a:endParaRPr/>
          </a:p>
        </p:txBody>
      </p:sp>
      <p:sp>
        <p:nvSpPr>
          <p:cNvPr id="222" name="Google Shape;222;g109f7b2f776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9f7b2f77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09f7b2f776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Vestlustest kooliõpetajatega ei selgunud, et neil oleks tekkinud kuulmiskahjustust, kuigi mõned õpetajad kurtsid väsimuse ja liiga valju keskkonna üle üldhariduskoolides.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Lasteiaõpetajad kurtsid peavalu, kumisemise ja huugamise üle pärast pikka lasterohket päeva ning et töötervishoiuarstid ei kontrolli nende kuulmist, kuigi nad ise tunnevad kuulmislangust.</a:t>
            </a:r>
            <a:endParaRPr/>
          </a:p>
        </p:txBody>
      </p:sp>
      <p:sp>
        <p:nvSpPr>
          <p:cNvPr id="229" name="Google Shape;229;g109f7b2f776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9f7b2f77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09f7b2f776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Madalaimat doosi ei ole mõtet märkida, sest see ei ole informatiivne - sõltub mõõtmise ajast</a:t>
            </a:r>
            <a:endParaRPr/>
          </a:p>
        </p:txBody>
      </p:sp>
      <p:sp>
        <p:nvSpPr>
          <p:cNvPr id="236" name="Google Shape;236;g109f7b2f776_0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9f7b2f77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09f7b2f776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09f7b2f776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9f7b2f77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09f7b2f776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109f7b2f776_0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9f7b2f77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09f7b2f776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109f7b2f776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9f7b2f77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09f7b2f776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Tervislikku mürataset kaubanduskeskustes ei ületatud</a:t>
            </a:r>
            <a:endParaRPr/>
          </a:p>
        </p:txBody>
      </p:sp>
      <p:sp>
        <p:nvSpPr>
          <p:cNvPr id="264" name="Google Shape;264;g109f7b2f776_0_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9f38f393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09f38f3933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09f38f3933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9f7b2f77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09f7b2f776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09f7b2f776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9f38f393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9f38f3933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109f38f3933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9f7b2f77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09f7b2f776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109f7b2f776_0_1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9f38f393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09f38f3933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667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1000"/>
              <a:buFont typeface="Merriweather Sans"/>
              <a:buChar char="-"/>
            </a:pPr>
            <a:r>
              <a:rPr lang="en-US" sz="1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Mida projekti tulemustest järeldate?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667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1000"/>
              <a:buFont typeface="Merriweather Sans"/>
              <a:buChar char="-"/>
            </a:pPr>
            <a:r>
              <a:rPr lang="en-US" sz="1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Mida soovite kokkuvõtteks välja tuua?</a:t>
            </a:r>
            <a:endParaRPr sz="100"/>
          </a:p>
        </p:txBody>
      </p:sp>
      <p:sp>
        <p:nvSpPr>
          <p:cNvPr id="297" name="Google Shape;297;g109f38f3933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9f7b2f77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09f7b2f776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109f7b2f776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9f7b2f77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9f7b2f776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09f7b2f776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f9af4319a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f9af4319a6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f9af4319a6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7c816318e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f7c816318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946d6e8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f946d6e8b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f946d6e8b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9f38f393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9f38f3933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Aastaks 2050 prognoositakse mingil määral kuulmislangust umbes 2,5 miljardile inimesele ja kuulmisega seotud taastusravi vajab vähemalt 700 miljonit inimest. Samuti prognoositakse, et üle 1 miljardil noorel on oht saada püsiv kuulmiskaotus oma ebamõistlike kuulamisharjumuste tõttu.</a:t>
            </a:r>
            <a:endParaRPr/>
          </a:p>
        </p:txBody>
      </p:sp>
      <p:sp>
        <p:nvSpPr>
          <p:cNvPr id="137" name="Google Shape;137;g109f38f3933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946d6e8b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f946d6e8bf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f946d6e8bf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9f7b2f77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09f7b2f776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09f7b2f776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b87990ef7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0b87990ef7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Töötervishoiu ja tööohutuse nõuete järgi ei tohi 8-tunnise tööpäeva jooksul müra päevane kokkupuutetase ületada 85 dB ning päeva tipphelirõhk ei tohi ületada 137 dB.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0b87990ef7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3"/>
          <p:cNvSpPr txBox="1"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ubTitle" idx="1"/>
          </p:nvPr>
        </p:nvSpPr>
        <p:spPr>
          <a:xfrm>
            <a:off x="646771" y="2855940"/>
            <a:ext cx="7772400" cy="93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 4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4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Two Content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5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5"/>
          <p:cNvSpPr txBox="1">
            <a:spLocks noGrp="1"/>
          </p:cNvSpPr>
          <p:nvPr>
            <p:ph type="body" idx="1"/>
          </p:nvPr>
        </p:nvSpPr>
        <p:spPr>
          <a:xfrm>
            <a:off x="6286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5"/>
          <p:cNvSpPr txBox="1">
            <a:spLocks noGrp="1"/>
          </p:cNvSpPr>
          <p:nvPr>
            <p:ph type="body" idx="2"/>
          </p:nvPr>
        </p:nvSpPr>
        <p:spPr>
          <a:xfrm>
            <a:off x="46291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2">
  <p:cSld name="Two Content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6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body" idx="1"/>
          </p:nvPr>
        </p:nvSpPr>
        <p:spPr>
          <a:xfrm>
            <a:off x="6286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6"/>
          <p:cNvSpPr txBox="1">
            <a:spLocks noGrp="1"/>
          </p:cNvSpPr>
          <p:nvPr>
            <p:ph type="body" idx="2"/>
          </p:nvPr>
        </p:nvSpPr>
        <p:spPr>
          <a:xfrm>
            <a:off x="46291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content">
  <p:cSld name="Number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8"/>
          <p:cNvSpPr txBox="1">
            <a:spLocks noGrp="1"/>
          </p:cNvSpPr>
          <p:nvPr>
            <p:ph type="body" idx="1"/>
          </p:nvPr>
        </p:nvSpPr>
        <p:spPr>
          <a:xfrm>
            <a:off x="3348681" y="1312415"/>
            <a:ext cx="5175630" cy="216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⎯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⎯"/>
              <a:defRPr sz="2800"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⎯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body" idx="2"/>
          </p:nvPr>
        </p:nvSpPr>
        <p:spPr>
          <a:xfrm>
            <a:off x="529626" y="37071"/>
            <a:ext cx="2411413" cy="522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4400"/>
              <a:buNone/>
              <a:defRPr sz="34400" i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deas 1">
  <p:cSld name="3 ideas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9"/>
          <p:cNvSpPr>
            <a:spLocks noGrp="1"/>
          </p:cNvSpPr>
          <p:nvPr>
            <p:ph type="pic" idx="2"/>
          </p:nvPr>
        </p:nvSpPr>
        <p:spPr>
          <a:xfrm>
            <a:off x="6255912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59"/>
          <p:cNvSpPr>
            <a:spLocks noGrp="1"/>
          </p:cNvSpPr>
          <p:nvPr>
            <p:ph type="pic" idx="3"/>
          </p:nvPr>
        </p:nvSpPr>
        <p:spPr>
          <a:xfrm>
            <a:off x="3490119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59"/>
          <p:cNvSpPr/>
          <p:nvPr/>
        </p:nvSpPr>
        <p:spPr>
          <a:xfrm>
            <a:off x="724326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59"/>
          <p:cNvSpPr txBox="1"/>
          <p:nvPr/>
        </p:nvSpPr>
        <p:spPr>
          <a:xfrm>
            <a:off x="802383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9"/>
          <p:cNvSpPr txBox="1">
            <a:spLocks noGrp="1"/>
          </p:cNvSpPr>
          <p:nvPr>
            <p:ph type="body" idx="1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body" idx="4"/>
          </p:nvPr>
        </p:nvSpPr>
        <p:spPr>
          <a:xfrm>
            <a:off x="765312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deas 2">
  <p:cSld name="3 ideas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0"/>
          <p:cNvSpPr>
            <a:spLocks noGrp="1"/>
          </p:cNvSpPr>
          <p:nvPr>
            <p:ph type="pic" idx="2"/>
          </p:nvPr>
        </p:nvSpPr>
        <p:spPr>
          <a:xfrm>
            <a:off x="6255912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60"/>
          <p:cNvSpPr>
            <a:spLocks noGrp="1"/>
          </p:cNvSpPr>
          <p:nvPr>
            <p:ph type="pic" idx="3"/>
          </p:nvPr>
        </p:nvSpPr>
        <p:spPr>
          <a:xfrm>
            <a:off x="724326" y="512955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60"/>
          <p:cNvSpPr/>
          <p:nvPr/>
        </p:nvSpPr>
        <p:spPr>
          <a:xfrm>
            <a:off x="3490119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60"/>
          <p:cNvSpPr txBox="1"/>
          <p:nvPr/>
        </p:nvSpPr>
        <p:spPr>
          <a:xfrm>
            <a:off x="3568176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0"/>
          <p:cNvSpPr txBox="1">
            <a:spLocks noGrp="1"/>
          </p:cNvSpPr>
          <p:nvPr>
            <p:ph type="body" idx="1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body" idx="4"/>
          </p:nvPr>
        </p:nvSpPr>
        <p:spPr>
          <a:xfrm>
            <a:off x="3546003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deas 3">
  <p:cSld name="3 ideas 3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1"/>
          <p:cNvSpPr>
            <a:spLocks noGrp="1"/>
          </p:cNvSpPr>
          <p:nvPr>
            <p:ph type="pic" idx="2"/>
          </p:nvPr>
        </p:nvSpPr>
        <p:spPr>
          <a:xfrm>
            <a:off x="723901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61"/>
          <p:cNvSpPr>
            <a:spLocks noGrp="1"/>
          </p:cNvSpPr>
          <p:nvPr>
            <p:ph type="pic" idx="3"/>
          </p:nvPr>
        </p:nvSpPr>
        <p:spPr>
          <a:xfrm>
            <a:off x="3490119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61"/>
          <p:cNvSpPr/>
          <p:nvPr/>
        </p:nvSpPr>
        <p:spPr>
          <a:xfrm>
            <a:off x="6256337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61"/>
          <p:cNvSpPr txBox="1"/>
          <p:nvPr/>
        </p:nvSpPr>
        <p:spPr>
          <a:xfrm>
            <a:off x="6334394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61"/>
          <p:cNvSpPr txBox="1">
            <a:spLocks noGrp="1"/>
          </p:cNvSpPr>
          <p:nvPr>
            <p:ph type="body" idx="1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body" idx="4"/>
          </p:nvPr>
        </p:nvSpPr>
        <p:spPr>
          <a:xfrm>
            <a:off x="6313900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3">
  <p:cSld name="image and content 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2"/>
          <p:cNvSpPr>
            <a:spLocks noGrp="1"/>
          </p:cNvSpPr>
          <p:nvPr>
            <p:ph type="pic" idx="2"/>
          </p:nvPr>
        </p:nvSpPr>
        <p:spPr>
          <a:xfrm>
            <a:off x="591016" y="941833"/>
            <a:ext cx="3044825" cy="3044825"/>
          </a:xfrm>
          <a:prstGeom prst="ellipse">
            <a:avLst/>
          </a:prstGeom>
          <a:noFill/>
          <a:ln>
            <a:noFill/>
          </a:ln>
        </p:spPr>
      </p:sp>
      <p:sp>
        <p:nvSpPr>
          <p:cNvPr id="76" name="Google Shape;76;p62"/>
          <p:cNvSpPr txBox="1">
            <a:spLocks noGrp="1"/>
          </p:cNvSpPr>
          <p:nvPr>
            <p:ph type="body" idx="1"/>
          </p:nvPr>
        </p:nvSpPr>
        <p:spPr>
          <a:xfrm>
            <a:off x="4081344" y="1382360"/>
            <a:ext cx="4502267" cy="21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and content">
  <p:cSld name="image title and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3"/>
          <p:cNvSpPr>
            <a:spLocks noGrp="1"/>
          </p:cNvSpPr>
          <p:nvPr>
            <p:ph type="pic" idx="2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  <a:noFill/>
          <a:ln>
            <a:noFill/>
          </a:ln>
        </p:spPr>
      </p:sp>
      <p:sp>
        <p:nvSpPr>
          <p:cNvPr id="79" name="Google Shape;79;p63"/>
          <p:cNvSpPr txBox="1"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3"/>
          <p:cNvSpPr txBox="1">
            <a:spLocks noGrp="1"/>
          </p:cNvSpPr>
          <p:nvPr>
            <p:ph type="body" idx="1"/>
          </p:nvPr>
        </p:nvSpPr>
        <p:spPr>
          <a:xfrm>
            <a:off x="628650" y="2527211"/>
            <a:ext cx="3880626" cy="147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1">
  <p:cSld name="image and content 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4"/>
          <p:cNvSpPr>
            <a:spLocks noGrp="1"/>
          </p:cNvSpPr>
          <p:nvPr>
            <p:ph type="pic" idx="2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  <a:noFill/>
          <a:ln>
            <a:noFill/>
          </a:ln>
        </p:spPr>
      </p:sp>
      <p:sp>
        <p:nvSpPr>
          <p:cNvPr id="83" name="Google Shape;83;p64"/>
          <p:cNvSpPr txBox="1">
            <a:spLocks noGrp="1"/>
          </p:cNvSpPr>
          <p:nvPr>
            <p:ph type="body" idx="1"/>
          </p:nvPr>
        </p:nvSpPr>
        <p:spPr>
          <a:xfrm>
            <a:off x="628650" y="1382362"/>
            <a:ext cx="3880626" cy="21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ly">
  <p:cSld name="Content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51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51"/>
          <p:cNvSpPr txBox="1">
            <a:spLocks noGrp="1"/>
          </p:cNvSpPr>
          <p:nvPr>
            <p:ph type="body" idx="1"/>
          </p:nvPr>
        </p:nvSpPr>
        <p:spPr>
          <a:xfrm>
            <a:off x="2657475" y="1271238"/>
            <a:ext cx="5925436" cy="237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and content 2">
  <p:cSld name="image title and content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5"/>
          <p:cNvSpPr txBox="1"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5"/>
          <p:cNvSpPr>
            <a:spLocks noGrp="1"/>
          </p:cNvSpPr>
          <p:nvPr>
            <p:ph type="pic" idx="2"/>
          </p:nvPr>
        </p:nvSpPr>
        <p:spPr>
          <a:xfrm>
            <a:off x="5140325" y="0"/>
            <a:ext cx="400367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65"/>
          <p:cNvSpPr txBox="1">
            <a:spLocks noGrp="1"/>
          </p:cNvSpPr>
          <p:nvPr>
            <p:ph type="body" idx="1"/>
          </p:nvPr>
        </p:nvSpPr>
        <p:spPr>
          <a:xfrm>
            <a:off x="628650" y="2527211"/>
            <a:ext cx="3880626" cy="147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2">
  <p:cSld name="image and content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6"/>
          <p:cNvSpPr>
            <a:spLocks noGrp="1"/>
          </p:cNvSpPr>
          <p:nvPr>
            <p:ph type="pic" idx="2"/>
          </p:nvPr>
        </p:nvSpPr>
        <p:spPr>
          <a:xfrm>
            <a:off x="5140325" y="0"/>
            <a:ext cx="400367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66"/>
          <p:cNvSpPr txBox="1">
            <a:spLocks noGrp="1"/>
          </p:cNvSpPr>
          <p:nvPr>
            <p:ph type="body" idx="1"/>
          </p:nvPr>
        </p:nvSpPr>
        <p:spPr>
          <a:xfrm>
            <a:off x="628650" y="1382362"/>
            <a:ext cx="3880626" cy="21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 and caption">
  <p:cSld name="object and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7"/>
          <p:cNvSpPr txBox="1">
            <a:spLocks noGrp="1"/>
          </p:cNvSpPr>
          <p:nvPr>
            <p:ph type="body" idx="1"/>
          </p:nvPr>
        </p:nvSpPr>
        <p:spPr>
          <a:xfrm>
            <a:off x="2910469" y="4482790"/>
            <a:ext cx="5586761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67"/>
          <p:cNvSpPr txBox="1">
            <a:spLocks noGrp="1"/>
          </p:cNvSpPr>
          <p:nvPr>
            <p:ph type="body" idx="2"/>
          </p:nvPr>
        </p:nvSpPr>
        <p:spPr>
          <a:xfrm>
            <a:off x="646772" y="534911"/>
            <a:ext cx="7850458" cy="361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⎯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4">
  <p:cSld name="1_Title and Content 4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8"/>
          <p:cNvSpPr>
            <a:spLocks noGrp="1"/>
          </p:cNvSpPr>
          <p:nvPr>
            <p:ph type="pic" idx="2"/>
          </p:nvPr>
        </p:nvSpPr>
        <p:spPr>
          <a:xfrm>
            <a:off x="1146834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6" name="Google Shape;96;p68"/>
          <p:cNvSpPr>
            <a:spLocks noGrp="1"/>
          </p:cNvSpPr>
          <p:nvPr>
            <p:ph type="pic" idx="3"/>
          </p:nvPr>
        </p:nvSpPr>
        <p:spPr>
          <a:xfrm>
            <a:off x="3483015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7" name="Google Shape;97;p68"/>
          <p:cNvSpPr>
            <a:spLocks noGrp="1"/>
          </p:cNvSpPr>
          <p:nvPr>
            <p:ph type="pic" idx="4"/>
          </p:nvPr>
        </p:nvSpPr>
        <p:spPr>
          <a:xfrm>
            <a:off x="5819196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8" name="Google Shape;98;p68"/>
          <p:cNvSpPr>
            <a:spLocks noGrp="1"/>
          </p:cNvSpPr>
          <p:nvPr>
            <p:ph type="pic" idx="5"/>
          </p:nvPr>
        </p:nvSpPr>
        <p:spPr>
          <a:xfrm>
            <a:off x="2179612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9" name="Google Shape;99;p68"/>
          <p:cNvSpPr>
            <a:spLocks noGrp="1"/>
          </p:cNvSpPr>
          <p:nvPr>
            <p:ph type="pic" idx="6"/>
          </p:nvPr>
        </p:nvSpPr>
        <p:spPr>
          <a:xfrm>
            <a:off x="4515793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100" name="Google Shape;100;p68"/>
          <p:cNvSpPr>
            <a:spLocks noGrp="1"/>
          </p:cNvSpPr>
          <p:nvPr>
            <p:ph type="pic" idx="7"/>
          </p:nvPr>
        </p:nvSpPr>
        <p:spPr>
          <a:xfrm>
            <a:off x="6851974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101" name="Google Shape;101;p68"/>
          <p:cNvSpPr txBox="1">
            <a:spLocks noGrp="1"/>
          </p:cNvSpPr>
          <p:nvPr>
            <p:ph type="body" idx="1"/>
          </p:nvPr>
        </p:nvSpPr>
        <p:spPr>
          <a:xfrm>
            <a:off x="921554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8"/>
          <p:cNvSpPr txBox="1">
            <a:spLocks noGrp="1"/>
          </p:cNvSpPr>
          <p:nvPr>
            <p:ph type="body" idx="8"/>
          </p:nvPr>
        </p:nvSpPr>
        <p:spPr>
          <a:xfrm>
            <a:off x="3268053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8"/>
          <p:cNvSpPr txBox="1">
            <a:spLocks noGrp="1"/>
          </p:cNvSpPr>
          <p:nvPr>
            <p:ph type="body" idx="9"/>
          </p:nvPr>
        </p:nvSpPr>
        <p:spPr>
          <a:xfrm>
            <a:off x="5614553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68"/>
          <p:cNvSpPr txBox="1">
            <a:spLocks noGrp="1"/>
          </p:cNvSpPr>
          <p:nvPr>
            <p:ph type="body" idx="13"/>
          </p:nvPr>
        </p:nvSpPr>
        <p:spPr>
          <a:xfrm>
            <a:off x="1965483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68"/>
          <p:cNvSpPr txBox="1">
            <a:spLocks noGrp="1"/>
          </p:cNvSpPr>
          <p:nvPr>
            <p:ph type="body" idx="14"/>
          </p:nvPr>
        </p:nvSpPr>
        <p:spPr>
          <a:xfrm>
            <a:off x="4311982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68"/>
          <p:cNvSpPr txBox="1">
            <a:spLocks noGrp="1"/>
          </p:cNvSpPr>
          <p:nvPr>
            <p:ph type="body" idx="15"/>
          </p:nvPr>
        </p:nvSpPr>
        <p:spPr>
          <a:xfrm>
            <a:off x="6658482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7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47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3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8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" name="Google Shape;28;p48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9"/>
          <p:cNvSpPr txBox="1"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1" name="Google Shape;31;p49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49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0"/>
          <p:cNvSpPr txBox="1"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0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36;p50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">
  <p:cSld name="pictur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628650" y="497450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2" name="Google Shape;12;p4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598319" y="4338769"/>
            <a:ext cx="2081823" cy="4250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>
            <a:spLocks noGrp="1"/>
          </p:cNvSpPr>
          <p:nvPr>
            <p:ph type="ctrTitle"/>
          </p:nvPr>
        </p:nvSpPr>
        <p:spPr>
          <a:xfrm>
            <a:off x="646775" y="378375"/>
            <a:ext cx="7772400" cy="30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>
                <a:latin typeface="Cambria Math"/>
                <a:ea typeface="Cambria Math"/>
                <a:cs typeface="Cambria Math"/>
                <a:sym typeface="Cambria Math"/>
              </a:rPr>
              <a:t>POTENTSIAALSE KUULMISLANGUSE RISKIGA MEELELAHUTUS-, SPORTIMIS- JM KOHTADE AKUSTILISE MÜRAKOORMUSE UURING</a:t>
            </a:r>
            <a:endParaRPr sz="4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12" name="Google Shape;112;p1"/>
          <p:cNvSpPr txBox="1">
            <a:spLocks noGrp="1"/>
          </p:cNvSpPr>
          <p:nvPr>
            <p:ph type="subTitle" idx="1"/>
          </p:nvPr>
        </p:nvSpPr>
        <p:spPr>
          <a:xfrm>
            <a:off x="646775" y="3430050"/>
            <a:ext cx="77724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US" sz="2500">
                <a:latin typeface="Cambria Math"/>
                <a:ea typeface="Cambria Math"/>
                <a:cs typeface="Cambria Math"/>
                <a:sym typeface="Cambria Math"/>
              </a:rPr>
              <a:t>ELU esitlus 6. jaanuar 2022</a:t>
            </a:r>
            <a:endParaRPr sz="25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6300" y="3143950"/>
            <a:ext cx="1928575" cy="17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6025" y="4006400"/>
            <a:ext cx="1485150" cy="8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9af4319a6_0_102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TEADUSPÕHISUS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74" name="Google Shape;174;gf9af4319a6_0_102"/>
          <p:cNvSpPr txBox="1">
            <a:spLocks noGrp="1"/>
          </p:cNvSpPr>
          <p:nvPr>
            <p:ph type="body" idx="1"/>
          </p:nvPr>
        </p:nvSpPr>
        <p:spPr>
          <a:xfrm>
            <a:off x="347025" y="1595625"/>
            <a:ext cx="53082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Allikateks on helivaljususe mõjusid käsitlevad uurimistööd. 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Loeti 36 teadusartiklit ja -allikat.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Mõõtmiseks kasutatavad vahendid on kalibreeritud Brüel &amp; Kjaer helidosimeetrid.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Mõõtmismetoodika on kohane niisuguste mõõtmiste usaldusväärsuse tagamiseks. 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75" name="Google Shape;175;gf9af4319a6_0_102"/>
          <p:cNvPicPr preferRelativeResize="0"/>
          <p:nvPr/>
        </p:nvPicPr>
        <p:blipFill rotWithShape="1">
          <a:blip r:embed="rId3">
            <a:alphaModFix/>
          </a:blip>
          <a:srcRect t="12502" b="12495"/>
          <a:stretch/>
        </p:blipFill>
        <p:spPr>
          <a:xfrm>
            <a:off x="5143500" y="-272700"/>
            <a:ext cx="5688900" cy="5688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9f7b2f776_0_32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TEADUSPÕHISUS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82" name="Google Shape;182;g109f7b2f776_0_32"/>
          <p:cNvSpPr txBox="1">
            <a:spLocks noGrp="1"/>
          </p:cNvSpPr>
          <p:nvPr>
            <p:ph type="body" idx="1"/>
          </p:nvPr>
        </p:nvSpPr>
        <p:spPr>
          <a:xfrm>
            <a:off x="347025" y="1595625"/>
            <a:ext cx="81684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strike="sngStrike"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83" name="Google Shape;183;g109f7b2f776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50" y="1316875"/>
            <a:ext cx="8527125" cy="36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9f7b2f776_0_57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g109f7b2f776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5625"/>
            <a:ext cx="6007820" cy="39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09f7b2f776_0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2800" y="743650"/>
            <a:ext cx="5091200" cy="35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9f7b2f776_0_6"/>
          <p:cNvSpPr txBox="1">
            <a:spLocks noGrp="1"/>
          </p:cNvSpPr>
          <p:nvPr>
            <p:ph type="title"/>
          </p:nvPr>
        </p:nvSpPr>
        <p:spPr>
          <a:xfrm>
            <a:off x="1983025" y="1500725"/>
            <a:ext cx="6600000" cy="213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/>
              <a:t>MÕÕTMISTULEMUSED</a:t>
            </a:r>
            <a:endParaRPr sz="4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9f38f3933_0_2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TULEMUSED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04" name="Google Shape;204;g109f38f3933_0_2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111111"/>
                </a:solidFill>
                <a:latin typeface="Cambria Math"/>
                <a:ea typeface="Cambria Math"/>
                <a:cs typeface="Cambria Math"/>
                <a:sym typeface="Cambria Math"/>
              </a:rPr>
              <a:t>Mõõtmised viidi läbi ajavahemikus 28.09.2</a:t>
            </a: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021 kuni 01.01.2022. Kokku tehti 53 helidoosi mõõtmist erinevates kohtades ja üritustel. Mõõdeti kinodes, teatrites, kontsertidel, bändiproovides, ööklubides, baarides, kaubanduskeskustes, spordiasutustes ning koolides ja lasteaedades.</a:t>
            </a:r>
            <a:endParaRPr sz="2000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9f7b2f776_0_49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TULEMUSED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11" name="Google Shape;211;g109f7b2f776_0_49"/>
          <p:cNvSpPr txBox="1">
            <a:spLocks noGrp="1"/>
          </p:cNvSpPr>
          <p:nvPr>
            <p:ph type="body" idx="1"/>
          </p:nvPr>
        </p:nvSpPr>
        <p:spPr>
          <a:xfrm>
            <a:off x="628650" y="1489275"/>
            <a:ext cx="82893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Keskmised ekvivalentsed helirõhutasemed jäid vahemikku 64,9 dB kuni 102 dB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Kõrgeimad helitasemed - bändiproovides ja korvpalli võistlustel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Madalaimad helitasemed  -avalikes kohtades, nt  kaubanduskeskused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Keskmised helitasemed üldiselt ei ületanud normpiire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100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Norme ületavad helirõhu tippväärtused, mis ulatusid kuni 141,6 dB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9f7b2f776_0_65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KINOD JA TEATRID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18" name="Google Shape;218;g109f7b2f776_0_65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Kõrgeim ekvivalentne  helitase kontserdimajas (</a:t>
            </a:r>
            <a:r>
              <a:rPr lang="en-US" sz="2000" i="1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-US" sz="2000" i="1" baseline="-25000">
                <a:latin typeface="Cambria Math"/>
                <a:ea typeface="Cambria Math"/>
                <a:cs typeface="Cambria Math"/>
                <a:sym typeface="Cambria Math"/>
              </a:rPr>
              <a:t>Aekv </a:t>
            </a: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87,7 dB; saadud helidoos 18,6%)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Madalaim ekvivalentne  helitase kinos (</a:t>
            </a:r>
            <a:r>
              <a:rPr lang="en-US" sz="2000" i="1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-US" sz="2000" i="1" baseline="-25000">
                <a:latin typeface="Cambria Math"/>
                <a:ea typeface="Cambria Math"/>
                <a:cs typeface="Cambria Math"/>
                <a:sym typeface="Cambria Math"/>
              </a:rPr>
              <a:t>Aekv </a:t>
            </a: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64,9 dB; saadud helidoos 0,06%)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Sotsiaalministri 04.03.2002. a määrusega nr 42 on kehtestatud normtasemeks 85 dB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100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Keskmiselt oli kinodes ja teatrites mõõdetud helirõhk 76,5 dB, tippväärtuseks tuli kuni 133,7 dB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9f7b2f776_0_75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ÖÖKLUBID JA BAARID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25" name="Google Shape;225;g109f7b2f776_0_75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Kõrgeim helitase ööklubis (</a:t>
            </a:r>
            <a:r>
              <a:rPr lang="en-US" sz="2000" i="1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-US" sz="2000" i="1" baseline="-25000">
                <a:latin typeface="Cambria Math"/>
                <a:ea typeface="Cambria Math"/>
                <a:cs typeface="Cambria Math"/>
                <a:sym typeface="Cambria Math"/>
              </a:rPr>
              <a:t>Aekv </a:t>
            </a: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97,3 dB); klubis viibimise aja vältel saadud helidoos 1159,9% -  enam kui 11 korda üle normi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Madalaim helitase baaris ühemehebändi ajal (</a:t>
            </a:r>
            <a:r>
              <a:rPr lang="en-US" sz="2000" i="1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-US" sz="2000" i="1" baseline="-25000">
                <a:latin typeface="Cambria Math"/>
                <a:ea typeface="Cambria Math"/>
                <a:cs typeface="Cambria Math"/>
                <a:sym typeface="Cambria Math"/>
              </a:rPr>
              <a:t>Aekv </a:t>
            </a: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90,4 dB)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100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Keskmine ekvivalentne helitase ööklubis ja baarides oli kuni 97 dB ning tippväärtused ületasid 120 dB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9f7b2f776_0_83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KOOLID JA LASTEAIAD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32" name="Google Shape;232;g109f7b2f776_0_83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Kõrgeim helitase põhikoolis (</a:t>
            </a:r>
            <a:r>
              <a:rPr lang="en-US" sz="2000" i="1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-US" sz="2000" i="1" baseline="-25000">
                <a:latin typeface="Cambria Math"/>
                <a:ea typeface="Cambria Math"/>
                <a:cs typeface="Cambria Math"/>
                <a:sym typeface="Cambria Math"/>
              </a:rPr>
              <a:t>Aekv </a:t>
            </a: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84,9 dB; 58,1%) </a:t>
            </a:r>
            <a:endParaRPr sz="1700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Keskmine helitase lasteaedades oli 79 dB ja tippväärtus ületas 119 dB. Päevane müradoos oli keskmiselt 11,3 %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100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Koolides mõõdetud helirõhutase jäi samuti keskmiselt 79 dB juurde ja tippväärtused ületasid 131 dB. Koolides saadav keskmine müradoos oli 22,5 %.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9f7b2f776_0_91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SPORDIKLUBID JA -VÕISTLUSED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39" name="Google Shape;239;g109f7b2f776_0_91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Kõrgeim keskmine helitase  - korvpallivõistlus Saku Suurhallis (</a:t>
            </a:r>
            <a:r>
              <a:rPr lang="en-US" sz="2000" i="1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-US" sz="2000" i="1" baseline="-25000">
                <a:latin typeface="Cambria Math"/>
                <a:ea typeface="Cambria Math"/>
                <a:cs typeface="Cambria Math"/>
                <a:sym typeface="Cambria Math"/>
              </a:rPr>
              <a:t>Aekv </a:t>
            </a: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97 dB); viibitud aja jooksul helidoos 560,7% -  enam kui 5 korda üle päevase normi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Helirõhu mõõtmised korvpallivõistlustel andsid keskmiseks tulemuseks 97 dB ning tippväärtused ulatusid pea 137 dB-ni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100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Laste treeningutel jäi keskmine mõõdetud helirõhu tase 76 dB juurde, mis on 2,56% lubatud päevasest müradoosist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1933450" y="648500"/>
            <a:ext cx="71265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500" b="1" dirty="0" err="1">
                <a:latin typeface="Cambria Math"/>
                <a:ea typeface="Cambria Math"/>
                <a:cs typeface="Cambria Math"/>
                <a:sym typeface="Cambria Math"/>
              </a:rPr>
              <a:t>Grupp</a:t>
            </a:r>
            <a:r>
              <a:rPr lang="en-US" sz="2500" b="1" dirty="0">
                <a:latin typeface="Cambria Math"/>
                <a:ea typeface="Cambria Math"/>
                <a:cs typeface="Cambria Math"/>
                <a:sym typeface="Cambria Math"/>
              </a:rPr>
              <a:t>:</a:t>
            </a:r>
            <a:endParaRPr sz="2500" b="1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Alice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Kääramees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,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Psühholoogia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	</a:t>
            </a:r>
            <a:r>
              <a:rPr lang="en-US" sz="1700" dirty="0" smtClean="0">
                <a:latin typeface="Cambria Math"/>
                <a:ea typeface="Cambria Math"/>
                <a:cs typeface="Cambria Math"/>
                <a:sym typeface="Cambria Math"/>
              </a:rPr>
              <a:t>Henry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Lemendik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,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Õigusteadus</a:t>
            </a:r>
            <a:endParaRPr sz="17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Külli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Kaldma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,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Tervisejuht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		</a:t>
            </a:r>
            <a:r>
              <a:rPr lang="en-US" sz="1700" dirty="0" smtClean="0">
                <a:latin typeface="Cambria Math"/>
                <a:ea typeface="Cambria Math"/>
                <a:cs typeface="Cambria Math"/>
                <a:sym typeface="Cambria Math"/>
              </a:rPr>
              <a:t>Kristi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Pruul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,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Rakendusinformaatika</a:t>
            </a:r>
            <a:endParaRPr sz="17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Tiina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Kukli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,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Rakendusinformaatika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	</a:t>
            </a:r>
            <a:r>
              <a:rPr lang="en-US" sz="1700" dirty="0" smtClean="0">
                <a:latin typeface="Cambria Math"/>
                <a:ea typeface="Cambria Math"/>
                <a:cs typeface="Cambria Math"/>
                <a:sym typeface="Cambria Math"/>
              </a:rPr>
              <a:t>Helena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Tõnisma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, </a:t>
            </a:r>
            <a:r>
              <a:rPr lang="en-US" sz="1700" dirty="0" err="1" smtClean="0">
                <a:latin typeface="Cambria Math"/>
                <a:ea typeface="Cambria Math"/>
                <a:cs typeface="Cambria Math"/>
                <a:sym typeface="Cambria Math"/>
              </a:rPr>
              <a:t>Psühholoogia</a:t>
            </a:r>
            <a:r>
              <a:rPr lang="et-EE" sz="1700" dirty="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1700" dirty="0" smtClean="0">
                <a:latin typeface="Cambria Math"/>
                <a:ea typeface="Cambria Math"/>
                <a:cs typeface="Cambria Math"/>
                <a:sym typeface="Cambria Math"/>
              </a:rPr>
              <a:t>Greete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Maasikas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,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Riigiteadused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	</a:t>
            </a:r>
            <a:r>
              <a:rPr lang="en-US" sz="1700" dirty="0" smtClean="0">
                <a:latin typeface="Cambria Math"/>
                <a:ea typeface="Cambria Math"/>
                <a:cs typeface="Cambria Math"/>
                <a:sym typeface="Cambria Math"/>
              </a:rPr>
              <a:t>Merle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Saarmets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, </a:t>
            </a:r>
            <a:r>
              <a:rPr lang="en-US" sz="1700" dirty="0" err="1" smtClean="0">
                <a:latin typeface="Cambria Math"/>
                <a:ea typeface="Cambria Math"/>
                <a:cs typeface="Cambria Math"/>
                <a:sym typeface="Cambria Math"/>
              </a:rPr>
              <a:t>Tervisejuht</a:t>
            </a:r>
            <a:r>
              <a:rPr lang="et-EE" sz="1700" dirty="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1700" dirty="0" err="1" smtClean="0">
                <a:latin typeface="Cambria Math"/>
                <a:ea typeface="Cambria Math"/>
                <a:cs typeface="Cambria Math"/>
                <a:sym typeface="Cambria Math"/>
              </a:rPr>
              <a:t>Lisanna</a:t>
            </a:r>
            <a:r>
              <a:rPr lang="en-US" sz="1700" dirty="0" smtClean="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Minn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,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Tervisejuht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		</a:t>
            </a:r>
            <a:r>
              <a:rPr lang="en-US" sz="1700" dirty="0" err="1" smtClean="0">
                <a:latin typeface="Cambria Math"/>
                <a:ea typeface="Cambria Math"/>
                <a:cs typeface="Cambria Math"/>
                <a:sym typeface="Cambria Math"/>
              </a:rPr>
              <a:t>Üllar</a:t>
            </a:r>
            <a:r>
              <a:rPr lang="en-US" sz="1700" dirty="0" smtClean="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Maikalo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,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Liiklusohutus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	</a:t>
            </a:r>
            <a:endParaRPr lang="et-EE" sz="1700" dirty="0" smtClean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700" dirty="0" smtClean="0">
                <a:latin typeface="Cambria Math"/>
                <a:ea typeface="Cambria Math"/>
                <a:cs typeface="Cambria Math"/>
                <a:sym typeface="Cambria Math"/>
              </a:rPr>
              <a:t>Tuuli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Kaasik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,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Käsitöötehnoloogiad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 ja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disain</a:t>
            </a:r>
            <a:endParaRPr sz="17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t-EE" sz="1700" b="1" dirty="0" smtClean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700" b="1" dirty="0" err="1" smtClean="0">
                <a:latin typeface="Cambria Math"/>
                <a:ea typeface="Cambria Math"/>
                <a:cs typeface="Cambria Math"/>
                <a:sym typeface="Cambria Math"/>
              </a:rPr>
              <a:t>Juhendaja</a:t>
            </a:r>
            <a:r>
              <a:rPr lang="en-US" sz="1700" b="1" dirty="0" smtClean="0">
                <a:latin typeface="Cambria Math"/>
                <a:ea typeface="Cambria Math"/>
                <a:cs typeface="Cambria Math"/>
                <a:sym typeface="Cambria Math"/>
              </a:rPr>
              <a:t>: 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Avo-Rein Tereping, PhD		</a:t>
            </a:r>
            <a:r>
              <a:rPr lang="en-US" sz="1700" b="1" dirty="0">
                <a:latin typeface="Cambria Math"/>
                <a:ea typeface="Cambria Math"/>
                <a:cs typeface="Cambria Math"/>
                <a:sym typeface="Cambria Math"/>
              </a:rPr>
              <a:t>Mentor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: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Urmas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1700" dirty="0" err="1">
                <a:latin typeface="Cambria Math"/>
                <a:ea typeface="Cambria Math"/>
                <a:cs typeface="Cambria Math"/>
                <a:sym typeface="Cambria Math"/>
              </a:rPr>
              <a:t>Taniloo</a:t>
            </a:r>
            <a:r>
              <a:rPr lang="en-US" sz="1700" dirty="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endParaRPr sz="1700" dirty="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09f7b2f776_0_101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SPORDIKLUBID JA -VÕISTLUSED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6" name="Google Shape;246;g109f7b2f776_0_101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Spordiklubide rühmatreeningutes mõõdetud ekvivalentsed helirõhutasemed varieerusid 67 dB kuni 94 dB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Keskmiseks rühmatreeningutes mõõdetud tulemuseks saadi 83 dB ja tippväärtustena fikseeriti mõningatel juhtudel 118-120 dB.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100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Mõõtmiste käigus läbiviidud vestlustest treeneritega selgus, et neljast treenerist kolm on tajunud ise peale treeningtundide andmist peavalu ning psüühilist väsimust, mis võib olla seotud ülemäärase mürakeskkonnas viibimisega.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9f7b2f776_0_116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KONTSERDID JA PROOVID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3" name="Google Shape;253;g109f7b2f776_0_116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Kõrgeima müradoosi sai trummar bändiproovis (</a:t>
            </a:r>
            <a:r>
              <a:rPr lang="en-US" sz="2000" i="1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-US" sz="2000" i="1" baseline="-25000">
                <a:latin typeface="Cambria Math"/>
                <a:ea typeface="Cambria Math"/>
                <a:cs typeface="Cambria Math"/>
                <a:sym typeface="Cambria Math"/>
              </a:rPr>
              <a:t>Aekv </a:t>
            </a: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102 dB; 936,2%)</a:t>
            </a:r>
            <a:r>
              <a:rPr lang="en-US" sz="20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enam kui 9 korda üle normi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Sümfoonia- ja puhkpilliorkestri proovides ja kontserdil andsid keskmiseks helirõhutasemeks 87,8 dB. Helirõhu maksimaalväärtus küündis 124,8 dB-ni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100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Helivõimendust kasutavate kontsertide helirõhu mõõtmiste keskmised tasemed varieerusid 74,5 dB ja 91,5 dB vahel. Helirõhu maksimaalväärtus ulatus 130,9 dB-ni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9f7b2f776_0_125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KONTSERDID JA </a:t>
            </a: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PROOVID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60" name="Google Shape;260;g109f7b2f776_0_125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Muusikakoolis trummiõpetaja õlal olnud mõõteseadmega sooritatud mõõtmistulemus andis keskmiseks helirõhutasemeks 90 dB, helidoos 176,5%, helirõhu tippväärtus küündis 130,6 dB-ni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100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Bändiproovis trummari küljes olnud dosimeeter andis keskmiseks helirõhutasemeks 102 dB, helidoos 936,2% (üle 9 korra suurem päevasest lubatavast). Helirõhu tippväärtus küündis 141,6 dB-ni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9f7b2f776_0_133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KAUBANDUSKESKUSED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67" name="Google Shape;267;g109f7b2f776_0_133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Helirõhu mõõtmised kaubanduskeskustes andsid keskmiseks helirõhutasemeks 68,9 dB. 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Kõige kõrgem tippväärtus oli 112,6 dB. 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Sotsiaalministri 04.03.2002. a määrusega nr 42 on sätestatud kaubandus- ja teenindusettevõte müügisaalides ja teenindusruumides müra normtasemeks 50 dB. 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100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Kaubanduskeskustes saadud keskmine müradoos oli kõigest 0,065%.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9f38f3933_0_8"/>
          <p:cNvSpPr txBox="1">
            <a:spLocks noGrp="1"/>
          </p:cNvSpPr>
          <p:nvPr>
            <p:ph type="title"/>
          </p:nvPr>
        </p:nvSpPr>
        <p:spPr>
          <a:xfrm>
            <a:off x="2354850" y="1500725"/>
            <a:ext cx="6228000" cy="213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Cambria Math"/>
                <a:ea typeface="Cambria Math"/>
                <a:cs typeface="Cambria Math"/>
                <a:sym typeface="Cambria Math"/>
              </a:rPr>
              <a:t>MEEDIAKAJASTUS</a:t>
            </a:r>
            <a:endParaRPr sz="5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9f7b2f776_0_40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MEEDIAKAJASTUS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80" name="Google Shape;280;g109f7b2f776_0_40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24. nov. 2021 - Kuku raadio 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06. dets. 2021 - Novaator 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07. dets. 2021 - Raadio 2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10. dets. 2021 - ETV+ 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10. dets. 2021 - ETV Terevisioon 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18. dets. 2021 - Raadio 4 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TLÜ teadusuudised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9f38f3933_0_24"/>
          <p:cNvSpPr txBox="1">
            <a:spLocks noGrp="1"/>
          </p:cNvSpPr>
          <p:nvPr>
            <p:ph type="title"/>
          </p:nvPr>
        </p:nvSpPr>
        <p:spPr>
          <a:xfrm>
            <a:off x="2354850" y="1506150"/>
            <a:ext cx="6044400" cy="213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Cambria Math"/>
                <a:ea typeface="Cambria Math"/>
                <a:cs typeface="Cambria Math"/>
                <a:sym typeface="Cambria Math"/>
              </a:rPr>
              <a:t>JÄTKUSUUTLIKKUS</a:t>
            </a:r>
            <a:endParaRPr sz="5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9f7b2f776_0_140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PROJEKTI JÄTKUSUUTLIKKUS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3" name="Google Shape;293;g109f7b2f776_0_140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Projekti tulemuste jätkuv levitamine meediakanalites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Algatada diskussioon seadusandluse muutmiseks arvestama lisaks helitaseme piirmääradele ka müradoosiga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Jõuda rangemate nõudmisteni kuulmiskaitse vahendite kasutamisel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100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Projekti võiks läbi viia kord iga kahe aasta jooksul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9f38f3933_0_36"/>
          <p:cNvSpPr txBox="1">
            <a:spLocks noGrp="1"/>
          </p:cNvSpPr>
          <p:nvPr>
            <p:ph type="title"/>
          </p:nvPr>
        </p:nvSpPr>
        <p:spPr>
          <a:xfrm>
            <a:off x="2528375" y="1500725"/>
            <a:ext cx="6054300" cy="213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ambria Math"/>
                <a:ea typeface="Cambria Math"/>
                <a:cs typeface="Cambria Math"/>
                <a:sym typeface="Cambria Math"/>
              </a:rPr>
              <a:t>KOKKUVÕTE</a:t>
            </a:r>
            <a:endParaRPr sz="55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9f7b2f776_0_146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KOKKUVÕTE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06" name="Google Shape;306;g109f7b2f776_0_146"/>
          <p:cNvSpPr txBox="1">
            <a:spLocks noGrp="1"/>
          </p:cNvSpPr>
          <p:nvPr>
            <p:ph type="body" idx="1"/>
          </p:nvPr>
        </p:nvSpPr>
        <p:spPr>
          <a:xfrm>
            <a:off x="628650" y="1353550"/>
            <a:ext cx="7886700" cy="31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Mürakoormuse keskmised tasemed on Eestis suuresti sarnased teistes riikides tehtud uuringute tulemustega.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Keskmised ekvivalentsed helitasemed jäid enamasti seaduses määratud normide piiresse, kuid helitaseme tippväärtused ületasid pea igas mõõtmiskohas määratud normtaset.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Kuigi helitasemed jäid seaduses määratud normtasemete piiresse, on siiski töös välja toodud kohtades kuulmiskahjustuse tekkimise risk olemas, kuna mürarikkas keskkonnas viibitakse kaua aega ning saadakse tervist kahjustav helidoos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100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Üliõpilased omandasid projekti käigus uusi teadmisi ja praktilisi oskusi.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9f7b2f776_0_20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ambria Math"/>
                <a:ea typeface="Cambria Math"/>
                <a:cs typeface="Cambria Math"/>
                <a:sym typeface="Cambria Math"/>
              </a:rPr>
              <a:t>EESMÄRK JA OLULISUS</a:t>
            </a:r>
            <a:endParaRPr sz="55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f9af4319a6_0_141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500">
                <a:latin typeface="Cambria Math"/>
                <a:ea typeface="Cambria Math"/>
                <a:cs typeface="Cambria Math"/>
                <a:sym typeface="Cambria Math"/>
              </a:rPr>
              <a:t>KÜSIMUSED</a:t>
            </a:r>
            <a:endParaRPr sz="55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7c816318e_0_113"/>
          <p:cNvSpPr txBox="1">
            <a:spLocks noGrp="1"/>
          </p:cNvSpPr>
          <p:nvPr>
            <p:ph type="ctrTitle"/>
          </p:nvPr>
        </p:nvSpPr>
        <p:spPr>
          <a:xfrm>
            <a:off x="646771" y="1224248"/>
            <a:ext cx="7772400" cy="16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</a:pPr>
            <a:r>
              <a:rPr lang="en-US" sz="7200">
                <a:latin typeface="Cambria Math"/>
                <a:ea typeface="Cambria Math"/>
                <a:cs typeface="Cambria Math"/>
                <a:sym typeface="Cambria Math"/>
              </a:rPr>
              <a:t>TÄNAME KUULAMAST!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318" name="Google Shape;318;gf7c816318e_0_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6300" y="3143950"/>
            <a:ext cx="1928575" cy="17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f7c816318e_0_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6025" y="4006400"/>
            <a:ext cx="1485150" cy="8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946d6e8bf_0_0"/>
          <p:cNvSpPr txBox="1">
            <a:spLocks noGrp="1"/>
          </p:cNvSpPr>
          <p:nvPr>
            <p:ph type="body" idx="1"/>
          </p:nvPr>
        </p:nvSpPr>
        <p:spPr>
          <a:xfrm>
            <a:off x="347025" y="1184825"/>
            <a:ext cx="5143500" cy="3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Kaardistada kõrge helitasemega meelelahutus- ja spordiasutustes ning üldharidusasutustes saadav helidoos.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Hinnata valju heliga keskkonnas viibimise riskiastet kuulmisteravuse languse kontekstis.</a:t>
            </a:r>
            <a:endParaRPr sz="2000"/>
          </a:p>
        </p:txBody>
      </p:sp>
      <p:sp>
        <p:nvSpPr>
          <p:cNvPr id="132" name="Google Shape;132;gf946d6e8bf_0_0"/>
          <p:cNvSpPr txBox="1">
            <a:spLocks noGrp="1"/>
          </p:cNvSpPr>
          <p:nvPr>
            <p:ph type="title"/>
          </p:nvPr>
        </p:nvSpPr>
        <p:spPr>
          <a:xfrm>
            <a:off x="628650" y="4048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EESMÄRK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33" name="Google Shape;133;gf946d6e8bf_0_0"/>
          <p:cNvPicPr preferRelativeResize="0"/>
          <p:nvPr/>
        </p:nvPicPr>
        <p:blipFill rotWithShape="1">
          <a:blip r:embed="rId3">
            <a:alphaModFix/>
          </a:blip>
          <a:srcRect l="37877" t="2759" r="-22465" b="-2758"/>
          <a:stretch/>
        </p:blipFill>
        <p:spPr>
          <a:xfrm>
            <a:off x="5541825" y="-283350"/>
            <a:ext cx="5816400" cy="5710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9f38f3933_0_29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PROBLEEMI OLULISUS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0" name="Google Shape;140;g109f38f3933_0_29"/>
          <p:cNvSpPr txBox="1">
            <a:spLocks noGrp="1"/>
          </p:cNvSpPr>
          <p:nvPr>
            <p:ph type="body" idx="1"/>
          </p:nvPr>
        </p:nvSpPr>
        <p:spPr>
          <a:xfrm>
            <a:off x="628650" y="1256851"/>
            <a:ext cx="7886700" cy="301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607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ct val="100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Kuulmislangus on üha enam leviv trend kõigis vanusegruppides, eriti noorte hulgas 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4607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9B002B"/>
              </a:buClr>
              <a:buSzPct val="100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WHO andmetel on meelelahutusega seotud kuulmislanguse riskigrupis ligi 1,1 miljardit noort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607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ct val="100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Eesti kohta on andmed puudulikud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607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ct val="100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Oluline tõsta teadlikkust meelelahutus- ja spordiasutuste mürataseme mõjust inimeste kuulmisteravusele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500">
                <a:latin typeface="Cambria Math"/>
                <a:ea typeface="Cambria Math"/>
                <a:cs typeface="Cambria Math"/>
                <a:sym typeface="Cambria Math"/>
              </a:rPr>
              <a:t>TEGEVUSTE RAKENDAMINE</a:t>
            </a:r>
            <a:endParaRPr sz="55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946d6e8bf_0_6"/>
          <p:cNvSpPr txBox="1">
            <a:spLocks noGrp="1"/>
          </p:cNvSpPr>
          <p:nvPr>
            <p:ph type="body" idx="1"/>
          </p:nvPr>
        </p:nvSpPr>
        <p:spPr>
          <a:xfrm>
            <a:off x="334625" y="1109975"/>
            <a:ext cx="5069100" cy="3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Varasemalt läbiviidud uurimuste ja teadusartiklitega tutvumine.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Helirõhu mõõtmised erinevates meelelahutus-, spordi- ja haridusasutustes ning teistes potentsiaalselt mürarikastes kohtades.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Tulemuste analüüs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Uuringu kokkuvõtte koostamine</a:t>
            </a:r>
            <a:endParaRPr sz="2000">
              <a:solidFill>
                <a:srgbClr val="26226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2" name="Google Shape;152;gf946d6e8bf_0_6"/>
          <p:cNvSpPr txBox="1">
            <a:spLocks noGrp="1"/>
          </p:cNvSpPr>
          <p:nvPr>
            <p:ph type="title"/>
          </p:nvPr>
        </p:nvSpPr>
        <p:spPr>
          <a:xfrm>
            <a:off x="628650" y="3437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TEGEVUSED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53" name="Google Shape;153;gf946d6e8bf_0_6"/>
          <p:cNvPicPr preferRelativeResize="0"/>
          <p:nvPr/>
        </p:nvPicPr>
        <p:blipFill rotWithShape="1">
          <a:blip r:embed="rId3">
            <a:alphaModFix/>
          </a:blip>
          <a:srcRect l="28343" r="2033"/>
          <a:stretch/>
        </p:blipFill>
        <p:spPr>
          <a:xfrm>
            <a:off x="5563500" y="-476250"/>
            <a:ext cx="6366300" cy="609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9f7b2f776_0_25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TEADUSPÕHISUS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60" name="Google Shape;160;g109f7b2f776_0_25"/>
          <p:cNvSpPr txBox="1">
            <a:spLocks noGrp="1"/>
          </p:cNvSpPr>
          <p:nvPr>
            <p:ph type="body" idx="1"/>
          </p:nvPr>
        </p:nvSpPr>
        <p:spPr>
          <a:xfrm>
            <a:off x="347025" y="1595625"/>
            <a:ext cx="81684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Õigusteaduslik: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Sotsiaalministeeriumi määrus RTL 2002, 38, 511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§ 9. Helivõimendussüsteemide helirõhu piirtasemed meelelahutuspaikades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helirõhu ekvivalenttase LpA,eq,T, 100 dB;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helirõhu maksimaaltase LpAmax, 115 dB;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helirõhu ekvivalenttase LpA,eq,T lastele ettenähtud üritustel ei tohi olla suurem kui 90 dB;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kinodes on helirõhu ekvivalenttaseme soovituslik arvsuurus 85 dB.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b87990ef7_1_7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i="0">
                <a:latin typeface="Cambria Math"/>
                <a:ea typeface="Cambria Math"/>
                <a:cs typeface="Cambria Math"/>
                <a:sym typeface="Cambria Math"/>
              </a:rPr>
              <a:t>TEADUSPÕHISUS</a:t>
            </a:r>
            <a:endParaRPr sz="4000" i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67" name="Google Shape;167;g10b87990ef7_1_7"/>
          <p:cNvSpPr txBox="1">
            <a:spLocks noGrp="1"/>
          </p:cNvSpPr>
          <p:nvPr>
            <p:ph type="body" idx="1"/>
          </p:nvPr>
        </p:nvSpPr>
        <p:spPr>
          <a:xfrm>
            <a:off x="347025" y="1595625"/>
            <a:ext cx="81684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Õigusteaduslik:</a:t>
            </a:r>
            <a:endParaRPr sz="2000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Vabariigi Valitsuse määrus RT I 2007, 34, 217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§ 3. Müra piirnormid ja meetmete rakendusväärtused töökeskkonnas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helirõhu ekvivalenttase LpA,eq,T, 85 dB 8 tunni jooksul;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sz="2000">
                <a:latin typeface="Cambria Math"/>
                <a:ea typeface="Cambria Math"/>
                <a:cs typeface="Cambria Math"/>
                <a:sym typeface="Cambria Math"/>
              </a:rPr>
              <a:t>helirõhu maksimaaltase LpAmax, 137 dB;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1368</Words>
  <Application>Microsoft Office PowerPoint</Application>
  <PresentationFormat>On-screen Show (16:9)</PresentationFormat>
  <Paragraphs>152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Barlow Condensed</vt:lpstr>
      <vt:lpstr>Cambria Math</vt:lpstr>
      <vt:lpstr>Times New Roman</vt:lpstr>
      <vt:lpstr>Arial</vt:lpstr>
      <vt:lpstr>Calibri</vt:lpstr>
      <vt:lpstr>Merriweather Sans</vt:lpstr>
      <vt:lpstr>TU white</vt:lpstr>
      <vt:lpstr>POTENTSIAALSE KUULMISLANGUSE RISKIGA MEELELAHUTUS-, SPORTIMIS- JM KOHTADE AKUSTILISE MÜRAKOORMUSE UURING</vt:lpstr>
      <vt:lpstr>PowerPoint Presentation</vt:lpstr>
      <vt:lpstr>EESMÄRK JA OLULISUS</vt:lpstr>
      <vt:lpstr>EESMÄRK</vt:lpstr>
      <vt:lpstr>PROBLEEMI OLULISUS</vt:lpstr>
      <vt:lpstr>TEGEVUSTE RAKENDAMINE</vt:lpstr>
      <vt:lpstr>TEGEVUSED</vt:lpstr>
      <vt:lpstr>TEADUSPÕHISUS</vt:lpstr>
      <vt:lpstr>TEADUSPÕHISUS</vt:lpstr>
      <vt:lpstr>TEADUSPÕHISUS</vt:lpstr>
      <vt:lpstr>TEADUSPÕHISUS</vt:lpstr>
      <vt:lpstr>PowerPoint Presentation</vt:lpstr>
      <vt:lpstr>MÕÕTMISTULEMUSED</vt:lpstr>
      <vt:lpstr>TULEMUSED</vt:lpstr>
      <vt:lpstr>TULEMUSED</vt:lpstr>
      <vt:lpstr>KINOD JA TEATRID</vt:lpstr>
      <vt:lpstr>ÖÖKLUBID JA BAARID</vt:lpstr>
      <vt:lpstr>KOOLID JA LASTEAIAD</vt:lpstr>
      <vt:lpstr>SPORDIKLUBID JA -VÕISTLUSED</vt:lpstr>
      <vt:lpstr>SPORDIKLUBID JA -VÕISTLUSED</vt:lpstr>
      <vt:lpstr>KONTSERDID JA PROOVID</vt:lpstr>
      <vt:lpstr>KONTSERDID JA PROOVID</vt:lpstr>
      <vt:lpstr>KAUBANDUSKESKUSED</vt:lpstr>
      <vt:lpstr>MEEDIAKAJASTUS</vt:lpstr>
      <vt:lpstr>MEEDIAKAJASTUS</vt:lpstr>
      <vt:lpstr>JÄTKUSUUTLIKKUS</vt:lpstr>
      <vt:lpstr>PROJEKTI JÄTKUSUUTLIKKUS</vt:lpstr>
      <vt:lpstr>KOKKUVÕTE</vt:lpstr>
      <vt:lpstr>KOKKUVÕTE</vt:lpstr>
      <vt:lpstr>KÜSIMUSED</vt:lpstr>
      <vt:lpstr>TÄNAME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POTENTSIAALSE KUULMISLANGUSE RISKIGA MEELELAHUTUS-, SPORTIMIS- JM KOHTADE AKUSTILISE MÜRAKOORMUSE UURING</dc:title>
  <dc:creator>Microsoft Office User</dc:creator>
  <cp:lastModifiedBy>Avo-Rein</cp:lastModifiedBy>
  <cp:revision>2</cp:revision>
  <dcterms:created xsi:type="dcterms:W3CDTF">2018-05-31T10:13:30Z</dcterms:created>
  <dcterms:modified xsi:type="dcterms:W3CDTF">2022-01-04T19:49:36Z</dcterms:modified>
</cp:coreProperties>
</file>