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Barlow Condensed ExtraLight"/>
      <p:regular r:id="rId25"/>
      <p:bold r:id="rId26"/>
      <p:italic r:id="rId27"/>
      <p:boldItalic r:id="rId28"/>
    </p:embeddedFont>
    <p:embeddedFont>
      <p:font typeface="Barlow Condensed Medium"/>
      <p:regular r:id="rId29"/>
      <p:bold r:id="rId30"/>
      <p:italic r:id="rId31"/>
      <p:boldItalic r:id="rId32"/>
    </p:embeddedFont>
    <p:embeddedFont>
      <p:font typeface="Barlow Condensed"/>
      <p:regular r:id="rId33"/>
      <p:bold r:id="rId34"/>
      <p:italic r:id="rId35"/>
      <p:boldItalic r:id="rId36"/>
    </p:embeddedFont>
    <p:embeddedFont>
      <p:font typeface="EB Garamon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r:id="rId41" roundtripDataSignature="AMtx7mhNGaoI8F2VWUsQNWvaDtmsbTuM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ExtraLight-bold.fntdata"/><Relationship Id="rId25" Type="http://schemas.openxmlformats.org/officeDocument/2006/relationships/font" Target="fonts/BarlowCondensedExtraLight-regular.fntdata"/><Relationship Id="rId28" Type="http://schemas.openxmlformats.org/officeDocument/2006/relationships/font" Target="fonts/BarlowCondensedExtraLight-boldItalic.fntdata"/><Relationship Id="rId27" Type="http://schemas.openxmlformats.org/officeDocument/2006/relationships/font" Target="fonts/BarlowCondensedExtra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Medium-italic.fntdata"/><Relationship Id="rId30" Type="http://schemas.openxmlformats.org/officeDocument/2006/relationships/font" Target="fonts/BarlowCondensedMedium-bold.fntdata"/><Relationship Id="rId11" Type="http://schemas.openxmlformats.org/officeDocument/2006/relationships/slide" Target="slides/slide6.xml"/><Relationship Id="rId33" Type="http://schemas.openxmlformats.org/officeDocument/2006/relationships/font" Target="fonts/BarlowCondensed-regular.fntdata"/><Relationship Id="rId10" Type="http://schemas.openxmlformats.org/officeDocument/2006/relationships/slide" Target="slides/slide5.xml"/><Relationship Id="rId32" Type="http://schemas.openxmlformats.org/officeDocument/2006/relationships/font" Target="fonts/BarlowCondensedMedium-boldItalic.fntdata"/><Relationship Id="rId13" Type="http://schemas.openxmlformats.org/officeDocument/2006/relationships/slide" Target="slides/slide8.xml"/><Relationship Id="rId35" Type="http://schemas.openxmlformats.org/officeDocument/2006/relationships/font" Target="fonts/BarlowCondensed-italic.fntdata"/><Relationship Id="rId12" Type="http://schemas.openxmlformats.org/officeDocument/2006/relationships/slide" Target="slides/slide7.xml"/><Relationship Id="rId34" Type="http://schemas.openxmlformats.org/officeDocument/2006/relationships/font" Target="fonts/BarlowCondensed-bold.fntdata"/><Relationship Id="rId15" Type="http://schemas.openxmlformats.org/officeDocument/2006/relationships/slide" Target="slides/slide10.xml"/><Relationship Id="rId37" Type="http://schemas.openxmlformats.org/officeDocument/2006/relationships/font" Target="fonts/EBGaramond-regular.fntdata"/><Relationship Id="rId14" Type="http://schemas.openxmlformats.org/officeDocument/2006/relationships/slide" Target="slides/slide9.xml"/><Relationship Id="rId36" Type="http://schemas.openxmlformats.org/officeDocument/2006/relationships/font" Target="fonts/BarlowCondensed-boldItalic.fntdata"/><Relationship Id="rId17" Type="http://schemas.openxmlformats.org/officeDocument/2006/relationships/slide" Target="slides/slide12.xml"/><Relationship Id="rId39" Type="http://schemas.openxmlformats.org/officeDocument/2006/relationships/font" Target="fonts/EBGaramond-italic.fntdata"/><Relationship Id="rId16" Type="http://schemas.openxmlformats.org/officeDocument/2006/relationships/slide" Target="slides/slide11.xml"/><Relationship Id="rId38" Type="http://schemas.openxmlformats.org/officeDocument/2006/relationships/font" Target="fonts/EBGaramon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85" name="Google Shape;18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cf3898658_1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66700" lvl="0" marL="342900" rtl="0" algn="l">
              <a:lnSpc>
                <a:spcPct val="120000"/>
              </a:lnSpc>
              <a:spcBef>
                <a:spcPts val="1200"/>
              </a:spcBef>
              <a:spcAft>
                <a:spcPts val="0"/>
              </a:spcAft>
              <a:buClr>
                <a:srgbClr val="9B002B"/>
              </a:buClr>
              <a:buSzPts val="1000"/>
              <a:buFont typeface="Merriweather Sans"/>
              <a:buChar char="-"/>
            </a:pPr>
            <a:r>
              <a:rPr lang="en-US" sz="1000">
                <a:solidFill>
                  <a:srgbClr val="24285D"/>
                </a:solidFill>
                <a:latin typeface="Barlow Condensed"/>
                <a:ea typeface="Barlow Condensed"/>
                <a:cs typeface="Barlow Condensed"/>
                <a:sym typeface="Barlow Condensed"/>
              </a:rPr>
              <a:t>Arendada ja hinnata võtmepädevusi Tallinna Ülikooli kultuurikollektiivides;</a:t>
            </a:r>
            <a:endParaRPr sz="1000">
              <a:solidFill>
                <a:srgbClr val="24285D"/>
              </a:solidFill>
              <a:latin typeface="Barlow Condensed"/>
              <a:ea typeface="Barlow Condensed"/>
              <a:cs typeface="Barlow Condensed"/>
              <a:sym typeface="Barlow Condensed"/>
            </a:endParaRPr>
          </a:p>
          <a:p>
            <a:pPr indent="-209550" lvl="0" marL="285750" rtl="0" algn="l">
              <a:lnSpc>
                <a:spcPct val="120000"/>
              </a:lnSpc>
              <a:spcBef>
                <a:spcPts val="1200"/>
              </a:spcBef>
              <a:spcAft>
                <a:spcPts val="0"/>
              </a:spcAft>
              <a:buClr>
                <a:srgbClr val="9B002B"/>
              </a:buClr>
              <a:buSzPts val="1000"/>
              <a:buFont typeface="Merriweather Sans"/>
              <a:buChar char="-"/>
            </a:pPr>
            <a:r>
              <a:rPr lang="en-US" sz="1000">
                <a:solidFill>
                  <a:srgbClr val="24285D"/>
                </a:solidFill>
                <a:latin typeface="Barlow Condensed"/>
                <a:ea typeface="Barlow Condensed"/>
                <a:cs typeface="Barlow Condensed"/>
                <a:sym typeface="Barlow Condensed"/>
              </a:rPr>
              <a:t>MEETS veebipõhise tööriista sihtgrupini viimine;</a:t>
            </a:r>
            <a:endParaRPr sz="1000">
              <a:solidFill>
                <a:srgbClr val="24285D"/>
              </a:solidFill>
              <a:latin typeface="Barlow Condensed"/>
              <a:ea typeface="Barlow Condensed"/>
              <a:cs typeface="Barlow Condensed"/>
              <a:sym typeface="Barlow Condensed"/>
            </a:endParaRPr>
          </a:p>
          <a:p>
            <a:pPr indent="-336550" lvl="0" marL="457200" rtl="0" algn="l">
              <a:lnSpc>
                <a:spcPct val="120000"/>
              </a:lnSpc>
              <a:spcBef>
                <a:spcPts val="0"/>
              </a:spcBef>
              <a:spcAft>
                <a:spcPts val="0"/>
              </a:spcAft>
              <a:buClr>
                <a:srgbClr val="24285D"/>
              </a:buClr>
              <a:buSzPts val="1700"/>
              <a:buFont typeface="Barlow Condensed"/>
              <a:buChar char="-"/>
            </a:pPr>
            <a:r>
              <a:rPr lang="en-US" sz="1700">
                <a:solidFill>
                  <a:srgbClr val="24285D"/>
                </a:solidFill>
                <a:latin typeface="Barlow Condensed"/>
                <a:ea typeface="Barlow Condensed"/>
                <a:cs typeface="Barlow Condensed"/>
                <a:sym typeface="Barlow Condensed"/>
              </a:rPr>
              <a:t>MEETS veebipõhise hindamise tööriista sihtgrupini viimine;</a:t>
            </a:r>
            <a:endParaRPr sz="1700">
              <a:solidFill>
                <a:srgbClr val="24285D"/>
              </a:solidFill>
              <a:latin typeface="Barlow Condensed"/>
              <a:ea typeface="Barlow Condensed"/>
              <a:cs typeface="Barlow Condensed"/>
              <a:sym typeface="Barlow Condensed"/>
            </a:endParaRPr>
          </a:p>
          <a:p>
            <a:pPr indent="-336550" lvl="0" marL="457200" rtl="0" algn="l">
              <a:lnSpc>
                <a:spcPct val="120000"/>
              </a:lnSpc>
              <a:spcBef>
                <a:spcPts val="0"/>
              </a:spcBef>
              <a:spcAft>
                <a:spcPts val="0"/>
              </a:spcAft>
              <a:buClr>
                <a:srgbClr val="24285D"/>
              </a:buClr>
              <a:buSzPts val="1700"/>
              <a:buFont typeface="Barlow Condensed"/>
              <a:buChar char="-"/>
            </a:pPr>
            <a:r>
              <a:rPr lang="en-US" sz="1700">
                <a:solidFill>
                  <a:srgbClr val="24285D"/>
                </a:solidFill>
                <a:latin typeface="Barlow Condensed"/>
                <a:ea typeface="Barlow Condensed"/>
                <a:cs typeface="Barlow Condensed"/>
                <a:sym typeface="Barlow Condensed"/>
              </a:rPr>
              <a:t>kasutada MEETS-meetodit võtmepädevuste arengu hindamiseks ning koondada tagasiside rahvusvahelisele projektile.</a:t>
            </a:r>
            <a:endParaRPr sz="1700">
              <a:solidFill>
                <a:srgbClr val="24285D"/>
              </a:solidFill>
              <a:latin typeface="Barlow Condensed"/>
              <a:ea typeface="Barlow Condensed"/>
              <a:cs typeface="Barlow Condensed"/>
              <a:sym typeface="Barlow Condensed"/>
            </a:endParaRPr>
          </a:p>
          <a:p>
            <a:pPr indent="-209550" lvl="0" marL="285750" rtl="0" algn="l">
              <a:lnSpc>
                <a:spcPct val="120000"/>
              </a:lnSpc>
              <a:spcBef>
                <a:spcPts val="1200"/>
              </a:spcBef>
              <a:spcAft>
                <a:spcPts val="0"/>
              </a:spcAft>
              <a:buClr>
                <a:srgbClr val="24285D"/>
              </a:buClr>
              <a:buSzPts val="1000"/>
              <a:buFont typeface="Barlow Condensed"/>
              <a:buChar char="-"/>
            </a:pPr>
            <a:r>
              <a:t/>
            </a:r>
            <a:endParaRPr sz="1000">
              <a:solidFill>
                <a:srgbClr val="24285D"/>
              </a:solidFill>
              <a:latin typeface="Barlow Condensed"/>
              <a:ea typeface="Barlow Condensed"/>
              <a:cs typeface="Barlow Condensed"/>
              <a:sym typeface="Barlow Condensed"/>
            </a:endParaRPr>
          </a:p>
          <a:p>
            <a:pPr indent="-209550" lvl="0" marL="285750" rtl="0" algn="l">
              <a:lnSpc>
                <a:spcPct val="120000"/>
              </a:lnSpc>
              <a:spcBef>
                <a:spcPts val="1200"/>
              </a:spcBef>
              <a:spcAft>
                <a:spcPts val="0"/>
              </a:spcAft>
              <a:buClr>
                <a:srgbClr val="9B002B"/>
              </a:buClr>
              <a:buSzPts val="1000"/>
              <a:buFont typeface="Merriweather Sans"/>
              <a:buChar char="-"/>
            </a:pPr>
            <a:r>
              <a:rPr lang="en-US" sz="1000">
                <a:solidFill>
                  <a:srgbClr val="24285D"/>
                </a:solidFill>
                <a:latin typeface="Barlow Condensed"/>
                <a:ea typeface="Barlow Condensed"/>
                <a:cs typeface="Barlow Condensed"/>
                <a:sym typeface="Barlow Condensed"/>
              </a:rPr>
              <a:t>kasutada MEETS-meetodit võtmepädevuste arengu hindamiseks ning koondada tagasiside rahvusvahelisele projektile.</a:t>
            </a:r>
            <a:endParaRPr sz="1000">
              <a:solidFill>
                <a:srgbClr val="24285D"/>
              </a:solidFill>
              <a:latin typeface="Barlow Condensed"/>
              <a:ea typeface="Barlow Condensed"/>
              <a:cs typeface="Barlow Condensed"/>
              <a:sym typeface="Barlow Condensed"/>
            </a:endParaRPr>
          </a:p>
          <a:p>
            <a:pPr indent="-266700" lvl="0" marL="342900" rtl="0" algn="l">
              <a:lnSpc>
                <a:spcPct val="120000"/>
              </a:lnSpc>
              <a:spcBef>
                <a:spcPts val="1200"/>
              </a:spcBef>
              <a:spcAft>
                <a:spcPts val="0"/>
              </a:spcAft>
              <a:buClr>
                <a:srgbClr val="9B002B"/>
              </a:buClr>
              <a:buSzPts val="1000"/>
              <a:buFont typeface="Barlow Condensed"/>
              <a:buChar char="-"/>
            </a:pPr>
            <a:r>
              <a:rPr lang="en-US" sz="1000">
                <a:solidFill>
                  <a:srgbClr val="24285D"/>
                </a:solidFill>
                <a:latin typeface="Barlow Condensed"/>
                <a:ea typeface="Barlow Condensed"/>
                <a:cs typeface="Barlow Condensed"/>
                <a:sym typeface="Barlow Condensed"/>
              </a:rPr>
              <a:t>oodatav tulemus: projektis osalenud üliõpilased on MEETS platvormi kasutades valinud 1-3 võtmepädevust, mida nad arendada soovivad, monitoorinud valitud võtmepädevuste arengut projekti käigus, koostanud eneserefleksiooni ning tagasiside MEETS platvormile.</a:t>
            </a:r>
            <a:endParaRPr sz="1000">
              <a:solidFill>
                <a:srgbClr val="24285D"/>
              </a:solidFill>
              <a:latin typeface="Barlow Condensed"/>
              <a:ea typeface="Barlow Condensed"/>
              <a:cs typeface="Barlow Condensed"/>
              <a:sym typeface="Barlow Condensed"/>
            </a:endParaRPr>
          </a:p>
        </p:txBody>
      </p:sp>
      <p:sp>
        <p:nvSpPr>
          <p:cNvPr id="205" name="Google Shape;205;g10cf3898658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cf3898658_1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0cf3898658_1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12" name="Google Shape;212;g10cf3898658_1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cf3898658_1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10cf3898658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cf3898658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10cf3898658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23" name="Google Shape;223;g10cf3898658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cf3898658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10cf3898658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cf3898658_1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10cf3898658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20000"/>
              </a:lnSpc>
              <a:spcBef>
                <a:spcPts val="0"/>
              </a:spcBef>
              <a:spcAft>
                <a:spcPts val="0"/>
              </a:spcAft>
              <a:buClr>
                <a:schemeClr val="dk1"/>
              </a:buClr>
              <a:buSzPts val="1100"/>
              <a:buFont typeface="Arial"/>
              <a:buNone/>
            </a:pPr>
            <a:r>
              <a:rPr i="1" lang="en-US">
                <a:latin typeface="Barlow Condensed"/>
                <a:ea typeface="Barlow Condensed"/>
                <a:cs typeface="Barlow Condensed"/>
                <a:sym typeface="Barlow Condensed"/>
              </a:rPr>
              <a:t>Projekt on jätk eelmisel aastal läbi viidud ELUoskused Muusikast I projektile, kus ankeetküsitlusele vastasid kõrgkoolide koorides ja orkestrites musitseerivad tudengid ning vilistlased, kes on lõpetanud kõrgkooli viimase kümne aasta jooksul. Selle tulemused andsid sisendi rahvusvahelisele projektile MEETS, kus on loomisel veebiplatvorm võtmepädevuste arengu hindamiseks.</a:t>
            </a:r>
            <a:endParaRPr i="1">
              <a:latin typeface="Barlow Condensed"/>
              <a:ea typeface="Barlow Condensed"/>
              <a:cs typeface="Barlow Condensed"/>
              <a:sym typeface="Barlow Condensed"/>
            </a:endParaRPr>
          </a:p>
          <a:p>
            <a:pPr indent="0" lvl="0" marL="0" rtl="0" algn="just">
              <a:lnSpc>
                <a:spcPct val="120000"/>
              </a:lnSpc>
              <a:spcBef>
                <a:spcPts val="1400"/>
              </a:spcBef>
              <a:spcAft>
                <a:spcPts val="0"/>
              </a:spcAft>
              <a:buClr>
                <a:schemeClr val="dk1"/>
              </a:buClr>
              <a:buSzPts val="1100"/>
              <a:buFont typeface="Arial"/>
              <a:buNone/>
            </a:pPr>
            <a:r>
              <a:rPr i="1" lang="en-US">
                <a:latin typeface="Barlow Condensed"/>
                <a:ea typeface="Barlow Condensed"/>
                <a:cs typeface="Barlow Condensed"/>
                <a:sym typeface="Barlow Condensed"/>
              </a:rPr>
              <a:t>Meie sihtgruppideks on Tallinna Ülikooli Sümfooniaorkester ja rahvatantsuansambel Soveldaja. Kuna hetkel on MEETS tööriist veel valmimisel, siis edasised tegevused olenevad sellest, kas ja millal tööriist meieni jõuab ja kas me saame seda rakendada.</a:t>
            </a:r>
            <a:endParaRPr i="1">
              <a:latin typeface="Barlow Condensed"/>
              <a:ea typeface="Barlow Condensed"/>
              <a:cs typeface="Barlow Condensed"/>
              <a:sym typeface="Barlow Condensed"/>
            </a:endParaRPr>
          </a:p>
          <a:p>
            <a:pPr indent="0" lvl="0" marL="0" rtl="0" algn="l">
              <a:lnSpc>
                <a:spcPct val="100000"/>
              </a:lnSpc>
              <a:spcBef>
                <a:spcPts val="1400"/>
              </a:spcBef>
              <a:spcAft>
                <a:spcPts val="0"/>
              </a:spcAft>
              <a:buSzPts val="1400"/>
              <a:buNone/>
            </a:pPr>
            <a:r>
              <a:t/>
            </a:r>
            <a:endParaRPr/>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cf3898658_1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0cf3898658_1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62" name="Google Shape;162;g10cf3898658_1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cf3898658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0cf3898658_1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74" name="Google Shape;174;g10cf3898658_1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cf389865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0cf389865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3" name="Shape 13"/>
        <p:cNvGrpSpPr/>
        <p:nvPr/>
      </p:nvGrpSpPr>
      <p:grpSpPr>
        <a:xfrm>
          <a:off x="0" y="0"/>
          <a:ext cx="0" cy="0"/>
          <a:chOff x="0" y="0"/>
          <a:chExt cx="0" cy="0"/>
        </a:xfrm>
      </p:grpSpPr>
      <p:sp>
        <p:nvSpPr>
          <p:cNvPr id="14" name="Google Shape;14;p15"/>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 name="Google Shape;15;p15"/>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6" name="Google Shape;16;p15"/>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7" name="Google Shape;17;p15"/>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8" name="Google Shape;18;p15"/>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 name="Google Shape;19;p15"/>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0" name="Google Shape;20;p15"/>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48" name="Shape 48"/>
        <p:cNvGrpSpPr/>
        <p:nvPr/>
      </p:nvGrpSpPr>
      <p:grpSpPr>
        <a:xfrm>
          <a:off x="0" y="0"/>
          <a:ext cx="0" cy="0"/>
          <a:chOff x="0" y="0"/>
          <a:chExt cx="0" cy="0"/>
        </a:xfrm>
      </p:grpSpPr>
      <p:sp>
        <p:nvSpPr>
          <p:cNvPr id="49" name="Google Shape;49;p24"/>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52" name="Shape 52"/>
        <p:cNvGrpSpPr/>
        <p:nvPr/>
      </p:nvGrpSpPr>
      <p:grpSpPr>
        <a:xfrm>
          <a:off x="0" y="0"/>
          <a:ext cx="0" cy="0"/>
          <a:chOff x="0" y="0"/>
          <a:chExt cx="0" cy="0"/>
        </a:xfrm>
      </p:grpSpPr>
      <p:sp>
        <p:nvSpPr>
          <p:cNvPr id="53" name="Google Shape;53;p25"/>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5"/>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5"/>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56" name="Shape 56"/>
        <p:cNvGrpSpPr/>
        <p:nvPr/>
      </p:nvGrpSpPr>
      <p:grpSpPr>
        <a:xfrm>
          <a:off x="0" y="0"/>
          <a:ext cx="0" cy="0"/>
          <a:chOff x="0" y="0"/>
          <a:chExt cx="0" cy="0"/>
        </a:xfrm>
      </p:grpSpPr>
      <p:sp>
        <p:nvSpPr>
          <p:cNvPr id="57" name="Google Shape;57;p26"/>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6"/>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9" name="Shape 59"/>
        <p:cNvGrpSpPr/>
        <p:nvPr/>
      </p:nvGrpSpPr>
      <p:grpSpPr>
        <a:xfrm>
          <a:off x="0" y="0"/>
          <a:ext cx="0" cy="0"/>
          <a:chOff x="0" y="0"/>
          <a:chExt cx="0" cy="0"/>
        </a:xfrm>
      </p:grpSpPr>
      <p:sp>
        <p:nvSpPr>
          <p:cNvPr id="60" name="Google Shape;60;p27"/>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27"/>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7"/>
          <p:cNvSpPr/>
          <p:nvPr>
            <p:ph idx="2" type="pic"/>
          </p:nvPr>
        </p:nvSpPr>
        <p:spPr>
          <a:xfrm>
            <a:off x="3455876" y="519522"/>
            <a:ext cx="2160000" cy="2160000"/>
          </a:xfrm>
          <a:prstGeom prst="rect">
            <a:avLst/>
          </a:prstGeom>
          <a:noFill/>
          <a:ln>
            <a:noFill/>
          </a:ln>
        </p:spPr>
      </p:sp>
      <p:sp>
        <p:nvSpPr>
          <p:cNvPr id="63" name="Google Shape;63;p27"/>
          <p:cNvSpPr/>
          <p:nvPr>
            <p:ph idx="3" type="pic"/>
          </p:nvPr>
        </p:nvSpPr>
        <p:spPr>
          <a:xfrm>
            <a:off x="6156176" y="519522"/>
            <a:ext cx="2160000" cy="2160000"/>
          </a:xfrm>
          <a:prstGeom prst="rect">
            <a:avLst/>
          </a:prstGeom>
          <a:noFill/>
          <a:ln>
            <a:noFill/>
          </a:ln>
        </p:spPr>
      </p:sp>
      <p:sp>
        <p:nvSpPr>
          <p:cNvPr id="64" name="Google Shape;64;p27"/>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7"/>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66" name="Shape 66"/>
        <p:cNvGrpSpPr/>
        <p:nvPr/>
      </p:nvGrpSpPr>
      <p:grpSpPr>
        <a:xfrm>
          <a:off x="0" y="0"/>
          <a:ext cx="0" cy="0"/>
          <a:chOff x="0" y="0"/>
          <a:chExt cx="0" cy="0"/>
        </a:xfrm>
      </p:grpSpPr>
      <p:sp>
        <p:nvSpPr>
          <p:cNvPr id="67" name="Google Shape;67;p28"/>
          <p:cNvSpPr/>
          <p:nvPr>
            <p:ph idx="2" type="pic"/>
          </p:nvPr>
        </p:nvSpPr>
        <p:spPr>
          <a:xfrm>
            <a:off x="763476" y="519522"/>
            <a:ext cx="2160000" cy="2160000"/>
          </a:xfrm>
          <a:prstGeom prst="rect">
            <a:avLst/>
          </a:prstGeom>
          <a:noFill/>
          <a:ln>
            <a:noFill/>
          </a:ln>
        </p:spPr>
      </p:sp>
      <p:sp>
        <p:nvSpPr>
          <p:cNvPr id="68" name="Google Shape;68;p28"/>
          <p:cNvSpPr/>
          <p:nvPr>
            <p:ph idx="3" type="pic"/>
          </p:nvPr>
        </p:nvSpPr>
        <p:spPr>
          <a:xfrm>
            <a:off x="6156176" y="519522"/>
            <a:ext cx="2160000" cy="2160000"/>
          </a:xfrm>
          <a:prstGeom prst="rect">
            <a:avLst/>
          </a:prstGeom>
          <a:noFill/>
          <a:ln>
            <a:noFill/>
          </a:ln>
        </p:spPr>
      </p:sp>
      <p:sp>
        <p:nvSpPr>
          <p:cNvPr id="69" name="Google Shape;69;p28"/>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0" name="Google Shape;70;p28"/>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72" name="Google Shape;72;p28"/>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73" name="Shape 73"/>
        <p:cNvGrpSpPr/>
        <p:nvPr/>
      </p:nvGrpSpPr>
      <p:grpSpPr>
        <a:xfrm>
          <a:off x="0" y="0"/>
          <a:ext cx="0" cy="0"/>
          <a:chOff x="0" y="0"/>
          <a:chExt cx="0" cy="0"/>
        </a:xfrm>
      </p:grpSpPr>
      <p:sp>
        <p:nvSpPr>
          <p:cNvPr id="74" name="Google Shape;74;p29"/>
          <p:cNvSpPr/>
          <p:nvPr>
            <p:ph idx="2" type="pic"/>
          </p:nvPr>
        </p:nvSpPr>
        <p:spPr>
          <a:xfrm>
            <a:off x="3455876" y="519522"/>
            <a:ext cx="2160000" cy="2160000"/>
          </a:xfrm>
          <a:prstGeom prst="rect">
            <a:avLst/>
          </a:prstGeom>
          <a:noFill/>
          <a:ln>
            <a:noFill/>
          </a:ln>
        </p:spPr>
      </p:sp>
      <p:sp>
        <p:nvSpPr>
          <p:cNvPr id="75" name="Google Shape;75;p29"/>
          <p:cNvSpPr/>
          <p:nvPr>
            <p:ph idx="3" type="pic"/>
          </p:nvPr>
        </p:nvSpPr>
        <p:spPr>
          <a:xfrm>
            <a:off x="758676" y="519522"/>
            <a:ext cx="2160000" cy="2160000"/>
          </a:xfrm>
          <a:prstGeom prst="rect">
            <a:avLst/>
          </a:prstGeom>
          <a:noFill/>
          <a:ln>
            <a:noFill/>
          </a:ln>
        </p:spPr>
      </p:sp>
      <p:sp>
        <p:nvSpPr>
          <p:cNvPr id="76" name="Google Shape;76;p29"/>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29"/>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9" name="Google Shape;79;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80" name="Shape 80"/>
        <p:cNvGrpSpPr/>
        <p:nvPr/>
      </p:nvGrpSpPr>
      <p:grpSpPr>
        <a:xfrm>
          <a:off x="0" y="0"/>
          <a:ext cx="0" cy="0"/>
          <a:chOff x="0" y="0"/>
          <a:chExt cx="0" cy="0"/>
        </a:xfrm>
      </p:grpSpPr>
      <p:sp>
        <p:nvSpPr>
          <p:cNvPr id="81" name="Google Shape;81;p30"/>
          <p:cNvSpPr/>
          <p:nvPr>
            <p:ph idx="2" type="pic"/>
          </p:nvPr>
        </p:nvSpPr>
        <p:spPr>
          <a:xfrm>
            <a:off x="566445" y="777213"/>
            <a:ext cx="3240000" cy="3240000"/>
          </a:xfrm>
          <a:prstGeom prst="ellipse">
            <a:avLst/>
          </a:prstGeom>
          <a:noFill/>
          <a:ln>
            <a:noFill/>
          </a:ln>
        </p:spPr>
      </p:sp>
      <p:sp>
        <p:nvSpPr>
          <p:cNvPr id="82" name="Google Shape;82;p30"/>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83" name="Shape 83"/>
        <p:cNvGrpSpPr/>
        <p:nvPr/>
      </p:nvGrpSpPr>
      <p:grpSpPr>
        <a:xfrm>
          <a:off x="0" y="0"/>
          <a:ext cx="0" cy="0"/>
          <a:chOff x="0" y="0"/>
          <a:chExt cx="0" cy="0"/>
        </a:xfrm>
      </p:grpSpPr>
      <p:sp>
        <p:nvSpPr>
          <p:cNvPr id="84" name="Google Shape;84;p31"/>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1"/>
          <p:cNvSpPr/>
          <p:nvPr>
            <p:ph idx="2" type="pic"/>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86" name="Shape 86"/>
        <p:cNvGrpSpPr/>
        <p:nvPr/>
      </p:nvGrpSpPr>
      <p:grpSpPr>
        <a:xfrm>
          <a:off x="0" y="0"/>
          <a:ext cx="0" cy="0"/>
          <a:chOff x="0" y="0"/>
          <a:chExt cx="0" cy="0"/>
        </a:xfrm>
      </p:grpSpPr>
      <p:sp>
        <p:nvSpPr>
          <p:cNvPr id="87" name="Google Shape;87;p32"/>
          <p:cNvSpPr/>
          <p:nvPr>
            <p:ph idx="2" type="pic"/>
          </p:nvPr>
        </p:nvSpPr>
        <p:spPr>
          <a:xfrm>
            <a:off x="4850090" y="0"/>
            <a:ext cx="4293911" cy="5143500"/>
          </a:xfrm>
          <a:prstGeom prst="rect">
            <a:avLst/>
          </a:prstGeom>
          <a:noFill/>
          <a:ln>
            <a:noFill/>
          </a:ln>
        </p:spPr>
      </p:sp>
      <p:sp>
        <p:nvSpPr>
          <p:cNvPr id="88" name="Google Shape;88;p32"/>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2"/>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90" name="Shape 90"/>
        <p:cNvGrpSpPr/>
        <p:nvPr/>
      </p:nvGrpSpPr>
      <p:grpSpPr>
        <a:xfrm>
          <a:off x="0" y="0"/>
          <a:ext cx="0" cy="0"/>
          <a:chOff x="0" y="0"/>
          <a:chExt cx="0" cy="0"/>
        </a:xfrm>
      </p:grpSpPr>
      <p:sp>
        <p:nvSpPr>
          <p:cNvPr id="91" name="Google Shape;91;p33"/>
          <p:cNvSpPr/>
          <p:nvPr>
            <p:ph idx="2" type="pic"/>
          </p:nvPr>
        </p:nvSpPr>
        <p:spPr>
          <a:xfrm>
            <a:off x="4850090" y="0"/>
            <a:ext cx="4293911" cy="5143500"/>
          </a:xfrm>
          <a:prstGeom prst="rect">
            <a:avLst/>
          </a:prstGeom>
          <a:noFill/>
          <a:ln>
            <a:noFill/>
          </a:ln>
        </p:spPr>
      </p:sp>
      <p:sp>
        <p:nvSpPr>
          <p:cNvPr id="92" name="Google Shape;92;p33"/>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1" name="Shape 21"/>
        <p:cNvGrpSpPr/>
        <p:nvPr/>
      </p:nvGrpSpPr>
      <p:grpSpPr>
        <a:xfrm>
          <a:off x="0" y="0"/>
          <a:ext cx="0" cy="0"/>
          <a:chOff x="0" y="0"/>
          <a:chExt cx="0" cy="0"/>
        </a:xfrm>
      </p:grpSpPr>
      <p:sp>
        <p:nvSpPr>
          <p:cNvPr id="22" name="Google Shape;22;p16"/>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93" name="Shape 93"/>
        <p:cNvGrpSpPr/>
        <p:nvPr/>
      </p:nvGrpSpPr>
      <p:grpSpPr>
        <a:xfrm>
          <a:off x="0" y="0"/>
          <a:ext cx="0" cy="0"/>
          <a:chOff x="0" y="0"/>
          <a:chExt cx="0" cy="0"/>
        </a:xfrm>
      </p:grpSpPr>
      <p:sp>
        <p:nvSpPr>
          <p:cNvPr id="94" name="Google Shape;94;p34"/>
          <p:cNvSpPr/>
          <p:nvPr>
            <p:ph idx="2" type="pic"/>
          </p:nvPr>
        </p:nvSpPr>
        <p:spPr>
          <a:xfrm>
            <a:off x="381000" y="257175"/>
            <a:ext cx="8356600" cy="4010025"/>
          </a:xfrm>
          <a:prstGeom prst="rect">
            <a:avLst/>
          </a:prstGeom>
          <a:noFill/>
          <a:ln>
            <a:noFill/>
          </a:ln>
        </p:spPr>
      </p:sp>
      <p:sp>
        <p:nvSpPr>
          <p:cNvPr id="95" name="Google Shape;95;p34"/>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96" name="Shape 96"/>
        <p:cNvGrpSpPr/>
        <p:nvPr/>
      </p:nvGrpSpPr>
      <p:grpSpPr>
        <a:xfrm>
          <a:off x="0" y="0"/>
          <a:ext cx="0" cy="0"/>
          <a:chOff x="0" y="0"/>
          <a:chExt cx="0" cy="0"/>
        </a:xfrm>
      </p:grpSpPr>
      <p:sp>
        <p:nvSpPr>
          <p:cNvPr id="97" name="Google Shape;97;p35"/>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98" name="Shape 98"/>
        <p:cNvGrpSpPr/>
        <p:nvPr/>
      </p:nvGrpSpPr>
      <p:grpSpPr>
        <a:xfrm>
          <a:off x="0" y="0"/>
          <a:ext cx="0" cy="0"/>
          <a:chOff x="0" y="0"/>
          <a:chExt cx="0" cy="0"/>
        </a:xfrm>
      </p:grpSpPr>
      <p:sp>
        <p:nvSpPr>
          <p:cNvPr id="99" name="Google Shape;99;p36"/>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00"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01" name="Shape 101"/>
        <p:cNvGrpSpPr/>
        <p:nvPr/>
      </p:nvGrpSpPr>
      <p:grpSpPr>
        <a:xfrm>
          <a:off x="0" y="0"/>
          <a:ext cx="0" cy="0"/>
          <a:chOff x="0" y="0"/>
          <a:chExt cx="0" cy="0"/>
        </a:xfrm>
      </p:grpSpPr>
      <p:sp>
        <p:nvSpPr>
          <p:cNvPr id="102" name="Google Shape;102;p38"/>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3" name="Shape 103"/>
        <p:cNvGrpSpPr/>
        <p:nvPr/>
      </p:nvGrpSpPr>
      <p:grpSpPr>
        <a:xfrm>
          <a:off x="0" y="0"/>
          <a:ext cx="0" cy="0"/>
          <a:chOff x="0" y="0"/>
          <a:chExt cx="0" cy="0"/>
        </a:xfrm>
      </p:grpSpPr>
      <p:sp>
        <p:nvSpPr>
          <p:cNvPr id="104" name="Google Shape;104;p39"/>
          <p:cNvSpPr/>
          <p:nvPr>
            <p:ph idx="2" type="pic"/>
          </p:nvPr>
        </p:nvSpPr>
        <p:spPr>
          <a:xfrm>
            <a:off x="985545" y="977548"/>
            <a:ext cx="1044000" cy="1044000"/>
          </a:xfrm>
          <a:prstGeom prst="ellipse">
            <a:avLst/>
          </a:prstGeom>
          <a:noFill/>
          <a:ln>
            <a:noFill/>
          </a:ln>
        </p:spPr>
      </p:sp>
      <p:sp>
        <p:nvSpPr>
          <p:cNvPr id="105" name="Google Shape;105;p39"/>
          <p:cNvSpPr/>
          <p:nvPr>
            <p:ph idx="3" type="pic"/>
          </p:nvPr>
        </p:nvSpPr>
        <p:spPr>
          <a:xfrm>
            <a:off x="3474745" y="977548"/>
            <a:ext cx="1044000" cy="1044000"/>
          </a:xfrm>
          <a:prstGeom prst="ellipse">
            <a:avLst/>
          </a:prstGeom>
          <a:noFill/>
          <a:ln>
            <a:noFill/>
          </a:ln>
        </p:spPr>
      </p:sp>
      <p:sp>
        <p:nvSpPr>
          <p:cNvPr id="106" name="Google Shape;106;p39"/>
          <p:cNvSpPr/>
          <p:nvPr>
            <p:ph idx="4" type="pic"/>
          </p:nvPr>
        </p:nvSpPr>
        <p:spPr>
          <a:xfrm>
            <a:off x="5887745" y="977548"/>
            <a:ext cx="1044000" cy="1044000"/>
          </a:xfrm>
          <a:prstGeom prst="ellipse">
            <a:avLst/>
          </a:prstGeom>
          <a:noFill/>
          <a:ln>
            <a:noFill/>
          </a:ln>
        </p:spPr>
      </p:sp>
      <p:sp>
        <p:nvSpPr>
          <p:cNvPr id="107" name="Google Shape;107;p39"/>
          <p:cNvSpPr/>
          <p:nvPr>
            <p:ph idx="5" type="pic"/>
          </p:nvPr>
        </p:nvSpPr>
        <p:spPr>
          <a:xfrm>
            <a:off x="6891045" y="2806348"/>
            <a:ext cx="1044000" cy="1044000"/>
          </a:xfrm>
          <a:prstGeom prst="ellipse">
            <a:avLst/>
          </a:prstGeom>
          <a:noFill/>
          <a:ln>
            <a:noFill/>
          </a:ln>
        </p:spPr>
      </p:sp>
      <p:sp>
        <p:nvSpPr>
          <p:cNvPr id="108" name="Google Shape;108;p39"/>
          <p:cNvSpPr/>
          <p:nvPr>
            <p:ph idx="6" type="pic"/>
          </p:nvPr>
        </p:nvSpPr>
        <p:spPr>
          <a:xfrm>
            <a:off x="4414545" y="2806348"/>
            <a:ext cx="1044000" cy="1044000"/>
          </a:xfrm>
          <a:prstGeom prst="ellipse">
            <a:avLst/>
          </a:prstGeom>
          <a:noFill/>
          <a:ln>
            <a:noFill/>
          </a:ln>
        </p:spPr>
      </p:sp>
      <p:sp>
        <p:nvSpPr>
          <p:cNvPr id="109" name="Google Shape;109;p39"/>
          <p:cNvSpPr/>
          <p:nvPr>
            <p:ph idx="7" type="pic"/>
          </p:nvPr>
        </p:nvSpPr>
        <p:spPr>
          <a:xfrm>
            <a:off x="1963445" y="2806348"/>
            <a:ext cx="1044000" cy="1044000"/>
          </a:xfrm>
          <a:prstGeom prst="ellipse">
            <a:avLst/>
          </a:prstGeom>
          <a:noFill/>
          <a:ln>
            <a:noFill/>
          </a:ln>
        </p:spPr>
      </p:sp>
      <p:sp>
        <p:nvSpPr>
          <p:cNvPr id="110" name="Google Shape;110;p39"/>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9"/>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9"/>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9"/>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9"/>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9"/>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9"/>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4" name="Shape 24"/>
        <p:cNvGrpSpPr/>
        <p:nvPr/>
      </p:nvGrpSpPr>
      <p:grpSpPr>
        <a:xfrm>
          <a:off x="0" y="0"/>
          <a:ext cx="0" cy="0"/>
          <a:chOff x="0" y="0"/>
          <a:chExt cx="0" cy="0"/>
        </a:xfrm>
      </p:grpSpPr>
      <p:sp>
        <p:nvSpPr>
          <p:cNvPr id="25" name="Google Shape;25;p17"/>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p17"/>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7" name="Shape 27"/>
        <p:cNvGrpSpPr/>
        <p:nvPr/>
      </p:nvGrpSpPr>
      <p:grpSpPr>
        <a:xfrm>
          <a:off x="0" y="0"/>
          <a:ext cx="0" cy="0"/>
          <a:chOff x="0" y="0"/>
          <a:chExt cx="0" cy="0"/>
        </a:xfrm>
      </p:grpSpPr>
      <p:sp>
        <p:nvSpPr>
          <p:cNvPr id="28" name="Google Shape;28;p18"/>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8"/>
          <p:cNvSpPr/>
          <p:nvPr>
            <p:ph idx="2" type="pic"/>
          </p:nvPr>
        </p:nvSpPr>
        <p:spPr>
          <a:xfrm>
            <a:off x="4671398" y="-668680"/>
            <a:ext cx="6732000" cy="6732000"/>
          </a:xfrm>
          <a:prstGeom prst="ellipse">
            <a:avLst/>
          </a:prstGeom>
          <a:noFill/>
          <a:ln>
            <a:noFill/>
          </a:ln>
        </p:spPr>
      </p:sp>
      <p:sp>
        <p:nvSpPr>
          <p:cNvPr id="30" name="Google Shape;30;p18"/>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1" name="Shape 31"/>
        <p:cNvGrpSpPr/>
        <p:nvPr/>
      </p:nvGrpSpPr>
      <p:grpSpPr>
        <a:xfrm>
          <a:off x="0" y="0"/>
          <a:ext cx="0" cy="0"/>
          <a:chOff x="0" y="0"/>
          <a:chExt cx="0" cy="0"/>
        </a:xfrm>
      </p:grpSpPr>
      <p:sp>
        <p:nvSpPr>
          <p:cNvPr id="32" name="Google Shape;32;p19"/>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 name="Google Shape;33;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4" name="Shape 34"/>
        <p:cNvGrpSpPr/>
        <p:nvPr/>
      </p:nvGrpSpPr>
      <p:grpSpPr>
        <a:xfrm>
          <a:off x="0" y="0"/>
          <a:ext cx="0" cy="0"/>
          <a:chOff x="0" y="0"/>
          <a:chExt cx="0" cy="0"/>
        </a:xfrm>
      </p:grpSpPr>
      <p:sp>
        <p:nvSpPr>
          <p:cNvPr id="35" name="Google Shape;35;p20"/>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20"/>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8" name="Shape 38"/>
        <p:cNvGrpSpPr/>
        <p:nvPr/>
      </p:nvGrpSpPr>
      <p:grpSpPr>
        <a:xfrm>
          <a:off x="0" y="0"/>
          <a:ext cx="0" cy="0"/>
          <a:chOff x="0" y="0"/>
          <a:chExt cx="0" cy="0"/>
        </a:xfrm>
      </p:grpSpPr>
      <p:sp>
        <p:nvSpPr>
          <p:cNvPr id="39" name="Google Shape;39;p21"/>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42" name="Shape 42"/>
        <p:cNvGrpSpPr/>
        <p:nvPr/>
      </p:nvGrpSpPr>
      <p:grpSpPr>
        <a:xfrm>
          <a:off x="0" y="0"/>
          <a:ext cx="0" cy="0"/>
          <a:chOff x="0" y="0"/>
          <a:chExt cx="0" cy="0"/>
        </a:xfrm>
      </p:grpSpPr>
      <p:sp>
        <p:nvSpPr>
          <p:cNvPr id="43" name="Google Shape;43;p22"/>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2"/>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45" name="Shape 45"/>
        <p:cNvGrpSpPr/>
        <p:nvPr/>
      </p:nvGrpSpPr>
      <p:grpSpPr>
        <a:xfrm>
          <a:off x="0" y="0"/>
          <a:ext cx="0" cy="0"/>
          <a:chOff x="0" y="0"/>
          <a:chExt cx="0" cy="0"/>
        </a:xfrm>
      </p:grpSpPr>
      <p:sp>
        <p:nvSpPr>
          <p:cNvPr id="46" name="Google Shape;46;p23"/>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4"/>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4"/>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p:nvPr/>
        </p:nvSpPr>
        <p:spPr>
          <a:xfrm>
            <a:off x="-213551" y="882375"/>
            <a:ext cx="59043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ELU</a:t>
            </a:r>
            <a:r>
              <a:rPr b="0" i="1" lang="en-US" sz="8000" u="none" cap="none" strike="noStrike">
                <a:solidFill>
                  <a:srgbClr val="EC008B"/>
                </a:solidFill>
                <a:latin typeface="Barlow Condensed Medium"/>
                <a:ea typeface="Barlow Condensed Medium"/>
                <a:cs typeface="Barlow Condensed Medium"/>
                <a:sym typeface="Barlow Condensed Medium"/>
              </a:rPr>
              <a:t>         </a:t>
            </a:r>
            <a:r>
              <a:rPr i="1" lang="en-US" sz="8000">
                <a:solidFill>
                  <a:srgbClr val="EC008B"/>
                </a:solidFill>
                <a:latin typeface="Barlow Condensed ExtraLight"/>
                <a:ea typeface="Barlow Condensed ExtraLight"/>
                <a:cs typeface="Barlow Condensed ExtraLight"/>
                <a:sym typeface="Barlow Condensed ExtraLight"/>
              </a:rPr>
              <a:t>OSKUSED MUUSIKAST II</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ph idx="1" type="body"/>
          </p:nvPr>
        </p:nvSpPr>
        <p:spPr>
          <a:xfrm>
            <a:off x="477324" y="1539400"/>
            <a:ext cx="4284300" cy="13257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200"/>
              </a:spcBef>
              <a:spcAft>
                <a:spcPts val="0"/>
              </a:spcAft>
              <a:buSzPts val="2200"/>
              <a:buNone/>
            </a:pPr>
            <a:r>
              <a:rPr lang="en-US" sz="2200">
                <a:solidFill>
                  <a:srgbClr val="C00000"/>
                </a:solidFill>
                <a:latin typeface="Barlow Condensed"/>
                <a:ea typeface="Barlow Condensed"/>
                <a:cs typeface="Barlow Condensed"/>
                <a:sym typeface="Barlow Condensed"/>
              </a:rPr>
              <a:t> -</a:t>
            </a:r>
            <a:r>
              <a:rPr lang="en-US" sz="2200">
                <a:solidFill>
                  <a:srgbClr val="24285D"/>
                </a:solidFill>
                <a:latin typeface="Barlow Condensed"/>
                <a:ea typeface="Barlow Condensed"/>
                <a:cs typeface="Barlow Condensed"/>
                <a:sym typeface="Barlow Condensed"/>
              </a:rPr>
              <a:t> Vabas vormis intervjuud orkestriliikmetega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rPr lang="en-US" sz="2200">
                <a:solidFill>
                  <a:srgbClr val="C00000"/>
                </a:solidFill>
                <a:latin typeface="Barlow Condensed"/>
                <a:ea typeface="Barlow Condensed"/>
                <a:cs typeface="Barlow Condensed"/>
                <a:sym typeface="Barlow Condensed"/>
              </a:rPr>
              <a:t>-</a:t>
            </a:r>
            <a:r>
              <a:rPr lang="en-US" sz="2200">
                <a:solidFill>
                  <a:srgbClr val="24285D"/>
                </a:solidFill>
                <a:latin typeface="Barlow Condensed"/>
                <a:ea typeface="Barlow Condensed"/>
                <a:cs typeface="Barlow Condensed"/>
                <a:sym typeface="Barlow Condensed"/>
              </a:rPr>
              <a:t> Omavaheline kogemuslugude jagamine grupisiseselt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rPr lang="en-US" sz="2200">
                <a:solidFill>
                  <a:srgbClr val="C00000"/>
                </a:solidFill>
                <a:latin typeface="Barlow Condensed"/>
                <a:ea typeface="Barlow Condensed"/>
                <a:cs typeface="Barlow Condensed"/>
                <a:sym typeface="Barlow Condensed"/>
              </a:rPr>
              <a:t>-</a:t>
            </a:r>
            <a:r>
              <a:rPr lang="en-US" sz="2200">
                <a:solidFill>
                  <a:srgbClr val="24285D"/>
                </a:solidFill>
                <a:latin typeface="Barlow Condensed"/>
                <a:ea typeface="Barlow Condensed"/>
                <a:cs typeface="Barlow Condensed"/>
                <a:sym typeface="Barlow Condensed"/>
              </a:rPr>
              <a:t> Intervjuude fenomenoloogiline analüüs</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88" name="Google Shape;188;p8"/>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FENOMENIDE OTSING</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89" name="Google Shape;189;p8"/>
          <p:cNvPicPr preferRelativeResize="0"/>
          <p:nvPr/>
        </p:nvPicPr>
        <p:blipFill rotWithShape="1">
          <a:blip r:embed="rId3">
            <a:alphaModFix/>
          </a:blip>
          <a:srcRect b="0" l="16667" r="16666" t="0"/>
          <a:stretch/>
        </p:blipFill>
        <p:spPr>
          <a:xfrm>
            <a:off x="4274716" y="-794259"/>
            <a:ext cx="6732000" cy="6732000"/>
          </a:xfrm>
          <a:prstGeom prst="ellipse">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idx="1" type="body"/>
          </p:nvPr>
        </p:nvSpPr>
        <p:spPr>
          <a:xfrm>
            <a:off x="888276" y="870850"/>
            <a:ext cx="7379400" cy="1299300"/>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Projekti ideega tutvumine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Tegevuskava loomine ja rollide jaotus</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Kontserdi idee mõtestamine </a:t>
            </a:r>
            <a:r>
              <a:rPr lang="en-US" sz="2000">
                <a:solidFill>
                  <a:srgbClr val="24285D"/>
                </a:solidFill>
                <a:latin typeface="Barlow Condensed"/>
                <a:ea typeface="Barlow Condensed"/>
                <a:cs typeface="Barlow Condensed"/>
                <a:sym typeface="Barlow Condensed"/>
              </a:rPr>
              <a:t> -&gt; uute eesmärkide püstitamine</a:t>
            </a:r>
            <a:endParaRPr/>
          </a:p>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Sihtgrupiga kontakti loomine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Võtmepädevuste tõlgendamine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MEETS rakendamine esinejate seas -&gt; MEETS tutvumine grupisiseselt</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Vabas vormis intervjuu orkestriliikmetega kui ka grupisiseselt   </a:t>
            </a:r>
            <a:endParaRPr/>
          </a:p>
          <a:p>
            <a:pPr indent="-457200" lvl="0" marL="457200" rtl="0" algn="l">
              <a:lnSpc>
                <a:spcPct val="120000"/>
              </a:lnSpc>
              <a:spcBef>
                <a:spcPts val="100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Kogemuslugude esseeks koostamine kui fenomenide otsingu meetod</a:t>
            </a:r>
            <a:endParaRPr sz="2000">
              <a:solidFill>
                <a:srgbClr val="24285D"/>
              </a:solidFill>
              <a:latin typeface="Barlow Condensed"/>
              <a:ea typeface="Barlow Condensed"/>
              <a:cs typeface="Barlow Condensed"/>
              <a:sym typeface="Barlow Condensed"/>
            </a:endParaRPr>
          </a:p>
          <a:p>
            <a:pPr indent="-190500" lvl="0" marL="342900" rtl="0" algn="l">
              <a:lnSpc>
                <a:spcPct val="120000"/>
              </a:lnSpc>
              <a:spcBef>
                <a:spcPts val="1000"/>
              </a:spcBef>
              <a:spcAft>
                <a:spcPts val="0"/>
              </a:spcAft>
              <a:buSzPts val="2400"/>
              <a:buFont typeface="Merriweather Sans"/>
              <a:buNone/>
            </a:pPr>
            <a:r>
              <a:t/>
            </a:r>
            <a:endParaRPr>
              <a:solidFill>
                <a:srgbClr val="24285D"/>
              </a:solidFill>
              <a:latin typeface="Barlow Condensed"/>
              <a:ea typeface="Barlow Condensed"/>
              <a:cs typeface="Barlow Condensed"/>
              <a:sym typeface="Barlow Condensed"/>
            </a:endParaRPr>
          </a:p>
        </p:txBody>
      </p:sp>
      <p:sp>
        <p:nvSpPr>
          <p:cNvPr id="195" name="Google Shape;195;p9"/>
          <p:cNvSpPr txBox="1"/>
          <p:nvPr>
            <p:ph type="title"/>
          </p:nvPr>
        </p:nvSpPr>
        <p:spPr>
          <a:xfrm>
            <a:off x="477330" y="-6"/>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TEGEVUSKAVA</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idx="1" type="body"/>
          </p:nvPr>
        </p:nvSpPr>
        <p:spPr>
          <a:xfrm>
            <a:off x="477324" y="1087350"/>
            <a:ext cx="5157300" cy="12993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000"/>
              <a:buFont typeface="Merriweather Sans"/>
              <a:buChar char="-"/>
            </a:pPr>
            <a:r>
              <a:rPr lang="en-US" sz="2200">
                <a:solidFill>
                  <a:srgbClr val="24285D"/>
                </a:solidFill>
                <a:latin typeface="Barlow Condensed"/>
                <a:ea typeface="Barlow Condensed"/>
                <a:cs typeface="Barlow Condensed"/>
                <a:sym typeface="Barlow Condensed"/>
              </a:rPr>
              <a:t>Probleemid - kontserdi ärajäämine,  MEETS hindamise tööriista kasutusvõimaluse puudumine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000"/>
              <a:buFont typeface="Merriweather Sans"/>
              <a:buChar char="-"/>
            </a:pPr>
            <a:r>
              <a:rPr lang="en-US" sz="2200">
                <a:solidFill>
                  <a:srgbClr val="24285D"/>
                </a:solidFill>
                <a:latin typeface="Barlow Condensed"/>
                <a:ea typeface="Barlow Condensed"/>
                <a:cs typeface="Barlow Condensed"/>
                <a:sym typeface="Barlow Condensed"/>
              </a:rPr>
              <a:t>Väljakutsed - orkestriliikmetega kontakti saavutamine ning intervjuude tulemuste analüüsimine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000"/>
              <a:buFont typeface="Merriweather Sans"/>
              <a:buChar char="-"/>
            </a:pPr>
            <a:r>
              <a:rPr lang="en-US" sz="2200">
                <a:solidFill>
                  <a:srgbClr val="24285D"/>
                </a:solidFill>
                <a:latin typeface="Barlow Condensed"/>
                <a:ea typeface="Barlow Condensed"/>
                <a:cs typeface="Barlow Condensed"/>
                <a:sym typeface="Barlow Condensed"/>
              </a:rPr>
              <a:t>Muutustega kohanemine ja toimetulek </a:t>
            </a:r>
            <a:endParaRPr sz="2200">
              <a:solidFill>
                <a:srgbClr val="24285D"/>
              </a:solidFill>
              <a:latin typeface="Barlow Condensed"/>
              <a:ea typeface="Barlow Condensed"/>
              <a:cs typeface="Barlow Condensed"/>
              <a:sym typeface="Barlow Condensed"/>
            </a:endParaRPr>
          </a:p>
          <a:p>
            <a:pPr indent="0" lvl="0" marL="457200" rtl="0" algn="l">
              <a:lnSpc>
                <a:spcPct val="120000"/>
              </a:lnSpc>
              <a:spcBef>
                <a:spcPts val="1000"/>
              </a:spcBef>
              <a:spcAft>
                <a:spcPts val="0"/>
              </a:spcAft>
              <a:buNone/>
            </a:pPr>
            <a:r>
              <a:t/>
            </a:r>
            <a:endParaRPr sz="2200"/>
          </a:p>
          <a:p>
            <a:pPr indent="0" lvl="0" marL="0" rtl="0" algn="l">
              <a:lnSpc>
                <a:spcPct val="120000"/>
              </a:lnSpc>
              <a:spcBef>
                <a:spcPts val="1000"/>
              </a:spcBef>
              <a:spcAft>
                <a:spcPts val="0"/>
              </a:spcAft>
              <a:buSzPts val="2400"/>
              <a:buNone/>
            </a:pPr>
            <a:r>
              <a:t/>
            </a:r>
            <a:endParaRPr sz="2200">
              <a:solidFill>
                <a:srgbClr val="24285D"/>
              </a:solidFill>
              <a:latin typeface="Barlow Condensed"/>
              <a:ea typeface="Barlow Condensed"/>
              <a:cs typeface="Barlow Condensed"/>
              <a:sym typeface="Barlow Condensed"/>
            </a:endParaRPr>
          </a:p>
        </p:txBody>
      </p:sp>
      <p:sp>
        <p:nvSpPr>
          <p:cNvPr id="201" name="Google Shape;201;p12"/>
          <p:cNvSpPr txBox="1"/>
          <p:nvPr>
            <p:ph type="title"/>
          </p:nvPr>
        </p:nvSpPr>
        <p:spPr>
          <a:xfrm>
            <a:off x="477324" y="39600"/>
            <a:ext cx="64773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100">
                <a:solidFill>
                  <a:srgbClr val="EC008B"/>
                </a:solidFill>
                <a:latin typeface="Barlow Condensed ExtraLight"/>
                <a:ea typeface="Barlow Condensed ExtraLight"/>
                <a:cs typeface="Barlow Condensed ExtraLight"/>
                <a:sym typeface="Barlow Condensed ExtraLight"/>
              </a:rPr>
              <a:t>VÄLJAKUTSED  &amp; TULEMUSED</a:t>
            </a:r>
            <a:endParaRPr i="1" sz="4100">
              <a:solidFill>
                <a:srgbClr val="EC008B"/>
              </a:solidFill>
              <a:latin typeface="Barlow Condensed ExtraLight"/>
              <a:ea typeface="Barlow Condensed ExtraLight"/>
              <a:cs typeface="Barlow Condensed ExtraLight"/>
              <a:sym typeface="Barlow Condensed ExtraLight"/>
            </a:endParaRPr>
          </a:p>
        </p:txBody>
      </p:sp>
      <p:pic>
        <p:nvPicPr>
          <p:cNvPr id="202" name="Google Shape;202;p12"/>
          <p:cNvPicPr preferRelativeResize="0"/>
          <p:nvPr>
            <p:ph idx="2" type="pic"/>
          </p:nvPr>
        </p:nvPicPr>
        <p:blipFill rotWithShape="1">
          <a:blip r:embed="rId3">
            <a:alphaModFix/>
          </a:blip>
          <a:srcRect b="0" l="16667" r="16666" t="0"/>
          <a:stretch/>
        </p:blipFill>
        <p:spPr>
          <a:xfrm>
            <a:off x="4712038" y="-1379880"/>
            <a:ext cx="6732000" cy="6732000"/>
          </a:xfrm>
          <a:prstGeom prst="ellipse">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0cf3898658_1_32"/>
          <p:cNvSpPr txBox="1"/>
          <p:nvPr>
            <p:ph type="title"/>
          </p:nvPr>
        </p:nvSpPr>
        <p:spPr>
          <a:xfrm>
            <a:off x="2077780" y="1596842"/>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GRUPP II</a:t>
            </a:r>
            <a:endParaRPr sz="6000">
              <a:solidFill>
                <a:srgbClr val="EC008B"/>
              </a:solidFill>
              <a:latin typeface="Barlow Condensed ExtraLight"/>
              <a:ea typeface="Barlow Condensed ExtraLight"/>
              <a:cs typeface="Barlow Condensed ExtraLight"/>
              <a:sym typeface="Barlow Condensed ExtraLight"/>
            </a:endParaRPr>
          </a:p>
        </p:txBody>
      </p:sp>
      <p:sp>
        <p:nvSpPr>
          <p:cNvPr id="208" name="Google Shape;208;g10cf3898658_1_32"/>
          <p:cNvSpPr txBox="1"/>
          <p:nvPr>
            <p:ph idx="4294967295" type="subTitle"/>
          </p:nvPr>
        </p:nvSpPr>
        <p:spPr>
          <a:xfrm>
            <a:off x="2582100" y="2571750"/>
            <a:ext cx="6561900" cy="1866900"/>
          </a:xfrm>
          <a:prstGeom prst="rect">
            <a:avLst/>
          </a:prstGeom>
          <a:noFill/>
          <a:ln>
            <a:noFill/>
          </a:ln>
        </p:spPr>
        <p:txBody>
          <a:bodyPr anchorCtr="0" anchor="ctr" bIns="45700" lIns="91425" spcFirstLastPara="1" rIns="91425" wrap="square" tIns="45700">
            <a:noAutofit/>
          </a:bodyPr>
          <a:lstStyle/>
          <a:p>
            <a:pPr indent="0" lvl="0" marL="0" rtl="0" algn="l">
              <a:spcBef>
                <a:spcPts val="1200"/>
              </a:spcBef>
              <a:spcAft>
                <a:spcPts val="0"/>
              </a:spcAft>
              <a:buNone/>
            </a:pPr>
            <a:r>
              <a:t/>
            </a:r>
            <a:endParaRPr sz="17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t/>
            </a:r>
            <a:endParaRPr sz="3100">
              <a:solidFill>
                <a:srgbClr val="002060"/>
              </a:solidFill>
              <a:latin typeface="Barlow Condensed Medium"/>
              <a:ea typeface="Barlow Condensed Medium"/>
              <a:cs typeface="Barlow Condensed Medium"/>
              <a:sym typeface="Barlow Condensed Medium"/>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0cf3898658_1_46"/>
          <p:cNvSpPr txBox="1"/>
          <p:nvPr>
            <p:ph idx="4294967295" type="subTitle"/>
          </p:nvPr>
        </p:nvSpPr>
        <p:spPr>
          <a:xfrm>
            <a:off x="573598" y="176075"/>
            <a:ext cx="5538600" cy="48033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Grupp II: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Gerri Leht, haridustehnoloogia		Selin Sedletski, bioloogia</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Maarit Einsalu, </a:t>
            </a:r>
            <a:r>
              <a:rPr i="1" lang="en-US" sz="1800">
                <a:solidFill>
                  <a:srgbClr val="002060"/>
                </a:solidFill>
                <a:latin typeface="Barlow Condensed"/>
                <a:ea typeface="Barlow Condensed"/>
                <a:cs typeface="Barlow Condensed"/>
                <a:sym typeface="Barlow Condensed"/>
              </a:rPr>
              <a:t>psühholoogia</a:t>
            </a:r>
            <a:r>
              <a:rPr b="0" i="1" lang="en-US" sz="1800" u="none" cap="none" strike="noStrike">
                <a:solidFill>
                  <a:srgbClr val="002060"/>
                </a:solidFill>
                <a:latin typeface="Barlow Condensed"/>
                <a:ea typeface="Barlow Condensed"/>
                <a:cs typeface="Barlow Condensed"/>
                <a:sym typeface="Barlow Condensed"/>
              </a:rPr>
              <a:t>             </a:t>
            </a:r>
            <a:r>
              <a:rPr i="1" lang="en-US" sz="1800">
                <a:solidFill>
                  <a:srgbClr val="002060"/>
                </a:solidFill>
                <a:latin typeface="Barlow Condensed"/>
                <a:ea typeface="Barlow Condensed"/>
                <a:cs typeface="Barlow Condensed"/>
                <a:sym typeface="Barlow Condensed"/>
              </a:rPr>
              <a:t>Katerina Bunina, bioloogia</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Henry Pajuri, informaatika	</a:t>
            </a:r>
            <a:r>
              <a:rPr i="1" lang="en-US" sz="1800">
                <a:solidFill>
                  <a:srgbClr val="002060"/>
                </a:solidFill>
                <a:latin typeface="Barlow Condensed"/>
                <a:ea typeface="Barlow Condensed"/>
                <a:cs typeface="Barlow Condensed"/>
                <a:sym typeface="Barlow Condensed"/>
              </a:rPr>
              <a:t>          </a:t>
            </a:r>
            <a:r>
              <a:rPr b="0" i="1" lang="en-US" sz="1800" u="none" cap="none" strike="noStrike">
                <a:solidFill>
                  <a:srgbClr val="002060"/>
                </a:solidFill>
                <a:latin typeface="Barlow Condensed"/>
                <a:ea typeface="Barlow Condensed"/>
                <a:cs typeface="Barlow Condensed"/>
                <a:sym typeface="Barlow Condensed"/>
              </a:rPr>
              <a:t>Gleb Ste</a:t>
            </a:r>
            <a:r>
              <a:rPr i="1" lang="en-US" sz="1800">
                <a:solidFill>
                  <a:srgbClr val="002060"/>
                </a:solidFill>
                <a:latin typeface="Barlow Condensed"/>
                <a:ea typeface="Barlow Condensed"/>
                <a:cs typeface="Barlow Condensed"/>
                <a:sym typeface="Barlow Condensed"/>
              </a:rPr>
              <a:t>panov, informaatika</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Kristel Leppik, hariduse juhtimine</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Maris Pihle, antropoloogia</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Juhendaja(-d):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Janne </a:t>
            </a:r>
            <a:r>
              <a:rPr i="1" lang="en-US" sz="1800">
                <a:solidFill>
                  <a:srgbClr val="002060"/>
                </a:solidFill>
                <a:latin typeface="Barlow Condensed"/>
                <a:ea typeface="Barlow Condensed"/>
                <a:cs typeface="Barlow Condensed"/>
                <a:sym typeface="Barlow Condensed"/>
              </a:rPr>
              <a:t>J</a:t>
            </a:r>
            <a:r>
              <a:rPr b="0" i="1" lang="en-US" sz="1800" u="none" cap="none" strike="noStrike">
                <a:solidFill>
                  <a:srgbClr val="002060"/>
                </a:solidFill>
                <a:latin typeface="Barlow Condensed"/>
                <a:ea typeface="Barlow Condensed"/>
                <a:cs typeface="Barlow Condensed"/>
                <a:sym typeface="Barlow Condensed"/>
              </a:rPr>
              <a:t>akobson</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0cf3898658_1_4"/>
          <p:cNvSpPr txBox="1"/>
          <p:nvPr>
            <p:ph type="title"/>
          </p:nvPr>
        </p:nvSpPr>
        <p:spPr>
          <a:xfrm>
            <a:off x="2091430" y="2210767"/>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TEGEVUSTE RAKENDAMINE</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0cf3898658_1_8"/>
          <p:cNvSpPr txBox="1"/>
          <p:nvPr>
            <p:ph idx="1" type="body"/>
          </p:nvPr>
        </p:nvSpPr>
        <p:spPr>
          <a:xfrm>
            <a:off x="477325" y="993675"/>
            <a:ext cx="4652700" cy="12993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1200"/>
              </a:spcBef>
              <a:spcAft>
                <a:spcPts val="0"/>
              </a:spcAft>
              <a:buClr>
                <a:srgbClr val="C00000"/>
              </a:buClr>
              <a:buSzPts val="2200"/>
              <a:buFont typeface="Barlow Condensed"/>
              <a:buChar char="-"/>
            </a:pPr>
            <a:r>
              <a:rPr lang="en-US" sz="2200">
                <a:solidFill>
                  <a:srgbClr val="24285D"/>
                </a:solidFill>
                <a:latin typeface="Barlow Condensed"/>
                <a:ea typeface="Barlow Condensed"/>
                <a:cs typeface="Barlow Condensed"/>
                <a:sym typeface="Barlow Condensed"/>
              </a:rPr>
              <a:t>Eesmärgiks oli viia MEETS veebipõhine hindamise platvorm sihtgrupini ja analüüsida tagasisidet</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C00000"/>
              </a:buClr>
              <a:buSzPts val="2200"/>
              <a:buFont typeface="Barlow Condensed"/>
              <a:buChar char="-"/>
            </a:pPr>
            <a:r>
              <a:rPr lang="en-US" sz="2200">
                <a:solidFill>
                  <a:srgbClr val="24285D"/>
                </a:solidFill>
                <a:latin typeface="Barlow Condensed"/>
                <a:ea typeface="Barlow Condensed"/>
                <a:cs typeface="Barlow Condensed"/>
                <a:sym typeface="Barlow Condensed"/>
              </a:rPr>
              <a:t>MEETS valmimise hilinemine</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C00000"/>
              </a:buClr>
              <a:buSzPts val="2200"/>
              <a:buFont typeface="Barlow Condensed"/>
              <a:buChar char="-"/>
            </a:pPr>
            <a:r>
              <a:rPr lang="en-US" sz="2200">
                <a:solidFill>
                  <a:srgbClr val="24285D"/>
                </a:solidFill>
                <a:latin typeface="Barlow Condensed"/>
                <a:ea typeface="Barlow Condensed"/>
                <a:cs typeface="Barlow Condensed"/>
                <a:sym typeface="Barlow Condensed"/>
              </a:rPr>
              <a:t>Suhtlesime Tartu Ülikooli Sümfooniaorkesti juhatuse esimehega</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C00000"/>
              </a:buClr>
              <a:buSzPts val="2200"/>
              <a:buFont typeface="Barlow Condensed"/>
              <a:buChar char="-"/>
            </a:pPr>
            <a:r>
              <a:rPr lang="en-US" sz="2200">
                <a:solidFill>
                  <a:srgbClr val="24285D"/>
                </a:solidFill>
                <a:latin typeface="Barlow Condensed"/>
                <a:ea typeface="Barlow Condensed"/>
                <a:cs typeface="Barlow Condensed"/>
                <a:sym typeface="Barlow Condensed"/>
              </a:rPr>
              <a:t>Testisime ja analüüsisime MEETS hindamise platvormi tiimisiseselt</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26" name="Google Shape;226;g10cf3898658_1_8"/>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TEGEVUSE ÜLEVAADE</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27" name="Google Shape;227;g10cf3898658_1_8"/>
          <p:cNvPicPr preferRelativeResize="0"/>
          <p:nvPr/>
        </p:nvPicPr>
        <p:blipFill rotWithShape="1">
          <a:blip r:embed="rId3">
            <a:alphaModFix/>
          </a:blip>
          <a:srcRect b="0" l="16666" r="16666" t="0"/>
          <a:stretch/>
        </p:blipFill>
        <p:spPr>
          <a:xfrm>
            <a:off x="4274716" y="-847584"/>
            <a:ext cx="6732000" cy="6732000"/>
          </a:xfrm>
          <a:prstGeom prst="ellipse">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0cf3898658_1_15"/>
          <p:cNvSpPr txBox="1"/>
          <p:nvPr>
            <p:ph idx="1" type="body"/>
          </p:nvPr>
        </p:nvSpPr>
        <p:spPr>
          <a:xfrm>
            <a:off x="874651" y="993600"/>
            <a:ext cx="7284000" cy="1299300"/>
          </a:xfrm>
          <a:prstGeom prst="rect">
            <a:avLst/>
          </a:prstGeom>
          <a:noFill/>
          <a:ln>
            <a:noFill/>
          </a:ln>
        </p:spPr>
        <p:txBody>
          <a:bodyPr anchorCtr="0" anchor="t" bIns="45700" lIns="91425" spcFirstLastPara="1" rIns="91425" wrap="square" tIns="45700">
            <a:noAutofit/>
          </a:bodyPr>
          <a:lstStyle/>
          <a:p>
            <a:pPr indent="-438150" lvl="0" marL="457200" rtl="0" algn="l">
              <a:lnSpc>
                <a:spcPct val="120000"/>
              </a:lnSpc>
              <a:spcBef>
                <a:spcPts val="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Projektiga tutvumine</a:t>
            </a:r>
            <a:r>
              <a:rPr lang="en-US" sz="1700">
                <a:solidFill>
                  <a:srgbClr val="24285D"/>
                </a:solidFill>
                <a:latin typeface="Barlow Condensed"/>
                <a:ea typeface="Barlow Condensed"/>
                <a:cs typeface="Barlow Condensed"/>
                <a:sym typeface="Barlow Condensed"/>
              </a:rPr>
              <a:t>   </a:t>
            </a:r>
            <a:endParaRPr sz="2100"/>
          </a:p>
          <a:p>
            <a:pPr indent="-438150" lvl="0" marL="457200" rtl="0" algn="l">
              <a:lnSpc>
                <a:spcPct val="120000"/>
              </a:lnSpc>
              <a:spcBef>
                <a:spcPts val="100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Tegevusplaani koostamine, rollide jaotus</a:t>
            </a:r>
            <a:endParaRPr sz="2100"/>
          </a:p>
          <a:p>
            <a:pPr indent="-438150" lvl="0" marL="457200" rtl="0" algn="l">
              <a:lnSpc>
                <a:spcPct val="120000"/>
              </a:lnSpc>
              <a:spcBef>
                <a:spcPts val="100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Vahenädala sessioonil osalemine</a:t>
            </a:r>
            <a:endParaRPr sz="1700">
              <a:solidFill>
                <a:srgbClr val="24285D"/>
              </a:solidFill>
              <a:latin typeface="Barlow Condensed"/>
              <a:ea typeface="Barlow Condensed"/>
              <a:cs typeface="Barlow Condensed"/>
              <a:sym typeface="Barlow Condensed"/>
            </a:endParaRPr>
          </a:p>
          <a:p>
            <a:pPr indent="-438150" lvl="0" marL="457200" rtl="0" algn="l">
              <a:lnSpc>
                <a:spcPct val="120000"/>
              </a:lnSpc>
              <a:spcBef>
                <a:spcPts val="100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MEETs veebipõhise hindamise tööriista viimine sihtgrupini -&gt; testisime grupisiseselt</a:t>
            </a:r>
            <a:endParaRPr sz="2100"/>
          </a:p>
          <a:p>
            <a:pPr indent="-438150" lvl="0" marL="457200" rtl="0" algn="l">
              <a:lnSpc>
                <a:spcPct val="120000"/>
              </a:lnSpc>
              <a:spcBef>
                <a:spcPts val="100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Kogemuskohviku konseptsiooni loomine </a:t>
            </a:r>
            <a:endParaRPr sz="1700">
              <a:solidFill>
                <a:srgbClr val="24285D"/>
              </a:solidFill>
              <a:latin typeface="Barlow Condensed"/>
              <a:ea typeface="Barlow Condensed"/>
              <a:cs typeface="Barlow Condensed"/>
              <a:sym typeface="Barlow Condensed"/>
            </a:endParaRPr>
          </a:p>
          <a:p>
            <a:pPr indent="-438150" lvl="0" marL="457200" rtl="0" algn="l">
              <a:lnSpc>
                <a:spcPct val="120000"/>
              </a:lnSpc>
              <a:spcBef>
                <a:spcPts val="100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Andmete analüüs ja tagasiside koostamine</a:t>
            </a:r>
            <a:endParaRPr sz="1700">
              <a:solidFill>
                <a:srgbClr val="24285D"/>
              </a:solidFill>
              <a:latin typeface="Barlow Condensed"/>
              <a:ea typeface="Barlow Condensed"/>
              <a:cs typeface="Barlow Condensed"/>
              <a:sym typeface="Barlow Condensed"/>
            </a:endParaRPr>
          </a:p>
          <a:p>
            <a:pPr indent="-438150" lvl="0" marL="457200" rtl="0" algn="l">
              <a:lnSpc>
                <a:spcPct val="120000"/>
              </a:lnSpc>
              <a:spcBef>
                <a:spcPts val="100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Reflektsioon</a:t>
            </a:r>
            <a:endParaRPr sz="1700">
              <a:solidFill>
                <a:srgbClr val="24285D"/>
              </a:solidFill>
              <a:latin typeface="Barlow Condensed"/>
              <a:ea typeface="Barlow Condensed"/>
              <a:cs typeface="Barlow Condensed"/>
              <a:sym typeface="Barlow Condensed"/>
            </a:endParaRPr>
          </a:p>
          <a:p>
            <a:pPr indent="-438150" lvl="0" marL="457200" rtl="0" algn="l">
              <a:lnSpc>
                <a:spcPct val="120000"/>
              </a:lnSpc>
              <a:spcBef>
                <a:spcPts val="1000"/>
              </a:spcBef>
              <a:spcAft>
                <a:spcPts val="0"/>
              </a:spcAft>
              <a:buSzPts val="1700"/>
              <a:buFont typeface="Arial"/>
              <a:buAutoNum type="arabicPeriod"/>
            </a:pPr>
            <a:r>
              <a:rPr lang="en-US" sz="1700">
                <a:solidFill>
                  <a:srgbClr val="24285D"/>
                </a:solidFill>
                <a:latin typeface="Barlow Condensed"/>
                <a:ea typeface="Barlow Condensed"/>
                <a:cs typeface="Barlow Condensed"/>
                <a:sym typeface="Barlow Condensed"/>
              </a:rPr>
              <a:t>Tulemuste esitamine ja tähistamine</a:t>
            </a:r>
            <a:endParaRPr sz="1700">
              <a:solidFill>
                <a:srgbClr val="24285D"/>
              </a:solidFill>
              <a:latin typeface="Barlow Condensed"/>
              <a:ea typeface="Barlow Condensed"/>
              <a:cs typeface="Barlow Condensed"/>
              <a:sym typeface="Barlow Condensed"/>
            </a:endParaRPr>
          </a:p>
          <a:p>
            <a:pPr indent="0" lvl="0" marL="457200" rtl="0" algn="l">
              <a:lnSpc>
                <a:spcPct val="120000"/>
              </a:lnSpc>
              <a:spcBef>
                <a:spcPts val="1000"/>
              </a:spcBef>
              <a:spcAft>
                <a:spcPts val="0"/>
              </a:spcAft>
              <a:buNone/>
            </a:pPr>
            <a:r>
              <a:t/>
            </a:r>
            <a:endParaRPr sz="1700">
              <a:solidFill>
                <a:srgbClr val="24285D"/>
              </a:solidFill>
              <a:latin typeface="Barlow Condensed"/>
              <a:ea typeface="Barlow Condensed"/>
              <a:cs typeface="Barlow Condensed"/>
              <a:sym typeface="Barlow Condensed"/>
            </a:endParaRPr>
          </a:p>
          <a:p>
            <a:pPr indent="-190500" lvl="0" marL="342900" rtl="0" algn="l">
              <a:lnSpc>
                <a:spcPct val="120000"/>
              </a:lnSpc>
              <a:spcBef>
                <a:spcPts val="1000"/>
              </a:spcBef>
              <a:spcAft>
                <a:spcPts val="0"/>
              </a:spcAft>
              <a:buNone/>
            </a:pPr>
            <a:r>
              <a:t/>
            </a:r>
            <a:endParaRPr sz="2100">
              <a:solidFill>
                <a:srgbClr val="24285D"/>
              </a:solidFill>
              <a:latin typeface="Barlow Condensed"/>
              <a:ea typeface="Barlow Condensed"/>
              <a:cs typeface="Barlow Condensed"/>
              <a:sym typeface="Barlow Condensed"/>
            </a:endParaRPr>
          </a:p>
          <a:p>
            <a:pPr indent="-190500" lvl="0" marL="342900" rtl="0" algn="l">
              <a:lnSpc>
                <a:spcPct val="120000"/>
              </a:lnSpc>
              <a:spcBef>
                <a:spcPts val="1000"/>
              </a:spcBef>
              <a:spcAft>
                <a:spcPts val="0"/>
              </a:spcAft>
              <a:buNone/>
            </a:pPr>
            <a:r>
              <a:t/>
            </a:r>
            <a:endParaRPr sz="2100">
              <a:solidFill>
                <a:srgbClr val="24285D"/>
              </a:solidFill>
              <a:latin typeface="Barlow Condensed"/>
              <a:ea typeface="Barlow Condensed"/>
              <a:cs typeface="Barlow Condensed"/>
              <a:sym typeface="Barlow Condensed"/>
            </a:endParaRPr>
          </a:p>
        </p:txBody>
      </p:sp>
      <p:sp>
        <p:nvSpPr>
          <p:cNvPr id="233" name="Google Shape;233;g10cf3898658_1_15"/>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TEGEVUSKAVA</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0cf3898658_1_20"/>
          <p:cNvSpPr txBox="1"/>
          <p:nvPr>
            <p:ph idx="1" type="body"/>
          </p:nvPr>
        </p:nvSpPr>
        <p:spPr>
          <a:xfrm>
            <a:off x="477325" y="1223775"/>
            <a:ext cx="5007300" cy="12993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000"/>
              <a:buChar char="-"/>
            </a:pPr>
            <a:r>
              <a:rPr lang="en-US" sz="2200">
                <a:solidFill>
                  <a:srgbClr val="24285D"/>
                </a:solidFill>
                <a:latin typeface="Barlow Condensed"/>
                <a:ea typeface="Barlow Condensed"/>
                <a:cs typeface="Barlow Condensed"/>
                <a:sym typeface="Barlow Condensed"/>
              </a:rPr>
              <a:t>MEETS veebipõhise hindamise tööriista hilinemine 6 kuud</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000"/>
              <a:buChar char="-"/>
            </a:pPr>
            <a:r>
              <a:rPr lang="en-US" sz="2200">
                <a:solidFill>
                  <a:srgbClr val="24285D"/>
                </a:solidFill>
                <a:latin typeface="Barlow Condensed"/>
                <a:ea typeface="Barlow Condensed"/>
                <a:cs typeface="Barlow Condensed"/>
                <a:sym typeface="Barlow Condensed"/>
              </a:rPr>
              <a:t>Kultuurikollektiivide vähene huvi MEETSi testimiseks</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000"/>
              <a:buChar char="-"/>
            </a:pPr>
            <a:r>
              <a:rPr lang="en-US" sz="2200">
                <a:solidFill>
                  <a:srgbClr val="24285D"/>
                </a:solidFill>
                <a:latin typeface="Barlow Condensed"/>
                <a:ea typeface="Barlow Condensed"/>
                <a:cs typeface="Barlow Condensed"/>
                <a:sym typeface="Barlow Condensed"/>
              </a:rPr>
              <a:t>Testisime  MEETSi grupisiseselt, integreerides Kogemuskohviku kontseptsiooni</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000"/>
              <a:buChar char="-"/>
            </a:pPr>
            <a:r>
              <a:rPr lang="en-US" sz="2200">
                <a:solidFill>
                  <a:srgbClr val="24285D"/>
                </a:solidFill>
                <a:latin typeface="Barlow Condensed"/>
                <a:ea typeface="Barlow Condensed"/>
                <a:cs typeface="Barlow Condensed"/>
                <a:sym typeface="Barlow Condensed"/>
              </a:rPr>
              <a:t>Esitasime ettepanekud MEETSi parendamiseks</a:t>
            </a:r>
            <a:endParaRPr sz="2200">
              <a:solidFill>
                <a:srgbClr val="24285D"/>
              </a:solidFill>
              <a:latin typeface="Barlow Condensed"/>
              <a:ea typeface="Barlow Condensed"/>
              <a:cs typeface="Barlow Condensed"/>
              <a:sym typeface="Barlow Condensed"/>
            </a:endParaRPr>
          </a:p>
        </p:txBody>
      </p:sp>
      <p:sp>
        <p:nvSpPr>
          <p:cNvPr id="239" name="Google Shape;239;g10cf3898658_1_20"/>
          <p:cNvSpPr txBox="1"/>
          <p:nvPr>
            <p:ph type="title"/>
          </p:nvPr>
        </p:nvSpPr>
        <p:spPr>
          <a:xfrm>
            <a:off x="477324" y="39600"/>
            <a:ext cx="64773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100">
                <a:solidFill>
                  <a:srgbClr val="EC008B"/>
                </a:solidFill>
                <a:latin typeface="Barlow Condensed ExtraLight"/>
                <a:ea typeface="Barlow Condensed ExtraLight"/>
                <a:cs typeface="Barlow Condensed ExtraLight"/>
                <a:sym typeface="Barlow Condensed ExtraLight"/>
              </a:rPr>
              <a:t>VÄLJAKUTSED  &amp; TULEMUSED</a:t>
            </a:r>
            <a:endParaRPr i="1" sz="4100">
              <a:solidFill>
                <a:srgbClr val="EC008B"/>
              </a:solidFill>
              <a:latin typeface="Barlow Condensed ExtraLight"/>
              <a:ea typeface="Barlow Condensed ExtraLight"/>
              <a:cs typeface="Barlow Condensed ExtraLight"/>
              <a:sym typeface="Barlow Condensed ExtraLight"/>
            </a:endParaRPr>
          </a:p>
        </p:txBody>
      </p:sp>
      <p:pic>
        <p:nvPicPr>
          <p:cNvPr id="240" name="Google Shape;240;g10cf3898658_1_20"/>
          <p:cNvPicPr preferRelativeResize="0"/>
          <p:nvPr>
            <p:ph idx="2" type="pic"/>
          </p:nvPr>
        </p:nvPicPr>
        <p:blipFill rotWithShape="1">
          <a:blip r:embed="rId3">
            <a:alphaModFix/>
          </a:blip>
          <a:srcRect b="0" l="16666" r="16666" t="0"/>
          <a:stretch/>
        </p:blipFill>
        <p:spPr>
          <a:xfrm>
            <a:off x="4712038" y="-1379880"/>
            <a:ext cx="6732000" cy="6732000"/>
          </a:xfrm>
          <a:prstGeom prst="ellipse">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p:nvPr/>
        </p:nvSpPr>
        <p:spPr>
          <a:xfrm>
            <a:off x="608451" y="1341475"/>
            <a:ext cx="44616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type="title"/>
          </p:nvPr>
        </p:nvSpPr>
        <p:spPr>
          <a:xfrm>
            <a:off x="334141" y="215699"/>
            <a:ext cx="7962900" cy="92612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a:ea typeface="Barlow Condensed"/>
                <a:cs typeface="Barlow Condensed"/>
                <a:sym typeface="Barlow Condensed"/>
              </a:rPr>
              <a:t>TEEMAD</a:t>
            </a:r>
            <a:endParaRPr i="1" sz="4500">
              <a:solidFill>
                <a:srgbClr val="EC008B"/>
              </a:solidFill>
              <a:latin typeface="Barlow Condensed"/>
              <a:ea typeface="Barlow Condensed"/>
              <a:cs typeface="Barlow Condensed"/>
              <a:sym typeface="Barlow Condensed"/>
            </a:endParaRPr>
          </a:p>
        </p:txBody>
      </p:sp>
      <p:sp>
        <p:nvSpPr>
          <p:cNvPr id="127" name="Google Shape;127;p2"/>
          <p:cNvSpPr/>
          <p:nvPr/>
        </p:nvSpPr>
        <p:spPr>
          <a:xfrm>
            <a:off x="1626548" y="2287423"/>
            <a:ext cx="1833589"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Tiimliikmed ja erialad</a:t>
            </a:r>
            <a:endParaRPr b="0" i="0" sz="1700" u="none" cap="none" strike="noStrike">
              <a:solidFill>
                <a:srgbClr val="24285D"/>
              </a:solidFill>
              <a:latin typeface="Barlow Condensed"/>
              <a:ea typeface="Barlow Condensed"/>
              <a:cs typeface="Barlow Condensed"/>
              <a:sym typeface="Barlow Condensed"/>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juhendajad</a:t>
            </a:r>
            <a:endParaRPr b="0" i="0" sz="1700" u="none" cap="none" strike="noStrike">
              <a:solidFill>
                <a:srgbClr val="24285D"/>
              </a:solidFill>
              <a:latin typeface="Barlow Condensed"/>
              <a:ea typeface="Barlow Condensed"/>
              <a:cs typeface="Barlow Condensed"/>
              <a:sym typeface="Barlow Condensed"/>
            </a:endParaRPr>
          </a:p>
        </p:txBody>
      </p:sp>
      <p:sp>
        <p:nvSpPr>
          <p:cNvPr id="128" name="Google Shape;128;p2"/>
          <p:cNvSpPr/>
          <p:nvPr/>
        </p:nvSpPr>
        <p:spPr>
          <a:xfrm>
            <a:off x="5850020" y="2298000"/>
            <a:ext cx="1982534"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Tegevuste rakendamine ja projektiga seotud sidusrühmad</a:t>
            </a:r>
            <a:endParaRPr b="0" i="0" sz="1700" u="none" cap="none" strike="noStrike">
              <a:solidFill>
                <a:srgbClr val="24285D"/>
              </a:solidFill>
              <a:latin typeface="Barlow Condensed"/>
              <a:ea typeface="Barlow Condensed"/>
              <a:cs typeface="Barlow Condensed"/>
              <a:sym typeface="Barlow Condensed"/>
            </a:endParaRPr>
          </a:p>
        </p:txBody>
      </p:sp>
      <p:sp>
        <p:nvSpPr>
          <p:cNvPr id="129" name="Google Shape;129;p2"/>
          <p:cNvSpPr/>
          <p:nvPr/>
        </p:nvSpPr>
        <p:spPr>
          <a:xfrm>
            <a:off x="2471929" y="3911997"/>
            <a:ext cx="1758450" cy="5847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teaduspõhisus ja interdistsiplinaarsus</a:t>
            </a:r>
            <a:endParaRPr b="0" i="0" sz="1700" u="none" cap="none" strike="noStrike">
              <a:solidFill>
                <a:srgbClr val="24285D"/>
              </a:solidFill>
              <a:latin typeface="Barlow Condensed"/>
              <a:ea typeface="Barlow Condensed"/>
              <a:cs typeface="Barlow Condensed"/>
              <a:sym typeface="Barlow Condensed"/>
            </a:endParaRPr>
          </a:p>
        </p:txBody>
      </p:sp>
      <p:sp>
        <p:nvSpPr>
          <p:cNvPr id="130" name="Google Shape;130;p2"/>
          <p:cNvSpPr/>
          <p:nvPr/>
        </p:nvSpPr>
        <p:spPr>
          <a:xfrm>
            <a:off x="3743547" y="2288304"/>
            <a:ext cx="1751482"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eesmärk ja olulisus</a:t>
            </a:r>
            <a:endParaRPr b="0" i="0" sz="1700" u="none" cap="none" strike="noStrike">
              <a:solidFill>
                <a:srgbClr val="24285D"/>
              </a:solidFill>
              <a:latin typeface="Barlow Condensed"/>
              <a:ea typeface="Barlow Condensed"/>
              <a:cs typeface="Barlow Condensed"/>
              <a:sym typeface="Barlow Condensed"/>
            </a:endParaRPr>
          </a:p>
        </p:txBody>
      </p:sp>
      <p:pic>
        <p:nvPicPr>
          <p:cNvPr id="131" name="Google Shape;131;p2"/>
          <p:cNvPicPr preferRelativeResize="0"/>
          <p:nvPr/>
        </p:nvPicPr>
        <p:blipFill rotWithShape="1">
          <a:blip r:embed="rId3">
            <a:alphaModFix/>
          </a:blip>
          <a:srcRect b="0" l="0" r="0" t="0"/>
          <a:stretch/>
        </p:blipFill>
        <p:spPr>
          <a:xfrm>
            <a:off x="2947064" y="3022750"/>
            <a:ext cx="842298" cy="756000"/>
          </a:xfrm>
          <a:prstGeom prst="rect">
            <a:avLst/>
          </a:prstGeom>
          <a:noFill/>
          <a:ln>
            <a:noFill/>
          </a:ln>
        </p:spPr>
      </p:pic>
      <p:pic>
        <p:nvPicPr>
          <p:cNvPr id="132" name="Google Shape;132;p2"/>
          <p:cNvPicPr preferRelativeResize="0"/>
          <p:nvPr/>
        </p:nvPicPr>
        <p:blipFill rotWithShape="1">
          <a:blip r:embed="rId4">
            <a:alphaModFix/>
          </a:blip>
          <a:srcRect b="0" l="0" r="0" t="0"/>
          <a:stretch/>
        </p:blipFill>
        <p:spPr>
          <a:xfrm>
            <a:off x="4230379" y="1346926"/>
            <a:ext cx="942543" cy="720000"/>
          </a:xfrm>
          <a:prstGeom prst="rect">
            <a:avLst/>
          </a:prstGeom>
          <a:noFill/>
          <a:ln>
            <a:noFill/>
          </a:ln>
        </p:spPr>
      </p:pic>
      <p:cxnSp>
        <p:nvCxnSpPr>
          <p:cNvPr id="133" name="Google Shape;133;p2"/>
          <p:cNvCxnSpPr/>
          <p:nvPr/>
        </p:nvCxnSpPr>
        <p:spPr>
          <a:xfrm flipH="1">
            <a:off x="3520889" y="1371266"/>
            <a:ext cx="164726" cy="659800"/>
          </a:xfrm>
          <a:prstGeom prst="straightConnector1">
            <a:avLst/>
          </a:prstGeom>
          <a:noFill/>
          <a:ln cap="flat" cmpd="sng" w="53975">
            <a:solidFill>
              <a:srgbClr val="BE1E2D"/>
            </a:solidFill>
            <a:prstDash val="solid"/>
            <a:miter lim="800000"/>
            <a:headEnd len="sm" w="sm" type="none"/>
            <a:tailEnd len="sm" w="sm" type="none"/>
          </a:ln>
        </p:spPr>
      </p:cxnSp>
      <p:pic>
        <p:nvPicPr>
          <p:cNvPr id="134" name="Google Shape;134;p2"/>
          <p:cNvPicPr preferRelativeResize="0"/>
          <p:nvPr/>
        </p:nvPicPr>
        <p:blipFill rotWithShape="1">
          <a:blip r:embed="rId5">
            <a:alphaModFix/>
          </a:blip>
          <a:srcRect b="0" l="0" r="0" t="0"/>
          <a:stretch/>
        </p:blipFill>
        <p:spPr>
          <a:xfrm>
            <a:off x="6279945" y="1322539"/>
            <a:ext cx="877137" cy="756000"/>
          </a:xfrm>
          <a:prstGeom prst="rect">
            <a:avLst/>
          </a:prstGeom>
          <a:noFill/>
          <a:ln>
            <a:noFill/>
          </a:ln>
        </p:spPr>
      </p:pic>
      <p:pic>
        <p:nvPicPr>
          <p:cNvPr id="135" name="Google Shape;135;p2"/>
          <p:cNvPicPr preferRelativeResize="0"/>
          <p:nvPr/>
        </p:nvPicPr>
        <p:blipFill rotWithShape="1">
          <a:blip r:embed="rId6">
            <a:alphaModFix/>
          </a:blip>
          <a:srcRect b="0" l="0" r="0" t="0"/>
          <a:stretch/>
        </p:blipFill>
        <p:spPr>
          <a:xfrm>
            <a:off x="2189817" y="1167066"/>
            <a:ext cx="707052" cy="864000"/>
          </a:xfrm>
          <a:prstGeom prst="rect">
            <a:avLst/>
          </a:prstGeom>
          <a:noFill/>
          <a:ln>
            <a:noFill/>
          </a:ln>
        </p:spPr>
      </p:pic>
      <p:pic>
        <p:nvPicPr>
          <p:cNvPr id="136" name="Google Shape;136;p2"/>
          <p:cNvPicPr preferRelativeResize="0"/>
          <p:nvPr/>
        </p:nvPicPr>
        <p:blipFill rotWithShape="1">
          <a:blip r:embed="rId7">
            <a:alphaModFix/>
          </a:blip>
          <a:srcRect b="0" l="0" r="0" t="0"/>
          <a:stretch/>
        </p:blipFill>
        <p:spPr>
          <a:xfrm>
            <a:off x="5354480" y="3052492"/>
            <a:ext cx="829438" cy="792000"/>
          </a:xfrm>
          <a:prstGeom prst="rect">
            <a:avLst/>
          </a:prstGeom>
          <a:noFill/>
          <a:ln>
            <a:noFill/>
          </a:ln>
        </p:spPr>
      </p:pic>
      <p:cxnSp>
        <p:nvCxnSpPr>
          <p:cNvPr id="137" name="Google Shape;137;p2"/>
          <p:cNvCxnSpPr/>
          <p:nvPr/>
        </p:nvCxnSpPr>
        <p:spPr>
          <a:xfrm flipH="1">
            <a:off x="5604473" y="1365821"/>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138" name="Google Shape;138;p2"/>
          <p:cNvCxnSpPr/>
          <p:nvPr/>
        </p:nvCxnSpPr>
        <p:spPr>
          <a:xfrm flipH="1">
            <a:off x="7667828" y="1345332"/>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139" name="Google Shape;139;p2"/>
          <p:cNvCxnSpPr/>
          <p:nvPr/>
        </p:nvCxnSpPr>
        <p:spPr>
          <a:xfrm flipH="1">
            <a:off x="4536925" y="3180921"/>
            <a:ext cx="164726" cy="659800"/>
          </a:xfrm>
          <a:prstGeom prst="straightConnector1">
            <a:avLst/>
          </a:prstGeom>
          <a:noFill/>
          <a:ln cap="flat" cmpd="sng" w="53975">
            <a:solidFill>
              <a:srgbClr val="BE1E2D"/>
            </a:solidFill>
            <a:prstDash val="solid"/>
            <a:miter lim="800000"/>
            <a:headEnd len="sm" w="sm" type="none"/>
            <a:tailEnd len="sm" w="sm" type="none"/>
          </a:ln>
        </p:spPr>
      </p:cxnSp>
      <p:sp>
        <p:nvSpPr>
          <p:cNvPr id="140" name="Google Shape;140;p2"/>
          <p:cNvSpPr/>
          <p:nvPr/>
        </p:nvSpPr>
        <p:spPr>
          <a:xfrm>
            <a:off x="4755711" y="3977599"/>
            <a:ext cx="2026976" cy="6155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lang="en-US" sz="1700">
                <a:solidFill>
                  <a:srgbClr val="24285D"/>
                </a:solidFill>
                <a:latin typeface="Barlow Condensed"/>
                <a:ea typeface="Barlow Condensed"/>
                <a:cs typeface="Barlow Condensed"/>
                <a:sym typeface="Barlow Condensed"/>
              </a:rPr>
              <a:t>Tulemused ja väljakutsed</a:t>
            </a:r>
            <a:endParaRPr b="0" i="0" sz="1700" u="none" cap="none" strike="noStrike">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4"/>
          <p:cNvSpPr txBox="1"/>
          <p:nvPr>
            <p:ph type="title"/>
          </p:nvPr>
        </p:nvSpPr>
        <p:spPr>
          <a:xfrm>
            <a:off x="2105078" y="1794510"/>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EESMÄRK JA OLULISUS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idx="1" type="body"/>
          </p:nvPr>
        </p:nvSpPr>
        <p:spPr>
          <a:xfrm>
            <a:off x="477325" y="1192450"/>
            <a:ext cx="4331400" cy="1299300"/>
          </a:xfrm>
          <a:prstGeom prst="rect">
            <a:avLst/>
          </a:prstGeom>
          <a:noFill/>
          <a:ln>
            <a:noFill/>
          </a:ln>
        </p:spPr>
        <p:txBody>
          <a:bodyPr anchorCtr="0" anchor="t" bIns="45700" lIns="91425" spcFirstLastPara="1" rIns="91425" wrap="square" tIns="45700">
            <a:noAutofit/>
          </a:bodyPr>
          <a:lstStyle/>
          <a:p>
            <a:pPr indent="-330200" lvl="0" marL="457200" rtl="0" algn="l">
              <a:spcBef>
                <a:spcPts val="1200"/>
              </a:spcBef>
              <a:spcAft>
                <a:spcPts val="0"/>
              </a:spcAft>
              <a:buClr>
                <a:srgbClr val="C00000"/>
              </a:buClr>
              <a:buSzPts val="1600"/>
              <a:buFont typeface="Barlow Condensed"/>
              <a:buChar char="-"/>
            </a:pPr>
            <a:r>
              <a:rPr lang="en-US" sz="1600">
                <a:solidFill>
                  <a:srgbClr val="24285D"/>
                </a:solidFill>
                <a:latin typeface="Barlow Condensed"/>
                <a:ea typeface="Barlow Condensed"/>
                <a:cs typeface="Barlow Condensed"/>
                <a:sym typeface="Barlow Condensed"/>
              </a:rPr>
              <a:t>MEETS (Music in Higher Education to Develop Transversal Skills)</a:t>
            </a:r>
            <a:endParaRPr sz="1600">
              <a:solidFill>
                <a:srgbClr val="24285D"/>
              </a:solidFill>
              <a:latin typeface="Barlow Condensed"/>
              <a:ea typeface="Barlow Condensed"/>
              <a:cs typeface="Barlow Condensed"/>
              <a:sym typeface="Barlow Condensed"/>
            </a:endParaRPr>
          </a:p>
          <a:p>
            <a:pPr indent="-330200" lvl="0" marL="457200" rtl="0" algn="l">
              <a:spcBef>
                <a:spcPts val="0"/>
              </a:spcBef>
              <a:spcAft>
                <a:spcPts val="0"/>
              </a:spcAft>
              <a:buClr>
                <a:srgbClr val="C00000"/>
              </a:buClr>
              <a:buSzPts val="1600"/>
              <a:buFont typeface="Barlow Condensed"/>
              <a:buChar char="-"/>
            </a:pPr>
            <a:r>
              <a:rPr lang="en-US" sz="1600">
                <a:solidFill>
                  <a:srgbClr val="24285D"/>
                </a:solidFill>
                <a:latin typeface="Barlow Condensed"/>
                <a:ea typeface="Barlow Condensed"/>
                <a:cs typeface="Barlow Condensed"/>
                <a:sym typeface="Barlow Condensed"/>
              </a:rPr>
              <a:t>Jätk eelmisel aastal läbi viidud ELUoskused Muusikast I projektile,mis oli </a:t>
            </a:r>
            <a:r>
              <a:rPr lang="en-US" sz="1600">
                <a:solidFill>
                  <a:srgbClr val="24285D"/>
                </a:solidFill>
                <a:latin typeface="Barlow Condensed"/>
                <a:ea typeface="Barlow Condensed"/>
                <a:cs typeface="Barlow Condensed"/>
                <a:sym typeface="Barlow Condensed"/>
              </a:rPr>
              <a:t>sisend rahvusvahelisele</a:t>
            </a:r>
            <a:r>
              <a:rPr lang="en-US" sz="1600">
                <a:solidFill>
                  <a:srgbClr val="24285D"/>
                </a:solidFill>
                <a:latin typeface="Barlow Condensed"/>
                <a:ea typeface="Barlow Condensed"/>
                <a:cs typeface="Barlow Condensed"/>
                <a:sym typeface="Barlow Condensed"/>
              </a:rPr>
              <a:t> projektile MEETS, kus on loomisel veebiplatvorm võtmepädevuste arengu hindamiseks.</a:t>
            </a:r>
            <a:endParaRPr sz="1600">
              <a:solidFill>
                <a:srgbClr val="24285D"/>
              </a:solidFill>
              <a:latin typeface="Barlow Condensed"/>
              <a:ea typeface="Barlow Condensed"/>
              <a:cs typeface="Barlow Condensed"/>
              <a:sym typeface="Barlow Condensed"/>
            </a:endParaRPr>
          </a:p>
          <a:p>
            <a:pPr indent="-330200" lvl="0" marL="457200" rtl="0" algn="l">
              <a:spcBef>
                <a:spcPts val="1200"/>
              </a:spcBef>
              <a:spcAft>
                <a:spcPts val="0"/>
              </a:spcAft>
              <a:buClr>
                <a:srgbClr val="C00000"/>
              </a:buClr>
              <a:buSzPts val="1600"/>
              <a:buFont typeface="Barlow Condensed"/>
              <a:buChar char="-"/>
            </a:pPr>
            <a:r>
              <a:rPr lang="en-US" sz="1600">
                <a:solidFill>
                  <a:srgbClr val="24285D"/>
                </a:solidFill>
                <a:latin typeface="Barlow Condensed"/>
                <a:ea typeface="Barlow Condensed"/>
                <a:cs typeface="Barlow Condensed"/>
                <a:sym typeface="Barlow Condensed"/>
              </a:rPr>
              <a:t>Meie sihtgruppideks olid kõrgkoolide koorid, orkestrid ja tantsuansamblid. </a:t>
            </a:r>
            <a:endParaRPr sz="1600">
              <a:solidFill>
                <a:srgbClr val="24285D"/>
              </a:solidFill>
              <a:latin typeface="Barlow Condensed"/>
              <a:ea typeface="Barlow Condensed"/>
              <a:cs typeface="Barlow Condensed"/>
              <a:sym typeface="Barlow Condensed"/>
            </a:endParaRPr>
          </a:p>
          <a:p>
            <a:pPr indent="0" lvl="0" marL="457200" rtl="0" algn="l">
              <a:spcBef>
                <a:spcPts val="1200"/>
              </a:spcBef>
              <a:spcAft>
                <a:spcPts val="0"/>
              </a:spcAft>
              <a:buNone/>
            </a:pPr>
            <a:r>
              <a:t/>
            </a:r>
            <a:endParaRPr sz="1600">
              <a:solidFill>
                <a:srgbClr val="24285D"/>
              </a:solidFill>
              <a:latin typeface="Barlow Condensed"/>
              <a:ea typeface="Barlow Condensed"/>
              <a:cs typeface="Barlow Condensed"/>
              <a:sym typeface="Barlow Condensed"/>
            </a:endParaRPr>
          </a:p>
          <a:p>
            <a:pPr indent="0" lvl="0" marL="0" rtl="0" algn="l">
              <a:spcBef>
                <a:spcPts val="1200"/>
              </a:spcBef>
              <a:spcAft>
                <a:spcPts val="0"/>
              </a:spcAft>
              <a:buNone/>
            </a:pPr>
            <a:r>
              <a:t/>
            </a:r>
            <a:endParaRPr sz="16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52" name="Google Shape;152;p5"/>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Mis on MEETS?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53" name="Google Shape;153;p5"/>
          <p:cNvPicPr preferRelativeResize="0"/>
          <p:nvPr/>
        </p:nvPicPr>
        <p:blipFill rotWithShape="1">
          <a:blip r:embed="rId3">
            <a:alphaModFix/>
          </a:blip>
          <a:srcRect b="0" l="16667" r="16666" t="0"/>
          <a:stretch/>
        </p:blipFill>
        <p:spPr>
          <a:xfrm>
            <a:off x="4743129" y="-239040"/>
            <a:ext cx="5461818" cy="5461818"/>
          </a:xfrm>
          <a:prstGeom prst="ellipse">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2059349" y="1370525"/>
            <a:ext cx="6331500" cy="211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TEADUSPÕHISUS  JA INTERDISTSIPLINAARSUS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0cf3898658_1_160"/>
          <p:cNvSpPr txBox="1"/>
          <p:nvPr>
            <p:ph idx="1" type="body"/>
          </p:nvPr>
        </p:nvSpPr>
        <p:spPr>
          <a:xfrm>
            <a:off x="477321" y="993675"/>
            <a:ext cx="8012700" cy="12993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1800">
                <a:solidFill>
                  <a:srgbClr val="24285D"/>
                </a:solidFill>
                <a:latin typeface="Barlow Condensed"/>
                <a:ea typeface="Barlow Condensed"/>
                <a:cs typeface="Barlow Condensed"/>
                <a:sym typeface="Barlow Condensed"/>
              </a:rPr>
              <a:t>Uuringud: MEETS rahvusvaheline uuring ja ELUoskused muusikast I </a:t>
            </a:r>
            <a:endParaRPr/>
          </a:p>
          <a:p>
            <a:pPr indent="-342900" lvl="0" marL="342900" rtl="0" algn="l">
              <a:lnSpc>
                <a:spcPct val="120000"/>
              </a:lnSpc>
              <a:spcBef>
                <a:spcPts val="1200"/>
              </a:spcBef>
              <a:spcAft>
                <a:spcPts val="0"/>
              </a:spcAft>
              <a:buSzPts val="2200"/>
              <a:buChar char="-"/>
            </a:pPr>
            <a:r>
              <a:rPr lang="en-US" sz="1800">
                <a:solidFill>
                  <a:srgbClr val="24285D"/>
                </a:solidFill>
                <a:latin typeface="Barlow Condensed"/>
                <a:ea typeface="Barlow Condensed"/>
                <a:cs typeface="Barlow Condensed"/>
                <a:sym typeface="Barlow Condensed"/>
              </a:rPr>
              <a:t>Euroopa Liidu nõukogu soovitused võtmepädevuste kohta elukestvas õppes (2018);</a:t>
            </a:r>
            <a:endParaRPr/>
          </a:p>
          <a:p>
            <a:pPr indent="-342900" lvl="0" marL="342900" rtl="0" algn="l">
              <a:lnSpc>
                <a:spcPct val="120000"/>
              </a:lnSpc>
              <a:spcBef>
                <a:spcPts val="1200"/>
              </a:spcBef>
              <a:spcAft>
                <a:spcPts val="0"/>
              </a:spcAft>
              <a:buSzPts val="2200"/>
              <a:buChar char="-"/>
            </a:pPr>
            <a:r>
              <a:rPr lang="en-US" sz="1800">
                <a:solidFill>
                  <a:srgbClr val="24285D"/>
                </a:solidFill>
                <a:latin typeface="Barlow Condensed"/>
                <a:ea typeface="Barlow Condensed"/>
                <a:cs typeface="Barlow Condensed"/>
                <a:sym typeface="Barlow Condensed"/>
              </a:rPr>
              <a:t>Projekti teaduspõhist lähenemist toetab MEETS-meetodi kasutamine ja eelnevad uuringud, mille kaudu selgitati välja, kuidas ja milliseid võtmepädevusi arendab kõrgkoolide muusikakollektiivides osalemine;</a:t>
            </a:r>
            <a:endParaRPr/>
          </a:p>
          <a:p>
            <a:pPr indent="-342900" lvl="0" marL="342900" rtl="0" algn="l">
              <a:lnSpc>
                <a:spcPct val="120000"/>
              </a:lnSpc>
              <a:spcBef>
                <a:spcPts val="1200"/>
              </a:spcBef>
              <a:spcAft>
                <a:spcPts val="0"/>
              </a:spcAft>
              <a:buSzPts val="2200"/>
              <a:buChar char="-"/>
            </a:pPr>
            <a:r>
              <a:rPr lang="en-US" sz="1800">
                <a:solidFill>
                  <a:srgbClr val="24285D"/>
                </a:solidFill>
                <a:latin typeface="Barlow Condensed"/>
                <a:ea typeface="Barlow Condensed"/>
                <a:cs typeface="Barlow Condensed"/>
                <a:sym typeface="Barlow Condensed"/>
              </a:rPr>
              <a:t>Erinevate erialade üliõpilased saavad rakendada oma teadmisi erinevatest valdkondadest: keel ja kõne, disain, reklaam, informaatika jne.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65" name="Google Shape;165;g10cf3898658_1_160"/>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TEADUSPÕHISUS</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2064155" y="1705942"/>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GRUPP I</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0cf3898658_1_36"/>
          <p:cNvSpPr txBox="1"/>
          <p:nvPr>
            <p:ph idx="4294967295" type="subTitle"/>
          </p:nvPr>
        </p:nvSpPr>
        <p:spPr>
          <a:xfrm>
            <a:off x="283700" y="345375"/>
            <a:ext cx="5746500" cy="47445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u="none" cap="none" strike="noStrike">
                <a:solidFill>
                  <a:srgbClr val="002060"/>
                </a:solidFill>
                <a:latin typeface="Barlow Condensed Medium"/>
                <a:ea typeface="Barlow Condensed Medium"/>
                <a:cs typeface="Barlow Condensed Medium"/>
                <a:sym typeface="Barlow Condensed Medium"/>
              </a:rPr>
              <a:t>Grupp I:</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Steven Innos, psühholoogia</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Birgit Kuznets,  kultuuriteadus</a:t>
            </a:r>
            <a:endParaRPr i="1" sz="11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Karl Kristjan Kuimet, käsitöötehnoloogiad ja disain</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Maiu Küngas, andragoogika</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Hambardzum Kechek, suhtekorraldus</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Katrin Helen Kasvandik, riigiteadused</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Desiree Mumm,  riigiteadused </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400">
                <a:solidFill>
                  <a:srgbClr val="002060"/>
                </a:solidFill>
                <a:latin typeface="Barlow Condensed"/>
                <a:ea typeface="Barlow Condensed"/>
                <a:cs typeface="Barlow Condensed"/>
                <a:sym typeface="Barlow Condensed"/>
              </a:rPr>
              <a:t>Elizaveta Pyari, kutseõpetaja</a:t>
            </a:r>
            <a:endParaRPr b="0" i="1" sz="14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u="none" cap="none" strike="noStrike">
                <a:solidFill>
                  <a:srgbClr val="002060"/>
                </a:solidFill>
                <a:latin typeface="Barlow Condensed Medium"/>
                <a:ea typeface="Barlow Condensed Medium"/>
                <a:cs typeface="Barlow Condensed Medium"/>
                <a:sym typeface="Barlow Condensed Medium"/>
              </a:rPr>
              <a:t>Juhendaja(-d):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1" lang="en-US" sz="1400" u="none" cap="none" strike="noStrike">
                <a:solidFill>
                  <a:srgbClr val="002060"/>
                </a:solidFill>
                <a:latin typeface="Barlow Condensed"/>
                <a:ea typeface="Barlow Condensed"/>
                <a:cs typeface="Barlow Condensed"/>
                <a:sym typeface="Barlow Condensed"/>
              </a:rPr>
              <a:t>Janne </a:t>
            </a:r>
            <a:r>
              <a:rPr i="1" lang="en-US" sz="1400">
                <a:solidFill>
                  <a:srgbClr val="002060"/>
                </a:solidFill>
                <a:latin typeface="Barlow Condensed"/>
                <a:ea typeface="Barlow Condensed"/>
                <a:cs typeface="Barlow Condensed"/>
                <a:sym typeface="Barlow Condensed"/>
              </a:rPr>
              <a:t>J</a:t>
            </a:r>
            <a:r>
              <a:rPr b="0" i="1" lang="en-US" sz="1400" u="none" cap="none" strike="noStrike">
                <a:solidFill>
                  <a:srgbClr val="002060"/>
                </a:solidFill>
                <a:latin typeface="Barlow Condensed"/>
                <a:ea typeface="Barlow Condensed"/>
                <a:cs typeface="Barlow Condensed"/>
                <a:sym typeface="Barlow Condensed"/>
              </a:rPr>
              <a:t>akobson</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0" lang="en-US" u="none" cap="none" strike="noStrike">
                <a:solidFill>
                  <a:srgbClr val="002060"/>
                </a:solidFill>
                <a:latin typeface="Barlow Condensed Medium"/>
                <a:ea typeface="Barlow Condensed Medium"/>
                <a:cs typeface="Barlow Condensed Medium"/>
                <a:sym typeface="Barlow Condensed Medium"/>
              </a:rPr>
              <a:t>Koostööpartner (-id):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1" lang="en-US" sz="1000" u="none" cap="none" strike="noStrike">
                <a:solidFill>
                  <a:srgbClr val="002060"/>
                </a:solidFill>
                <a:latin typeface="Barlow Condensed"/>
                <a:ea typeface="Barlow Condensed"/>
                <a:cs typeface="Barlow Condensed"/>
                <a:sym typeface="Barlow Condensed"/>
              </a:rPr>
              <a:t>Tallinna Ülikooli Sümfooniaorkester</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0cf3898658_1_0"/>
          <p:cNvSpPr txBox="1"/>
          <p:nvPr>
            <p:ph type="title"/>
          </p:nvPr>
        </p:nvSpPr>
        <p:spPr>
          <a:xfrm>
            <a:off x="2091430" y="2210767"/>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TEGEVUSTE RAKENDAMINE</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