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embeddedFontLst>
    <p:embeddedFont>
      <p:font typeface="Barlow Condensed Medium" panose="020B0604020202020204" charset="0"/>
      <p:regular r:id="rId21"/>
      <p:bold r:id="rId22"/>
      <p:italic r:id="rId23"/>
      <p:boldItalic r:id="rId24"/>
    </p:embeddedFont>
    <p:embeddedFont>
      <p:font typeface="Barlow Condensed ExtraLight" panose="020B0604020202020204" charset="0"/>
      <p:regular r:id="rId25"/>
      <p:bold r:id="rId26"/>
      <p:italic r:id="rId27"/>
      <p:boldItalic r:id="rId28"/>
    </p:embeddedFont>
    <p:embeddedFont>
      <p:font typeface="Barlow Condensed" panose="020B0604020202020204" charset="0"/>
      <p:regular r:id="rId29"/>
      <p:bold r:id="rId30"/>
      <p:italic r:id="rId31"/>
      <p:boldItalic r:id="rId32"/>
    </p:embeddedFont>
    <p:embeddedFont>
      <p:font typeface="EB Garamond" panose="020B060402020202020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208" y="40"/>
      </p:cViewPr>
      <p:guideLst>
        <p:guide orient="horz" pos="2164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0b894a4c41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g10b894a4c41_0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01" name="Google Shape;201;g10b894a4c41_0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0b894a4c41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g10b894a4c41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09" name="Google Shape;209;g10b894a4c41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6" name="Google Shape;2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22" name="Google Shape;22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0b894a47f2_4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10b894a47f2_4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30" name="Google Shape;230;g10b894a47f2_4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4" name="Google Shape;1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10b894a4c4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g10b894a4c41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59" name="Google Shape;159;g10b894a4c41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0b894a4c41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g10b894a4c41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67" name="Google Shape;167;g10b894a4c41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0b894a4c4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10b894a4c41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80" name="Google Shape;180;g10b894a4c41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b894a4c41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10b894a4c41_0_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000"/>
          </a:p>
        </p:txBody>
      </p:sp>
      <p:sp>
        <p:nvSpPr>
          <p:cNvPr id="188" name="Google Shape;188;g10b894a4c41_0_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sislaid (valge)">
  <p:cSld name="Esislaid (valge)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4318000"/>
            <a:ext cx="3263900" cy="82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80796" y="2811083"/>
            <a:ext cx="1758374" cy="101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 descr="TLY-es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18109" y="4120464"/>
            <a:ext cx="1724101" cy="35485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 flipH="1">
            <a:off x="5676901" y="609600"/>
            <a:ext cx="800099" cy="3888589"/>
          </a:xfrm>
          <a:prstGeom prst="straightConnector1">
            <a:avLst/>
          </a:prstGeom>
          <a:noFill/>
          <a:ln w="444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628203" y="625298"/>
            <a:ext cx="4781997" cy="3850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9" name="Google Shape;19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69025" y="27865019"/>
            <a:ext cx="1749449" cy="1749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74165" y="715318"/>
            <a:ext cx="1810421" cy="179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1">
  <p:cSld name="võrdlus 0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body" idx="1"/>
          </p:nvPr>
        </p:nvSpPr>
        <p:spPr>
          <a:xfrm>
            <a:off x="622300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2"/>
          </p:nvPr>
        </p:nvSpPr>
        <p:spPr>
          <a:xfrm>
            <a:off x="4810126" y="1778000"/>
            <a:ext cx="3724275" cy="2550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õrdlus 02">
  <p:cSld name="võrdlus 02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body" idx="1"/>
          </p:nvPr>
        </p:nvSpPr>
        <p:spPr>
          <a:xfrm>
            <a:off x="622300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2"/>
          </p:nvPr>
        </p:nvSpPr>
        <p:spPr>
          <a:xfrm>
            <a:off x="4810126" y="1394223"/>
            <a:ext cx="3724275" cy="293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-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">
  <p:cSld name="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15007" y="458412"/>
            <a:ext cx="3127768" cy="49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8000"/>
              <a:buNone/>
              <a:defRPr sz="38000" b="0" i="1">
                <a:solidFill>
                  <a:srgbClr val="D0043C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3698721" y="1661862"/>
            <a:ext cx="4751812" cy="1675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1">
  <p:cSld name="kolm ruutu 0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>
            <a:off x="7493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755576" y="1790344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4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/>
          <p:nvPr/>
        </p:nvSpPr>
        <p:spPr>
          <a:xfrm>
            <a:off x="7555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2">
  <p:cSld name="kolm ruutu 0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>
            <a:spLocks noGrp="1"/>
          </p:cNvSpPr>
          <p:nvPr>
            <p:ph type="pic" idx="2"/>
          </p:nvPr>
        </p:nvSpPr>
        <p:spPr>
          <a:xfrm>
            <a:off x="7634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>
            <a:spLocks noGrp="1"/>
          </p:cNvSpPr>
          <p:nvPr>
            <p:ph type="pic" idx="3"/>
          </p:nvPr>
        </p:nvSpPr>
        <p:spPr>
          <a:xfrm>
            <a:off x="61561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5"/>
          <p:cNvSpPr/>
          <p:nvPr/>
        </p:nvSpPr>
        <p:spPr>
          <a:xfrm>
            <a:off x="34798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title"/>
          </p:nvPr>
        </p:nvSpPr>
        <p:spPr>
          <a:xfrm>
            <a:off x="3486076" y="1762122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34860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olm ruutu 03">
  <p:cSld name="kolm ruutu 03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>
            <a:spLocks noGrp="1"/>
          </p:cNvSpPr>
          <p:nvPr>
            <p:ph type="pic" idx="2"/>
          </p:nvPr>
        </p:nvSpPr>
        <p:spPr>
          <a:xfrm>
            <a:off x="34558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16"/>
          <p:cNvSpPr>
            <a:spLocks noGrp="1"/>
          </p:cNvSpPr>
          <p:nvPr>
            <p:ph type="pic" idx="3"/>
          </p:nvPr>
        </p:nvSpPr>
        <p:spPr>
          <a:xfrm>
            <a:off x="758676" y="519522"/>
            <a:ext cx="2160000" cy="21600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6"/>
          <p:cNvSpPr/>
          <p:nvPr/>
        </p:nvSpPr>
        <p:spPr>
          <a:xfrm>
            <a:off x="6184900" y="514349"/>
            <a:ext cx="2160000" cy="2160000"/>
          </a:xfrm>
          <a:prstGeom prst="rect">
            <a:avLst/>
          </a:prstGeom>
          <a:solidFill>
            <a:srgbClr val="D004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6191176" y="1776233"/>
            <a:ext cx="2340000" cy="893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80"/>
              <a:buFont typeface="EB Garamond"/>
              <a:buNone/>
              <a:defRPr sz="2800" b="0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6191176" y="627534"/>
            <a:ext cx="1656184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374400" rIns="180000" bIns="140400" anchor="t" anchorCtr="0">
            <a:noAutofit/>
          </a:bodyPr>
          <a:lstStyle/>
          <a:p>
            <a:pPr marL="0" marR="0" lvl="0" indent="0" algn="l" rtl="0">
              <a:lnSpc>
                <a:spcPct val="42424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860"/>
              <a:buFont typeface="EB Garamond"/>
              <a:buNone/>
            </a:pPr>
            <a:r>
              <a:rPr lang="en-US" sz="6600" b="0" i="1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762000" y="2828922"/>
            <a:ext cx="7772400" cy="155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ike ringpilt + sisu">
  <p:cSld name="väike ringpilt + sisu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>
            <a:spLocks noGrp="1"/>
          </p:cNvSpPr>
          <p:nvPr>
            <p:ph type="pic" idx="2"/>
          </p:nvPr>
        </p:nvSpPr>
        <p:spPr>
          <a:xfrm>
            <a:off x="566445" y="777213"/>
            <a:ext cx="3240000" cy="324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4247444" y="1762553"/>
            <a:ext cx="446062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sisu">
  <p:cSld name="suur ringpilt + sisu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451930" y="1963490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ealkiri + sisu">
  <p:cSld name="pilt + pealkiri + sisu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19"/>
          <p:cNvSpPr txBox="1">
            <a:spLocks noGrp="1"/>
          </p:cNvSpPr>
          <p:nvPr>
            <p:ph type="title"/>
          </p:nvPr>
        </p:nvSpPr>
        <p:spPr>
          <a:xfrm>
            <a:off x="470288" y="984230"/>
            <a:ext cx="3921133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body" idx="1"/>
          </p:nvPr>
        </p:nvSpPr>
        <p:spPr>
          <a:xfrm>
            <a:off x="515430" y="25635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sisu">
  <p:cSld name="pilt + sisu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>
            <a:spLocks noGrp="1"/>
          </p:cNvSpPr>
          <p:nvPr>
            <p:ph type="pic" idx="2"/>
          </p:nvPr>
        </p:nvSpPr>
        <p:spPr>
          <a:xfrm>
            <a:off x="4850090" y="0"/>
            <a:ext cx="4293911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515430" y="1992065"/>
            <a:ext cx="387877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2">
  <p:cSld name="jutt pealkirjaga 0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596900" y="362930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625320" y="1371978"/>
            <a:ext cx="7909080" cy="2925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 + pildiallkiri">
  <p:cSld name="pilt + pildiallkiri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>
            <a:spLocks noGrp="1"/>
          </p:cNvSpPr>
          <p:nvPr>
            <p:ph type="pic" idx="2"/>
          </p:nvPr>
        </p:nvSpPr>
        <p:spPr>
          <a:xfrm>
            <a:off x="381000" y="257175"/>
            <a:ext cx="8356600" cy="4010025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1"/>
          <p:cNvSpPr txBox="1">
            <a:spLocks noGrp="1"/>
          </p:cNvSpPr>
          <p:nvPr>
            <p:ph type="body" idx="1"/>
          </p:nvPr>
        </p:nvSpPr>
        <p:spPr>
          <a:xfrm>
            <a:off x="2755900" y="4419600"/>
            <a:ext cx="5969000" cy="425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1">
  <p:cSld name="pealkiri 0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393700" y="471140"/>
            <a:ext cx="8356600" cy="1405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02">
  <p:cSld name="pealkiri 0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3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ühi">
  <p:cSld name="tühi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lt">
  <p:cSld name="pil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6"/>
          <p:cNvSpPr>
            <a:spLocks noGrp="1"/>
          </p:cNvSpPr>
          <p:nvPr>
            <p:ph type="pic" idx="2"/>
          </p:nvPr>
        </p:nvSpPr>
        <p:spPr>
          <a:xfrm>
            <a:off x="9855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5" name="Google Shape;105;p26"/>
          <p:cNvSpPr>
            <a:spLocks noGrp="1"/>
          </p:cNvSpPr>
          <p:nvPr>
            <p:ph type="pic" idx="3"/>
          </p:nvPr>
        </p:nvSpPr>
        <p:spPr>
          <a:xfrm>
            <a:off x="3474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6" name="Google Shape;106;p26"/>
          <p:cNvSpPr>
            <a:spLocks noGrp="1"/>
          </p:cNvSpPr>
          <p:nvPr>
            <p:ph type="pic" idx="4"/>
          </p:nvPr>
        </p:nvSpPr>
        <p:spPr>
          <a:xfrm>
            <a:off x="5887745" y="9775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7" name="Google Shape;107;p26"/>
          <p:cNvSpPr>
            <a:spLocks noGrp="1"/>
          </p:cNvSpPr>
          <p:nvPr>
            <p:ph type="pic" idx="5"/>
          </p:nvPr>
        </p:nvSpPr>
        <p:spPr>
          <a:xfrm>
            <a:off x="68910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8" name="Google Shape;108;p26"/>
          <p:cNvSpPr>
            <a:spLocks noGrp="1"/>
          </p:cNvSpPr>
          <p:nvPr>
            <p:ph type="pic" idx="6"/>
          </p:nvPr>
        </p:nvSpPr>
        <p:spPr>
          <a:xfrm>
            <a:off x="44145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09" name="Google Shape;109;p26"/>
          <p:cNvSpPr>
            <a:spLocks noGrp="1"/>
          </p:cNvSpPr>
          <p:nvPr>
            <p:ph type="pic" idx="7"/>
          </p:nvPr>
        </p:nvSpPr>
        <p:spPr>
          <a:xfrm>
            <a:off x="1963445" y="2806348"/>
            <a:ext cx="1044000" cy="1044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0" name="Google Shape;110;p26"/>
          <p:cNvSpPr txBox="1">
            <a:spLocks noGrp="1"/>
          </p:cNvSpPr>
          <p:nvPr>
            <p:ph type="body" idx="1"/>
          </p:nvPr>
        </p:nvSpPr>
        <p:spPr>
          <a:xfrm>
            <a:off x="7874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8"/>
          </p:nvPr>
        </p:nvSpPr>
        <p:spPr>
          <a:xfrm>
            <a:off x="32512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9"/>
          </p:nvPr>
        </p:nvSpPr>
        <p:spPr>
          <a:xfrm>
            <a:off x="5676900" y="20930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body" idx="13"/>
          </p:nvPr>
        </p:nvSpPr>
        <p:spPr>
          <a:xfrm>
            <a:off x="66802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body" idx="14"/>
          </p:nvPr>
        </p:nvSpPr>
        <p:spPr>
          <a:xfrm>
            <a:off x="42037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6"/>
          <p:cNvSpPr txBox="1">
            <a:spLocks noGrp="1"/>
          </p:cNvSpPr>
          <p:nvPr>
            <p:ph type="body" idx="15"/>
          </p:nvPr>
        </p:nvSpPr>
        <p:spPr>
          <a:xfrm>
            <a:off x="1752600" y="3921829"/>
            <a:ext cx="1498600" cy="66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None/>
              <a:defRPr sz="17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700"/>
              <a:buNone/>
              <a:defRPr sz="17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375566" y="334356"/>
            <a:ext cx="8363190" cy="850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None/>
              <a:defRPr sz="3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1 (valge)">
  <p:cSld name="tees 01 (valge)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72940" y="1421060"/>
            <a:ext cx="5928560" cy="2110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6" name="Google Shape;26;p4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ur ringpilt + pealkiri + sisu">
  <p:cSld name="suur ringpilt + pealkiri + sisu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7330" y="2563565"/>
            <a:ext cx="3466560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1pPr>
            <a:lvl2pPr marL="914400" lvl="1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 sz="18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>
            <a:spLocks noGrp="1"/>
          </p:cNvSpPr>
          <p:nvPr>
            <p:ph type="pic" idx="2"/>
          </p:nvPr>
        </p:nvSpPr>
        <p:spPr>
          <a:xfrm>
            <a:off x="4671398" y="-668680"/>
            <a:ext cx="6732000" cy="6732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470288" y="1009630"/>
            <a:ext cx="3452119" cy="142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None/>
              <a:defRPr sz="28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02 (valge)">
  <p:cSld name="tees 02 (valge)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2469826" y="1418720"/>
            <a:ext cx="5944374" cy="2027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" name="Google Shape;33;p6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1 (valge)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2472940" y="1421061"/>
            <a:ext cx="592856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7" name="Google Shape;37;p7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es selgitusega 02 (valge)">
  <p:cSld name="tees selgitusega 02 (valge)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>
            <a:spLocks noGrp="1"/>
          </p:cNvSpPr>
          <p:nvPr>
            <p:ph type="title"/>
          </p:nvPr>
        </p:nvSpPr>
        <p:spPr>
          <a:xfrm>
            <a:off x="2469826" y="1418721"/>
            <a:ext cx="5944374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  <a:defRPr sz="36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1"/>
          </p:nvPr>
        </p:nvSpPr>
        <p:spPr>
          <a:xfrm>
            <a:off x="2472940" y="2555894"/>
            <a:ext cx="5928562" cy="1299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1" name="Google Shape;41;p8"/>
          <p:cNvCxnSpPr/>
          <p:nvPr/>
        </p:nvCxnSpPr>
        <p:spPr>
          <a:xfrm flipH="1">
            <a:off x="1130535" y="1212487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lgitus">
  <p:cSld name="selgitu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>
            <a:spLocks noGrp="1"/>
          </p:cNvSpPr>
          <p:nvPr>
            <p:ph type="body" idx="1"/>
          </p:nvPr>
        </p:nvSpPr>
        <p:spPr>
          <a:xfrm>
            <a:off x="2499021" y="1490409"/>
            <a:ext cx="5724679" cy="1919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Font typeface="Merriweather Sans"/>
              <a:buChar char="-"/>
              <a:defRPr sz="3200"/>
            </a:lvl1pPr>
            <a:lvl2pPr marL="914400" lvl="1" indent="-4064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Char char="-"/>
              <a:defRPr sz="24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44" name="Google Shape;44;p9"/>
          <p:cNvCxnSpPr/>
          <p:nvPr/>
        </p:nvCxnSpPr>
        <p:spPr>
          <a:xfrm flipH="1">
            <a:off x="1130535" y="1195554"/>
            <a:ext cx="445675" cy="2356596"/>
          </a:xfrm>
          <a:prstGeom prst="straightConnector1">
            <a:avLst/>
          </a:prstGeom>
          <a:noFill/>
          <a:ln w="57150" cap="flat" cmpd="sng">
            <a:solidFill>
              <a:srgbClr val="D0043C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tt pealkirjaga 01">
  <p:cSld name="jutt pealkirjaga 0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464083"/>
            <a:ext cx="7886700" cy="126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625320" y="1820334"/>
            <a:ext cx="7909080" cy="247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Merriweather Sans"/>
              <a:buChar char="-"/>
              <a:defRPr sz="2800"/>
            </a:lvl1pPr>
            <a:lvl2pPr marL="914400" lvl="1" indent="-3810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Merriweather Sans"/>
              <a:buChar char="-"/>
              <a:defRPr sz="2400"/>
            </a:lvl2pPr>
            <a:lvl3pPr marL="1371600" lvl="2" indent="-355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Font typeface="Merriweather Sans"/>
              <a:buChar char="-"/>
              <a:defRPr sz="2000"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628650" y="1806221"/>
            <a:ext cx="7886700" cy="2826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5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Times New Roman"/>
              <a:buNone/>
              <a:defRPr sz="6300" b="0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" name="Google Shape;12;p1" descr="TLY-est.png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400050" y="4483721"/>
            <a:ext cx="1896511" cy="39034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7"/>
          <p:cNvSpPr/>
          <p:nvPr/>
        </p:nvSpPr>
        <p:spPr>
          <a:xfrm>
            <a:off x="-108650" y="910575"/>
            <a:ext cx="53280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ELU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r>
              <a:rPr lang="en-US" sz="80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Erivajadustega inimeste kriisiinfo</a:t>
            </a:r>
            <a:endParaRPr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2059350" y="1370525"/>
            <a:ext cx="6306600" cy="21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TEADUSPÕHISUS  JA INTERDISTSIPLINAARSUS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7"/>
          <p:cNvSpPr txBox="1">
            <a:spLocks noGrp="1"/>
          </p:cNvSpPr>
          <p:nvPr>
            <p:ph type="body" idx="1"/>
          </p:nvPr>
        </p:nvSpPr>
        <p:spPr>
          <a:xfrm>
            <a:off x="477325" y="1093286"/>
            <a:ext cx="4265700" cy="3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Varasemad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uuringud</a:t>
            </a:r>
            <a:endParaRPr sz="1800" b="1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„Kohalike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omavalitsuste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kriisideks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valmisoleku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uuring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” 	                       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Rahandusministeerium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2021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1400" dirty="0" smtClean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„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Puudega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toimetulek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kriisiajal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”</a:t>
            </a:r>
            <a:endParaRPr sz="1800" dirty="0" smtClean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1100"/>
              <a:buNone/>
            </a:pP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Eesti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Puuetega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Koda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2020)</a:t>
            </a:r>
            <a:endParaRPr sz="1400" dirty="0" smtClean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„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COVID-19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sotsiaal-majanduslik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mõju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pandeemia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— COVID-19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mõju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puuetega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inimestele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puuetega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laste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vanematele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”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(Praxis, 2021)</a:t>
            </a:r>
            <a:endParaRPr sz="1400" b="1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Palju erinevaid allikaid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05" name="Google Shape;20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9825" y="1490571"/>
            <a:ext cx="3946476" cy="256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body" idx="1"/>
          </p:nvPr>
        </p:nvSpPr>
        <p:spPr>
          <a:xfrm>
            <a:off x="477325" y="1093286"/>
            <a:ext cx="4265700" cy="3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Muud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allikad</a:t>
            </a:r>
            <a:endParaRPr sz="1800" b="1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Sotsiaalkindlustusamet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Sotsiaalministeerium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Siseministeerium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Päästeamet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kohalike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omavalutsuste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kodulehed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„Ole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valmis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”, Verona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Harta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Statistikaamet</a:t>
            </a:r>
            <a:endParaRPr sz="1800"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b="1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12" name="Google Shape;212;p38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Palju erinevaid allikaid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13" name="Google Shape;213;p38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9"/>
          <p:cNvSpPr txBox="1">
            <a:spLocks noGrp="1"/>
          </p:cNvSpPr>
          <p:nvPr>
            <p:ph type="title"/>
          </p:nvPr>
        </p:nvSpPr>
        <p:spPr>
          <a:xfrm>
            <a:off x="1871899" y="1855077"/>
            <a:ext cx="59286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PROJEKTI TULEMUSED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477330" y="1192458"/>
            <a:ext cx="42657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Andsime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hinnangu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leitud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infole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Koondasime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kokku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vajamineva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informatsiooni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mobiilirakenduse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prototüüpi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24285D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25" name="Google Shape;225;p40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Mida saavutasime?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26" name="Google Shape;226;p40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1"/>
          <p:cNvSpPr txBox="1">
            <a:spLocks noGrp="1"/>
          </p:cNvSpPr>
          <p:nvPr>
            <p:ph type="body" idx="1"/>
          </p:nvPr>
        </p:nvSpPr>
        <p:spPr>
          <a:xfrm>
            <a:off x="477325" y="1167675"/>
            <a:ext cx="4214400" cy="27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1800"/>
              <a:buChar char="-"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esitletakse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Põhja-Eesti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kriisikomisjonis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esindatud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mitmed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asutused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9B002B"/>
              </a:buClr>
              <a:buSzPts val="1800"/>
              <a:buChar char="-"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Loodetavasti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rakendatakse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meie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tehtud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prototüüpi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tehakse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selle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toel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toimiv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mobiilirakendus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33" name="Google Shape;233;p41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Kuhu edasi?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34" name="Google Shape;234;p41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4274716" y="-847584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>
            <a:spLocks noGrp="1"/>
          </p:cNvSpPr>
          <p:nvPr>
            <p:ph type="title"/>
          </p:nvPr>
        </p:nvSpPr>
        <p:spPr>
          <a:xfrm>
            <a:off x="1871899" y="1855077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JÄRELDUSED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>
            <a:spLocks noGrp="1"/>
          </p:cNvSpPr>
          <p:nvPr>
            <p:ph type="body" idx="1"/>
          </p:nvPr>
        </p:nvSpPr>
        <p:spPr>
          <a:xfrm>
            <a:off x="477325" y="1105150"/>
            <a:ext cx="4214400" cy="33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KOV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tasandil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kriisiks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valmisoleku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kohta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käiv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info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üldiselt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puudu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või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raskesti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leitav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rääkimata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erivajadustega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arvestamisest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175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Kriisijuhendid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erivajadustega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seisukohast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puudulikud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info on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killustunud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raskesti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leitav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175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Esineb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selge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vajadus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töötada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välja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juhendid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erivajadustest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lähtuvalt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need peaks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olema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hõlpsasti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leitavad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(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näiteks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äpina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)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3175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endParaRPr sz="1800" dirty="0">
              <a:solidFill>
                <a:srgbClr val="050505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246" name="Google Shape;246;p43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Mida leidsime?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247" name="Google Shape;247;p43"/>
          <p:cNvPicPr preferRelativeResize="0"/>
          <p:nvPr/>
        </p:nvPicPr>
        <p:blipFill rotWithShape="1">
          <a:blip r:embed="rId3">
            <a:alphaModFix/>
          </a:blip>
          <a:srcRect l="16667" r="16666"/>
          <a:stretch/>
        </p:blipFill>
        <p:spPr>
          <a:xfrm>
            <a:off x="4274716" y="-847584"/>
            <a:ext cx="6732000" cy="67320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/>
          <p:nvPr/>
        </p:nvSpPr>
        <p:spPr>
          <a:xfrm>
            <a:off x="855175" y="1341475"/>
            <a:ext cx="4350300" cy="31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</a:t>
            </a:r>
            <a:r>
              <a:rPr lang="en-US" sz="8000" b="0" i="1" u="none" strike="noStrike" cap="none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TÄNAME KUULAMAST</a:t>
            </a:r>
            <a:r>
              <a:rPr lang="en-US" sz="80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!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  <a:p>
            <a:pPr marL="0" marR="0" lvl="0" indent="0" algn="r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0" i="1" u="none" strike="noStrike" cap="none">
                <a:solidFill>
                  <a:srgbClr val="EC008B"/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        </a:t>
            </a:r>
            <a:endParaRPr sz="8000" b="0" i="1" u="none" strike="noStrike" cap="none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8"/>
          <p:cNvSpPr txBox="1">
            <a:spLocks noGrp="1"/>
          </p:cNvSpPr>
          <p:nvPr>
            <p:ph type="title"/>
          </p:nvPr>
        </p:nvSpPr>
        <p:spPr>
          <a:xfrm>
            <a:off x="334141" y="215699"/>
            <a:ext cx="7962900" cy="926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TEEMAD</a:t>
            </a:r>
            <a:endParaRPr sz="4500" i="1">
              <a:solidFill>
                <a:srgbClr val="EC008B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7" name="Google Shape;127;p28"/>
          <p:cNvSpPr/>
          <p:nvPr/>
        </p:nvSpPr>
        <p:spPr>
          <a:xfrm>
            <a:off x="1626548" y="2287423"/>
            <a:ext cx="18336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Esindatud</a:t>
            </a:r>
            <a:r>
              <a:rPr lang="en-US" sz="17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erialad</a:t>
            </a:r>
            <a:r>
              <a:rPr lang="en-US" sz="17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juhendajad</a:t>
            </a:r>
            <a:endParaRPr sz="1700" b="0" i="0" u="none" strike="noStrike" cap="none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8" name="Google Shape;128;p28"/>
          <p:cNvSpPr/>
          <p:nvPr/>
        </p:nvSpPr>
        <p:spPr>
          <a:xfrm>
            <a:off x="5798915" y="2300492"/>
            <a:ext cx="1982534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Rakendatud</a:t>
            </a:r>
            <a:r>
              <a:rPr lang="en-US" sz="17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tegevused</a:t>
            </a:r>
            <a:endParaRPr sz="1700" b="0" i="0" u="none" strike="noStrike" cap="none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1435421" y="3910738"/>
            <a:ext cx="2215800" cy="5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7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teaduspõhisus</a:t>
            </a:r>
            <a:r>
              <a:rPr lang="en-US" sz="17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interdistsiplinaarsus</a:t>
            </a:r>
            <a:endParaRPr sz="1700" b="0" i="0" u="none" strike="noStrike" cap="none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30" name="Google Shape;130;p28"/>
          <p:cNvSpPr/>
          <p:nvPr/>
        </p:nvSpPr>
        <p:spPr>
          <a:xfrm>
            <a:off x="3743547" y="2288304"/>
            <a:ext cx="1751482" cy="353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</a:t>
            </a:r>
            <a:r>
              <a:rPr lang="en-US" sz="17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olulisus</a:t>
            </a:r>
            <a:r>
              <a:rPr lang="en-US" sz="17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</a:t>
            </a: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eesmärk</a:t>
            </a:r>
            <a:endParaRPr sz="1700" b="0" i="0" u="none" strike="noStrike" cap="none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31" name="Google Shape;131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22193" y="3030970"/>
            <a:ext cx="842299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30379" y="1346926"/>
            <a:ext cx="942543" cy="7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3" name="Google Shape;133;p28"/>
          <p:cNvCxnSpPr/>
          <p:nvPr/>
        </p:nvCxnSpPr>
        <p:spPr>
          <a:xfrm flipH="1">
            <a:off x="3520889" y="1371266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79945" y="1322539"/>
            <a:ext cx="877137" cy="75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89817" y="1167066"/>
            <a:ext cx="707052" cy="864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8"/>
          <p:cNvCxnSpPr/>
          <p:nvPr/>
        </p:nvCxnSpPr>
        <p:spPr>
          <a:xfrm flipH="1">
            <a:off x="5604473" y="1365821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28"/>
          <p:cNvCxnSpPr/>
          <p:nvPr/>
        </p:nvCxnSpPr>
        <p:spPr>
          <a:xfrm flipH="1">
            <a:off x="7667828" y="1345332"/>
            <a:ext cx="164726" cy="6598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28"/>
          <p:cNvCxnSpPr/>
          <p:nvPr/>
        </p:nvCxnSpPr>
        <p:spPr>
          <a:xfrm flipH="1">
            <a:off x="3518197" y="3176670"/>
            <a:ext cx="164700" cy="6597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8"/>
          <p:cNvSpPr/>
          <p:nvPr/>
        </p:nvSpPr>
        <p:spPr>
          <a:xfrm>
            <a:off x="3651262" y="3910738"/>
            <a:ext cx="2027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Projekti</a:t>
            </a:r>
            <a:r>
              <a:rPr lang="en-US" sz="1700" b="0" i="0" u="none" strike="noStrike" cap="none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tulemused</a:t>
            </a:r>
            <a:endParaRPr sz="1700" b="0" i="0" u="none" strike="noStrike" cap="none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pic>
        <p:nvPicPr>
          <p:cNvPr id="140" name="Google Shape;140;p28" descr="https://lh3.googleusercontent.com/6GRNvr0XC57ugURaw1plr6KpZzvLKf0I7B51Xxj3RjpFX8W7FKeMtM6hp9gL9HooSOcREv9EcuB943mobwUqA_aeuSSawZ3aisXNWAeYwGWK2ttY84p9fqKFbDdCTZMPvQRvJNU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15591" y="3105068"/>
            <a:ext cx="770879" cy="7801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28"/>
          <p:cNvCxnSpPr/>
          <p:nvPr/>
        </p:nvCxnSpPr>
        <p:spPr>
          <a:xfrm flipH="1">
            <a:off x="5604499" y="3176670"/>
            <a:ext cx="164700" cy="6597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2" name="Google Shape;142;p28" descr="https://lh5.googleusercontent.com/IPLV0Xop8TqtOrsMj4uY4bc4juzDvSwMp_mS5JL-1tnM2FdNLkf9p2skoZROQr0U2DlVa2Fgkvshy3sS7S_s8QCNFpIWNBzcBPFXtQTsqIiRKF9B7yAvCRXLMBYVGQuQs9eGvQo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342943" y="3133893"/>
            <a:ext cx="996687" cy="76145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8"/>
          <p:cNvSpPr/>
          <p:nvPr/>
        </p:nvSpPr>
        <p:spPr>
          <a:xfrm>
            <a:off x="5867103" y="3895348"/>
            <a:ext cx="20269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0" i="0" u="none" strike="noStrike" cap="none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Järeldused</a:t>
            </a:r>
            <a:endParaRPr sz="1700" b="0" i="0" u="none" strike="noStrike" cap="none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cxnSp>
        <p:nvCxnSpPr>
          <p:cNvPr id="144" name="Google Shape;144;p28"/>
          <p:cNvCxnSpPr/>
          <p:nvPr/>
        </p:nvCxnSpPr>
        <p:spPr>
          <a:xfrm flipH="1">
            <a:off x="7665293" y="3176670"/>
            <a:ext cx="164700" cy="659700"/>
          </a:xfrm>
          <a:prstGeom prst="straightConnector1">
            <a:avLst/>
          </a:prstGeom>
          <a:noFill/>
          <a:ln w="53975" cap="flat" cmpd="sng">
            <a:solidFill>
              <a:srgbClr val="BE1E2D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>
            <a:spLocks noGrp="1"/>
          </p:cNvSpPr>
          <p:nvPr>
            <p:ph type="subTitle" idx="4294967295"/>
          </p:nvPr>
        </p:nvSpPr>
        <p:spPr>
          <a:xfrm>
            <a:off x="736176" y="505958"/>
            <a:ext cx="4782000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2400" b="0" i="0" u="none" strike="noStrike" cap="none" dirty="0" err="1" smtClean="0">
                <a:solidFill>
                  <a:schemeClr val="bg2">
                    <a:lumMod val="75000"/>
                  </a:schemeClr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Esindatud</a:t>
            </a:r>
            <a:r>
              <a:rPr lang="en-US" sz="2400" b="0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r>
              <a:rPr lang="en-US" sz="2400" b="0" i="0" u="none" strike="noStrike" cap="none" dirty="0" err="1" smtClean="0">
                <a:solidFill>
                  <a:schemeClr val="bg2">
                    <a:lumMod val="75000"/>
                  </a:schemeClr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erialad</a:t>
            </a:r>
            <a:r>
              <a:rPr lang="en-US" sz="2400" b="0" i="0" u="none" strike="noStrike" cap="none" dirty="0" smtClean="0">
                <a:solidFill>
                  <a:schemeClr val="bg2">
                    <a:lumMod val="75000"/>
                  </a:schemeClr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endParaRPr dirty="0">
              <a:solidFill>
                <a:schemeClr val="bg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800" i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Alushariduse</a:t>
            </a: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i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pedagoog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>
              <a:buNone/>
            </a:pPr>
            <a:r>
              <a:rPr lang="en-US" sz="1800" i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Infotehnoloogia</a:t>
            </a:r>
            <a:r>
              <a:rPr lang="en-US" sz="1800" i="1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i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juhtimine</a:t>
            </a:r>
            <a:endParaRPr lang="en-US" sz="1800" i="1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>
              <a:buNone/>
            </a:pPr>
            <a:r>
              <a:rPr lang="en-US" sz="1800" i="1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Informaatika</a:t>
            </a:r>
            <a:endParaRPr lang="en-US" sz="1800" i="1" dirty="0" smtClean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>
              <a:buNone/>
            </a:pPr>
            <a:r>
              <a:rPr lang="en-GB" sz="1800" i="1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Mitme</a:t>
            </a:r>
            <a:r>
              <a:rPr lang="en-GB" sz="1800" i="1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1800" i="1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aine</a:t>
            </a:r>
            <a:r>
              <a:rPr lang="en-GB" sz="1800" i="1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GB" sz="1800" i="1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õpetaja</a:t>
            </a:r>
            <a:endParaRPr lang="en-US" sz="1800" i="1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None/>
            </a:pPr>
            <a:r>
              <a:rPr lang="en-US" sz="1800" i="1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Sotsiaaltöö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r>
              <a:rPr lang="en-US" sz="1800" i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Õigusteadus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endParaRPr dirty="0"/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None/>
            </a:pPr>
            <a:endParaRPr sz="1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Google Shape;150;p29"/>
          <p:cNvSpPr txBox="1">
            <a:spLocks/>
          </p:cNvSpPr>
          <p:nvPr/>
        </p:nvSpPr>
        <p:spPr>
          <a:xfrm>
            <a:off x="3554286" y="-395528"/>
            <a:ext cx="4845796" cy="54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9B002B"/>
              </a:buClr>
              <a:buSzPts val="2000"/>
              <a:buFont typeface="Merriweather Sans"/>
              <a:buChar char="-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492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900"/>
              <a:buFont typeface="Merriweather Sans"/>
              <a:buChar char="-"/>
              <a:defRPr sz="19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365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700"/>
              <a:buFont typeface="Merriweather Sans"/>
              <a:buChar char="-"/>
              <a:defRPr sz="1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9B002B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pPr marL="0" indent="0">
              <a:buFont typeface="Merriweather Sans"/>
              <a:buNone/>
            </a:pP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Juhendajad</a:t>
            </a:r>
            <a:r>
              <a:rPr lang="en-US" sz="2400" dirty="0" smtClean="0">
                <a:solidFill>
                  <a:schemeClr val="bg2">
                    <a:lumMod val="75000"/>
                  </a:schemeClr>
                </a:solidFill>
                <a:latin typeface="Barlow Condensed Medium"/>
                <a:ea typeface="Barlow Condensed Medium"/>
                <a:cs typeface="Barlow Condensed Medium"/>
                <a:sym typeface="Barlow Condensed Medium"/>
              </a:rPr>
              <a:t> </a:t>
            </a:r>
            <a:endParaRPr lang="en-US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0" indent="0">
              <a:buFont typeface="Merriweather Sans"/>
              <a:buNone/>
            </a:pPr>
            <a:r>
              <a:rPr lang="en-US" sz="1800" i="1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Mare </a:t>
            </a:r>
            <a:r>
              <a:rPr lang="en-US" sz="1800" i="1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Leino</a:t>
            </a:r>
            <a:endParaRPr lang="en-US" sz="1800" i="1" dirty="0" smtClean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Font typeface="Merriweather Sans"/>
              <a:buNone/>
            </a:pPr>
            <a:r>
              <a:rPr lang="en-GB" sz="1800" i="1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Mare </a:t>
            </a:r>
            <a:r>
              <a:rPr lang="en-GB" sz="1800" i="1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Merimaa</a:t>
            </a:r>
            <a:endParaRPr lang="en-US" sz="1800" i="1" dirty="0" smtClean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indent="0">
              <a:buFont typeface="Merriweather Sans"/>
              <a:buNone/>
            </a:pPr>
            <a:endParaRPr lang="en-US" dirty="0" smtClean="0"/>
          </a:p>
          <a:p>
            <a:pPr marL="0" indent="0">
              <a:buFont typeface="Merriweather Sans"/>
              <a:buNone/>
            </a:pPr>
            <a:endParaRPr lang="en-US" dirty="0" smtClean="0"/>
          </a:p>
          <a:p>
            <a:pPr marL="0" indent="0">
              <a:buFont typeface="Merriweather Sans"/>
              <a:buNone/>
            </a:pPr>
            <a:endParaRPr lang="en-US" sz="1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>
            <a:spLocks noGrp="1"/>
          </p:cNvSpPr>
          <p:nvPr>
            <p:ph type="title"/>
          </p:nvPr>
        </p:nvSpPr>
        <p:spPr>
          <a:xfrm>
            <a:off x="2091328" y="2296399"/>
            <a:ext cx="5928560" cy="1158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PROBLEEM, OLULISUS </a:t>
            </a:r>
            <a:b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</a:b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JA EESMÄRK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>
            <a:spLocks noGrp="1"/>
          </p:cNvSpPr>
          <p:nvPr>
            <p:ph type="body" idx="1"/>
          </p:nvPr>
        </p:nvSpPr>
        <p:spPr>
          <a:xfrm>
            <a:off x="477325" y="1068517"/>
            <a:ext cx="4265700" cy="26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Riigil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kohustus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tagada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puuetega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kaitse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ohutus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ohuolukordades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Puuetega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õiguste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konventsioon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endParaRPr sz="14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artikkel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11)</a:t>
            </a:r>
            <a:endParaRPr sz="14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Katastroofide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korral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puuetega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suremus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kaks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kuni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neli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korda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kõrgem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    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(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Euroopa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Komisjoni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puuetega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õiguste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strateegia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4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aastateks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2021–2030)</a:t>
            </a:r>
            <a:endParaRPr sz="14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62" name="Google Shape;162;p31"/>
          <p:cNvSpPr txBox="1">
            <a:spLocks noGrp="1"/>
          </p:cNvSpPr>
          <p:nvPr>
            <p:ph type="title"/>
          </p:nvPr>
        </p:nvSpPr>
        <p:spPr>
          <a:xfrm>
            <a:off x="477330" y="-6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Probleem ja olulisus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63" name="Google Shape;163;p31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2"/>
          <p:cNvSpPr txBox="1">
            <a:spLocks noGrp="1"/>
          </p:cNvSpPr>
          <p:nvPr>
            <p:ph type="body" idx="1"/>
          </p:nvPr>
        </p:nvSpPr>
        <p:spPr>
          <a:xfrm>
            <a:off x="477330" y="1192458"/>
            <a:ext cx="42657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Koondada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kogu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erivajadustega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kriisiinfo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ühte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hõlpsasti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ligipääsetavasse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rakendusse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pakkudes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tuge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erivajadustega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inimestele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nende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hooldajatele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lähedastele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Anda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hinnang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leitud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infole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midagi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peaks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veel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käsitletud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olema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ja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teavitada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puuduolevast</a:t>
            </a:r>
            <a:r>
              <a:rPr lang="en-US" sz="1800" dirty="0" smtClean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infost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kriisideks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ettevalmistamise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vastutavatele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asutustele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Eesmärk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71" name="Google Shape;171;p32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3"/>
          <p:cNvSpPr txBox="1">
            <a:spLocks noGrp="1"/>
          </p:cNvSpPr>
          <p:nvPr>
            <p:ph type="title"/>
          </p:nvPr>
        </p:nvSpPr>
        <p:spPr>
          <a:xfrm>
            <a:off x="1607706" y="2128952"/>
            <a:ext cx="5928600" cy="11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6000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RAKENDATUD TEGEVUSED</a:t>
            </a:r>
            <a:endParaRPr sz="6000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477325" y="1067962"/>
            <a:ext cx="4265700" cy="34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Sisuanalüüs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Töötasime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läbi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kriisideks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ettevalmistamise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eest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vastutavate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asutuste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olemasolevad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kriisijuhendid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lähtudes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erivajadustega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vajadustest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Hindasime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info on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piisav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Otsisime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asutuste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tegevuskavasid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plaane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et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mõista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, mil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määral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on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kriisiks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valmistumisel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ja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planeerimisprotsessis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arvestatud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puuetega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huvidega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endParaRPr sz="22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Peamised tegevused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84" name="Google Shape;184;p34"/>
          <p:cNvPicPr preferRelativeResize="0"/>
          <p:nvPr/>
        </p:nvPicPr>
        <p:blipFill rotWithShape="1">
          <a:blip r:embed="rId3">
            <a:alphaModFix/>
          </a:blip>
          <a:srcRect l="16666" r="16666"/>
          <a:stretch/>
        </p:blipFill>
        <p:spPr>
          <a:xfrm>
            <a:off x="4743129" y="-239040"/>
            <a:ext cx="5461800" cy="54618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5"/>
          <p:cNvSpPr txBox="1">
            <a:spLocks noGrp="1"/>
          </p:cNvSpPr>
          <p:nvPr>
            <p:ph type="body" idx="1"/>
          </p:nvPr>
        </p:nvSpPr>
        <p:spPr>
          <a:xfrm>
            <a:off x="477330" y="1192458"/>
            <a:ext cx="4265700" cy="12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Mobiilirakenduse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b="1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prototüüp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Kriisiplaneerimisel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puuetega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inimeste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vähese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kaasatuse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probleemile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leevenduse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pakkumiseks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töötasime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välja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mobiilirakenduse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r>
              <a:rPr lang="en-US" sz="1800" dirty="0" err="1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kavandi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.</a:t>
            </a:r>
            <a:r>
              <a:rPr lang="en-US" sz="1800" b="1" dirty="0">
                <a:solidFill>
                  <a:schemeClr val="bg2">
                    <a:lumMod val="75000"/>
                  </a:schemeClr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 </a:t>
            </a:r>
            <a:endParaRPr sz="1800" dirty="0">
              <a:solidFill>
                <a:schemeClr val="bg2">
                  <a:lumMod val="75000"/>
                </a:schemeClr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  <a:p>
            <a:pPr marL="342900" lvl="0" indent="-20320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2200"/>
              <a:buFont typeface="Merriweather Sans"/>
              <a:buNone/>
            </a:pPr>
            <a:endParaRPr sz="2200" dirty="0">
              <a:solidFill>
                <a:srgbClr val="24285D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477330" y="39594"/>
            <a:ext cx="44625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C008B"/>
              </a:buClr>
              <a:buSzPts val="4000"/>
              <a:buFont typeface="Barlow Condensed ExtraLight"/>
              <a:buNone/>
            </a:pPr>
            <a:r>
              <a:rPr lang="en-US" sz="4500" i="1">
                <a:solidFill>
                  <a:srgbClr val="EC008B"/>
                </a:solidFill>
                <a:latin typeface="Barlow Condensed ExtraLight"/>
                <a:ea typeface="Barlow Condensed ExtraLight"/>
                <a:cs typeface="Barlow Condensed ExtraLight"/>
                <a:sym typeface="Barlow Condensed ExtraLight"/>
              </a:rPr>
              <a:t>Peamised tegevused</a:t>
            </a:r>
            <a:endParaRPr sz="4500" i="1">
              <a:solidFill>
                <a:srgbClr val="EC008B"/>
              </a:solidFill>
              <a:latin typeface="Barlow Condensed ExtraLight"/>
              <a:ea typeface="Barlow Condensed ExtraLight"/>
              <a:cs typeface="Barlow Condensed ExtraLight"/>
              <a:sym typeface="Barlow Condensed ExtraLight"/>
            </a:endParaRPr>
          </a:p>
        </p:txBody>
      </p:sp>
      <p:pic>
        <p:nvPicPr>
          <p:cNvPr id="192" name="Google Shape;19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0750" y="148683"/>
            <a:ext cx="1740464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LU Esitlus - valge">
  <a:themeElements>
    <a:clrScheme name="TLY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F003A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342</Words>
  <Application>Microsoft Office PowerPoint</Application>
  <PresentationFormat>On-screen Show (16:9)</PresentationFormat>
  <Paragraphs>98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Barlow Condensed Medium</vt:lpstr>
      <vt:lpstr>Times New Roman</vt:lpstr>
      <vt:lpstr>Arial</vt:lpstr>
      <vt:lpstr>Barlow Condensed ExtraLight</vt:lpstr>
      <vt:lpstr>Barlow Condensed</vt:lpstr>
      <vt:lpstr>Merriweather Sans</vt:lpstr>
      <vt:lpstr>EB Garamond</vt:lpstr>
      <vt:lpstr>Calibri</vt:lpstr>
      <vt:lpstr>TLU Esitlus - valge</vt:lpstr>
      <vt:lpstr>PowerPoint Presentation</vt:lpstr>
      <vt:lpstr>TEEMAD</vt:lpstr>
      <vt:lpstr>PowerPoint Presentation</vt:lpstr>
      <vt:lpstr>PROBLEEM, OLULISUS  JA EESMÄRK</vt:lpstr>
      <vt:lpstr>Probleem ja olulisus</vt:lpstr>
      <vt:lpstr>Eesmärk</vt:lpstr>
      <vt:lpstr>RAKENDATUD TEGEVUSED</vt:lpstr>
      <vt:lpstr>Peamised tegevused</vt:lpstr>
      <vt:lpstr>Peamised tegevused</vt:lpstr>
      <vt:lpstr>TEADUSPÕHISUS  JA INTERDISTSIPLINAARSUS</vt:lpstr>
      <vt:lpstr>Palju erinevaid allikaid</vt:lpstr>
      <vt:lpstr>Palju erinevaid allikaid</vt:lpstr>
      <vt:lpstr>PROJEKTI TULEMUSED</vt:lpstr>
      <vt:lpstr>Mida saavutasime?</vt:lpstr>
      <vt:lpstr>Kuhu edasi?</vt:lpstr>
      <vt:lpstr>JÄRELDUSED</vt:lpstr>
      <vt:lpstr>Mida leidsime?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Helen Vislap</cp:lastModifiedBy>
  <cp:revision>3</cp:revision>
  <dcterms:modified xsi:type="dcterms:W3CDTF">2022-01-08T12:08:38Z</dcterms:modified>
</cp:coreProperties>
</file>