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708" r:id="rId2"/>
  </p:sldMasterIdLst>
  <p:notesMasterIdLst>
    <p:notesMasterId r:id="rId24"/>
  </p:notesMasterIdLst>
  <p:handoutMasterIdLst>
    <p:handoutMasterId r:id="rId25"/>
  </p:handoutMasterIdLst>
  <p:sldIdLst>
    <p:sldId id="394" r:id="rId3"/>
    <p:sldId id="412" r:id="rId4"/>
    <p:sldId id="537" r:id="rId5"/>
    <p:sldId id="538" r:id="rId6"/>
    <p:sldId id="370" r:id="rId7"/>
    <p:sldId id="397" r:id="rId8"/>
    <p:sldId id="541" r:id="rId9"/>
    <p:sldId id="542" r:id="rId10"/>
    <p:sldId id="533" r:id="rId11"/>
    <p:sldId id="264" r:id="rId12"/>
    <p:sldId id="548" r:id="rId13"/>
    <p:sldId id="549" r:id="rId14"/>
    <p:sldId id="550" r:id="rId15"/>
    <p:sldId id="551" r:id="rId16"/>
    <p:sldId id="395" r:id="rId17"/>
    <p:sldId id="543" r:id="rId18"/>
    <p:sldId id="408" r:id="rId19"/>
    <p:sldId id="544" r:id="rId20"/>
    <p:sldId id="545" r:id="rId21"/>
    <p:sldId id="546" r:id="rId22"/>
    <p:sldId id="547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43C"/>
    <a:srgbClr val="6BCABA"/>
    <a:srgbClr val="D3BBA8"/>
    <a:srgbClr val="F68D2E"/>
    <a:srgbClr val="A4D65E"/>
    <a:srgbClr val="6E6E6E"/>
    <a:srgbClr val="CFD0D0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87719" autoAdjust="0"/>
  </p:normalViewPr>
  <p:slideViewPr>
    <p:cSldViewPr snapToGrid="0">
      <p:cViewPr>
        <p:scale>
          <a:sx n="75" d="100"/>
          <a:sy n="75" d="100"/>
        </p:scale>
        <p:origin x="920" y="8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80D4-4DC6-4819-B4B2-E14F72BA88D0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CF15-7169-47EF-8D67-4C96863E37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4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17B5-DAA2-454C-8CE6-F2C4FCD6B530}" type="datetimeFigureOut">
              <a:rPr lang="en-US" smtClean="0"/>
              <a:t>1/3/2021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8486D-A4B1-1345-AAF7-D5C9FC5EF9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i="1" dirty="0"/>
              <a:t>Clean technology </a:t>
            </a:r>
            <a:r>
              <a:rPr lang="et-EE" sz="1200" dirty="0"/>
              <a:t>ehk rohetehnoloogiad on tehnoloogiad, protsessid ja tooted, mis vähendavad negatiivset mõju keskkonnale läbi väiksema energiatarbe, taastuvate ressursside kasutamise või keskkonnakaitse tegemiste (nt taaskasutus, taastuvenergia, roheline keemia, infotehnoloogia jne). </a:t>
            </a: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8486D-A4B1-1345-AAF7-D5C9FC5EF9A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97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Õnnestunud turundus- ja/või teavituskampaaniate läbiviimiseks ning kõnetavate turundusmaterjalide loomiseks on vaja tunda oma klienti</a:t>
            </a:r>
            <a:r>
              <a:rPr lang="et-EE" sz="1200" dirty="0"/>
              <a:t>. </a:t>
            </a:r>
            <a:r>
              <a:rPr lang="en-US" sz="1200" dirty="0"/>
              <a:t>Sihtgrupi mõistmiseks ning neile huvipakkuva info loomiseks ja edastamiseks valisime persoonade loomise metoodika, kuna selle lähenemise mõjusust kinnitavad ka teadusuuringud. </a:t>
            </a:r>
          </a:p>
          <a:p>
            <a:endParaRPr lang="en-US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38486D-A4B1-1345-AAF7-D5C9FC5EF9A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53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slaid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796" y="2811083"/>
            <a:ext cx="1758374" cy="1017617"/>
          </a:xfrm>
          <a:prstGeom prst="rect">
            <a:avLst/>
          </a:prstGeom>
        </p:spPr>
      </p:pic>
      <p:pic>
        <p:nvPicPr>
          <p:cNvPr id="7" name="Picture 6" descr="TLY-est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109" y="4120464"/>
            <a:ext cx="1724101" cy="3548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50022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F37D53-9AEA-984F-8FAF-E84CBAE96B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2769025" y="27865019"/>
            <a:ext cx="1749449" cy="174944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AD8E8A-F067-044F-A91F-FFA362203A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165" y="715318"/>
            <a:ext cx="1810421" cy="179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937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394223"/>
            <a:ext cx="3724275" cy="29342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1339970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5007" y="458412"/>
            <a:ext cx="3127768" cy="4991100"/>
          </a:xfrm>
        </p:spPr>
        <p:txBody>
          <a:bodyPr anchor="b"/>
          <a:lstStyle>
            <a:lvl1pPr marL="0" indent="0">
              <a:buNone/>
              <a:defRPr sz="38000" b="0" i="1">
                <a:solidFill>
                  <a:srgbClr val="D0043C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et-EE" dirty="0"/>
              <a:t>1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98721" y="1661862"/>
            <a:ext cx="4751812" cy="16753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554663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493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1790344"/>
            <a:ext cx="2340000" cy="893397"/>
          </a:xfrm>
          <a:prstGeom prst="rect">
            <a:avLst/>
          </a:prstGeom>
          <a:noFill/>
          <a:ln>
            <a:noFill/>
          </a:ln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55576" y="627534"/>
            <a:ext cx="1656184" cy="648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9234010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634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61561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4798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486076" y="1762122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3486076" y="627534"/>
            <a:ext cx="1656184" cy="648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2.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ruutu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4558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758676" y="519522"/>
            <a:ext cx="2160000" cy="216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184900" y="514349"/>
            <a:ext cx="2160000" cy="2160000"/>
          </a:xfrm>
          <a:prstGeom prst="rect">
            <a:avLst/>
          </a:prstGeom>
          <a:solidFill>
            <a:srgbClr val="D004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191176" y="1776233"/>
            <a:ext cx="2340000" cy="893397"/>
          </a:xfrm>
          <a:prstGeom prst="rect">
            <a:avLst/>
          </a:prstGeom>
          <a:noFill/>
        </p:spPr>
        <p:txBody>
          <a:bodyPr lIns="180000" tIns="374400" rIns="180000" bIns="140400" anchor="b"/>
          <a:lstStyle>
            <a:lvl1pPr marL="0" indent="0" algn="l">
              <a:lnSpc>
                <a:spcPct val="100000"/>
              </a:lnSpc>
              <a:buClr>
                <a:schemeClr val="bg1"/>
              </a:buClr>
              <a:buSzPct val="210000"/>
              <a:buFont typeface="+mj-lt"/>
              <a:buNone/>
              <a:defRPr sz="2800" b="0" i="0" spc="3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Title text</a:t>
            </a:r>
          </a:p>
        </p:txBody>
      </p:sp>
      <p:sp>
        <p:nvSpPr>
          <p:cNvPr id="13" name="Title 1"/>
          <p:cNvSpPr txBox="1">
            <a:spLocks/>
          </p:cNvSpPr>
          <p:nvPr userDrawn="1"/>
        </p:nvSpPr>
        <p:spPr bwMode="auto">
          <a:xfrm>
            <a:off x="6191176" y="627534"/>
            <a:ext cx="1656184" cy="64807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0000" tIns="374400" rIns="180000" bIns="140400" numCol="1" anchor="t" anchorCtr="0" compatLnSpc="1">
            <a:prstTxWarp prst="textNoShape">
              <a:avLst/>
            </a:prstTxWarp>
          </a:bodyPr>
          <a:lstStyle>
            <a:lvl1pPr marL="0" indent="0" algn="l" defTabSz="449263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SzPct val="210000"/>
              <a:buFont typeface="+mj-lt"/>
              <a:buNone/>
              <a:defRPr lang="en-GB" sz="3600" b="0" i="1" kern="1200">
                <a:solidFill>
                  <a:schemeClr val="bg1"/>
                </a:solidFill>
                <a:latin typeface="Minion Pro"/>
                <a:ea typeface="ＭＳ Ｐゴシック" panose="020B0600070205080204" pitchFamily="34" charset="-128"/>
                <a:cs typeface="Minion Pro"/>
              </a:defRPr>
            </a:lvl1pPr>
            <a:lvl2pPr marL="742950" indent="-28575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algn="l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00"/>
              </a:lnSpc>
            </a:pPr>
            <a:r>
              <a:rPr lang="en-US" sz="6600" b="0" i="1" dirty="0">
                <a:latin typeface="Times New Roman"/>
                <a:cs typeface="Times New Roman"/>
              </a:rPr>
              <a:t>3.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762000" y="2828922"/>
            <a:ext cx="7772400" cy="1559633"/>
          </a:xfrm>
        </p:spPr>
        <p:txBody>
          <a:bodyPr anchor="t"/>
          <a:lstStyle>
            <a:lvl1pPr marL="457200" indent="-457200">
              <a:lnSpc>
                <a:spcPct val="100000"/>
              </a:lnSpc>
              <a:buFont typeface="Lucida Grande"/>
              <a:buChar char="-"/>
              <a:defRPr sz="2800"/>
            </a:lvl1pPr>
            <a:lvl2pPr marL="685800" indent="-228600">
              <a:lnSpc>
                <a:spcPct val="100000"/>
              </a:lnSpc>
              <a:buFont typeface="Lucida Grande"/>
              <a:buChar char="-"/>
              <a:defRPr sz="2400"/>
            </a:lvl2pPr>
            <a:lvl3pPr marL="1143000" indent="-228600">
              <a:lnSpc>
                <a:spcPct val="100000"/>
              </a:lnSpc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2388708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ike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5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566445" y="777213"/>
            <a:ext cx="3240000" cy="3240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Add Picture or texture fill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7444" y="1762553"/>
            <a:ext cx="4460622" cy="1299411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46992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330" y="2563565"/>
            <a:ext cx="346656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Add Picture or texture fill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1009630"/>
            <a:ext cx="3452119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8849302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ur ring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1930" y="1963490"/>
            <a:ext cx="346656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Picture Placeholder 6174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671398" y="-668680"/>
            <a:ext cx="6732000" cy="6732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Add Picture or texture fill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1894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ealkiri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1" name="Title 1"/>
          <p:cNvSpPr>
            <a:spLocks noGrp="1"/>
          </p:cNvSpPr>
          <p:nvPr>
            <p:ph type="title" hasCustomPrompt="1"/>
          </p:nvPr>
        </p:nvSpPr>
        <p:spPr>
          <a:xfrm>
            <a:off x="470288" y="984230"/>
            <a:ext cx="3921133" cy="142685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28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idx="11"/>
          </p:nvPr>
        </p:nvSpPr>
        <p:spPr>
          <a:xfrm>
            <a:off x="515430" y="2563565"/>
            <a:ext cx="3878770" cy="1299411"/>
          </a:xfrm>
        </p:spPr>
        <p:txBody>
          <a:bodyPr anchor="t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3886947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/>
          <p:cNvSpPr>
            <a:spLocks noGrp="1"/>
          </p:cNvSpPr>
          <p:nvPr>
            <p:ph type="pic" sz="quarter" idx="10"/>
          </p:nvPr>
        </p:nvSpPr>
        <p:spPr>
          <a:xfrm>
            <a:off x="4850090" y="0"/>
            <a:ext cx="4293911" cy="5143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515430" y="1992065"/>
            <a:ext cx="3878770" cy="1299411"/>
          </a:xfrm>
        </p:spPr>
        <p:txBody>
          <a:bodyPr anchor="ctr"/>
          <a:lstStyle>
            <a:lvl1pPr marL="342900" indent="-342900">
              <a:buFont typeface="Lucida Grande"/>
              <a:buChar char="-"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85453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06956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+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381000" y="257175"/>
            <a:ext cx="8356600" cy="4010025"/>
          </a:xfrm>
          <a:ln>
            <a:noFill/>
          </a:ln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Pilt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755900" y="4419600"/>
            <a:ext cx="5969000" cy="425655"/>
          </a:xfrm>
        </p:spPr>
        <p:txBody>
          <a:bodyPr anchor="b"/>
          <a:lstStyle>
            <a:lvl1pPr marL="0" indent="0" algn="r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P</a:t>
            </a:r>
            <a:r>
              <a:rPr lang="et-EE" dirty="0"/>
              <a:t>ildiallkiri</a:t>
            </a:r>
          </a:p>
        </p:txBody>
      </p:sp>
    </p:spTree>
    <p:extLst>
      <p:ext uri="{BB962C8B-B14F-4D97-AF65-F5344CB8AC3E}">
        <p14:creationId xmlns:p14="http://schemas.microsoft.com/office/powerpoint/2010/main" val="819029606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93700" y="471140"/>
            <a:ext cx="8356600" cy="140589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60065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40646002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01678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4318000"/>
            <a:ext cx="2565400" cy="825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3334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pilt</a:t>
            </a:r>
          </a:p>
        </p:txBody>
      </p:sp>
    </p:spTree>
    <p:extLst>
      <p:ext uri="{BB962C8B-B14F-4D97-AF65-F5344CB8AC3E}">
        <p14:creationId xmlns:p14="http://schemas.microsoft.com/office/powerpoint/2010/main" val="391887097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174"/>
          <p:cNvSpPr>
            <a:spLocks noGrp="1"/>
          </p:cNvSpPr>
          <p:nvPr>
            <p:ph type="pic" sz="quarter" idx="11" hasCustomPrompt="1"/>
          </p:nvPr>
        </p:nvSpPr>
        <p:spPr>
          <a:xfrm>
            <a:off x="9855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1" name="Picture Placeholder 6174"/>
          <p:cNvSpPr>
            <a:spLocks noGrp="1"/>
          </p:cNvSpPr>
          <p:nvPr>
            <p:ph type="pic" sz="quarter" idx="12" hasCustomPrompt="1"/>
          </p:nvPr>
        </p:nvSpPr>
        <p:spPr>
          <a:xfrm>
            <a:off x="3474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2" name="Picture Placeholder 6174"/>
          <p:cNvSpPr>
            <a:spLocks noGrp="1"/>
          </p:cNvSpPr>
          <p:nvPr>
            <p:ph type="pic" sz="quarter" idx="13" hasCustomPrompt="1"/>
          </p:nvPr>
        </p:nvSpPr>
        <p:spPr>
          <a:xfrm>
            <a:off x="5887745" y="9775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3" name="Picture Placeholder 6174"/>
          <p:cNvSpPr>
            <a:spLocks noGrp="1"/>
          </p:cNvSpPr>
          <p:nvPr>
            <p:ph type="pic" sz="quarter" idx="14" hasCustomPrompt="1"/>
          </p:nvPr>
        </p:nvSpPr>
        <p:spPr>
          <a:xfrm>
            <a:off x="68910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4" name="Picture Placeholder 6174"/>
          <p:cNvSpPr>
            <a:spLocks noGrp="1"/>
          </p:cNvSpPr>
          <p:nvPr>
            <p:ph type="pic" sz="quarter" idx="15" hasCustomPrompt="1"/>
          </p:nvPr>
        </p:nvSpPr>
        <p:spPr>
          <a:xfrm>
            <a:off x="44145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5" name="Picture Placeholder 6174"/>
          <p:cNvSpPr>
            <a:spLocks noGrp="1"/>
          </p:cNvSpPr>
          <p:nvPr>
            <p:ph type="pic" sz="quarter" idx="16" hasCustomPrompt="1"/>
          </p:nvPr>
        </p:nvSpPr>
        <p:spPr>
          <a:xfrm>
            <a:off x="1963445" y="2806348"/>
            <a:ext cx="1044000" cy="1044000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t-EE" dirty="0"/>
              <a:t>pilt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7874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8" hasCustomPrompt="1"/>
          </p:nvPr>
        </p:nvSpPr>
        <p:spPr>
          <a:xfrm>
            <a:off x="32512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29" name="Text Placeholder 26"/>
          <p:cNvSpPr>
            <a:spLocks noGrp="1"/>
          </p:cNvSpPr>
          <p:nvPr>
            <p:ph type="body" sz="quarter" idx="19" hasCustomPrompt="1"/>
          </p:nvPr>
        </p:nvSpPr>
        <p:spPr>
          <a:xfrm>
            <a:off x="5676900" y="20930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0" name="Text Placeholder 26"/>
          <p:cNvSpPr>
            <a:spLocks noGrp="1"/>
          </p:cNvSpPr>
          <p:nvPr>
            <p:ph type="body" sz="quarter" idx="20" hasCustomPrompt="1"/>
          </p:nvPr>
        </p:nvSpPr>
        <p:spPr>
          <a:xfrm>
            <a:off x="66802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1" name="Text Placeholder 26"/>
          <p:cNvSpPr>
            <a:spLocks noGrp="1"/>
          </p:cNvSpPr>
          <p:nvPr>
            <p:ph type="body" sz="quarter" idx="21" hasCustomPrompt="1"/>
          </p:nvPr>
        </p:nvSpPr>
        <p:spPr>
          <a:xfrm>
            <a:off x="42037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32" name="Text Placeholder 26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3921829"/>
            <a:ext cx="1498600" cy="66675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700" baseline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t-EE" dirty="0"/>
              <a:t>Alampunkti tekst nelja või viie sõnaga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4386909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sislaid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884001" y="2736273"/>
            <a:ext cx="1802765" cy="1131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14" y="4119184"/>
            <a:ext cx="1724101" cy="351272"/>
          </a:xfrm>
          <a:prstGeom prst="rect">
            <a:avLst/>
          </a:prstGeom>
        </p:spPr>
      </p:pic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4318000"/>
            <a:ext cx="3263900" cy="825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782" y="2899389"/>
            <a:ext cx="1453202" cy="84100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H="1">
            <a:off x="5676901" y="609600"/>
            <a:ext cx="800099" cy="3888589"/>
          </a:xfrm>
          <a:prstGeom prst="line">
            <a:avLst/>
          </a:prstGeom>
          <a:ln w="444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28203" y="625298"/>
            <a:ext cx="4781997" cy="384515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ELU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pealkiri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8AD5E8-0BD5-5444-A3BB-8F175271D00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475" y="715291"/>
            <a:ext cx="1802765" cy="178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5584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0"/>
            <a:ext cx="5928560" cy="2110595"/>
          </a:xfrm>
          <a:prstGeom prst="rect">
            <a:avLst/>
          </a:prstGeom>
        </p:spPr>
        <p:txBody>
          <a:bodyPr anchor="ctr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251731"/>
            <a:ext cx="5928560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0"/>
            <a:ext cx="5944374" cy="202721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97705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+ selgitus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249391"/>
            <a:ext cx="59316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solidFill>
                  <a:srgbClr val="FFFFFF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2472940" y="2386564"/>
            <a:ext cx="5928562" cy="1299411"/>
          </a:xfrm>
        </p:spPr>
        <p:txBody>
          <a:bodyPr/>
          <a:lstStyle>
            <a:lvl1pPr marL="457200" indent="-457200">
              <a:buClrTx/>
              <a:buFont typeface="Lucida Grande"/>
              <a:buChar char="-"/>
              <a:defRPr sz="2800">
                <a:solidFill>
                  <a:srgbClr val="FFFFFF"/>
                </a:solidFill>
              </a:defRPr>
            </a:lvl1pPr>
            <a:lvl2pPr>
              <a:buClrTx/>
              <a:defRPr sz="2400">
                <a:solidFill>
                  <a:srgbClr val="FFFFFF"/>
                </a:solidFill>
              </a:defRPr>
            </a:lvl2pPr>
            <a:lvl3pPr>
              <a:buClrTx/>
              <a:defRPr sz="2000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130535" y="104315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1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30200" y="470498"/>
            <a:ext cx="8470900" cy="139307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lkiri 02 (must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75566" y="334356"/>
            <a:ext cx="8363190" cy="850129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es selgitusega 01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72940" y="1421061"/>
            <a:ext cx="5928560" cy="9941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75649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es selgitusega 02 (val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2469826" y="1418721"/>
            <a:ext cx="5944374" cy="99417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6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72940" y="2555894"/>
            <a:ext cx="5928562" cy="1299411"/>
          </a:xfrm>
        </p:spPr>
        <p:txBody>
          <a:bodyPr/>
          <a:lstStyle>
            <a:lvl1pPr marL="457200" indent="-457200">
              <a:buFont typeface="Lucida Grande"/>
              <a:buChar char="-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130535" y="1212487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0994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lg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2499021" y="1490409"/>
            <a:ext cx="5724679" cy="1919538"/>
          </a:xfrm>
        </p:spPr>
        <p:txBody>
          <a:bodyPr anchor="ctr"/>
          <a:lstStyle>
            <a:lvl1pPr marL="457200" indent="-457200">
              <a:buFont typeface="Lucida Grande"/>
              <a:buChar char="-"/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130535" y="1195554"/>
            <a:ext cx="445675" cy="2356596"/>
          </a:xfrm>
          <a:prstGeom prst="line">
            <a:avLst/>
          </a:prstGeom>
          <a:ln w="57150" cmpd="sng">
            <a:solidFill>
              <a:srgbClr val="D00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95976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320" y="1820334"/>
            <a:ext cx="7909080" cy="2476853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846886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tt pealkirjag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96900" y="362930"/>
            <a:ext cx="7962900" cy="926120"/>
          </a:xfrm>
          <a:prstGeom prst="rect">
            <a:avLst/>
          </a:prstGeom>
        </p:spPr>
        <p:txBody>
          <a:bodyPr anchor="t"/>
          <a:lstStyle>
            <a:lvl1pPr>
              <a:lnSpc>
                <a:spcPct val="100000"/>
              </a:lnSpc>
              <a:defRPr sz="3200" i="0" spc="600">
                <a:latin typeface="Times New Roman"/>
                <a:cs typeface="Times New Roman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625320" y="1371978"/>
            <a:ext cx="7909080" cy="2925209"/>
          </a:xfrm>
        </p:spPr>
        <p:txBody>
          <a:bodyPr anchor="t"/>
          <a:lstStyle>
            <a:lvl1pPr marL="457200" indent="-457200">
              <a:buFont typeface="Lucida Grande"/>
              <a:buChar char="-"/>
              <a:defRPr sz="2800"/>
            </a:lvl1pPr>
            <a:lvl2pPr marL="685800" indent="-228600">
              <a:buFont typeface="Lucida Grande"/>
              <a:buChar char="-"/>
              <a:defRPr sz="2400"/>
            </a:lvl2pPr>
            <a:lvl3pPr marL="1143000" indent="-228600">
              <a:buFont typeface="Lucida Grande"/>
              <a:buChar char="-"/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280647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õrdlu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6" y="1778000"/>
            <a:ext cx="3724275" cy="25504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8650" y="464083"/>
            <a:ext cx="7886700" cy="1264788"/>
          </a:xfrm>
          <a:prstGeom prst="rect">
            <a:avLst/>
          </a:prstGeom>
        </p:spPr>
        <p:txBody>
          <a:bodyPr anchor="t"/>
          <a:lstStyle/>
          <a:p>
            <a:r>
              <a:rPr lang="et-EE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38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.png"/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4483721"/>
            <a:ext cx="1896511" cy="39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7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4" r:id="rId2"/>
    <p:sldLayoutId id="2147483685" r:id="rId3"/>
    <p:sldLayoutId id="2147483662" r:id="rId4"/>
    <p:sldLayoutId id="2147483668" r:id="rId5"/>
    <p:sldLayoutId id="2147483669" r:id="rId6"/>
    <p:sldLayoutId id="2147483686" r:id="rId7"/>
    <p:sldLayoutId id="2147483687" r:id="rId8"/>
    <p:sldLayoutId id="2147483689" r:id="rId9"/>
    <p:sldLayoutId id="2147483690" r:id="rId10"/>
    <p:sldLayoutId id="2147483677" r:id="rId11"/>
    <p:sldLayoutId id="2147483691" r:id="rId12"/>
    <p:sldLayoutId id="2147483692" r:id="rId13"/>
    <p:sldLayoutId id="2147483693" r:id="rId14"/>
    <p:sldLayoutId id="2147483678" r:id="rId15"/>
    <p:sldLayoutId id="2147483682" r:id="rId16"/>
    <p:sldLayoutId id="2147483670" r:id="rId17"/>
    <p:sldLayoutId id="2147483671" r:id="rId18"/>
    <p:sldLayoutId id="2147483683" r:id="rId19"/>
    <p:sldLayoutId id="2147483697" r:id="rId20"/>
    <p:sldLayoutId id="2147483676" r:id="rId21"/>
    <p:sldLayoutId id="2147483667" r:id="rId22"/>
    <p:sldLayoutId id="2147483679" r:id="rId23"/>
    <p:sldLayoutId id="2147483707" r:id="rId24"/>
    <p:sldLayoutId id="2147483705" r:id="rId25"/>
    <p:sldLayoutId id="2147483706" r:id="rId2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tx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>
            <a:lumMod val="75000"/>
          </a:schemeClr>
        </a:buClr>
        <a:buFont typeface="Lucida Grande"/>
        <a:buChar char="-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9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7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06221"/>
            <a:ext cx="7886700" cy="282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8650" y="552381"/>
            <a:ext cx="7886700" cy="12050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r>
              <a:rPr lang="en-US" dirty="0"/>
              <a:t>CLICK TO EDIT </a:t>
            </a:r>
            <a:br>
              <a:rPr lang="et-EE" dirty="0"/>
            </a:br>
            <a:r>
              <a:rPr lang="en-US" dirty="0"/>
              <a:t>MASTER TITLE STYLE</a:t>
            </a:r>
          </a:p>
        </p:txBody>
      </p:sp>
      <p:pic>
        <p:nvPicPr>
          <p:cNvPr id="5" name="Picture 4" descr="TLY-est-v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70" y="4486751"/>
            <a:ext cx="1896511" cy="3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4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36" r:id="rId2"/>
    <p:sldLayoutId id="2147483737" r:id="rId3"/>
    <p:sldLayoutId id="2147483738" r:id="rId4"/>
    <p:sldLayoutId id="2147483739" r:id="rId5"/>
    <p:sldLayoutId id="2147483740" r:id="rId6"/>
  </p:sldLayoutIdLst>
  <p:transition>
    <p:fade/>
  </p:transition>
  <p:txStyles>
    <p:titleStyle>
      <a:lvl1pPr algn="l" defTabSz="914400" rtl="0" eaLnBrk="1" latinLnBrk="0" hangingPunct="1">
        <a:lnSpc>
          <a:spcPct val="54000"/>
        </a:lnSpc>
        <a:spcBef>
          <a:spcPct val="0"/>
        </a:spcBef>
        <a:buNone/>
        <a:defRPr sz="6300" b="0" i="1" kern="1200" cap="all" spc="-300" baseline="0">
          <a:solidFill>
            <a:schemeClr val="bg1"/>
          </a:solidFill>
          <a:latin typeface="Times New Roman"/>
          <a:ea typeface="+mj-ea"/>
          <a:cs typeface="Times New Roman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bg1"/>
        </a:buClr>
        <a:buFont typeface="Lucida Grande"/>
        <a:buChar char="-"/>
        <a:defRPr sz="2000" kern="1200">
          <a:solidFill>
            <a:schemeClr val="bg1"/>
          </a:solidFill>
          <a:latin typeface="Times New Roman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900" kern="1200">
          <a:solidFill>
            <a:schemeClr val="bg1"/>
          </a:solidFill>
          <a:latin typeface="Times New Roman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700" kern="1200">
          <a:solidFill>
            <a:schemeClr val="bg1"/>
          </a:solidFill>
          <a:latin typeface="Times New Roman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/>
        </a:buClr>
        <a:buFont typeface="Lucida Grande"/>
        <a:buChar char="-"/>
        <a:defRPr sz="1800" kern="1200">
          <a:solidFill>
            <a:schemeClr val="bg1"/>
          </a:solidFill>
          <a:latin typeface="Times New Roman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203" y="625298"/>
            <a:ext cx="4781997" cy="3946702"/>
          </a:xfrm>
        </p:spPr>
        <p:txBody>
          <a:bodyPr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4400" b="0" i="1" u="none" strike="noStrike" dirty="0">
                <a:solidFill>
                  <a:srgbClr val="EC008B"/>
                </a:solidFill>
                <a:effectLst/>
                <a:latin typeface="Barlow Condensed"/>
              </a:rPr>
              <a:t>C</a:t>
            </a:r>
            <a:r>
              <a:rPr lang="et-EE" sz="4400" b="0" i="1" u="none" strike="noStrike" dirty="0" err="1">
                <a:solidFill>
                  <a:srgbClr val="EC008B"/>
                </a:solidFill>
                <a:effectLst/>
                <a:latin typeface="Barlow Condensed"/>
              </a:rPr>
              <a:t>lean</a:t>
            </a:r>
            <a:r>
              <a:rPr lang="en-US" sz="4400" b="0" i="1" u="none" strike="noStrike" dirty="0">
                <a:solidFill>
                  <a:srgbClr val="EC008B"/>
                </a:solidFill>
                <a:effectLst/>
                <a:latin typeface="Barlow Condensed"/>
              </a:rPr>
              <a:t>ELU</a:t>
            </a:r>
            <a:br>
              <a:rPr lang="en-US" sz="4000" b="0" dirty="0">
                <a:effectLst/>
              </a:rPr>
            </a:b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628203" y="4051300"/>
            <a:ext cx="4781997" cy="424020"/>
          </a:xfrm>
        </p:spPr>
        <p:txBody>
          <a:bodyPr/>
          <a:lstStyle/>
          <a:p>
            <a:pPr marL="0" indent="0">
              <a:buNone/>
            </a:pPr>
            <a:r>
              <a:rPr lang="et-EE" spc="300" dirty="0"/>
              <a:t>06</a:t>
            </a:r>
            <a:r>
              <a:rPr lang="et-EE" sz="2000" spc="300" dirty="0"/>
              <a:t>.</a:t>
            </a:r>
            <a:r>
              <a:rPr lang="et-EE" spc="300" dirty="0"/>
              <a:t>01</a:t>
            </a:r>
            <a:r>
              <a:rPr lang="et-EE" sz="2000" spc="300" dirty="0"/>
              <a:t>.2021</a:t>
            </a:r>
          </a:p>
        </p:txBody>
      </p:sp>
    </p:spTree>
    <p:extLst>
      <p:ext uri="{BB962C8B-B14F-4D97-AF65-F5344CB8AC3E}">
        <p14:creationId xmlns:p14="http://schemas.microsoft.com/office/powerpoint/2010/main" val="178940639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29" y="548640"/>
            <a:ext cx="8234871" cy="384843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Mõistmaks Eesti inimeste teadlikkust rohetehnoloogiatest, otsustasime lähemalt uurida tänase Eesti elanikkonna keskkonnaalase teadlikkuse taset. </a:t>
            </a:r>
            <a:endParaRPr lang="et-EE" sz="16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t-E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Esimese </a:t>
            </a:r>
            <a:r>
              <a:rPr lang="en-US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sammuna </a:t>
            </a:r>
            <a:r>
              <a:rPr lang="et-EE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töötasime </a:t>
            </a:r>
            <a:r>
              <a:rPr lang="en-US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läbi 2018. aasta Eesti elanike keskkonnateadlikkuse uuringu kokkuvõtte. </a:t>
            </a:r>
            <a:endParaRPr lang="et-EE" sz="16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600"/>
              </a:spcBef>
            </a:pP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t-EE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aime e</a:t>
            </a: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sialgsed teadmised sihtrühma jaotuse osas, kellele plaanitavaid teadlikkuse suurendamise kampaaniaid suunata.</a:t>
            </a:r>
            <a:endParaRPr lang="en-US" sz="1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82550" y="354330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97567957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F784C49-2552-4126-B8A3-CA351DFD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i="0" spc="600" dirty="0">
                <a:solidFill>
                  <a:prstClr val="black"/>
                </a:solidFill>
              </a:rPr>
              <a:t>meetodid</a:t>
            </a:r>
            <a:endParaRPr lang="en-US" sz="32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952072E-EA57-4916-A8B8-CC9BC7C02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20" y="1014984"/>
            <a:ext cx="7909080" cy="32822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t-EE" sz="1800" dirty="0"/>
              <a:t>P</a:t>
            </a:r>
            <a:r>
              <a:rPr lang="en-US" sz="1800" dirty="0"/>
              <a:t>ersoonade loomise metoodika</a:t>
            </a:r>
            <a:endParaRPr lang="et-EE" sz="1800" dirty="0"/>
          </a:p>
          <a:p>
            <a:pPr lvl="1" algn="just">
              <a:lnSpc>
                <a:spcPct val="150000"/>
              </a:lnSpc>
            </a:pPr>
            <a:r>
              <a:rPr lang="en-US" sz="1400" dirty="0"/>
              <a:t>Persoona on teadaoleva info abil kirjeldatud tegelaskuju, kes esindab brändi, toote vmt potentsiaalset kasutajat.  </a:t>
            </a:r>
          </a:p>
          <a:p>
            <a:pPr algn="just">
              <a:lnSpc>
                <a:spcPct val="150000"/>
              </a:lnSpc>
            </a:pPr>
            <a:r>
              <a:rPr lang="en-US" sz="1800" dirty="0"/>
              <a:t>Persoonade loomise protsessi tulemuseks on kliendiprofiilid, mis annavad asjakohaste demograafiliste ja psühhograafiliste detailide kaudu kirjelduse klientidest, kellele </a:t>
            </a:r>
            <a:r>
              <a:rPr lang="en-US" sz="1800" i="1" dirty="0"/>
              <a:t>cleantech</a:t>
            </a:r>
            <a:r>
              <a:rPr lang="en-US" sz="1800" dirty="0"/>
              <a:t>-kampaaniad suunata</a:t>
            </a:r>
            <a:r>
              <a:rPr lang="et-EE" sz="1800" dirty="0"/>
              <a:t>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30994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ACAB1A8-1E13-4403-98F3-67F25244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Tegevused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CFAD045-33B7-40B3-9911-5C371F43756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5320" y="1133856"/>
            <a:ext cx="7909080" cy="316333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t-EE" sz="1400" dirty="0"/>
              <a:t>Luua </a:t>
            </a:r>
            <a:r>
              <a:rPr lang="en-US" sz="1400" dirty="0"/>
              <a:t>persoonad inimeste suhtumise ja käitumise põhjal</a:t>
            </a:r>
            <a:endParaRPr lang="et-EE" sz="1400" dirty="0"/>
          </a:p>
          <a:p>
            <a:pPr lvl="1" algn="just">
              <a:lnSpc>
                <a:spcPct val="150000"/>
              </a:lnSpc>
            </a:pPr>
            <a:r>
              <a:rPr lang="en-US" sz="1400" dirty="0"/>
              <a:t>Positiivne keskkonnaalane hoiak ja positiivne keskkonnakäitumine </a:t>
            </a:r>
          </a:p>
          <a:p>
            <a:pPr lvl="1" algn="just">
              <a:lnSpc>
                <a:spcPct val="150000"/>
              </a:lnSpc>
            </a:pPr>
            <a:r>
              <a:rPr lang="en-US" sz="1400" dirty="0"/>
              <a:t>Positiivne keskkonnaalane hoiak ja negatiivne keskkonnakäitumine</a:t>
            </a:r>
          </a:p>
          <a:p>
            <a:pPr lvl="1" algn="just">
              <a:lnSpc>
                <a:spcPct val="150000"/>
              </a:lnSpc>
            </a:pPr>
            <a:r>
              <a:rPr lang="en-US" sz="1400" dirty="0"/>
              <a:t>Negatiivne keskkonnaalane hoiak ja positiivne keskkonnakäitumine </a:t>
            </a:r>
          </a:p>
          <a:p>
            <a:pPr lvl="1" algn="just">
              <a:lnSpc>
                <a:spcPct val="150000"/>
              </a:lnSpc>
            </a:pPr>
            <a:r>
              <a:rPr lang="en-US" sz="1400" dirty="0"/>
              <a:t>Negatiivne keskkonnaalane hoiak ja negatiivne keskkonnakäitumine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Meie meeskond jagunes edasise protsessi läbiviimiseks nelja väiksemasse tiimi. Juhusliku valiku kaudu sai iga tiim lähemalt uurimiseks ühe persoonagrupi, et luua saadud info põhjal vastav persoona. </a:t>
            </a:r>
          </a:p>
        </p:txBody>
      </p:sp>
    </p:spTree>
    <p:extLst>
      <p:ext uri="{BB962C8B-B14F-4D97-AF65-F5344CB8AC3E}">
        <p14:creationId xmlns:p14="http://schemas.microsoft.com/office/powerpoint/2010/main" val="360115446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8F8EDBF-1E86-4363-B5FD-044BB3FE8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20" y="621792"/>
            <a:ext cx="7909080" cy="3675395"/>
          </a:xfrm>
        </p:spPr>
        <p:txBody>
          <a:bodyPr/>
          <a:lstStyle/>
          <a:p>
            <a:r>
              <a:rPr lang="en-US" sz="1800" dirty="0"/>
              <a:t>Esimese sammuna kirjeldasid tiimid 2020. aasta Eesti elanike keskkonnateadlikkuse uuringu põhjal persoonasid. </a:t>
            </a:r>
            <a:endParaRPr lang="et-EE" sz="1800" dirty="0"/>
          </a:p>
          <a:p>
            <a:r>
              <a:rPr lang="en-US" sz="1800" dirty="0"/>
              <a:t>Seejärel viis iga tiim läbi kolm intervjuud oma persoonagrupi sobivate inimestega.</a:t>
            </a:r>
            <a:endParaRPr lang="et-EE" sz="1800" dirty="0"/>
          </a:p>
          <a:p>
            <a:pPr lvl="1"/>
            <a:r>
              <a:rPr lang="et-EE" sz="1600" dirty="0"/>
              <a:t>Üldküsimustik</a:t>
            </a:r>
          </a:p>
          <a:p>
            <a:pPr lvl="1"/>
            <a:r>
              <a:rPr lang="et-EE" sz="1600" dirty="0"/>
              <a:t>Tabelküsimustik</a:t>
            </a:r>
          </a:p>
          <a:p>
            <a:pPr lvl="1"/>
            <a:r>
              <a:rPr lang="et-EE" sz="1600" dirty="0"/>
              <a:t>Persoonagrupi põhised küsimused</a:t>
            </a:r>
            <a:endParaRPr lang="en-US" sz="1600" dirty="0"/>
          </a:p>
          <a:p>
            <a:r>
              <a:rPr lang="et-EE" sz="1800" dirty="0"/>
              <a:t>Persoonade ülevaatamine koos MTÜ CleanTech ForEstiga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129394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lt, millel on kujutatud laud&#10;&#10;Kirjeldus on genereeritud automaatselt">
            <a:extLst>
              <a:ext uri="{FF2B5EF4-FFF2-40B4-BE49-F238E27FC236}">
                <a16:creationId xmlns:a16="http://schemas.microsoft.com/office/drawing/2014/main" id="{10900DD4-006A-4B8C-A25E-3C3C208C1FA2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" b="236"/>
          <a:stretch>
            <a:fillRect/>
          </a:stretch>
        </p:blipFill>
        <p:spPr bwMode="auto">
          <a:xfrm>
            <a:off x="856855" y="482599"/>
            <a:ext cx="7253874" cy="407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BDE9DA-1BCE-480F-865A-AEFB16A3AFFD}"/>
              </a:ext>
            </a:extLst>
          </p:cNvPr>
          <p:cNvSpPr txBox="1"/>
          <p:nvPr/>
        </p:nvSpPr>
        <p:spPr>
          <a:xfrm>
            <a:off x="856854" y="205600"/>
            <a:ext cx="53519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Persoona 1. 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Positiivne keskkonnaalane hoiak ja positiivne keskkonnakäitumine 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19120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939" y="1421060"/>
            <a:ext cx="6151515" cy="2110595"/>
          </a:xfrm>
        </p:spPr>
        <p:txBody>
          <a:bodyPr/>
          <a:lstStyle/>
          <a:p>
            <a:r>
              <a:rPr lang="et-EE" dirty="0"/>
              <a:t>teaduspõhisus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2355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6920" y="640081"/>
            <a:ext cx="7829182" cy="370747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i-FI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2018. aasta Eesti elanike keskkonnateadlikkuse uuringu kokkuvõtte</a:t>
            </a:r>
            <a:endParaRPr lang="et-EE" sz="14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esialgsed teadmised sihtrühma jaotuse osas</a:t>
            </a:r>
            <a:endParaRPr lang="et-E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ÜRO tegevuskava 2030 elluviimisest Eestis ja strateegia „Eesti 2035“</a:t>
            </a:r>
            <a:endParaRPr lang="et-E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üldi</a:t>
            </a:r>
            <a:r>
              <a:rPr lang="et-EE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raamistik ja teadmi</a:t>
            </a:r>
            <a:r>
              <a:rPr lang="et-EE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et nende tegevuskavade eesmärkide saavutamiseks tuleb panustada igasuguse keskkonnateadlikkuse suurendamisele</a:t>
            </a:r>
            <a:endParaRPr lang="et-EE" sz="14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i-FI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2020. aasta Eesti elanike keskkonnateadlikkuse uuring</a:t>
            </a:r>
            <a:endParaRPr lang="et-EE" sz="14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fi-FI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mõte luua persoonad inimeste suhtumise ja käitumise põhjal</a:t>
            </a:r>
            <a:endParaRPr lang="et-EE" sz="14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2019. aastal Limericki Ülikooli uurim</a:t>
            </a:r>
            <a:r>
              <a:rPr lang="et-EE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stöö</a:t>
            </a:r>
            <a:r>
              <a:rPr lang="et-EE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en-US" sz="1400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Using personas to exploit environmental attitudes and behaviour in sustainable product design</a:t>
            </a:r>
            <a:r>
              <a:rPr lang="et-EE" sz="1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mis keskendus sellele, kuidas persoonasid kasutada jätkusuutlike toodete disaini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</p:txBody>
      </p:sp>
    </p:spTree>
    <p:extLst>
      <p:ext uri="{BB962C8B-B14F-4D97-AF65-F5344CB8AC3E}">
        <p14:creationId xmlns:p14="http://schemas.microsoft.com/office/powerpoint/2010/main" val="376127318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939" y="1421060"/>
            <a:ext cx="6151515" cy="2110595"/>
          </a:xfrm>
        </p:spPr>
        <p:txBody>
          <a:bodyPr/>
          <a:lstStyle/>
          <a:p>
            <a:r>
              <a:rPr lang="et-EE" dirty="0"/>
              <a:t>tulemused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6471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330" y="1506511"/>
            <a:ext cx="7797990" cy="2992337"/>
          </a:xfrm>
        </p:spPr>
        <p:txBody>
          <a:bodyPr anchor="t"/>
          <a:lstStyle/>
          <a:p>
            <a:pPr algn="just"/>
            <a:r>
              <a:rPr lang="et-EE" sz="1900" dirty="0"/>
              <a:t>Projekti  tulemusel valmis neli persoona kirjeldust, mis on antud ka koostööpartneri Cleantech ForEst kasutusse. </a:t>
            </a:r>
          </a:p>
          <a:p>
            <a:pPr marL="628650" lvl="1" indent="-285750" algn="just"/>
            <a:r>
              <a:rPr lang="et-EE" sz="1500" dirty="0"/>
              <a:t>Persoonade abil saab kavandada ja läbi viia tõhusamaid teavituskampaaniaid inimeste </a:t>
            </a:r>
            <a:r>
              <a:rPr lang="et-EE" sz="1500" i="1" dirty="0"/>
              <a:t>cleantech</a:t>
            </a:r>
            <a:r>
              <a:rPr lang="et-EE" sz="1500" dirty="0"/>
              <a:t>-alase teadlikkuse suurendamiseks, kuid samuti saab neid edukalt kasutada töövahendina uute </a:t>
            </a:r>
            <a:r>
              <a:rPr lang="et-EE" sz="1500" i="1" dirty="0"/>
              <a:t>cleantech</a:t>
            </a:r>
            <a:r>
              <a:rPr lang="et-EE" sz="1500" dirty="0"/>
              <a:t>-toodete disainimisprotsessis.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330" y="186511"/>
            <a:ext cx="3452119" cy="1222564"/>
          </a:xfrm>
        </p:spPr>
        <p:txBody>
          <a:bodyPr anchor="b"/>
          <a:lstStyle/>
          <a:p>
            <a:r>
              <a:rPr lang="et-EE" dirty="0"/>
              <a:t>Projekti tulemused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28527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Järeldused, Kokkuvõte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73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284672" y="245660"/>
            <a:ext cx="5607170" cy="4605740"/>
          </a:xfrm>
        </p:spPr>
        <p:txBody>
          <a:bodyPr numCol="2" anchor="ctr"/>
          <a:lstStyle/>
          <a:p>
            <a:pPr marL="0" indent="0">
              <a:buNone/>
            </a:pP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Grupp: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Andres Roosma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käsitöötehnoloogiad ja disain</a:t>
            </a:r>
          </a:p>
          <a:p>
            <a:pPr marL="0" indent="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Maarja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Jalasto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äsitöötehnoloogiad ja disain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Grete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Rimmi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keskkonnakorraldus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Anette-Isabel Luik, 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keskkonnakorraldus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Kätriin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Loss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keskkonnakorraldus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Annika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Lentso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rakendusinformaatika</a:t>
            </a:r>
          </a:p>
          <a:p>
            <a:pPr marL="0" indent="0">
              <a:buNone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Külli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Lüübek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linnakorraldus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Saale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Kivikangur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tervisejuhtimine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Mari-Eva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Ahja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tervisejuhtimine 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Henrik Frederik Ait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reklaam ja suhtekorraldus</a:t>
            </a:r>
          </a:p>
          <a:p>
            <a:pPr marL="0" indent="0">
              <a:buNone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Kristel Rannala</a:t>
            </a: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reklaam ja suhtekorraldus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uhendajad: </a:t>
            </a:r>
          </a:p>
          <a:p>
            <a:pPr marL="0" indent="0">
              <a:buNone/>
            </a:pP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Liisa Puusepp, Mihkel Kangur</a:t>
            </a:r>
          </a:p>
          <a:p>
            <a:pPr marL="0" indent="0">
              <a:buNone/>
            </a:pPr>
            <a:r>
              <a:rPr lang="et-E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Koostööpartner: </a:t>
            </a:r>
          </a:p>
          <a:p>
            <a:pPr marL="0" indent="0">
              <a:buNone/>
            </a:pPr>
            <a:r>
              <a:rPr lang="et-E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MTÜ CleanTech ForEst</a:t>
            </a:r>
          </a:p>
          <a:p>
            <a:pPr mar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38017916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929" y="515390"/>
            <a:ext cx="7761045" cy="3757352"/>
          </a:xfrm>
        </p:spPr>
        <p:txBody>
          <a:bodyPr/>
          <a:lstStyle/>
          <a:p>
            <a:pPr marL="0" indent="0">
              <a:buNone/>
            </a:pPr>
            <a:endParaRPr lang="et-EE" dirty="0"/>
          </a:p>
          <a:p>
            <a:r>
              <a:rPr lang="et-EE" dirty="0"/>
              <a:t>Järeldame, et laias laastus saab inimesi liigitada neljaks keskkonnaalase suhtumise ja käitumise põhjal.</a:t>
            </a:r>
          </a:p>
        </p:txBody>
      </p:sp>
    </p:spTree>
    <p:extLst>
      <p:ext uri="{BB962C8B-B14F-4D97-AF65-F5344CB8AC3E}">
        <p14:creationId xmlns:p14="http://schemas.microsoft.com/office/powerpoint/2010/main" val="239413496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599012" y="626660"/>
            <a:ext cx="4387855" cy="376754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t-EE" sz="6000" i="1" dirty="0"/>
              <a:t>TÄNAME!</a:t>
            </a:r>
          </a:p>
          <a:p>
            <a:pPr marL="0" indent="0" algn="ctr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1070703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probleem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140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1"/>
          </p:nvPr>
        </p:nvSpPr>
        <p:spPr>
          <a:xfrm>
            <a:off x="500916" y="843622"/>
            <a:ext cx="8048724" cy="335100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t-EE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t-EE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aailma</a:t>
            </a:r>
            <a:r>
              <a:rPr lang="en-US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rahvastik kasvab kiiresti ning selleks, et planeedist jätkuks ka järgnevatele põlvkondadele, tuleb olemasolevate ressursside kasutamist soovide täitmiseks oluliselt muuta/uuendada. Paraku ei ole keskkonnasäästlik eluviis veel Eestis harjumuseks saanud. </a:t>
            </a:r>
            <a:endParaRPr lang="et-EE" sz="16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t-EE" sz="16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Eesti keskkonnateadlikkuse uuringust lähtub, et inimesed küll teadvustavad oma osa keskkonnaprobleemide tekkes, kuid vastutust probleemidega tegelemisel nähakse pigem riigil ja ettevõtetel kui iseendal. </a:t>
            </a:r>
          </a:p>
          <a:p>
            <a:endParaRPr lang="et-EE" sz="1400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0941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eesmärk</a:t>
            </a:r>
          </a:p>
        </p:txBody>
      </p:sp>
    </p:spTree>
    <p:extLst>
      <p:ext uri="{BB962C8B-B14F-4D97-AF65-F5344CB8AC3E}">
        <p14:creationId xmlns:p14="http://schemas.microsoft.com/office/powerpoint/2010/main" val="122210495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25320" y="568618"/>
            <a:ext cx="7909080" cy="3728569"/>
          </a:xfrm>
        </p:spPr>
        <p:txBody>
          <a:bodyPr/>
          <a:lstStyle/>
          <a:p>
            <a:pPr marL="0" indent="0">
              <a:buNone/>
            </a:pPr>
            <a:r>
              <a:rPr lang="et-EE" sz="1600" b="1" dirty="0"/>
              <a:t>Projekti esialgne juhendajate ja partneri poolt püstitatud üldine eesmärk:</a:t>
            </a:r>
          </a:p>
          <a:p>
            <a:pPr algn="just">
              <a:lnSpc>
                <a:spcPct val="150000"/>
              </a:lnSpc>
            </a:pPr>
            <a:r>
              <a:rPr lang="et-EE" sz="1600" dirty="0"/>
              <a:t>Töötada välja ideaalmudel ja edastada lihtsas, arusaadavas ja tavainimeseni jõudvas keeles: mis on roheinnovatsioon ja </a:t>
            </a:r>
            <a:r>
              <a:rPr lang="et-EE" sz="1600" i="1" dirty="0"/>
              <a:t>cleantech</a:t>
            </a:r>
            <a:r>
              <a:rPr lang="et-EE" sz="1600" dirty="0"/>
              <a:t>, mida see endas kätkeb, kuidas jõuda inimesteni, kuidas panna tavainimesed neid puhtaid tehnoloogiaid kasutama.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t-EE" sz="1600" b="1" dirty="0"/>
              <a:t>Projektimeeskonna eesmärk:</a:t>
            </a:r>
          </a:p>
          <a:p>
            <a:pPr algn="just">
              <a:lnSpc>
                <a:spcPct val="200000"/>
              </a:lnSpc>
            </a:pPr>
            <a:r>
              <a:rPr lang="et-EE" sz="1600" dirty="0"/>
              <a:t>Luua MTÜ Cleantech ForEst turundusmeeskonnale töövahend, mis aitab suurendada Eesti elanikkonna teadlikkust CleanTech tehnoloogiatest.</a:t>
            </a:r>
          </a:p>
          <a:p>
            <a:pPr marL="0" indent="0">
              <a:buNone/>
            </a:pPr>
            <a:endParaRPr lang="et-EE" sz="1600" b="1" dirty="0"/>
          </a:p>
        </p:txBody>
      </p:sp>
    </p:spTree>
    <p:extLst>
      <p:ext uri="{BB962C8B-B14F-4D97-AF65-F5344CB8AC3E}">
        <p14:creationId xmlns:p14="http://schemas.microsoft.com/office/powerpoint/2010/main" val="31001719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olulisus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090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0287" y="914400"/>
            <a:ext cx="8133023" cy="345086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500" dirty="0"/>
              <a:t>Inimeste informeeritus rohetehnoloogiatest on viimaste aastatega küll suurenenud, kuid nad ei rakenda tehnoloogiaid oma igapäevaelus. </a:t>
            </a:r>
            <a:endParaRPr lang="et-EE" sz="1500" dirty="0"/>
          </a:p>
          <a:p>
            <a:pPr algn="just">
              <a:lnSpc>
                <a:spcPct val="150000"/>
              </a:lnSpc>
            </a:pPr>
            <a:r>
              <a:rPr lang="en-US" sz="1500" dirty="0"/>
              <a:t>Rohetehnoloogia</a:t>
            </a:r>
            <a:r>
              <a:rPr lang="et-EE" sz="1500" dirty="0"/>
              <a:t> peab oluliseks keskkonnasäästlikkust ja jätkusuutlikust </a:t>
            </a:r>
            <a:r>
              <a:rPr lang="en-US" sz="1500" dirty="0"/>
              <a:t>kogu toote/teenuse elutsükli vältel – toorme kavandamisest, tootmisest, levitamisest, pakendamisest kuni pärast ekspluatatsiooni lõplikust hävitamisest ja/või ümbertöötlemisse suunamisest.</a:t>
            </a:r>
          </a:p>
          <a:p>
            <a:pPr algn="just">
              <a:lnSpc>
                <a:spcPct val="150000"/>
              </a:lnSpc>
            </a:pPr>
            <a:r>
              <a:rPr lang="en-US" sz="1500" dirty="0"/>
              <a:t>Seetõttu on eriti oluline suurendada inimeste teadlikkust rohetehnoloogiatest, sest need võimaldavad säästlikumalt tarvitada Maa ressursse, hoides või parendades seejuures elatustaset. </a:t>
            </a:r>
          </a:p>
        </p:txBody>
      </p:sp>
    </p:spTree>
    <p:extLst>
      <p:ext uri="{BB962C8B-B14F-4D97-AF65-F5344CB8AC3E}">
        <p14:creationId xmlns:p14="http://schemas.microsoft.com/office/powerpoint/2010/main" val="526443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Protsess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693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LU Esitlus - valge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LU Esitlus - must">
  <a:themeElements>
    <a:clrScheme name="T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F003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LY">
      <a:majorFont>
        <a:latin typeface="Minion Pro Med Cond Disp"/>
        <a:ea typeface=""/>
        <a:cs typeface=""/>
      </a:majorFont>
      <a:minorFont>
        <a:latin typeface="Minion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708</Words>
  <Application>Microsoft Office PowerPoint</Application>
  <PresentationFormat>Ekraaniseanss (16:9)</PresentationFormat>
  <Paragraphs>72</Paragraphs>
  <Slides>21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2</vt:i4>
      </vt:variant>
      <vt:variant>
        <vt:lpstr>Slaidipealkirjad</vt:lpstr>
      </vt:variant>
      <vt:variant>
        <vt:i4>21</vt:i4>
      </vt:variant>
    </vt:vector>
  </HeadingPairs>
  <TitlesOfParts>
    <vt:vector size="29" baseType="lpstr">
      <vt:lpstr>Arial</vt:lpstr>
      <vt:lpstr>Barlow Condensed</vt:lpstr>
      <vt:lpstr>Calibri</vt:lpstr>
      <vt:lpstr>Lucida Grande</vt:lpstr>
      <vt:lpstr>Minion Pro</vt:lpstr>
      <vt:lpstr>Times New Roman</vt:lpstr>
      <vt:lpstr>TLU Esitlus - valge</vt:lpstr>
      <vt:lpstr>TLU Esitlus - must</vt:lpstr>
      <vt:lpstr>CleanELU </vt:lpstr>
      <vt:lpstr>PowerPointi esitlus</vt:lpstr>
      <vt:lpstr>probleem</vt:lpstr>
      <vt:lpstr>PowerPointi esitlus</vt:lpstr>
      <vt:lpstr>eesmärk</vt:lpstr>
      <vt:lpstr>PowerPointi esitlus</vt:lpstr>
      <vt:lpstr>olulisus</vt:lpstr>
      <vt:lpstr>PowerPointi esitlus</vt:lpstr>
      <vt:lpstr>Protsess</vt:lpstr>
      <vt:lpstr>PowerPointi esitlus</vt:lpstr>
      <vt:lpstr>meetodid</vt:lpstr>
      <vt:lpstr>Tegevused</vt:lpstr>
      <vt:lpstr>PowerPointi esitlus</vt:lpstr>
      <vt:lpstr>PowerPointi esitlus</vt:lpstr>
      <vt:lpstr>teaduspõhisus</vt:lpstr>
      <vt:lpstr>PowerPointi esitlus</vt:lpstr>
      <vt:lpstr>tulemused</vt:lpstr>
      <vt:lpstr>Projekti tulemused</vt:lpstr>
      <vt:lpstr>Järeldused, Kokkuvõte </vt:lpstr>
      <vt:lpstr>PowerPointi esitlus</vt:lpstr>
      <vt:lpstr>PowerPointi esitlus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2021-01-02T15:19:48Z</dcterms:created>
  <dcterms:modified xsi:type="dcterms:W3CDTF">2021-01-03T11:41:03Z</dcterms:modified>
</cp:coreProperties>
</file>