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EB Garamond" panose="020B0604020202020204" charset="0"/>
      <p:regular r:id="rId28"/>
      <p:bold r:id="rId29"/>
      <p:italic r:id="rId30"/>
      <p:boldItalic r:id="rId31"/>
    </p:embeddedFont>
    <p:embeddedFont>
      <p:font typeface="Barlow Condensed Medium" panose="020B0604020202020204" charset="-70"/>
      <p:regular r:id="rId32"/>
      <p:bold r:id="rId33"/>
      <p:italic r:id="rId34"/>
      <p:boldItalic r:id="rId35"/>
    </p:embeddedFont>
    <p:embeddedFont>
      <p:font typeface="Barlow Condensed" panose="020B0604020202020204" charset="-7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1HrcYFag8iNXL1tq+ffGd7CbV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26" y="120"/>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t-E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bf45037a1_0_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abf45037a1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bf45037a1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t-EE"/>
              <a:t>Mida, kui mitu ja kui hästi me lõime?</a:t>
            </a:r>
            <a:endParaRPr/>
          </a:p>
          <a:p>
            <a:pPr marL="0" lvl="0" indent="0" algn="l" rtl="0">
              <a:spcBef>
                <a:spcPts val="0"/>
              </a:spcBef>
              <a:spcAft>
                <a:spcPts val="0"/>
              </a:spcAft>
              <a:buNone/>
            </a:pPr>
            <a:r>
              <a:rPr lang="et-EE"/>
              <a:t>Mitme inimeseni jõudsime?</a:t>
            </a:r>
            <a:endParaRPr/>
          </a:p>
          <a:p>
            <a:pPr marL="0" lvl="0" indent="0" algn="l" rtl="0">
              <a:spcBef>
                <a:spcPts val="0"/>
              </a:spcBef>
              <a:spcAft>
                <a:spcPts val="0"/>
              </a:spcAft>
              <a:buNone/>
            </a:pPr>
            <a:r>
              <a:rPr lang="et-EE"/>
              <a:t>Mitmeid elusid me mõjutasime?</a:t>
            </a:r>
            <a:endParaRPr/>
          </a:p>
          <a:p>
            <a:pPr marL="0" lvl="0" indent="0" algn="l" rtl="0">
              <a:spcBef>
                <a:spcPts val="0"/>
              </a:spcBef>
              <a:spcAft>
                <a:spcPts val="0"/>
              </a:spcAft>
              <a:buNone/>
            </a:pPr>
            <a:r>
              <a:rPr lang="et-EE"/>
              <a:t>Kas me üldse midagi muutsime?</a:t>
            </a:r>
            <a:endParaRPr/>
          </a:p>
        </p:txBody>
      </p:sp>
      <p:sp>
        <p:nvSpPr>
          <p:cNvPr id="220" name="Google Shape;220;gabf45037a1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5fb4716b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b5fb4716b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b5fb4716b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t-E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5fb4716b6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b5fb4716b6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b5fb4716b6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t-E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b5fb4716b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b5fb4716b6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b5fb4716b6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t-E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t-EE"/>
              <a:t>Mida projekti tulemustest järeldate?</a:t>
            </a:r>
            <a:endParaRPr/>
          </a:p>
          <a:p>
            <a:pPr marL="0" lvl="0" indent="0" algn="l" rtl="0">
              <a:spcBef>
                <a:spcPts val="0"/>
              </a:spcBef>
              <a:spcAft>
                <a:spcPts val="0"/>
              </a:spcAft>
              <a:buNone/>
            </a:pPr>
            <a:r>
              <a:rPr lang="et-EE"/>
              <a:t>Mida kokkuvõtteks soovite välja tuua?</a:t>
            </a:r>
            <a:endParaRPr/>
          </a:p>
        </p:txBody>
      </p:sp>
      <p:sp>
        <p:nvSpPr>
          <p:cNvPr id="255" name="Google Shape;25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abf45037a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abf45037a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4" name="Google Shape;154;gabf45037a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t-E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bf45037a1_0_1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t-EE"/>
              <a:t>Projekt on suunatud kesk- ja suurettevõtetele ning organisatsioonidele Eestis, kelle töö sisaldab andmemahukaid tegevusi, kes kasutavad igapäevatöös digitaalseid töövahendeid ja virtuaalseid töökeskkondi, kes kasutavad andmete hoidmiseks ning töötlemiseks servereid ja pilveruumi ning kelle jaoks on liigne andmekasutus muutunud sõlmküsimuseks.</a:t>
            </a:r>
            <a:endParaRPr/>
          </a:p>
        </p:txBody>
      </p:sp>
      <p:sp>
        <p:nvSpPr>
          <p:cNvPr id="176" name="Google Shape;176;gabf45037a1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sislaid (valge)">
  <p:cSld name="Esislaid (valge)">
    <p:spTree>
      <p:nvGrpSpPr>
        <p:cNvPr id="1" name="Shape 13"/>
        <p:cNvGrpSpPr/>
        <p:nvPr/>
      </p:nvGrpSpPr>
      <p:grpSpPr>
        <a:xfrm>
          <a:off x="0" y="0"/>
          <a:ext cx="0" cy="0"/>
          <a:chOff x="0" y="0"/>
          <a:chExt cx="0" cy="0"/>
        </a:xfrm>
      </p:grpSpPr>
      <p:sp>
        <p:nvSpPr>
          <p:cNvPr id="14" name="Google Shape;14;p26"/>
          <p:cNvSpPr/>
          <p:nvPr/>
        </p:nvSpPr>
        <p:spPr>
          <a:xfrm>
            <a:off x="0" y="4318000"/>
            <a:ext cx="3263900" cy="82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EB Garamond"/>
              <a:ea typeface="EB Garamond"/>
              <a:cs typeface="EB Garamond"/>
              <a:sym typeface="EB Garamond"/>
            </a:endParaRPr>
          </a:p>
        </p:txBody>
      </p:sp>
      <p:pic>
        <p:nvPicPr>
          <p:cNvPr id="15" name="Google Shape;15;p26"/>
          <p:cNvPicPr preferRelativeResize="0"/>
          <p:nvPr/>
        </p:nvPicPr>
        <p:blipFill rotWithShape="1">
          <a:blip r:embed="rId2">
            <a:alphaModFix/>
          </a:blip>
          <a:srcRect/>
          <a:stretch/>
        </p:blipFill>
        <p:spPr>
          <a:xfrm>
            <a:off x="6880796" y="2811083"/>
            <a:ext cx="1758374" cy="1017617"/>
          </a:xfrm>
          <a:prstGeom prst="rect">
            <a:avLst/>
          </a:prstGeom>
          <a:noFill/>
          <a:ln>
            <a:noFill/>
          </a:ln>
        </p:spPr>
      </p:pic>
      <p:pic>
        <p:nvPicPr>
          <p:cNvPr id="16" name="Google Shape;16;p26" descr="TLY-est.png"/>
          <p:cNvPicPr preferRelativeResize="0"/>
          <p:nvPr/>
        </p:nvPicPr>
        <p:blipFill rotWithShape="1">
          <a:blip r:embed="rId3">
            <a:alphaModFix/>
          </a:blip>
          <a:srcRect/>
          <a:stretch/>
        </p:blipFill>
        <p:spPr>
          <a:xfrm>
            <a:off x="6918109" y="4120464"/>
            <a:ext cx="1724101" cy="354856"/>
          </a:xfrm>
          <a:prstGeom prst="rect">
            <a:avLst/>
          </a:prstGeom>
          <a:noFill/>
          <a:ln>
            <a:noFill/>
          </a:ln>
        </p:spPr>
      </p:pic>
      <p:cxnSp>
        <p:nvCxnSpPr>
          <p:cNvPr id="17" name="Google Shape;17;p26"/>
          <p:cNvCxnSpPr/>
          <p:nvPr/>
        </p:nvCxnSpPr>
        <p:spPr>
          <a:xfrm flipH="1">
            <a:off x="5676901" y="609600"/>
            <a:ext cx="800099" cy="3888589"/>
          </a:xfrm>
          <a:prstGeom prst="straightConnector1">
            <a:avLst/>
          </a:prstGeom>
          <a:noFill/>
          <a:ln w="44450" cap="flat" cmpd="sng">
            <a:solidFill>
              <a:srgbClr val="D0043C"/>
            </a:solidFill>
            <a:prstDash val="solid"/>
            <a:miter lim="800000"/>
            <a:headEnd type="none" w="sm" len="sm"/>
            <a:tailEnd type="none" w="sm" len="sm"/>
          </a:ln>
        </p:spPr>
      </p:cxnSp>
      <p:sp>
        <p:nvSpPr>
          <p:cNvPr id="18" name="Google Shape;18;p26"/>
          <p:cNvSpPr txBox="1">
            <a:spLocks noGrp="1"/>
          </p:cNvSpPr>
          <p:nvPr>
            <p:ph type="title"/>
          </p:nvPr>
        </p:nvSpPr>
        <p:spPr>
          <a:xfrm>
            <a:off x="628203" y="625298"/>
            <a:ext cx="4781997" cy="38500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 name="Google Shape;19;p26"/>
          <p:cNvPicPr preferRelativeResize="0"/>
          <p:nvPr/>
        </p:nvPicPr>
        <p:blipFill rotWithShape="1">
          <a:blip r:embed="rId4">
            <a:alphaModFix/>
          </a:blip>
          <a:srcRect/>
          <a:stretch/>
        </p:blipFill>
        <p:spPr>
          <a:xfrm>
            <a:off x="12769025" y="27865019"/>
            <a:ext cx="1749449" cy="1749449"/>
          </a:xfrm>
          <a:prstGeom prst="rect">
            <a:avLst/>
          </a:prstGeom>
          <a:noFill/>
          <a:ln>
            <a:noFill/>
          </a:ln>
        </p:spPr>
      </p:pic>
      <p:pic>
        <p:nvPicPr>
          <p:cNvPr id="20" name="Google Shape;20;p26"/>
          <p:cNvPicPr preferRelativeResize="0"/>
          <p:nvPr/>
        </p:nvPicPr>
        <p:blipFill rotWithShape="1">
          <a:blip r:embed="rId5">
            <a:alphaModFix/>
          </a:blip>
          <a:srcRect/>
          <a:stretch/>
        </p:blipFill>
        <p:spPr>
          <a:xfrm>
            <a:off x="6874165" y="715318"/>
            <a:ext cx="1810421" cy="1797581"/>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es selgitusega 01 (valge)" type="obj">
  <p:cSld name="OBJECT">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2472940" y="1421061"/>
            <a:ext cx="5928560" cy="994172"/>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2472940" y="2555894"/>
            <a:ext cx="5928562" cy="1299411"/>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7" name="Google Shape;47;p35"/>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es selgitusega 02 (valge)">
  <p:cSld name="tees selgitusega 02 (valge)">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2469826" y="1418721"/>
            <a:ext cx="5944374" cy="9941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6"/>
          <p:cNvSpPr txBox="1">
            <a:spLocks noGrp="1"/>
          </p:cNvSpPr>
          <p:nvPr>
            <p:ph type="body" idx="1"/>
          </p:nvPr>
        </p:nvSpPr>
        <p:spPr>
          <a:xfrm>
            <a:off x="2472940" y="2555894"/>
            <a:ext cx="5928562" cy="1299411"/>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1" name="Google Shape;51;p36"/>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lgitus">
  <p:cSld name="selgitus">
    <p:spTree>
      <p:nvGrpSpPr>
        <p:cNvPr id="1" name="Shape 52"/>
        <p:cNvGrpSpPr/>
        <p:nvPr/>
      </p:nvGrpSpPr>
      <p:grpSpPr>
        <a:xfrm>
          <a:off x="0" y="0"/>
          <a:ext cx="0" cy="0"/>
          <a:chOff x="0" y="0"/>
          <a:chExt cx="0" cy="0"/>
        </a:xfrm>
      </p:grpSpPr>
      <p:sp>
        <p:nvSpPr>
          <p:cNvPr id="53" name="Google Shape;53;p37"/>
          <p:cNvSpPr txBox="1">
            <a:spLocks noGrp="1"/>
          </p:cNvSpPr>
          <p:nvPr>
            <p:ph type="body" idx="1"/>
          </p:nvPr>
        </p:nvSpPr>
        <p:spPr>
          <a:xfrm>
            <a:off x="2499021" y="1490409"/>
            <a:ext cx="5724679" cy="1919538"/>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4" name="Google Shape;54;p37"/>
          <p:cNvCxnSpPr/>
          <p:nvPr/>
        </p:nvCxnSpPr>
        <p:spPr>
          <a:xfrm flipH="1">
            <a:off x="1130535" y="1195554"/>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utt pealkirjaga 01">
  <p:cSld name="jutt pealkirjaga 01">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628650" y="464083"/>
            <a:ext cx="7886700" cy="126478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8"/>
          <p:cNvSpPr txBox="1">
            <a:spLocks noGrp="1"/>
          </p:cNvSpPr>
          <p:nvPr>
            <p:ph type="body" idx="1"/>
          </p:nvPr>
        </p:nvSpPr>
        <p:spPr>
          <a:xfrm>
            <a:off x="625320" y="1820334"/>
            <a:ext cx="7909080" cy="2476853"/>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õrdlus 01">
  <p:cSld name="võrdlus 01">
    <p:spTree>
      <p:nvGrpSpPr>
        <p:cNvPr id="1" name="Shape 58"/>
        <p:cNvGrpSpPr/>
        <p:nvPr/>
      </p:nvGrpSpPr>
      <p:grpSpPr>
        <a:xfrm>
          <a:off x="0" y="0"/>
          <a:ext cx="0" cy="0"/>
          <a:chOff x="0" y="0"/>
          <a:chExt cx="0" cy="0"/>
        </a:xfrm>
      </p:grpSpPr>
      <p:sp>
        <p:nvSpPr>
          <p:cNvPr id="59" name="Google Shape;59;p39"/>
          <p:cNvSpPr txBox="1">
            <a:spLocks noGrp="1"/>
          </p:cNvSpPr>
          <p:nvPr>
            <p:ph type="body" idx="1"/>
          </p:nvPr>
        </p:nvSpPr>
        <p:spPr>
          <a:xfrm>
            <a:off x="622300" y="1778000"/>
            <a:ext cx="3724275" cy="2550424"/>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9"/>
          <p:cNvSpPr txBox="1">
            <a:spLocks noGrp="1"/>
          </p:cNvSpPr>
          <p:nvPr>
            <p:ph type="body" idx="2"/>
          </p:nvPr>
        </p:nvSpPr>
        <p:spPr>
          <a:xfrm>
            <a:off x="4810126" y="1778000"/>
            <a:ext cx="3724275" cy="2550424"/>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9"/>
          <p:cNvSpPr txBox="1">
            <a:spLocks noGrp="1"/>
          </p:cNvSpPr>
          <p:nvPr>
            <p:ph type="title"/>
          </p:nvPr>
        </p:nvSpPr>
        <p:spPr>
          <a:xfrm>
            <a:off x="628650" y="464083"/>
            <a:ext cx="7886700" cy="126478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õrdlus 02">
  <p:cSld name="võrdlus 02">
    <p:spTree>
      <p:nvGrpSpPr>
        <p:cNvPr id="1" name="Shape 62"/>
        <p:cNvGrpSpPr/>
        <p:nvPr/>
      </p:nvGrpSpPr>
      <p:grpSpPr>
        <a:xfrm>
          <a:off x="0" y="0"/>
          <a:ext cx="0" cy="0"/>
          <a:chOff x="0" y="0"/>
          <a:chExt cx="0" cy="0"/>
        </a:xfrm>
      </p:grpSpPr>
      <p:sp>
        <p:nvSpPr>
          <p:cNvPr id="63" name="Google Shape;63;p40"/>
          <p:cNvSpPr txBox="1">
            <a:spLocks noGrp="1"/>
          </p:cNvSpPr>
          <p:nvPr>
            <p:ph type="body" idx="1"/>
          </p:nvPr>
        </p:nvSpPr>
        <p:spPr>
          <a:xfrm>
            <a:off x="622300" y="1394223"/>
            <a:ext cx="3724275" cy="2934202"/>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0"/>
          <p:cNvSpPr txBox="1">
            <a:spLocks noGrp="1"/>
          </p:cNvSpPr>
          <p:nvPr>
            <p:ph type="body" idx="2"/>
          </p:nvPr>
        </p:nvSpPr>
        <p:spPr>
          <a:xfrm>
            <a:off x="4810126" y="1394223"/>
            <a:ext cx="3724275" cy="2934202"/>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0"/>
          <p:cNvSpPr txBox="1">
            <a:spLocks noGrp="1"/>
          </p:cNvSpPr>
          <p:nvPr>
            <p:ph type="title"/>
          </p:nvPr>
        </p:nvSpPr>
        <p:spPr>
          <a:xfrm>
            <a:off x="596900" y="362930"/>
            <a:ext cx="7962900" cy="9261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
  <p:cSld name="number">
    <p:spTree>
      <p:nvGrpSpPr>
        <p:cNvPr id="1" name="Shape 66"/>
        <p:cNvGrpSpPr/>
        <p:nvPr/>
      </p:nvGrpSpPr>
      <p:grpSpPr>
        <a:xfrm>
          <a:off x="0" y="0"/>
          <a:ext cx="0" cy="0"/>
          <a:chOff x="0" y="0"/>
          <a:chExt cx="0" cy="0"/>
        </a:xfrm>
      </p:grpSpPr>
      <p:sp>
        <p:nvSpPr>
          <p:cNvPr id="67" name="Google Shape;67;p41"/>
          <p:cNvSpPr txBox="1">
            <a:spLocks noGrp="1"/>
          </p:cNvSpPr>
          <p:nvPr>
            <p:ph type="body" idx="1"/>
          </p:nvPr>
        </p:nvSpPr>
        <p:spPr>
          <a:xfrm>
            <a:off x="415007" y="458412"/>
            <a:ext cx="3127768" cy="4991100"/>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SzPts val="38000"/>
              <a:buNone/>
              <a:defRPr sz="38000" b="0" i="1">
                <a:solidFill>
                  <a:srgbClr val="D0043C"/>
                </a:solidFill>
                <a:latin typeface="Times New Roman"/>
                <a:ea typeface="Times New Roman"/>
                <a:cs typeface="Times New Roman"/>
                <a:sym typeface="Times New Roman"/>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1"/>
          <p:cNvSpPr txBox="1">
            <a:spLocks noGrp="1"/>
          </p:cNvSpPr>
          <p:nvPr>
            <p:ph type="body" idx="2"/>
          </p:nvPr>
        </p:nvSpPr>
        <p:spPr>
          <a:xfrm>
            <a:off x="3698721" y="1661862"/>
            <a:ext cx="4751812" cy="1675338"/>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olm ruutu 01">
  <p:cSld name="kolm ruutu 01">
    <p:spTree>
      <p:nvGrpSpPr>
        <p:cNvPr id="1" name="Shape 69"/>
        <p:cNvGrpSpPr/>
        <p:nvPr/>
      </p:nvGrpSpPr>
      <p:grpSpPr>
        <a:xfrm>
          <a:off x="0" y="0"/>
          <a:ext cx="0" cy="0"/>
          <a:chOff x="0" y="0"/>
          <a:chExt cx="0" cy="0"/>
        </a:xfrm>
      </p:grpSpPr>
      <p:sp>
        <p:nvSpPr>
          <p:cNvPr id="70" name="Google Shape;70;p42"/>
          <p:cNvSpPr/>
          <p:nvPr/>
        </p:nvSpPr>
        <p:spPr>
          <a:xfrm>
            <a:off x="7493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1" name="Google Shape;71;p42"/>
          <p:cNvSpPr txBox="1">
            <a:spLocks noGrp="1"/>
          </p:cNvSpPr>
          <p:nvPr>
            <p:ph type="title"/>
          </p:nvPr>
        </p:nvSpPr>
        <p:spPr>
          <a:xfrm>
            <a:off x="755576" y="1790344"/>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2"/>
          <p:cNvSpPr>
            <a:spLocks noGrp="1"/>
          </p:cNvSpPr>
          <p:nvPr>
            <p:ph type="pic" idx="2"/>
          </p:nvPr>
        </p:nvSpPr>
        <p:spPr>
          <a:xfrm>
            <a:off x="3455876" y="519522"/>
            <a:ext cx="2160000" cy="2160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73" name="Google Shape;73;p42"/>
          <p:cNvSpPr>
            <a:spLocks noGrp="1"/>
          </p:cNvSpPr>
          <p:nvPr>
            <p:ph type="pic" idx="3"/>
          </p:nvPr>
        </p:nvSpPr>
        <p:spPr>
          <a:xfrm>
            <a:off x="6156176" y="519522"/>
            <a:ext cx="2160000" cy="2160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74" name="Google Shape;74;p42"/>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2"/>
          <p:cNvSpPr txBox="1"/>
          <p:nvPr/>
        </p:nvSpPr>
        <p:spPr>
          <a:xfrm>
            <a:off x="7555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t-EE" sz="6600" b="0" i="1">
                <a:solidFill>
                  <a:schemeClr val="lt1"/>
                </a:solidFill>
                <a:latin typeface="Times New Roman"/>
                <a:ea typeface="Times New Roman"/>
                <a:cs typeface="Times New Roman"/>
                <a:sym typeface="Times New Roman"/>
              </a:rPr>
              <a:t>1.</a:t>
            </a:r>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olm ruutu 02">
  <p:cSld name="kolm ruutu 02">
    <p:spTree>
      <p:nvGrpSpPr>
        <p:cNvPr id="1" name="Shape 76"/>
        <p:cNvGrpSpPr/>
        <p:nvPr/>
      </p:nvGrpSpPr>
      <p:grpSpPr>
        <a:xfrm>
          <a:off x="0" y="0"/>
          <a:ext cx="0" cy="0"/>
          <a:chOff x="0" y="0"/>
          <a:chExt cx="0" cy="0"/>
        </a:xfrm>
      </p:grpSpPr>
      <p:sp>
        <p:nvSpPr>
          <p:cNvPr id="77" name="Google Shape;77;p43"/>
          <p:cNvSpPr>
            <a:spLocks noGrp="1"/>
          </p:cNvSpPr>
          <p:nvPr>
            <p:ph type="pic" idx="2"/>
          </p:nvPr>
        </p:nvSpPr>
        <p:spPr>
          <a:xfrm>
            <a:off x="763476" y="519522"/>
            <a:ext cx="2160000" cy="2160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78" name="Google Shape;78;p43"/>
          <p:cNvSpPr>
            <a:spLocks noGrp="1"/>
          </p:cNvSpPr>
          <p:nvPr>
            <p:ph type="pic" idx="3"/>
          </p:nvPr>
        </p:nvSpPr>
        <p:spPr>
          <a:xfrm>
            <a:off x="6156176" y="519522"/>
            <a:ext cx="2160000" cy="2160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79" name="Google Shape;79;p43"/>
          <p:cNvSpPr/>
          <p:nvPr/>
        </p:nvSpPr>
        <p:spPr>
          <a:xfrm>
            <a:off x="34798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80" name="Google Shape;80;p43"/>
          <p:cNvSpPr txBox="1">
            <a:spLocks noGrp="1"/>
          </p:cNvSpPr>
          <p:nvPr>
            <p:ph type="title"/>
          </p:nvPr>
        </p:nvSpPr>
        <p:spPr>
          <a:xfrm>
            <a:off x="3486076" y="1762122"/>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3"/>
          <p:cNvSpPr txBox="1"/>
          <p:nvPr/>
        </p:nvSpPr>
        <p:spPr>
          <a:xfrm>
            <a:off x="34860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t-EE" sz="6600" b="0" i="1">
                <a:solidFill>
                  <a:schemeClr val="lt1"/>
                </a:solidFill>
                <a:latin typeface="Times New Roman"/>
                <a:ea typeface="Times New Roman"/>
                <a:cs typeface="Times New Roman"/>
                <a:sym typeface="Times New Roman"/>
              </a:rPr>
              <a:t>2.</a:t>
            </a:r>
            <a:endParaRPr/>
          </a:p>
        </p:txBody>
      </p:sp>
      <p:sp>
        <p:nvSpPr>
          <p:cNvPr id="82" name="Google Shape;82;p43"/>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kolm ruutu 03">
  <p:cSld name="kolm ruutu 03">
    <p:spTree>
      <p:nvGrpSpPr>
        <p:cNvPr id="1" name="Shape 83"/>
        <p:cNvGrpSpPr/>
        <p:nvPr/>
      </p:nvGrpSpPr>
      <p:grpSpPr>
        <a:xfrm>
          <a:off x="0" y="0"/>
          <a:ext cx="0" cy="0"/>
          <a:chOff x="0" y="0"/>
          <a:chExt cx="0" cy="0"/>
        </a:xfrm>
      </p:grpSpPr>
      <p:sp>
        <p:nvSpPr>
          <p:cNvPr id="84" name="Google Shape;84;p44"/>
          <p:cNvSpPr>
            <a:spLocks noGrp="1"/>
          </p:cNvSpPr>
          <p:nvPr>
            <p:ph type="pic" idx="2"/>
          </p:nvPr>
        </p:nvSpPr>
        <p:spPr>
          <a:xfrm>
            <a:off x="3455876" y="519522"/>
            <a:ext cx="2160000" cy="2160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85" name="Google Shape;85;p44"/>
          <p:cNvSpPr>
            <a:spLocks noGrp="1"/>
          </p:cNvSpPr>
          <p:nvPr>
            <p:ph type="pic" idx="3"/>
          </p:nvPr>
        </p:nvSpPr>
        <p:spPr>
          <a:xfrm>
            <a:off x="758676" y="519522"/>
            <a:ext cx="2160000" cy="21600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86" name="Google Shape;86;p44"/>
          <p:cNvSpPr/>
          <p:nvPr/>
        </p:nvSpPr>
        <p:spPr>
          <a:xfrm>
            <a:off x="61849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87" name="Google Shape;87;p44"/>
          <p:cNvSpPr txBox="1">
            <a:spLocks noGrp="1"/>
          </p:cNvSpPr>
          <p:nvPr>
            <p:ph type="title"/>
          </p:nvPr>
        </p:nvSpPr>
        <p:spPr>
          <a:xfrm>
            <a:off x="6191176" y="1776233"/>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4"/>
          <p:cNvSpPr txBox="1"/>
          <p:nvPr/>
        </p:nvSpPr>
        <p:spPr>
          <a:xfrm>
            <a:off x="61911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t-EE" sz="6600" b="0" i="1">
                <a:solidFill>
                  <a:schemeClr val="lt1"/>
                </a:solidFill>
                <a:latin typeface="Times New Roman"/>
                <a:ea typeface="Times New Roman"/>
                <a:cs typeface="Times New Roman"/>
                <a:sym typeface="Times New Roman"/>
              </a:rPr>
              <a:t>3.</a:t>
            </a:r>
            <a:endParaRPr/>
          </a:p>
        </p:txBody>
      </p:sp>
      <p:sp>
        <p:nvSpPr>
          <p:cNvPr id="89" name="Google Shape;89;p44"/>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tt pealkirjaga 02">
  <p:cSld name="jutt pealkirjaga 02">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596900" y="362930"/>
            <a:ext cx="7962900" cy="9261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625320" y="1371978"/>
            <a:ext cx="7909080" cy="2925209"/>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äike ringpilt + sisu">
  <p:cSld name="väike ringpilt + sisu">
    <p:spTree>
      <p:nvGrpSpPr>
        <p:cNvPr id="1" name="Shape 90"/>
        <p:cNvGrpSpPr/>
        <p:nvPr/>
      </p:nvGrpSpPr>
      <p:grpSpPr>
        <a:xfrm>
          <a:off x="0" y="0"/>
          <a:ext cx="0" cy="0"/>
          <a:chOff x="0" y="0"/>
          <a:chExt cx="0" cy="0"/>
        </a:xfrm>
      </p:grpSpPr>
      <p:sp>
        <p:nvSpPr>
          <p:cNvPr id="91" name="Google Shape;91;p45"/>
          <p:cNvSpPr>
            <a:spLocks noGrp="1"/>
          </p:cNvSpPr>
          <p:nvPr>
            <p:ph type="pic" idx="2"/>
          </p:nvPr>
        </p:nvSpPr>
        <p:spPr>
          <a:xfrm>
            <a:off x="566445" y="777213"/>
            <a:ext cx="3240000" cy="3240000"/>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92" name="Google Shape;92;p45"/>
          <p:cNvSpPr txBox="1">
            <a:spLocks noGrp="1"/>
          </p:cNvSpPr>
          <p:nvPr>
            <p:ph type="body" idx="1"/>
          </p:nvPr>
        </p:nvSpPr>
        <p:spPr>
          <a:xfrm>
            <a:off x="4247444" y="1762553"/>
            <a:ext cx="4460622" cy="1299411"/>
          </a:xfrm>
          <a:prstGeom prst="rect">
            <a:avLst/>
          </a:prstGeom>
          <a:noFill/>
          <a:ln>
            <a:noFill/>
          </a:ln>
        </p:spPr>
        <p:txBody>
          <a:bodyPr spcFirstLastPara="1" wrap="square" lIns="91425" tIns="45700" rIns="91425" bIns="45700" anchor="ctr"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lt + sisu">
  <p:cSld name="pilt + sisu">
    <p:spTree>
      <p:nvGrpSpPr>
        <p:cNvPr id="1" name="Shape 93"/>
        <p:cNvGrpSpPr/>
        <p:nvPr/>
      </p:nvGrpSpPr>
      <p:grpSpPr>
        <a:xfrm>
          <a:off x="0" y="0"/>
          <a:ext cx="0" cy="0"/>
          <a:chOff x="0" y="0"/>
          <a:chExt cx="0" cy="0"/>
        </a:xfrm>
      </p:grpSpPr>
      <p:sp>
        <p:nvSpPr>
          <p:cNvPr id="94" name="Google Shape;94;p46"/>
          <p:cNvSpPr>
            <a:spLocks noGrp="1"/>
          </p:cNvSpPr>
          <p:nvPr>
            <p:ph type="pic" idx="2"/>
          </p:nvPr>
        </p:nvSpPr>
        <p:spPr>
          <a:xfrm>
            <a:off x="4850090" y="0"/>
            <a:ext cx="4293911" cy="51435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95" name="Google Shape;95;p46"/>
          <p:cNvSpPr txBox="1">
            <a:spLocks noGrp="1"/>
          </p:cNvSpPr>
          <p:nvPr>
            <p:ph type="body" idx="1"/>
          </p:nvPr>
        </p:nvSpPr>
        <p:spPr>
          <a:xfrm>
            <a:off x="515430" y="1992065"/>
            <a:ext cx="3878770" cy="1299411"/>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lt + pildiallkiri">
  <p:cSld name="pilt + pildiallkiri">
    <p:spTree>
      <p:nvGrpSpPr>
        <p:cNvPr id="1" name="Shape 96"/>
        <p:cNvGrpSpPr/>
        <p:nvPr/>
      </p:nvGrpSpPr>
      <p:grpSpPr>
        <a:xfrm>
          <a:off x="0" y="0"/>
          <a:ext cx="0" cy="0"/>
          <a:chOff x="0" y="0"/>
          <a:chExt cx="0" cy="0"/>
        </a:xfrm>
      </p:grpSpPr>
      <p:sp>
        <p:nvSpPr>
          <p:cNvPr id="97" name="Google Shape;97;p47"/>
          <p:cNvSpPr>
            <a:spLocks noGrp="1"/>
          </p:cNvSpPr>
          <p:nvPr>
            <p:ph type="pic" idx="2"/>
          </p:nvPr>
        </p:nvSpPr>
        <p:spPr>
          <a:xfrm>
            <a:off x="381000" y="257175"/>
            <a:ext cx="8356600" cy="4010025"/>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98" name="Google Shape;98;p47"/>
          <p:cNvSpPr txBox="1">
            <a:spLocks noGrp="1"/>
          </p:cNvSpPr>
          <p:nvPr>
            <p:ph type="body" idx="1"/>
          </p:nvPr>
        </p:nvSpPr>
        <p:spPr>
          <a:xfrm>
            <a:off x="2755900" y="4419600"/>
            <a:ext cx="5969000" cy="425655"/>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000"/>
              </a:spcBef>
              <a:spcAft>
                <a:spcPts val="0"/>
              </a:spcAft>
              <a:buSzPts val="1600"/>
              <a:buNone/>
              <a:defRPr sz="1600"/>
            </a:lvl1pPr>
            <a:lvl2pPr marL="914400" lvl="1" indent="-228600" algn="l">
              <a:lnSpc>
                <a:spcPct val="120000"/>
              </a:lnSpc>
              <a:spcBef>
                <a:spcPts val="500"/>
              </a:spcBef>
              <a:spcAft>
                <a:spcPts val="0"/>
              </a:spcAft>
              <a:buSzPts val="1600"/>
              <a:buNone/>
              <a:defRPr sz="1600"/>
            </a:lvl2pPr>
            <a:lvl3pPr marL="1371600" lvl="2" indent="-228600" algn="l">
              <a:lnSpc>
                <a:spcPct val="120000"/>
              </a:lnSpc>
              <a:spcBef>
                <a:spcPts val="500"/>
              </a:spcBef>
              <a:spcAft>
                <a:spcPts val="0"/>
              </a:spcAft>
              <a:buSzPts val="1600"/>
              <a:buNone/>
              <a:defRPr sz="1600"/>
            </a:lvl3pPr>
            <a:lvl4pPr marL="1828800" lvl="3" indent="-228600" algn="l">
              <a:lnSpc>
                <a:spcPct val="120000"/>
              </a:lnSpc>
              <a:spcBef>
                <a:spcPts val="500"/>
              </a:spcBef>
              <a:spcAft>
                <a:spcPts val="0"/>
              </a:spcAft>
              <a:buSzPts val="1600"/>
              <a:buNone/>
              <a:defRPr sz="1600"/>
            </a:lvl4pPr>
            <a:lvl5pPr marL="2286000" lvl="4" indent="-228600" algn="l">
              <a:lnSpc>
                <a:spcPct val="12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ealkiri 01">
  <p:cSld name="pealkiri 01">
    <p:spTree>
      <p:nvGrpSpPr>
        <p:cNvPr id="1" name="Shape 99"/>
        <p:cNvGrpSpPr/>
        <p:nvPr/>
      </p:nvGrpSpPr>
      <p:grpSpPr>
        <a:xfrm>
          <a:off x="0" y="0"/>
          <a:ext cx="0" cy="0"/>
          <a:chOff x="0" y="0"/>
          <a:chExt cx="0" cy="0"/>
        </a:xfrm>
      </p:grpSpPr>
      <p:sp>
        <p:nvSpPr>
          <p:cNvPr id="100" name="Google Shape;100;p48"/>
          <p:cNvSpPr txBox="1">
            <a:spLocks noGrp="1"/>
          </p:cNvSpPr>
          <p:nvPr>
            <p:ph type="title"/>
          </p:nvPr>
        </p:nvSpPr>
        <p:spPr>
          <a:xfrm>
            <a:off x="393700" y="471140"/>
            <a:ext cx="8356600" cy="140589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ealkiri 02">
  <p:cSld name="pealkiri 02">
    <p:spTree>
      <p:nvGrpSpPr>
        <p:cNvPr id="1" name="Shape 101"/>
        <p:cNvGrpSpPr/>
        <p:nvPr/>
      </p:nvGrpSpPr>
      <p:grpSpPr>
        <a:xfrm>
          <a:off x="0" y="0"/>
          <a:ext cx="0" cy="0"/>
          <a:chOff x="0" y="0"/>
          <a:chExt cx="0" cy="0"/>
        </a:xfrm>
      </p:grpSpPr>
      <p:sp>
        <p:nvSpPr>
          <p:cNvPr id="102" name="Google Shape;102;p49"/>
          <p:cNvSpPr txBox="1">
            <a:spLocks noGrp="1"/>
          </p:cNvSpPr>
          <p:nvPr>
            <p:ph type="title"/>
          </p:nvPr>
        </p:nvSpPr>
        <p:spPr>
          <a:xfrm>
            <a:off x="375566" y="334356"/>
            <a:ext cx="8363190" cy="85012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ühi">
  <p:cSld name="1_tühi">
    <p:spTree>
      <p:nvGrpSpPr>
        <p:cNvPr id="1" name="Shape 103"/>
        <p:cNvGrpSpPr/>
        <p:nvPr/>
      </p:nvGrpSpPr>
      <p:grpSpPr>
        <a:xfrm>
          <a:off x="0" y="0"/>
          <a:ext cx="0" cy="0"/>
          <a:chOff x="0" y="0"/>
          <a:chExt cx="0" cy="0"/>
        </a:xfrm>
      </p:grpSpPr>
      <p:sp>
        <p:nvSpPr>
          <p:cNvPr id="104" name="Google Shape;104;p50"/>
          <p:cNvSpPr/>
          <p:nvPr/>
        </p:nvSpPr>
        <p:spPr>
          <a:xfrm>
            <a:off x="0" y="4318000"/>
            <a:ext cx="2565400" cy="82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EB Garamond"/>
              <a:ea typeface="EB Garamond"/>
              <a:cs typeface="EB Garamond"/>
              <a:sym typeface="EB Garamond"/>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5"/>
        <p:cNvGrpSpPr/>
        <p:nvPr/>
      </p:nvGrpSpPr>
      <p:grpSpPr>
        <a:xfrm>
          <a:off x="0" y="0"/>
          <a:ext cx="0" cy="0"/>
          <a:chOff x="0" y="0"/>
          <a:chExt cx="0" cy="0"/>
        </a:xfrm>
      </p:grpSpPr>
      <p:sp>
        <p:nvSpPr>
          <p:cNvPr id="106" name="Google Shape;106;p51"/>
          <p:cNvSpPr>
            <a:spLocks noGrp="1"/>
          </p:cNvSpPr>
          <p:nvPr>
            <p:ph type="pic" idx="2"/>
          </p:nvPr>
        </p:nvSpPr>
        <p:spPr>
          <a:xfrm>
            <a:off x="985545" y="977548"/>
            <a:ext cx="1044000" cy="1044000"/>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07" name="Google Shape;107;p51"/>
          <p:cNvSpPr>
            <a:spLocks noGrp="1"/>
          </p:cNvSpPr>
          <p:nvPr>
            <p:ph type="pic" idx="3"/>
          </p:nvPr>
        </p:nvSpPr>
        <p:spPr>
          <a:xfrm>
            <a:off x="3474745" y="977548"/>
            <a:ext cx="1044000" cy="1044000"/>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08" name="Google Shape;108;p51"/>
          <p:cNvSpPr>
            <a:spLocks noGrp="1"/>
          </p:cNvSpPr>
          <p:nvPr>
            <p:ph type="pic" idx="4"/>
          </p:nvPr>
        </p:nvSpPr>
        <p:spPr>
          <a:xfrm>
            <a:off x="5887745" y="977548"/>
            <a:ext cx="1044000" cy="1044000"/>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09" name="Google Shape;109;p51"/>
          <p:cNvSpPr>
            <a:spLocks noGrp="1"/>
          </p:cNvSpPr>
          <p:nvPr>
            <p:ph type="pic" idx="5"/>
          </p:nvPr>
        </p:nvSpPr>
        <p:spPr>
          <a:xfrm>
            <a:off x="6891045" y="2806348"/>
            <a:ext cx="1044000" cy="1044000"/>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10" name="Google Shape;110;p51"/>
          <p:cNvSpPr>
            <a:spLocks noGrp="1"/>
          </p:cNvSpPr>
          <p:nvPr>
            <p:ph type="pic" idx="6"/>
          </p:nvPr>
        </p:nvSpPr>
        <p:spPr>
          <a:xfrm>
            <a:off x="4414545" y="2806348"/>
            <a:ext cx="1044000" cy="1044000"/>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11" name="Google Shape;111;p51"/>
          <p:cNvSpPr>
            <a:spLocks noGrp="1"/>
          </p:cNvSpPr>
          <p:nvPr>
            <p:ph type="pic" idx="7"/>
          </p:nvPr>
        </p:nvSpPr>
        <p:spPr>
          <a:xfrm>
            <a:off x="1963445" y="2806348"/>
            <a:ext cx="1044000" cy="1044000"/>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12" name="Google Shape;112;p51"/>
          <p:cNvSpPr txBox="1">
            <a:spLocks noGrp="1"/>
          </p:cNvSpPr>
          <p:nvPr>
            <p:ph type="body" idx="1"/>
          </p:nvPr>
        </p:nvSpPr>
        <p:spPr>
          <a:xfrm>
            <a:off x="7874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1"/>
          <p:cNvSpPr txBox="1">
            <a:spLocks noGrp="1"/>
          </p:cNvSpPr>
          <p:nvPr>
            <p:ph type="body" idx="8"/>
          </p:nvPr>
        </p:nvSpPr>
        <p:spPr>
          <a:xfrm>
            <a:off x="32512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51"/>
          <p:cNvSpPr txBox="1">
            <a:spLocks noGrp="1"/>
          </p:cNvSpPr>
          <p:nvPr>
            <p:ph type="body" idx="9"/>
          </p:nvPr>
        </p:nvSpPr>
        <p:spPr>
          <a:xfrm>
            <a:off x="56769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1"/>
          <p:cNvSpPr txBox="1">
            <a:spLocks noGrp="1"/>
          </p:cNvSpPr>
          <p:nvPr>
            <p:ph type="body" idx="13"/>
          </p:nvPr>
        </p:nvSpPr>
        <p:spPr>
          <a:xfrm>
            <a:off x="66802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1"/>
          <p:cNvSpPr txBox="1">
            <a:spLocks noGrp="1"/>
          </p:cNvSpPr>
          <p:nvPr>
            <p:ph type="body" idx="14"/>
          </p:nvPr>
        </p:nvSpPr>
        <p:spPr>
          <a:xfrm>
            <a:off x="42037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1"/>
          <p:cNvSpPr txBox="1">
            <a:spLocks noGrp="1"/>
          </p:cNvSpPr>
          <p:nvPr>
            <p:ph type="body" idx="15"/>
          </p:nvPr>
        </p:nvSpPr>
        <p:spPr>
          <a:xfrm>
            <a:off x="17526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51"/>
          <p:cNvSpPr txBox="1">
            <a:spLocks noGrp="1"/>
          </p:cNvSpPr>
          <p:nvPr>
            <p:ph type="title"/>
          </p:nvPr>
        </p:nvSpPr>
        <p:spPr>
          <a:xfrm>
            <a:off x="375566" y="334356"/>
            <a:ext cx="8363190" cy="85012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es 01 (valge)">
  <p:cSld name="tees 01 (valge)">
    <p:spTree>
      <p:nvGrpSpPr>
        <p:cNvPr id="1" name="Shape 24"/>
        <p:cNvGrpSpPr/>
        <p:nvPr/>
      </p:nvGrpSpPr>
      <p:grpSpPr>
        <a:xfrm>
          <a:off x="0" y="0"/>
          <a:ext cx="0" cy="0"/>
          <a:chOff x="0" y="0"/>
          <a:chExt cx="0" cy="0"/>
        </a:xfrm>
      </p:grpSpPr>
      <p:sp>
        <p:nvSpPr>
          <p:cNvPr id="25" name="Google Shape;25;p28"/>
          <p:cNvSpPr txBox="1">
            <a:spLocks noGrp="1"/>
          </p:cNvSpPr>
          <p:nvPr>
            <p:ph type="title"/>
          </p:nvPr>
        </p:nvSpPr>
        <p:spPr>
          <a:xfrm>
            <a:off x="2472940" y="1421060"/>
            <a:ext cx="5928560" cy="2110595"/>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63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6" name="Google Shape;26;p28"/>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lt + pealkiri + sisu">
  <p:cSld name="pilt + pealkiri + sisu">
    <p:spTree>
      <p:nvGrpSpPr>
        <p:cNvPr id="1" name="Shape 27"/>
        <p:cNvGrpSpPr/>
        <p:nvPr/>
      </p:nvGrpSpPr>
      <p:grpSpPr>
        <a:xfrm>
          <a:off x="0" y="0"/>
          <a:ext cx="0" cy="0"/>
          <a:chOff x="0" y="0"/>
          <a:chExt cx="0" cy="0"/>
        </a:xfrm>
      </p:grpSpPr>
      <p:sp>
        <p:nvSpPr>
          <p:cNvPr id="28" name="Google Shape;28;p29"/>
          <p:cNvSpPr>
            <a:spLocks noGrp="1"/>
          </p:cNvSpPr>
          <p:nvPr>
            <p:ph type="pic" idx="2"/>
          </p:nvPr>
        </p:nvSpPr>
        <p:spPr>
          <a:xfrm>
            <a:off x="4850090" y="0"/>
            <a:ext cx="4293911" cy="5143500"/>
          </a:xfrm>
          <a:prstGeom prst="rect">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29" name="Google Shape;29;p29"/>
          <p:cNvSpPr txBox="1">
            <a:spLocks noGrp="1"/>
          </p:cNvSpPr>
          <p:nvPr>
            <p:ph type="title"/>
          </p:nvPr>
        </p:nvSpPr>
        <p:spPr>
          <a:xfrm>
            <a:off x="470288" y="984230"/>
            <a:ext cx="3921133" cy="14268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9"/>
          <p:cNvSpPr txBox="1">
            <a:spLocks noGrp="1"/>
          </p:cNvSpPr>
          <p:nvPr>
            <p:ph type="body" idx="1"/>
          </p:nvPr>
        </p:nvSpPr>
        <p:spPr>
          <a:xfrm>
            <a:off x="515430" y="2563565"/>
            <a:ext cx="3878770" cy="1299411"/>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es 02 (valge)">
  <p:cSld name="tees 02 (valge)">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2469826" y="1418720"/>
            <a:ext cx="5944374" cy="202721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3" name="Google Shape;33;p30"/>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ur ringpilt + pealkiri + sisu">
  <p:cSld name="suur ringpilt + pealkiri + sisu">
    <p:spTree>
      <p:nvGrpSpPr>
        <p:cNvPr id="1" name="Shape 34"/>
        <p:cNvGrpSpPr/>
        <p:nvPr/>
      </p:nvGrpSpPr>
      <p:grpSpPr>
        <a:xfrm>
          <a:off x="0" y="0"/>
          <a:ext cx="0" cy="0"/>
          <a:chOff x="0" y="0"/>
          <a:chExt cx="0" cy="0"/>
        </a:xfrm>
      </p:grpSpPr>
      <p:sp>
        <p:nvSpPr>
          <p:cNvPr id="35" name="Google Shape;35;p31"/>
          <p:cNvSpPr txBox="1">
            <a:spLocks noGrp="1"/>
          </p:cNvSpPr>
          <p:nvPr>
            <p:ph type="body" idx="1"/>
          </p:nvPr>
        </p:nvSpPr>
        <p:spPr>
          <a:xfrm>
            <a:off x="477330" y="2563565"/>
            <a:ext cx="3466560" cy="1299411"/>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a:spLocks noGrp="1"/>
          </p:cNvSpPr>
          <p:nvPr>
            <p:ph type="pic" idx="2"/>
          </p:nvPr>
        </p:nvSpPr>
        <p:spPr>
          <a:xfrm>
            <a:off x="4671398" y="-668680"/>
            <a:ext cx="6732000" cy="6732000"/>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37" name="Google Shape;37;p31"/>
          <p:cNvSpPr txBox="1">
            <a:spLocks noGrp="1"/>
          </p:cNvSpPr>
          <p:nvPr>
            <p:ph type="title"/>
          </p:nvPr>
        </p:nvSpPr>
        <p:spPr>
          <a:xfrm>
            <a:off x="470288" y="1009630"/>
            <a:ext cx="3452119" cy="14268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lt">
  <p:cSld name="pilt">
    <p:spTree>
      <p:nvGrpSpPr>
        <p:cNvPr id="1" name="Shape 38"/>
        <p:cNvGrpSpPr/>
        <p:nvPr/>
      </p:nvGrpSpPr>
      <p:grpSpPr>
        <a:xfrm>
          <a:off x="0" y="0"/>
          <a:ext cx="0" cy="0"/>
          <a:chOff x="0" y="0"/>
          <a:chExt cx="0" cy="0"/>
        </a:xfrm>
      </p:grpSpPr>
      <p:sp>
        <p:nvSpPr>
          <p:cNvPr id="39" name="Google Shape;39;p32"/>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noAutofit/>
          </a:bodyPr>
          <a:lstStyle>
            <a:lvl1pPr marR="0" lvl="0" algn="ctr"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ur ringpilt + sisu">
  <p:cSld name="suur ringpilt + sisu">
    <p:spTree>
      <p:nvGrpSpPr>
        <p:cNvPr id="1" name="Shape 40"/>
        <p:cNvGrpSpPr/>
        <p:nvPr/>
      </p:nvGrpSpPr>
      <p:grpSpPr>
        <a:xfrm>
          <a:off x="0" y="0"/>
          <a:ext cx="0" cy="0"/>
          <a:chOff x="0" y="0"/>
          <a:chExt cx="0" cy="0"/>
        </a:xfrm>
      </p:grpSpPr>
      <p:sp>
        <p:nvSpPr>
          <p:cNvPr id="41" name="Google Shape;41;p33"/>
          <p:cNvSpPr txBox="1">
            <a:spLocks noGrp="1"/>
          </p:cNvSpPr>
          <p:nvPr>
            <p:ph type="body" idx="1"/>
          </p:nvPr>
        </p:nvSpPr>
        <p:spPr>
          <a:xfrm>
            <a:off x="451930" y="1963490"/>
            <a:ext cx="3466560" cy="1299411"/>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3"/>
          <p:cNvSpPr>
            <a:spLocks noGrp="1"/>
          </p:cNvSpPr>
          <p:nvPr>
            <p:ph type="pic" idx="2"/>
          </p:nvPr>
        </p:nvSpPr>
        <p:spPr>
          <a:xfrm>
            <a:off x="4671398" y="-668680"/>
            <a:ext cx="6732000" cy="6732000"/>
          </a:xfrm>
          <a:prstGeom prst="ellipse">
            <a:avLst/>
          </a:prstGeom>
          <a:noFill/>
          <a:ln>
            <a:noFill/>
          </a:ln>
        </p:spPr>
        <p:txBody>
          <a:bodyPr spcFirstLastPara="1" wrap="square" lIns="91425" tIns="45700" rIns="91425" bIns="45700" anchor="t" anchorCtr="0">
            <a:noAutofit/>
          </a:bodyPr>
          <a:lstStyle>
            <a:lvl1pPr marR="0" lvl="0" algn="l" rtl="0">
              <a:lnSpc>
                <a:spcPct val="120000"/>
              </a:lnSpc>
              <a:spcBef>
                <a:spcPts val="10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R="0" lvl="2"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R="0" lvl="3"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R="0" lvl="4"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ühi">
  <p:cSld name="tühi">
    <p:spTree>
      <p:nvGrpSpPr>
        <p:cNvPr id="1" name="Shape 43"/>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body" idx="1"/>
          </p:nvPr>
        </p:nvSpPr>
        <p:spPr>
          <a:xfrm>
            <a:off x="628650" y="1806221"/>
            <a:ext cx="7886700" cy="282650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L="914400" marR="0" lvl="1" indent="-349250"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L="1828800" marR="0" lvl="3" indent="-336550"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1" name="Google Shape;11;p25"/>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54000"/>
              </a:lnSpc>
              <a:spcBef>
                <a:spcPts val="0"/>
              </a:spcBef>
              <a:spcAft>
                <a:spcPts val="0"/>
              </a:spcAft>
              <a:buClr>
                <a:schemeClr val="dk1"/>
              </a:buClr>
              <a:buSzPts val="6300"/>
              <a:buFont typeface="Times New Roman"/>
              <a:buNone/>
              <a:defRPr sz="6300" b="0" i="1"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 name="Google Shape;12;p25" descr="TLY-est.png"/>
          <p:cNvPicPr preferRelativeResize="0"/>
          <p:nvPr/>
        </p:nvPicPr>
        <p:blipFill rotWithShape="1">
          <a:blip r:embed="rId28">
            <a:alphaModFix/>
          </a:blip>
          <a:srcRect/>
          <a:stretch/>
        </p:blipFill>
        <p:spPr>
          <a:xfrm>
            <a:off x="400050" y="4483721"/>
            <a:ext cx="1896511" cy="3903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t.wikipedia.org/wiki/Digipr%C3%BCg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tlu.ee/meediavarav/blogid/digiprugi-voitlus-nahtamatug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title"/>
          </p:nvPr>
        </p:nvSpPr>
        <p:spPr>
          <a:xfrm>
            <a:off x="628203" y="625298"/>
            <a:ext cx="4781997" cy="394670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Times New Roman"/>
              <a:buNone/>
            </a:pPr>
            <a:endParaRPr/>
          </a:p>
          <a:p>
            <a:pPr marL="0" lvl="0" indent="0" algn="l" rtl="0">
              <a:lnSpc>
                <a:spcPct val="100000"/>
              </a:lnSpc>
              <a:spcBef>
                <a:spcPts val="0"/>
              </a:spcBef>
              <a:spcAft>
                <a:spcPts val="0"/>
              </a:spcAft>
              <a:buClr>
                <a:schemeClr val="dk1"/>
              </a:buClr>
              <a:buSzPts val="3600"/>
              <a:buFont typeface="Times New Roman"/>
              <a:buNone/>
            </a:pPr>
            <a:r>
              <a:rPr lang="et-EE"/>
              <a:t>ELU PROJEKT</a:t>
            </a:r>
            <a:endParaRPr/>
          </a:p>
          <a:p>
            <a:pPr marL="0" lvl="0" indent="0" algn="l" rtl="0">
              <a:lnSpc>
                <a:spcPct val="100000"/>
              </a:lnSpc>
              <a:spcBef>
                <a:spcPts val="0"/>
              </a:spcBef>
              <a:spcAft>
                <a:spcPts val="0"/>
              </a:spcAft>
              <a:buClr>
                <a:schemeClr val="dk1"/>
              </a:buClr>
              <a:buSzPts val="3600"/>
              <a:buFont typeface="Times New Roman"/>
              <a:buNone/>
            </a:pPr>
            <a:r>
              <a:rPr lang="et-EE"/>
              <a:t>DIGIPRÜGI</a:t>
            </a:r>
            <a:br>
              <a:rPr lang="et-EE"/>
            </a:br>
            <a:r>
              <a:rPr lang="et-EE"/>
              <a:t/>
            </a:r>
            <a:br>
              <a:rPr lang="et-EE"/>
            </a:br>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2472940" y="1421060"/>
            <a:ext cx="5928560" cy="2110595"/>
          </a:xfrm>
          <a:prstGeom prst="rect">
            <a:avLst/>
          </a:prstGeom>
          <a:noFill/>
          <a:ln>
            <a:noFill/>
          </a:ln>
        </p:spPr>
        <p:txBody>
          <a:bodyPr spcFirstLastPara="1" wrap="square" lIns="91425" tIns="45700" rIns="91425" bIns="45700" anchor="ctr" anchorCtr="0">
            <a:noAutofit/>
          </a:bodyPr>
          <a:lstStyle/>
          <a:p>
            <a:pPr marL="0" lvl="0" indent="0" algn="l" rtl="0">
              <a:lnSpc>
                <a:spcPct val="54000"/>
              </a:lnSpc>
              <a:spcBef>
                <a:spcPts val="0"/>
              </a:spcBef>
              <a:spcAft>
                <a:spcPts val="0"/>
              </a:spcAft>
              <a:buClr>
                <a:schemeClr val="dk1"/>
              </a:buClr>
              <a:buSzPts val="6300"/>
              <a:buFont typeface="Times New Roman"/>
              <a:buNone/>
            </a:pPr>
            <a:r>
              <a:rPr lang="et-EE"/>
              <a:t>PROTSESS</a:t>
            </a:r>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abf45037a1_0_124"/>
          <p:cNvSpPr txBox="1">
            <a:spLocks noGrp="1"/>
          </p:cNvSpPr>
          <p:nvPr>
            <p:ph type="title"/>
          </p:nvPr>
        </p:nvSpPr>
        <p:spPr>
          <a:xfrm>
            <a:off x="576925" y="173150"/>
            <a:ext cx="8211900" cy="9354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t-EE" sz="2400"/>
              <a:t>TEGEVUSED JA MEETODID</a:t>
            </a:r>
            <a:r>
              <a:rPr lang="et-EE" sz="2800"/>
              <a:t> </a:t>
            </a:r>
            <a:r>
              <a:rPr lang="et-EE" sz="2400"/>
              <a:t>EESMÄRGINI JÕUDMISEKS</a:t>
            </a:r>
            <a:endParaRPr sz="2400"/>
          </a:p>
        </p:txBody>
      </p:sp>
      <p:sp>
        <p:nvSpPr>
          <p:cNvPr id="201" name="Google Shape;201;gabf45037a1_0_124"/>
          <p:cNvSpPr txBox="1">
            <a:spLocks noGrp="1"/>
          </p:cNvSpPr>
          <p:nvPr>
            <p:ph type="body" idx="1"/>
          </p:nvPr>
        </p:nvSpPr>
        <p:spPr>
          <a:xfrm>
            <a:off x="576925" y="809475"/>
            <a:ext cx="7890900" cy="3633600"/>
          </a:xfrm>
          <a:prstGeom prst="rect">
            <a:avLst/>
          </a:prstGeom>
          <a:noFill/>
          <a:ln>
            <a:noFill/>
          </a:ln>
        </p:spPr>
        <p:txBody>
          <a:bodyPr spcFirstLastPara="1" wrap="square" lIns="91425" tIns="45700" rIns="91425" bIns="45700" anchor="ctr" anchorCtr="0">
            <a:noAutofit/>
          </a:bodyPr>
          <a:lstStyle/>
          <a:p>
            <a:pPr marL="457200" lvl="0" indent="-444500" algn="l" rtl="0">
              <a:lnSpc>
                <a:spcPct val="120000"/>
              </a:lnSpc>
              <a:spcBef>
                <a:spcPts val="0"/>
              </a:spcBef>
              <a:spcAft>
                <a:spcPts val="0"/>
              </a:spcAft>
              <a:buSzPts val="2600"/>
              <a:buFont typeface="Merriweather Sans"/>
              <a:buChar char="-"/>
            </a:pPr>
            <a:r>
              <a:rPr lang="et-EE" sz="2600"/>
              <a:t>Statistiliste mõõdikute leidmine, millega ettevõtted saavad oma digiprügi ja digitaalse jalajälje mõju hinnata.</a:t>
            </a:r>
            <a:endParaRPr sz="2600"/>
          </a:p>
          <a:p>
            <a:pPr marL="457200" lvl="0" indent="-444500" algn="l" rtl="0">
              <a:lnSpc>
                <a:spcPct val="120000"/>
              </a:lnSpc>
              <a:spcBef>
                <a:spcPts val="0"/>
              </a:spcBef>
              <a:spcAft>
                <a:spcPts val="0"/>
              </a:spcAft>
              <a:buSzPts val="2600"/>
              <a:buFont typeface="Merriweather Sans"/>
              <a:buChar char="-"/>
            </a:pPr>
            <a:r>
              <a:rPr lang="et-EE" sz="2600"/>
              <a:t>19 ettevõttete ja asutustega läbiviidud intervjuud, tulemuste analüüs, parimate praktikate koondamine.</a:t>
            </a:r>
            <a:endParaRPr sz="2600"/>
          </a:p>
          <a:p>
            <a:pPr marL="457200" lvl="0" indent="-444500" algn="l" rtl="0">
              <a:lnSpc>
                <a:spcPct val="120000"/>
              </a:lnSpc>
              <a:spcBef>
                <a:spcPts val="0"/>
              </a:spcBef>
              <a:spcAft>
                <a:spcPts val="0"/>
              </a:spcAft>
              <a:buSzPts val="2600"/>
              <a:buChar char="-"/>
            </a:pPr>
            <a:r>
              <a:rPr lang="et-EE" sz="2600"/>
              <a:t>Juhiste koostamine, et teadvustada ettevõtteid digiprügi probleemist ja sellega tegelemise olulisusest.</a:t>
            </a:r>
            <a:endParaRPr sz="260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2472939" y="1421060"/>
            <a:ext cx="6151515" cy="2110595"/>
          </a:xfrm>
          <a:prstGeom prst="rect">
            <a:avLst/>
          </a:prstGeom>
          <a:noFill/>
          <a:ln>
            <a:noFill/>
          </a:ln>
        </p:spPr>
        <p:txBody>
          <a:bodyPr spcFirstLastPara="1" wrap="square" lIns="91425" tIns="45700" rIns="91425" bIns="45700" anchor="ctr" anchorCtr="0">
            <a:noAutofit/>
          </a:bodyPr>
          <a:lstStyle/>
          <a:p>
            <a:pPr marL="0" lvl="0" indent="0" algn="l" rtl="0">
              <a:lnSpc>
                <a:spcPct val="54000"/>
              </a:lnSpc>
              <a:spcBef>
                <a:spcPts val="0"/>
              </a:spcBef>
              <a:spcAft>
                <a:spcPts val="0"/>
              </a:spcAft>
              <a:buClr>
                <a:schemeClr val="dk1"/>
              </a:buClr>
              <a:buSzPts val="6300"/>
              <a:buFont typeface="Times New Roman"/>
              <a:buNone/>
            </a:pPr>
            <a:r>
              <a:rPr lang="et-EE" sz="5400" dirty="0"/>
              <a:t>TEADUSPÕHISUS</a:t>
            </a:r>
            <a:endParaRPr sz="54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8"/>
          <p:cNvSpPr txBox="1">
            <a:spLocks noGrp="1"/>
          </p:cNvSpPr>
          <p:nvPr>
            <p:ph type="body" idx="1"/>
          </p:nvPr>
        </p:nvSpPr>
        <p:spPr>
          <a:xfrm>
            <a:off x="409525" y="853950"/>
            <a:ext cx="7890000" cy="3875100"/>
          </a:xfrm>
          <a:prstGeom prst="rect">
            <a:avLst/>
          </a:prstGeom>
          <a:noFill/>
          <a:ln>
            <a:noFill/>
          </a:ln>
        </p:spPr>
        <p:txBody>
          <a:bodyPr spcFirstLastPara="1" wrap="square" lIns="91425" tIns="45700" rIns="91425" bIns="45700" anchor="ctr" anchorCtr="0">
            <a:noAutofit/>
          </a:bodyPr>
          <a:lstStyle/>
          <a:p>
            <a:pPr marL="342900" lvl="0" indent="-355600" algn="l" rtl="0">
              <a:spcBef>
                <a:spcPts val="0"/>
              </a:spcBef>
              <a:spcAft>
                <a:spcPts val="0"/>
              </a:spcAft>
              <a:buSzPts val="2600"/>
              <a:buChar char="-"/>
            </a:pPr>
            <a:r>
              <a:rPr lang="et-EE" sz="2600"/>
              <a:t>Allikmaterjalides tugineti teadusartiklitele, Telia Eesti AS kogemusele ning intervjuude käigus kaardistatud väljavalitud ettevõtete kogemusele.</a:t>
            </a:r>
            <a:endParaRPr sz="2600"/>
          </a:p>
          <a:p>
            <a:pPr marL="342900" lvl="0" indent="-355600" algn="l" rtl="0">
              <a:spcBef>
                <a:spcPts val="0"/>
              </a:spcBef>
              <a:spcAft>
                <a:spcPts val="0"/>
              </a:spcAft>
              <a:buSzPts val="2600"/>
              <a:buChar char="-"/>
            </a:pPr>
            <a:r>
              <a:rPr lang="et-EE" sz="2600"/>
              <a:t>Infot koguti avalikest allikatest veebis (artiklid, raportid, ettevõtete kodulehed), milliseid toimivaid lahendusi on välja töötatud ja rakendatud mujal maailmas erinevates ettevõtetes ja asutustes.</a:t>
            </a:r>
            <a:endParaRPr sz="2600" i="1"/>
          </a:p>
        </p:txBody>
      </p:sp>
      <p:sp>
        <p:nvSpPr>
          <p:cNvPr id="212" name="Google Shape;212;p18"/>
          <p:cNvSpPr txBox="1">
            <a:spLocks noGrp="1"/>
          </p:cNvSpPr>
          <p:nvPr>
            <p:ph type="title" idx="4294967295"/>
          </p:nvPr>
        </p:nvSpPr>
        <p:spPr>
          <a:xfrm>
            <a:off x="596900" y="362925"/>
            <a:ext cx="8211900" cy="9354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t-EE" sz="2800" i="0"/>
              <a:t>TEADUSPÕHISUS</a:t>
            </a:r>
            <a:endParaRPr sz="2800" i="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0"/>
          <p:cNvSpPr txBox="1">
            <a:spLocks noGrp="1"/>
          </p:cNvSpPr>
          <p:nvPr>
            <p:ph type="title"/>
          </p:nvPr>
        </p:nvSpPr>
        <p:spPr>
          <a:xfrm>
            <a:off x="2472939" y="1421060"/>
            <a:ext cx="6151515" cy="2110595"/>
          </a:xfrm>
          <a:prstGeom prst="rect">
            <a:avLst/>
          </a:prstGeom>
          <a:noFill/>
          <a:ln>
            <a:noFill/>
          </a:ln>
        </p:spPr>
        <p:txBody>
          <a:bodyPr spcFirstLastPara="1" wrap="square" lIns="91425" tIns="45700" rIns="91425" bIns="45700" anchor="ctr" anchorCtr="0">
            <a:noAutofit/>
          </a:bodyPr>
          <a:lstStyle/>
          <a:p>
            <a:pPr marL="0" lvl="0" indent="0" algn="l" rtl="0">
              <a:lnSpc>
                <a:spcPct val="54000"/>
              </a:lnSpc>
              <a:spcBef>
                <a:spcPts val="0"/>
              </a:spcBef>
              <a:spcAft>
                <a:spcPts val="0"/>
              </a:spcAft>
              <a:buClr>
                <a:schemeClr val="dk1"/>
              </a:buClr>
              <a:buSzPts val="6300"/>
              <a:buFont typeface="Times New Roman"/>
              <a:buNone/>
            </a:pPr>
            <a:r>
              <a:rPr lang="et-EE"/>
              <a:t>TULEMUSED</a:t>
            </a:r>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abf45037a1_0_129"/>
          <p:cNvSpPr txBox="1">
            <a:spLocks noGrp="1"/>
          </p:cNvSpPr>
          <p:nvPr>
            <p:ph type="title"/>
          </p:nvPr>
        </p:nvSpPr>
        <p:spPr>
          <a:xfrm>
            <a:off x="596900" y="362930"/>
            <a:ext cx="7962900" cy="926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t-EE" sz="2800"/>
              <a:t>PROJEKTI TULEMUSED</a:t>
            </a:r>
            <a:endParaRPr/>
          </a:p>
        </p:txBody>
      </p:sp>
      <p:sp>
        <p:nvSpPr>
          <p:cNvPr id="223" name="Google Shape;223;gabf45037a1_0_129"/>
          <p:cNvSpPr txBox="1">
            <a:spLocks noGrp="1"/>
          </p:cNvSpPr>
          <p:nvPr>
            <p:ph type="body" idx="1"/>
          </p:nvPr>
        </p:nvSpPr>
        <p:spPr>
          <a:xfrm>
            <a:off x="596900" y="939324"/>
            <a:ext cx="8055300" cy="3814800"/>
          </a:xfrm>
          <a:prstGeom prst="rect">
            <a:avLst/>
          </a:prstGeom>
          <a:noFill/>
          <a:ln>
            <a:noFill/>
          </a:ln>
        </p:spPr>
        <p:txBody>
          <a:bodyPr spcFirstLastPara="1" wrap="square" lIns="91425" tIns="45700" rIns="91425" bIns="45700" anchor="ctr" anchorCtr="0">
            <a:noAutofit/>
          </a:bodyPr>
          <a:lstStyle/>
          <a:p>
            <a:pPr marL="457200" lvl="0" indent="-444500" algn="l" rtl="0">
              <a:lnSpc>
                <a:spcPct val="120000"/>
              </a:lnSpc>
              <a:spcBef>
                <a:spcPts val="0"/>
              </a:spcBef>
              <a:spcAft>
                <a:spcPts val="0"/>
              </a:spcAft>
              <a:buSzPts val="2600"/>
              <a:buFont typeface="Merriweather Sans"/>
              <a:buChar char="-"/>
            </a:pPr>
            <a:r>
              <a:rPr lang="et-EE" sz="2600"/>
              <a:t>Valmis kompaktne ning ettevõtetes ja asutustes rakendatav </a:t>
            </a:r>
            <a:r>
              <a:rPr lang="et-EE"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juhendmaterjal</a:t>
            </a:r>
            <a:r>
              <a:rPr lang="et-EE" sz="2600"/>
              <a:t>.</a:t>
            </a:r>
            <a:endParaRPr sz="2600"/>
          </a:p>
          <a:p>
            <a:pPr marL="457200" lvl="0" indent="-444500" algn="l" rtl="0">
              <a:lnSpc>
                <a:spcPct val="120000"/>
              </a:lnSpc>
              <a:spcBef>
                <a:spcPts val="0"/>
              </a:spcBef>
              <a:spcAft>
                <a:spcPts val="0"/>
              </a:spcAft>
              <a:buSzPts val="2600"/>
              <a:buChar char="-"/>
            </a:pPr>
            <a:r>
              <a:rPr lang="et-EE" sz="2600"/>
              <a:t>Digiprügi teemal koostati artikkel </a:t>
            </a:r>
            <a:r>
              <a:rPr lang="et-EE" sz="2600" u="sng">
                <a:solidFill>
                  <a:schemeClr val="hlink"/>
                </a:solidFill>
                <a:hlinkClick r:id="rId3"/>
              </a:rPr>
              <a:t>Wikipediasse</a:t>
            </a:r>
            <a:r>
              <a:rPr lang="et-EE" sz="2600"/>
              <a:t>.</a:t>
            </a:r>
            <a:endParaRPr sz="2600"/>
          </a:p>
          <a:p>
            <a:pPr marL="457200" lvl="0" indent="-444500" algn="l" rtl="0">
              <a:lnSpc>
                <a:spcPct val="120000"/>
              </a:lnSpc>
              <a:spcBef>
                <a:spcPts val="0"/>
              </a:spcBef>
              <a:spcAft>
                <a:spcPts val="0"/>
              </a:spcAft>
              <a:buSzPts val="2600"/>
              <a:buChar char="-"/>
            </a:pPr>
            <a:r>
              <a:rPr lang="et-EE" sz="2600"/>
              <a:t>Tallinna Ülikooli meediaväravas ilmus artikkel pealkirjaga “</a:t>
            </a:r>
            <a:r>
              <a:rPr lang="et-EE" sz="2600" u="sng">
                <a:solidFill>
                  <a:schemeClr val="hlink"/>
                </a:solidFill>
                <a:hlinkClick r:id="rId4"/>
              </a:rPr>
              <a:t>Digiprügi = võitlus nähtamatuga</a:t>
            </a:r>
            <a:r>
              <a:rPr lang="et-EE" sz="2600"/>
              <a:t>”</a:t>
            </a:r>
            <a:endParaRPr sz="2600"/>
          </a:p>
          <a:p>
            <a:pPr marL="457200" lvl="0" indent="-444500" algn="l" rtl="0">
              <a:lnSpc>
                <a:spcPct val="120000"/>
              </a:lnSpc>
              <a:spcBef>
                <a:spcPts val="0"/>
              </a:spcBef>
              <a:spcAft>
                <a:spcPts val="0"/>
              </a:spcAft>
              <a:buSzPts val="2600"/>
              <a:buChar char="-"/>
            </a:pPr>
            <a:r>
              <a:rPr lang="et-EE" sz="2600"/>
              <a:t>Maailmakoristuspäev ning Telia Eesti kasutavad materjale digikoristuspäevade kommunikatsioonis.  </a:t>
            </a:r>
            <a:endParaRPr sz="260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gb5fb4716b6_0_0"/>
          <p:cNvPicPr preferRelativeResize="0"/>
          <p:nvPr/>
        </p:nvPicPr>
        <p:blipFill>
          <a:blip r:embed="rId3">
            <a:alphaModFix/>
          </a:blip>
          <a:stretch>
            <a:fillRect/>
          </a:stretch>
        </p:blipFill>
        <p:spPr>
          <a:xfrm>
            <a:off x="288325" y="152400"/>
            <a:ext cx="2721770" cy="4838702"/>
          </a:xfrm>
          <a:prstGeom prst="rect">
            <a:avLst/>
          </a:prstGeom>
          <a:noFill/>
          <a:ln>
            <a:noFill/>
          </a:ln>
        </p:spPr>
      </p:pic>
      <p:pic>
        <p:nvPicPr>
          <p:cNvPr id="230" name="Google Shape;230;gb5fb4716b6_0_0"/>
          <p:cNvPicPr preferRelativeResize="0"/>
          <p:nvPr/>
        </p:nvPicPr>
        <p:blipFill>
          <a:blip r:embed="rId4">
            <a:alphaModFix/>
          </a:blip>
          <a:stretch>
            <a:fillRect/>
          </a:stretch>
        </p:blipFill>
        <p:spPr>
          <a:xfrm>
            <a:off x="3162495" y="152400"/>
            <a:ext cx="2721770" cy="4838702"/>
          </a:xfrm>
          <a:prstGeom prst="rect">
            <a:avLst/>
          </a:prstGeom>
          <a:noFill/>
          <a:ln>
            <a:noFill/>
          </a:ln>
        </p:spPr>
      </p:pic>
      <p:pic>
        <p:nvPicPr>
          <p:cNvPr id="231" name="Google Shape;231;gb5fb4716b6_0_0"/>
          <p:cNvPicPr preferRelativeResize="0"/>
          <p:nvPr/>
        </p:nvPicPr>
        <p:blipFill>
          <a:blip r:embed="rId5">
            <a:alphaModFix/>
          </a:blip>
          <a:stretch>
            <a:fillRect/>
          </a:stretch>
        </p:blipFill>
        <p:spPr>
          <a:xfrm>
            <a:off x="6036665" y="152400"/>
            <a:ext cx="2721770" cy="4838702"/>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gb5fb4716b6_0_9"/>
          <p:cNvPicPr preferRelativeResize="0"/>
          <p:nvPr/>
        </p:nvPicPr>
        <p:blipFill>
          <a:blip r:embed="rId3">
            <a:alphaModFix/>
          </a:blip>
          <a:stretch>
            <a:fillRect/>
          </a:stretch>
        </p:blipFill>
        <p:spPr>
          <a:xfrm>
            <a:off x="336950" y="152400"/>
            <a:ext cx="2721770" cy="4838702"/>
          </a:xfrm>
          <a:prstGeom prst="rect">
            <a:avLst/>
          </a:prstGeom>
          <a:noFill/>
          <a:ln>
            <a:noFill/>
          </a:ln>
        </p:spPr>
      </p:pic>
      <p:pic>
        <p:nvPicPr>
          <p:cNvPr id="238" name="Google Shape;238;gb5fb4716b6_0_9"/>
          <p:cNvPicPr preferRelativeResize="0"/>
          <p:nvPr/>
        </p:nvPicPr>
        <p:blipFill>
          <a:blip r:embed="rId4">
            <a:alphaModFix/>
          </a:blip>
          <a:stretch>
            <a:fillRect/>
          </a:stretch>
        </p:blipFill>
        <p:spPr>
          <a:xfrm>
            <a:off x="3211120" y="152400"/>
            <a:ext cx="2721770" cy="4838702"/>
          </a:xfrm>
          <a:prstGeom prst="rect">
            <a:avLst/>
          </a:prstGeom>
          <a:noFill/>
          <a:ln>
            <a:noFill/>
          </a:ln>
        </p:spPr>
      </p:pic>
      <p:pic>
        <p:nvPicPr>
          <p:cNvPr id="239" name="Google Shape;239;gb5fb4716b6_0_9"/>
          <p:cNvPicPr preferRelativeResize="0"/>
          <p:nvPr/>
        </p:nvPicPr>
        <p:blipFill>
          <a:blip r:embed="rId5">
            <a:alphaModFix/>
          </a:blip>
          <a:stretch>
            <a:fillRect/>
          </a:stretch>
        </p:blipFill>
        <p:spPr>
          <a:xfrm>
            <a:off x="6085290" y="152400"/>
            <a:ext cx="2721770" cy="4838702"/>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gb5fb4716b6_0_19"/>
          <p:cNvPicPr preferRelativeResize="0"/>
          <p:nvPr/>
        </p:nvPicPr>
        <p:blipFill>
          <a:blip r:embed="rId3">
            <a:alphaModFix/>
          </a:blip>
          <a:stretch>
            <a:fillRect/>
          </a:stretch>
        </p:blipFill>
        <p:spPr>
          <a:xfrm>
            <a:off x="336950" y="152400"/>
            <a:ext cx="2721770" cy="4838702"/>
          </a:xfrm>
          <a:prstGeom prst="rect">
            <a:avLst/>
          </a:prstGeom>
          <a:noFill/>
          <a:ln>
            <a:noFill/>
          </a:ln>
        </p:spPr>
      </p:pic>
      <p:pic>
        <p:nvPicPr>
          <p:cNvPr id="246" name="Google Shape;246;gb5fb4716b6_0_19"/>
          <p:cNvPicPr preferRelativeResize="0"/>
          <p:nvPr/>
        </p:nvPicPr>
        <p:blipFill>
          <a:blip r:embed="rId4">
            <a:alphaModFix/>
          </a:blip>
          <a:stretch>
            <a:fillRect/>
          </a:stretch>
        </p:blipFill>
        <p:spPr>
          <a:xfrm>
            <a:off x="3211120" y="152400"/>
            <a:ext cx="2721770" cy="4838702"/>
          </a:xfrm>
          <a:prstGeom prst="rect">
            <a:avLst/>
          </a:prstGeom>
          <a:noFill/>
          <a:ln>
            <a:noFill/>
          </a:ln>
        </p:spPr>
      </p:pic>
      <p:pic>
        <p:nvPicPr>
          <p:cNvPr id="247" name="Google Shape;247;gb5fb4716b6_0_19"/>
          <p:cNvPicPr preferRelativeResize="0"/>
          <p:nvPr/>
        </p:nvPicPr>
        <p:blipFill>
          <a:blip r:embed="rId5">
            <a:alphaModFix/>
          </a:blip>
          <a:stretch>
            <a:fillRect/>
          </a:stretch>
        </p:blipFill>
        <p:spPr>
          <a:xfrm>
            <a:off x="6085290" y="152400"/>
            <a:ext cx="2721770" cy="4838702"/>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2"/>
          <p:cNvSpPr txBox="1">
            <a:spLocks noGrp="1"/>
          </p:cNvSpPr>
          <p:nvPr>
            <p:ph type="title"/>
          </p:nvPr>
        </p:nvSpPr>
        <p:spPr>
          <a:xfrm>
            <a:off x="2472940" y="1421060"/>
            <a:ext cx="5928560" cy="2110595"/>
          </a:xfrm>
          <a:prstGeom prst="rect">
            <a:avLst/>
          </a:prstGeom>
          <a:noFill/>
          <a:ln>
            <a:noFill/>
          </a:ln>
        </p:spPr>
        <p:txBody>
          <a:bodyPr spcFirstLastPara="1" wrap="square" lIns="91425" tIns="45700" rIns="91425" bIns="45700" anchor="ctr" anchorCtr="0">
            <a:noAutofit/>
          </a:bodyPr>
          <a:lstStyle/>
          <a:p>
            <a:pPr marL="0" lvl="0" indent="0" algn="l" rtl="0">
              <a:lnSpc>
                <a:spcPct val="54000"/>
              </a:lnSpc>
              <a:spcBef>
                <a:spcPts val="0"/>
              </a:spcBef>
              <a:spcAft>
                <a:spcPts val="0"/>
              </a:spcAft>
              <a:buClr>
                <a:schemeClr val="dk1"/>
              </a:buClr>
              <a:buSzPts val="6300"/>
              <a:buFont typeface="Times New Roman"/>
              <a:buNone/>
            </a:pPr>
            <a:r>
              <a:rPr lang="et-EE"/>
              <a:t>JÄRELDUSED, KOKKUVÕTE </a:t>
            </a:r>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a:spLocks noGrp="1"/>
          </p:cNvSpPr>
          <p:nvPr>
            <p:ph type="title"/>
          </p:nvPr>
        </p:nvSpPr>
        <p:spPr>
          <a:xfrm>
            <a:off x="596900" y="362930"/>
            <a:ext cx="7962900" cy="9261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Times New Roman"/>
              <a:buNone/>
            </a:pPr>
            <a:r>
              <a:rPr lang="et-EE"/>
              <a:t>SISUKORD</a:t>
            </a:r>
            <a:endParaRPr>
              <a:solidFill>
                <a:srgbClr val="D0043C"/>
              </a:solidFill>
            </a:endParaRPr>
          </a:p>
        </p:txBody>
      </p:sp>
      <p:pic>
        <p:nvPicPr>
          <p:cNvPr id="129" name="Google Shape;129;p2"/>
          <p:cNvPicPr preferRelativeResize="0"/>
          <p:nvPr/>
        </p:nvPicPr>
        <p:blipFill rotWithShape="1">
          <a:blip r:embed="rId3">
            <a:alphaModFix/>
          </a:blip>
          <a:srcRect/>
          <a:stretch/>
        </p:blipFill>
        <p:spPr>
          <a:xfrm>
            <a:off x="2897024" y="2935038"/>
            <a:ext cx="1224624" cy="1002414"/>
          </a:xfrm>
          <a:prstGeom prst="rect">
            <a:avLst/>
          </a:prstGeom>
          <a:noFill/>
          <a:ln>
            <a:noFill/>
          </a:ln>
        </p:spPr>
      </p:pic>
      <p:cxnSp>
        <p:nvCxnSpPr>
          <p:cNvPr id="130" name="Google Shape;130;p2"/>
          <p:cNvCxnSpPr/>
          <p:nvPr/>
        </p:nvCxnSpPr>
        <p:spPr>
          <a:xfrm flipH="1">
            <a:off x="2553545" y="1388685"/>
            <a:ext cx="164726" cy="659800"/>
          </a:xfrm>
          <a:prstGeom prst="straightConnector1">
            <a:avLst/>
          </a:prstGeom>
          <a:noFill/>
          <a:ln w="53975" cap="flat" cmpd="sng">
            <a:solidFill>
              <a:schemeClr val="accent1"/>
            </a:solidFill>
            <a:prstDash val="solid"/>
            <a:miter lim="800000"/>
            <a:headEnd type="none" w="sm" len="sm"/>
            <a:tailEnd type="none" w="sm" len="sm"/>
          </a:ln>
        </p:spPr>
      </p:cxnSp>
      <p:sp>
        <p:nvSpPr>
          <p:cNvPr id="131" name="Google Shape;131;p2"/>
          <p:cNvSpPr/>
          <p:nvPr/>
        </p:nvSpPr>
        <p:spPr>
          <a:xfrm>
            <a:off x="719956" y="2157073"/>
            <a:ext cx="1833589" cy="61555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t-EE" sz="1700" b="0" i="0" u="none" strike="noStrike" cap="none">
                <a:solidFill>
                  <a:schemeClr val="dk1"/>
                </a:solidFill>
                <a:latin typeface="EB Garamond"/>
                <a:ea typeface="EB Garamond"/>
                <a:cs typeface="EB Garamond"/>
                <a:sym typeface="EB Garamond"/>
              </a:rPr>
              <a:t>Grupi liikmete nimed, erialad</a:t>
            </a:r>
            <a:endParaRPr sz="1700" b="0" i="0" u="none" strike="noStrike" cap="none">
              <a:solidFill>
                <a:schemeClr val="dk1"/>
              </a:solidFill>
              <a:latin typeface="EB Garamond"/>
              <a:ea typeface="EB Garamond"/>
              <a:cs typeface="EB Garamond"/>
              <a:sym typeface="EB Garamond"/>
            </a:endParaRPr>
          </a:p>
        </p:txBody>
      </p:sp>
      <p:sp>
        <p:nvSpPr>
          <p:cNvPr id="132" name="Google Shape;132;p2"/>
          <p:cNvSpPr/>
          <p:nvPr/>
        </p:nvSpPr>
        <p:spPr>
          <a:xfrm>
            <a:off x="2809702" y="2154813"/>
            <a:ext cx="1656029" cy="35394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t-EE" sz="1700" b="0" i="0" u="none" strike="noStrike" cap="none">
                <a:solidFill>
                  <a:schemeClr val="dk1"/>
                </a:solidFill>
                <a:latin typeface="EB Garamond"/>
                <a:ea typeface="EB Garamond"/>
                <a:cs typeface="EB Garamond"/>
                <a:sym typeface="EB Garamond"/>
              </a:rPr>
              <a:t>Juhendaja (-d)</a:t>
            </a:r>
            <a:endParaRPr sz="1700" b="0" i="0" u="none" strike="noStrike" cap="none">
              <a:solidFill>
                <a:schemeClr val="dk1"/>
              </a:solidFill>
              <a:latin typeface="EB Garamond"/>
              <a:ea typeface="EB Garamond"/>
              <a:cs typeface="EB Garamond"/>
              <a:sym typeface="EB Garamond"/>
            </a:endParaRPr>
          </a:p>
        </p:txBody>
      </p:sp>
      <p:sp>
        <p:nvSpPr>
          <p:cNvPr id="133" name="Google Shape;133;p2"/>
          <p:cNvSpPr/>
          <p:nvPr/>
        </p:nvSpPr>
        <p:spPr>
          <a:xfrm>
            <a:off x="6944509" y="2154533"/>
            <a:ext cx="1758450"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t-EE" sz="1600" b="0" i="0" u="none" strike="noStrike" cap="none">
                <a:solidFill>
                  <a:schemeClr val="dk1"/>
                </a:solidFill>
                <a:latin typeface="EB Garamond"/>
                <a:ea typeface="EB Garamond"/>
                <a:cs typeface="EB Garamond"/>
                <a:sym typeface="EB Garamond"/>
              </a:rPr>
              <a:t>Probleem, eesmärk, olulisus</a:t>
            </a:r>
            <a:endParaRPr sz="1700" b="0" i="0" u="none" strike="noStrike" cap="none">
              <a:solidFill>
                <a:schemeClr val="dk1"/>
              </a:solidFill>
              <a:latin typeface="EB Garamond"/>
              <a:ea typeface="EB Garamond"/>
              <a:cs typeface="EB Garamond"/>
              <a:sym typeface="EB Garamond"/>
            </a:endParaRPr>
          </a:p>
        </p:txBody>
      </p:sp>
      <p:sp>
        <p:nvSpPr>
          <p:cNvPr id="134" name="Google Shape;134;p2"/>
          <p:cNvSpPr/>
          <p:nvPr/>
        </p:nvSpPr>
        <p:spPr>
          <a:xfrm>
            <a:off x="4829379" y="2154813"/>
            <a:ext cx="1751482" cy="35394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t-EE" sz="1700" b="0" i="0" u="none" strike="noStrike" cap="none">
                <a:solidFill>
                  <a:schemeClr val="dk1"/>
                </a:solidFill>
                <a:latin typeface="EB Garamond"/>
                <a:ea typeface="EB Garamond"/>
                <a:cs typeface="EB Garamond"/>
                <a:sym typeface="EB Garamond"/>
              </a:rPr>
              <a:t>Koostööpartnerid</a:t>
            </a:r>
            <a:endParaRPr sz="1700" b="0" i="0" u="none" strike="noStrike" cap="none">
              <a:solidFill>
                <a:schemeClr val="dk1"/>
              </a:solidFill>
              <a:latin typeface="EB Garamond"/>
              <a:ea typeface="EB Garamond"/>
              <a:cs typeface="EB Garamond"/>
              <a:sym typeface="EB Garamond"/>
            </a:endParaRPr>
          </a:p>
        </p:txBody>
      </p:sp>
      <p:sp>
        <p:nvSpPr>
          <p:cNvPr id="135" name="Google Shape;135;p2"/>
          <p:cNvSpPr/>
          <p:nvPr/>
        </p:nvSpPr>
        <p:spPr>
          <a:xfrm>
            <a:off x="7183148" y="3992526"/>
            <a:ext cx="1498255" cy="61555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t-EE" sz="1700" b="0" i="0" u="none" strike="noStrike" cap="none">
                <a:solidFill>
                  <a:schemeClr val="dk1"/>
                </a:solidFill>
                <a:latin typeface="EB Garamond"/>
                <a:ea typeface="EB Garamond"/>
                <a:cs typeface="EB Garamond"/>
                <a:sym typeface="EB Garamond"/>
              </a:rPr>
              <a:t>Järeldused, kokkuvõte</a:t>
            </a:r>
            <a:endParaRPr sz="1700" b="0" i="0" u="none" strike="noStrike" cap="none">
              <a:solidFill>
                <a:schemeClr val="dk1"/>
              </a:solidFill>
              <a:latin typeface="EB Garamond"/>
              <a:ea typeface="EB Garamond"/>
              <a:cs typeface="EB Garamond"/>
              <a:sym typeface="EB Garamond"/>
            </a:endParaRPr>
          </a:p>
        </p:txBody>
      </p:sp>
      <p:pic>
        <p:nvPicPr>
          <p:cNvPr id="136" name="Google Shape;136;p2"/>
          <p:cNvPicPr preferRelativeResize="0"/>
          <p:nvPr/>
        </p:nvPicPr>
        <p:blipFill rotWithShape="1">
          <a:blip r:embed="rId4">
            <a:alphaModFix/>
          </a:blip>
          <a:srcRect/>
          <a:stretch/>
        </p:blipFill>
        <p:spPr>
          <a:xfrm>
            <a:off x="7402586" y="1252129"/>
            <a:ext cx="842298" cy="756000"/>
          </a:xfrm>
          <a:prstGeom prst="rect">
            <a:avLst/>
          </a:prstGeom>
          <a:noFill/>
          <a:ln>
            <a:noFill/>
          </a:ln>
        </p:spPr>
      </p:pic>
      <p:pic>
        <p:nvPicPr>
          <p:cNvPr id="137" name="Google Shape;137;p2"/>
          <p:cNvPicPr preferRelativeResize="0"/>
          <p:nvPr/>
        </p:nvPicPr>
        <p:blipFill rotWithShape="1">
          <a:blip r:embed="rId5">
            <a:alphaModFix/>
          </a:blip>
          <a:srcRect/>
          <a:stretch/>
        </p:blipFill>
        <p:spPr>
          <a:xfrm>
            <a:off x="3237572" y="1270984"/>
            <a:ext cx="877137" cy="756000"/>
          </a:xfrm>
          <a:prstGeom prst="rect">
            <a:avLst/>
          </a:prstGeom>
          <a:noFill/>
          <a:ln>
            <a:noFill/>
          </a:ln>
        </p:spPr>
      </p:pic>
      <p:pic>
        <p:nvPicPr>
          <p:cNvPr id="138" name="Google Shape;138;p2"/>
          <p:cNvPicPr preferRelativeResize="0"/>
          <p:nvPr/>
        </p:nvPicPr>
        <p:blipFill rotWithShape="1">
          <a:blip r:embed="rId6">
            <a:alphaModFix/>
          </a:blip>
          <a:srcRect/>
          <a:stretch/>
        </p:blipFill>
        <p:spPr>
          <a:xfrm>
            <a:off x="1222473" y="1184485"/>
            <a:ext cx="707052" cy="864000"/>
          </a:xfrm>
          <a:prstGeom prst="rect">
            <a:avLst/>
          </a:prstGeom>
          <a:noFill/>
          <a:ln>
            <a:noFill/>
          </a:ln>
        </p:spPr>
      </p:pic>
      <p:pic>
        <p:nvPicPr>
          <p:cNvPr id="139" name="Google Shape;139;p2"/>
          <p:cNvPicPr preferRelativeResize="0"/>
          <p:nvPr/>
        </p:nvPicPr>
        <p:blipFill rotWithShape="1">
          <a:blip r:embed="rId7">
            <a:alphaModFix/>
          </a:blip>
          <a:srcRect/>
          <a:stretch/>
        </p:blipFill>
        <p:spPr>
          <a:xfrm>
            <a:off x="7302341" y="3083821"/>
            <a:ext cx="942543" cy="720000"/>
          </a:xfrm>
          <a:prstGeom prst="rect">
            <a:avLst/>
          </a:prstGeom>
          <a:noFill/>
          <a:ln>
            <a:noFill/>
          </a:ln>
        </p:spPr>
      </p:pic>
      <p:pic>
        <p:nvPicPr>
          <p:cNvPr id="140" name="Google Shape;140;p2"/>
          <p:cNvPicPr preferRelativeResize="0"/>
          <p:nvPr/>
        </p:nvPicPr>
        <p:blipFill rotWithShape="1">
          <a:blip r:embed="rId8">
            <a:alphaModFix/>
          </a:blip>
          <a:srcRect/>
          <a:stretch/>
        </p:blipFill>
        <p:spPr>
          <a:xfrm>
            <a:off x="5257867" y="1184485"/>
            <a:ext cx="829438" cy="792000"/>
          </a:xfrm>
          <a:prstGeom prst="rect">
            <a:avLst/>
          </a:prstGeom>
          <a:noFill/>
          <a:ln>
            <a:noFill/>
          </a:ln>
        </p:spPr>
      </p:pic>
      <p:pic>
        <p:nvPicPr>
          <p:cNvPr id="141" name="Google Shape;141;p2"/>
          <p:cNvPicPr preferRelativeResize="0"/>
          <p:nvPr/>
        </p:nvPicPr>
        <p:blipFill rotWithShape="1">
          <a:blip r:embed="rId9">
            <a:alphaModFix/>
          </a:blip>
          <a:srcRect/>
          <a:stretch/>
        </p:blipFill>
        <p:spPr>
          <a:xfrm>
            <a:off x="5165927" y="3013565"/>
            <a:ext cx="818861" cy="828000"/>
          </a:xfrm>
          <a:prstGeom prst="rect">
            <a:avLst/>
          </a:prstGeom>
          <a:noFill/>
          <a:ln>
            <a:noFill/>
          </a:ln>
        </p:spPr>
      </p:pic>
      <p:sp>
        <p:nvSpPr>
          <p:cNvPr id="142" name="Google Shape;142;p2"/>
          <p:cNvSpPr/>
          <p:nvPr/>
        </p:nvSpPr>
        <p:spPr>
          <a:xfrm>
            <a:off x="4829379" y="4011843"/>
            <a:ext cx="1594676" cy="35394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t-EE" sz="1700" b="0" i="0" u="none" strike="noStrike" cap="none">
                <a:solidFill>
                  <a:schemeClr val="dk1"/>
                </a:solidFill>
                <a:latin typeface="EB Garamond"/>
                <a:ea typeface="EB Garamond"/>
                <a:cs typeface="EB Garamond"/>
                <a:sym typeface="EB Garamond"/>
              </a:rPr>
              <a:t>Tulemused</a:t>
            </a:r>
            <a:endParaRPr sz="1700" b="0" i="0" u="none" strike="noStrike" cap="none">
              <a:solidFill>
                <a:schemeClr val="dk1"/>
              </a:solidFill>
              <a:latin typeface="EB Garamond"/>
              <a:ea typeface="EB Garamond"/>
              <a:cs typeface="EB Garamond"/>
              <a:sym typeface="EB Garamond"/>
            </a:endParaRPr>
          </a:p>
        </p:txBody>
      </p:sp>
      <p:sp>
        <p:nvSpPr>
          <p:cNvPr id="143" name="Google Shape;143;p2"/>
          <p:cNvSpPr/>
          <p:nvPr/>
        </p:nvSpPr>
        <p:spPr>
          <a:xfrm>
            <a:off x="2718271" y="4011843"/>
            <a:ext cx="1582131" cy="35394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t-EE" sz="1700" b="0" i="0" u="none" strike="noStrike" cap="none">
                <a:solidFill>
                  <a:schemeClr val="dk1"/>
                </a:solidFill>
                <a:latin typeface="EB Garamond"/>
                <a:ea typeface="EB Garamond"/>
                <a:cs typeface="EB Garamond"/>
                <a:sym typeface="EB Garamond"/>
              </a:rPr>
              <a:t>Teaduspõhisus</a:t>
            </a:r>
            <a:endParaRPr sz="1700" b="0" i="0" u="none" strike="noStrike" cap="none">
              <a:solidFill>
                <a:schemeClr val="dk1"/>
              </a:solidFill>
              <a:latin typeface="EB Garamond"/>
              <a:ea typeface="EB Garamond"/>
              <a:cs typeface="EB Garamond"/>
              <a:sym typeface="EB Garamond"/>
            </a:endParaRPr>
          </a:p>
        </p:txBody>
      </p:sp>
      <p:cxnSp>
        <p:nvCxnSpPr>
          <p:cNvPr id="144" name="Google Shape;144;p2"/>
          <p:cNvCxnSpPr/>
          <p:nvPr/>
        </p:nvCxnSpPr>
        <p:spPr>
          <a:xfrm flipH="1">
            <a:off x="4637129" y="1383240"/>
            <a:ext cx="164726" cy="659800"/>
          </a:xfrm>
          <a:prstGeom prst="straightConnector1">
            <a:avLst/>
          </a:prstGeom>
          <a:noFill/>
          <a:ln w="53975" cap="flat" cmpd="sng">
            <a:solidFill>
              <a:schemeClr val="accent1"/>
            </a:solidFill>
            <a:prstDash val="solid"/>
            <a:miter lim="800000"/>
            <a:headEnd type="none" w="sm" len="sm"/>
            <a:tailEnd type="none" w="sm" len="sm"/>
          </a:ln>
        </p:spPr>
      </p:cxnSp>
      <p:cxnSp>
        <p:nvCxnSpPr>
          <p:cNvPr id="145" name="Google Shape;145;p2"/>
          <p:cNvCxnSpPr/>
          <p:nvPr/>
        </p:nvCxnSpPr>
        <p:spPr>
          <a:xfrm flipH="1">
            <a:off x="6700484" y="1362751"/>
            <a:ext cx="164726" cy="659800"/>
          </a:xfrm>
          <a:prstGeom prst="straightConnector1">
            <a:avLst/>
          </a:prstGeom>
          <a:noFill/>
          <a:ln w="53975" cap="flat" cmpd="sng">
            <a:solidFill>
              <a:schemeClr val="accent1"/>
            </a:solidFill>
            <a:prstDash val="solid"/>
            <a:miter lim="800000"/>
            <a:headEnd type="none" w="sm" len="sm"/>
            <a:tailEnd type="none" w="sm" len="sm"/>
          </a:ln>
        </p:spPr>
      </p:cxnSp>
      <p:cxnSp>
        <p:nvCxnSpPr>
          <p:cNvPr id="146" name="Google Shape;146;p2"/>
          <p:cNvCxnSpPr/>
          <p:nvPr/>
        </p:nvCxnSpPr>
        <p:spPr>
          <a:xfrm flipH="1">
            <a:off x="4418785" y="3170364"/>
            <a:ext cx="164726" cy="659800"/>
          </a:xfrm>
          <a:prstGeom prst="straightConnector1">
            <a:avLst/>
          </a:prstGeom>
          <a:noFill/>
          <a:ln w="53975" cap="flat" cmpd="sng">
            <a:solidFill>
              <a:schemeClr val="accent1"/>
            </a:solidFill>
            <a:prstDash val="solid"/>
            <a:miter lim="800000"/>
            <a:headEnd type="none" w="sm" len="sm"/>
            <a:tailEnd type="none" w="sm" len="sm"/>
          </a:ln>
        </p:spPr>
      </p:cxnSp>
      <p:cxnSp>
        <p:nvCxnSpPr>
          <p:cNvPr id="147" name="Google Shape;147;p2"/>
          <p:cNvCxnSpPr/>
          <p:nvPr/>
        </p:nvCxnSpPr>
        <p:spPr>
          <a:xfrm flipH="1">
            <a:off x="6535758" y="3113921"/>
            <a:ext cx="164726" cy="659800"/>
          </a:xfrm>
          <a:prstGeom prst="straightConnector1">
            <a:avLst/>
          </a:prstGeom>
          <a:noFill/>
          <a:ln w="53975" cap="flat" cmpd="sng">
            <a:solidFill>
              <a:schemeClr val="accent1"/>
            </a:solidFill>
            <a:prstDash val="solid"/>
            <a:miter lim="800000"/>
            <a:headEnd type="none" w="sm" len="sm"/>
            <a:tailEnd type="none" w="sm" len="sm"/>
          </a:ln>
        </p:spPr>
      </p:cxnSp>
      <p:pic>
        <p:nvPicPr>
          <p:cNvPr id="148" name="Google Shape;148;p2"/>
          <p:cNvPicPr preferRelativeResize="0"/>
          <p:nvPr/>
        </p:nvPicPr>
        <p:blipFill rotWithShape="1">
          <a:blip r:embed="rId10">
            <a:alphaModFix/>
          </a:blip>
          <a:srcRect/>
          <a:stretch/>
        </p:blipFill>
        <p:spPr>
          <a:xfrm>
            <a:off x="1162416" y="2942614"/>
            <a:ext cx="827166" cy="1002414"/>
          </a:xfrm>
          <a:prstGeom prst="rect">
            <a:avLst/>
          </a:prstGeom>
          <a:noFill/>
          <a:ln>
            <a:noFill/>
          </a:ln>
        </p:spPr>
      </p:pic>
      <p:cxnSp>
        <p:nvCxnSpPr>
          <p:cNvPr id="149" name="Google Shape;149;p2"/>
          <p:cNvCxnSpPr/>
          <p:nvPr/>
        </p:nvCxnSpPr>
        <p:spPr>
          <a:xfrm flipH="1">
            <a:off x="2386832" y="3192720"/>
            <a:ext cx="164726" cy="659800"/>
          </a:xfrm>
          <a:prstGeom prst="straightConnector1">
            <a:avLst/>
          </a:prstGeom>
          <a:noFill/>
          <a:ln w="53975" cap="flat" cmpd="sng">
            <a:solidFill>
              <a:schemeClr val="accent1"/>
            </a:solidFill>
            <a:prstDash val="solid"/>
            <a:miter lim="800000"/>
            <a:headEnd type="none" w="sm" len="sm"/>
            <a:tailEnd type="none" w="sm" len="sm"/>
          </a:ln>
        </p:spPr>
      </p:cxnSp>
      <p:sp>
        <p:nvSpPr>
          <p:cNvPr id="150" name="Google Shape;150;p2"/>
          <p:cNvSpPr/>
          <p:nvPr/>
        </p:nvSpPr>
        <p:spPr>
          <a:xfrm>
            <a:off x="804701" y="4011843"/>
            <a:ext cx="1582131" cy="35394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t-EE" sz="1700" b="0" i="0" u="none" strike="noStrike" cap="none">
                <a:solidFill>
                  <a:schemeClr val="dk1"/>
                </a:solidFill>
                <a:latin typeface="EB Garamond"/>
                <a:ea typeface="EB Garamond"/>
                <a:cs typeface="EB Garamond"/>
                <a:sym typeface="EB Garamond"/>
              </a:rPr>
              <a:t>Protsess</a:t>
            </a:r>
            <a:endParaRPr sz="1700" b="0" i="0" u="none" strike="noStrike" cap="none">
              <a:solidFill>
                <a:schemeClr val="dk1"/>
              </a:solidFill>
              <a:latin typeface="EB Garamond"/>
              <a:ea typeface="EB Garamond"/>
              <a:cs typeface="EB Garamond"/>
              <a:sym typeface="EB Garamond"/>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3"/>
          <p:cNvSpPr txBox="1">
            <a:spLocks noGrp="1"/>
          </p:cNvSpPr>
          <p:nvPr>
            <p:ph type="body" idx="1"/>
          </p:nvPr>
        </p:nvSpPr>
        <p:spPr>
          <a:xfrm>
            <a:off x="482100" y="1129225"/>
            <a:ext cx="8179800" cy="2966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t-EE" sz="2800"/>
              <a:t>Ettevõtted ja organisatsioonid saavad teha olulisi samme oma digitaalse jalajälje vähendamiseks. Selleks on vaja teha mõned strateegilised otsused ja muudatused oma igapäevatöös ja internetikasutuses. Oluline roll on ka töötajate digikoolitamisel.</a:t>
            </a:r>
            <a:endParaRPr/>
          </a:p>
        </p:txBody>
      </p:sp>
      <p:sp>
        <p:nvSpPr>
          <p:cNvPr id="258" name="Google Shape;258;p23"/>
          <p:cNvSpPr txBox="1">
            <a:spLocks noGrp="1"/>
          </p:cNvSpPr>
          <p:nvPr>
            <p:ph type="title" idx="4294967295"/>
          </p:nvPr>
        </p:nvSpPr>
        <p:spPr>
          <a:xfrm>
            <a:off x="488450" y="362930"/>
            <a:ext cx="7962900" cy="926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t-EE" sz="2800" i="0"/>
              <a:t>JÄRELDUSED, KOKKUVÕTE</a:t>
            </a:r>
            <a:endParaRPr i="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subTitle" idx="4294967295"/>
          </p:nvPr>
        </p:nvSpPr>
        <p:spPr>
          <a:xfrm>
            <a:off x="599012" y="626660"/>
            <a:ext cx="4387855" cy="3767540"/>
          </a:xfrm>
          <a:prstGeom prst="rect">
            <a:avLst/>
          </a:prstGeom>
          <a:no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Clr>
                <a:srgbClr val="9B002B"/>
              </a:buClr>
              <a:buSzPts val="6000"/>
              <a:buFont typeface="Merriweather Sans"/>
              <a:buNone/>
            </a:pPr>
            <a:r>
              <a:rPr lang="et-EE" sz="6000" b="0" i="1" u="none" strike="noStrike" cap="none">
                <a:solidFill>
                  <a:schemeClr val="dk1"/>
                </a:solidFill>
                <a:latin typeface="Times New Roman"/>
                <a:ea typeface="Times New Roman"/>
                <a:cs typeface="Times New Roman"/>
                <a:sym typeface="Times New Roman"/>
              </a:rPr>
              <a:t>TÄNAME!</a:t>
            </a:r>
            <a:endParaRPr sz="6000" b="0" i="1" u="none" strike="noStrike" cap="none">
              <a:solidFill>
                <a:schemeClr val="dk1"/>
              </a:solidFill>
              <a:latin typeface="Times New Roman"/>
              <a:ea typeface="Times New Roman"/>
              <a:cs typeface="Times New Roman"/>
              <a:sym typeface="Times New Roman"/>
            </a:endParaRPr>
          </a:p>
          <a:p>
            <a:pPr marL="0" marR="0" lvl="0" indent="0" algn="ctr" rtl="0">
              <a:lnSpc>
                <a:spcPct val="120000"/>
              </a:lnSpc>
              <a:spcBef>
                <a:spcPts val="1000"/>
              </a:spcBef>
              <a:spcAft>
                <a:spcPts val="0"/>
              </a:spcAft>
              <a:buClr>
                <a:srgbClr val="9B002B"/>
              </a:buClr>
              <a:buSzPts val="1800"/>
              <a:buFont typeface="Merriweather Sans"/>
              <a:buNone/>
            </a:pP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abf45037a1_0_0"/>
          <p:cNvSpPr txBox="1">
            <a:spLocks noGrp="1"/>
          </p:cNvSpPr>
          <p:nvPr>
            <p:ph type="subTitle" idx="4294967295"/>
          </p:nvPr>
        </p:nvSpPr>
        <p:spPr>
          <a:xfrm>
            <a:off x="264898" y="170100"/>
            <a:ext cx="3491100" cy="4803300"/>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1000"/>
              </a:spcBef>
              <a:spcAft>
                <a:spcPts val="0"/>
              </a:spcAft>
              <a:buClr>
                <a:srgbClr val="9B002B"/>
              </a:buClr>
              <a:buSzPts val="2000"/>
              <a:buFont typeface="Merriweather Sans"/>
              <a:buNone/>
            </a:pPr>
            <a:r>
              <a:rPr lang="et-EE" sz="2400" b="1"/>
              <a:t>Grupp:</a:t>
            </a:r>
            <a:r>
              <a:rPr lang="et-EE" sz="2400" i="0" u="none" strike="noStrike" cap="none">
                <a:solidFill>
                  <a:srgbClr val="002060"/>
                </a:solidFill>
                <a:latin typeface="Barlow Condensed Medium"/>
                <a:ea typeface="Barlow Condensed Medium"/>
                <a:cs typeface="Barlow Condensed Medium"/>
                <a:sym typeface="Barlow Condensed Medium"/>
              </a:rPr>
              <a:t> </a:t>
            </a:r>
            <a:endParaRPr>
              <a:latin typeface="Barlow Condensed"/>
              <a:ea typeface="Barlow Condensed"/>
              <a:cs typeface="Barlow Condensed"/>
              <a:sym typeface="Barlow Condensed"/>
            </a:endParaRPr>
          </a:p>
          <a:p>
            <a:pPr marL="0" marR="0" lvl="0" indent="0" algn="l" rtl="0">
              <a:lnSpc>
                <a:spcPct val="100000"/>
              </a:lnSpc>
              <a:spcBef>
                <a:spcPts val="1000"/>
              </a:spcBef>
              <a:spcAft>
                <a:spcPts val="0"/>
              </a:spcAft>
              <a:buClr>
                <a:srgbClr val="9B002B"/>
              </a:buClr>
              <a:buSzPts val="2000"/>
              <a:buFont typeface="Merriweather Sans"/>
              <a:buNone/>
            </a:pPr>
            <a:r>
              <a:rPr lang="et-EE" sz="1400" b="1">
                <a:solidFill>
                  <a:srgbClr val="262262"/>
                </a:solidFill>
                <a:latin typeface="Barlow Condensed"/>
                <a:ea typeface="Barlow Condensed"/>
                <a:cs typeface="Barlow Condensed"/>
                <a:sym typeface="Barlow Condensed"/>
              </a:rPr>
              <a:t>Nüüdismeedia</a:t>
            </a:r>
            <a:r>
              <a:rPr lang="et-EE" sz="1200">
                <a:solidFill>
                  <a:srgbClr val="262262"/>
                </a:solidFill>
                <a:latin typeface="Barlow Condensed"/>
                <a:ea typeface="Barlow Condensed"/>
                <a:cs typeface="Barlow Condensed"/>
                <a:sym typeface="Barlow Condensed"/>
              </a:rPr>
              <a:t> - </a:t>
            </a:r>
            <a:r>
              <a:rPr lang="et-EE" sz="1400">
                <a:solidFill>
                  <a:srgbClr val="262262"/>
                </a:solidFill>
                <a:latin typeface="Barlow Condensed"/>
                <a:ea typeface="Barlow Condensed"/>
                <a:cs typeface="Barlow Condensed"/>
                <a:sym typeface="Barlow Condensed"/>
              </a:rPr>
              <a:t>Susanna Päiv, Kristi Ainen</a:t>
            </a:r>
            <a:endParaRPr sz="1400">
              <a:solidFill>
                <a:srgbClr val="262262"/>
              </a:solidFill>
              <a:latin typeface="Barlow Condensed"/>
              <a:ea typeface="Barlow Condensed"/>
              <a:cs typeface="Barlow Condensed"/>
              <a:sym typeface="Barlow Condensed"/>
            </a:endParaRPr>
          </a:p>
          <a:p>
            <a:pPr marL="0" lvl="0" indent="0" algn="l" rtl="0">
              <a:lnSpc>
                <a:spcPct val="100000"/>
              </a:lnSpc>
              <a:spcBef>
                <a:spcPts val="1000"/>
              </a:spcBef>
              <a:spcAft>
                <a:spcPts val="0"/>
              </a:spcAft>
              <a:buClr>
                <a:srgbClr val="9B002B"/>
              </a:buClr>
              <a:buSzPts val="2000"/>
              <a:buFont typeface="Merriweather Sans"/>
              <a:buNone/>
            </a:pPr>
            <a:r>
              <a:rPr lang="et-EE" sz="1400" b="1">
                <a:solidFill>
                  <a:srgbClr val="262262"/>
                </a:solidFill>
                <a:latin typeface="Barlow Condensed"/>
                <a:ea typeface="Barlow Condensed"/>
                <a:cs typeface="Barlow Condensed"/>
                <a:sym typeface="Barlow Condensed"/>
              </a:rPr>
              <a:t>Infotehnoloogia juhtimine </a:t>
            </a:r>
            <a:r>
              <a:rPr lang="et-EE" sz="1400">
                <a:solidFill>
                  <a:srgbClr val="262262"/>
                </a:solidFill>
                <a:latin typeface="Barlow Condensed"/>
                <a:ea typeface="Barlow Condensed"/>
                <a:cs typeface="Barlow Condensed"/>
                <a:sym typeface="Barlow Condensed"/>
              </a:rPr>
              <a:t>-</a:t>
            </a:r>
            <a:r>
              <a:rPr lang="et-EE" sz="1400" b="1">
                <a:solidFill>
                  <a:srgbClr val="262262"/>
                </a:solidFill>
                <a:latin typeface="Barlow Condensed"/>
                <a:ea typeface="Barlow Condensed"/>
                <a:cs typeface="Barlow Condensed"/>
                <a:sym typeface="Barlow Condensed"/>
              </a:rPr>
              <a:t> </a:t>
            </a:r>
            <a:r>
              <a:rPr lang="et-EE" sz="1400">
                <a:solidFill>
                  <a:srgbClr val="262262"/>
                </a:solidFill>
                <a:latin typeface="Barlow Condensed"/>
                <a:ea typeface="Barlow Condensed"/>
                <a:cs typeface="Barlow Condensed"/>
                <a:sym typeface="Barlow Condensed"/>
              </a:rPr>
              <a:t>Erko Nõmm, Kermo Mägi, Kaspar Tall</a:t>
            </a:r>
            <a:endParaRPr sz="1400">
              <a:solidFill>
                <a:srgbClr val="262262"/>
              </a:solidFill>
              <a:latin typeface="Barlow Condensed"/>
              <a:ea typeface="Barlow Condensed"/>
              <a:cs typeface="Barlow Condensed"/>
              <a:sym typeface="Barlow Condensed"/>
            </a:endParaRPr>
          </a:p>
          <a:p>
            <a:pPr marL="0" marR="0" lvl="0" indent="0" algn="l" rtl="0">
              <a:lnSpc>
                <a:spcPct val="100000"/>
              </a:lnSpc>
              <a:spcBef>
                <a:spcPts val="1000"/>
              </a:spcBef>
              <a:spcAft>
                <a:spcPts val="0"/>
              </a:spcAft>
              <a:buClr>
                <a:srgbClr val="9B002B"/>
              </a:buClr>
              <a:buSzPts val="2000"/>
              <a:buFont typeface="Merriweather Sans"/>
              <a:buNone/>
            </a:pPr>
            <a:r>
              <a:rPr lang="et-EE" sz="1400" b="1">
                <a:solidFill>
                  <a:srgbClr val="262262"/>
                </a:solidFill>
                <a:latin typeface="Barlow Condensed"/>
                <a:ea typeface="Barlow Condensed"/>
                <a:cs typeface="Barlow Condensed"/>
                <a:sym typeface="Barlow Condensed"/>
              </a:rPr>
              <a:t>Reklaam ja suhtekorraldus </a:t>
            </a:r>
            <a:r>
              <a:rPr lang="et-EE" sz="1100">
                <a:solidFill>
                  <a:srgbClr val="262262"/>
                </a:solidFill>
                <a:latin typeface="Barlow Condensed"/>
                <a:ea typeface="Barlow Condensed"/>
                <a:cs typeface="Barlow Condensed"/>
                <a:sym typeface="Barlow Condensed"/>
              </a:rPr>
              <a:t>- </a:t>
            </a:r>
            <a:r>
              <a:rPr lang="et-EE" sz="1400">
                <a:solidFill>
                  <a:srgbClr val="262262"/>
                </a:solidFill>
                <a:latin typeface="Barlow Condensed"/>
                <a:ea typeface="Barlow Condensed"/>
                <a:cs typeface="Barlow Condensed"/>
                <a:sym typeface="Barlow Condensed"/>
              </a:rPr>
              <a:t>Karita Kalmus</a:t>
            </a:r>
            <a:endParaRPr sz="1400">
              <a:solidFill>
                <a:srgbClr val="262262"/>
              </a:solidFill>
              <a:latin typeface="Barlow Condensed"/>
              <a:ea typeface="Barlow Condensed"/>
              <a:cs typeface="Barlow Condensed"/>
              <a:sym typeface="Barlow Condensed"/>
            </a:endParaRPr>
          </a:p>
          <a:p>
            <a:pPr marL="0" marR="0" lvl="0" indent="0" algn="l" rtl="0">
              <a:lnSpc>
                <a:spcPct val="100000"/>
              </a:lnSpc>
              <a:spcBef>
                <a:spcPts val="1000"/>
              </a:spcBef>
              <a:spcAft>
                <a:spcPts val="0"/>
              </a:spcAft>
              <a:buClr>
                <a:srgbClr val="9B002B"/>
              </a:buClr>
              <a:buSzPts val="2000"/>
              <a:buFont typeface="Merriweather Sans"/>
              <a:buNone/>
            </a:pPr>
            <a:r>
              <a:rPr lang="et-EE" sz="1400" b="1">
                <a:solidFill>
                  <a:srgbClr val="262262"/>
                </a:solidFill>
                <a:latin typeface="Barlow Condensed"/>
                <a:ea typeface="Barlow Condensed"/>
                <a:cs typeface="Barlow Condensed"/>
                <a:sym typeface="Barlow Condensed"/>
              </a:rPr>
              <a:t>Integreeritud loodusteadused</a:t>
            </a:r>
            <a:r>
              <a:rPr lang="et-EE" sz="1200" b="1">
                <a:solidFill>
                  <a:srgbClr val="262262"/>
                </a:solidFill>
                <a:latin typeface="Barlow Condensed"/>
                <a:ea typeface="Barlow Condensed"/>
                <a:cs typeface="Barlow Condensed"/>
                <a:sym typeface="Barlow Condensed"/>
              </a:rPr>
              <a:t> </a:t>
            </a:r>
            <a:r>
              <a:rPr lang="et-EE" sz="1100">
                <a:solidFill>
                  <a:srgbClr val="262262"/>
                </a:solidFill>
                <a:latin typeface="Barlow Condensed"/>
                <a:ea typeface="Barlow Condensed"/>
                <a:cs typeface="Barlow Condensed"/>
                <a:sym typeface="Barlow Condensed"/>
              </a:rPr>
              <a:t>- </a:t>
            </a:r>
            <a:r>
              <a:rPr lang="et-EE" sz="1400">
                <a:solidFill>
                  <a:srgbClr val="262262"/>
                </a:solidFill>
                <a:latin typeface="Barlow Condensed"/>
                <a:ea typeface="Barlow Condensed"/>
                <a:cs typeface="Barlow Condensed"/>
                <a:sym typeface="Barlow Condensed"/>
              </a:rPr>
              <a:t>Maksim Arfanov</a:t>
            </a:r>
            <a:endParaRPr sz="1400">
              <a:solidFill>
                <a:srgbClr val="262262"/>
              </a:solidFill>
              <a:latin typeface="Barlow Condensed"/>
              <a:ea typeface="Barlow Condensed"/>
              <a:cs typeface="Barlow Condensed"/>
              <a:sym typeface="Barlow Condensed"/>
            </a:endParaRPr>
          </a:p>
          <a:p>
            <a:pPr marL="0" marR="0" lvl="0" indent="0" algn="l" rtl="0">
              <a:lnSpc>
                <a:spcPct val="100000"/>
              </a:lnSpc>
              <a:spcBef>
                <a:spcPts val="1000"/>
              </a:spcBef>
              <a:spcAft>
                <a:spcPts val="0"/>
              </a:spcAft>
              <a:buClr>
                <a:srgbClr val="9B002B"/>
              </a:buClr>
              <a:buSzPts val="2000"/>
              <a:buFont typeface="Merriweather Sans"/>
              <a:buNone/>
            </a:pPr>
            <a:r>
              <a:rPr lang="et-EE" sz="1400" b="1">
                <a:solidFill>
                  <a:srgbClr val="262262"/>
                </a:solidFill>
                <a:latin typeface="Barlow Condensed"/>
                <a:ea typeface="Barlow Condensed"/>
                <a:cs typeface="Barlow Condensed"/>
                <a:sym typeface="Barlow Condensed"/>
              </a:rPr>
              <a:t>Antropoloogia </a:t>
            </a:r>
            <a:r>
              <a:rPr lang="et-EE" sz="1100">
                <a:solidFill>
                  <a:srgbClr val="262262"/>
                </a:solidFill>
                <a:latin typeface="Barlow Condensed"/>
                <a:ea typeface="Barlow Condensed"/>
                <a:cs typeface="Barlow Condensed"/>
                <a:sym typeface="Barlow Condensed"/>
              </a:rPr>
              <a:t>- </a:t>
            </a:r>
            <a:r>
              <a:rPr lang="et-EE" sz="1400">
                <a:solidFill>
                  <a:srgbClr val="262262"/>
                </a:solidFill>
                <a:latin typeface="Barlow Condensed"/>
                <a:ea typeface="Barlow Condensed"/>
                <a:cs typeface="Barlow Condensed"/>
                <a:sym typeface="Barlow Condensed"/>
              </a:rPr>
              <a:t>Ingrid Nielsen</a:t>
            </a:r>
            <a:endParaRPr sz="1400">
              <a:solidFill>
                <a:srgbClr val="262262"/>
              </a:solidFill>
              <a:latin typeface="Barlow Condensed"/>
              <a:ea typeface="Barlow Condensed"/>
              <a:cs typeface="Barlow Condensed"/>
              <a:sym typeface="Barlow Condensed"/>
            </a:endParaRPr>
          </a:p>
          <a:p>
            <a:pPr marL="0" marR="0" lvl="0" indent="0" algn="l" rtl="0">
              <a:lnSpc>
                <a:spcPct val="100000"/>
              </a:lnSpc>
              <a:spcBef>
                <a:spcPts val="1000"/>
              </a:spcBef>
              <a:spcAft>
                <a:spcPts val="0"/>
              </a:spcAft>
              <a:buClr>
                <a:srgbClr val="9B002B"/>
              </a:buClr>
              <a:buSzPts val="2000"/>
              <a:buFont typeface="Merriweather Sans"/>
              <a:buNone/>
            </a:pPr>
            <a:r>
              <a:rPr lang="et-EE" sz="1400" b="1">
                <a:solidFill>
                  <a:srgbClr val="262262"/>
                </a:solidFill>
                <a:latin typeface="Barlow Condensed"/>
                <a:ea typeface="Barlow Condensed"/>
                <a:cs typeface="Barlow Condensed"/>
                <a:sym typeface="Barlow Condensed"/>
              </a:rPr>
              <a:t>Rakendusinformaatika</a:t>
            </a:r>
            <a:r>
              <a:rPr lang="et-EE" sz="1100" b="1">
                <a:solidFill>
                  <a:srgbClr val="262262"/>
                </a:solidFill>
                <a:latin typeface="Barlow Condensed"/>
                <a:ea typeface="Barlow Condensed"/>
                <a:cs typeface="Barlow Condensed"/>
                <a:sym typeface="Barlow Condensed"/>
              </a:rPr>
              <a:t> </a:t>
            </a:r>
            <a:r>
              <a:rPr lang="et-EE" sz="1100">
                <a:solidFill>
                  <a:srgbClr val="262262"/>
                </a:solidFill>
                <a:latin typeface="Barlow Condensed"/>
                <a:ea typeface="Barlow Condensed"/>
                <a:cs typeface="Barlow Condensed"/>
                <a:sym typeface="Barlow Condensed"/>
              </a:rPr>
              <a:t>-</a:t>
            </a:r>
            <a:r>
              <a:rPr lang="et-EE" sz="1100" b="1">
                <a:solidFill>
                  <a:srgbClr val="262262"/>
                </a:solidFill>
                <a:latin typeface="Barlow Condensed"/>
                <a:ea typeface="Barlow Condensed"/>
                <a:cs typeface="Barlow Condensed"/>
                <a:sym typeface="Barlow Condensed"/>
              </a:rPr>
              <a:t> </a:t>
            </a:r>
            <a:r>
              <a:rPr lang="et-EE" sz="1400">
                <a:solidFill>
                  <a:srgbClr val="262262"/>
                </a:solidFill>
                <a:latin typeface="Barlow Condensed"/>
                <a:ea typeface="Barlow Condensed"/>
                <a:cs typeface="Barlow Condensed"/>
                <a:sym typeface="Barlow Condensed"/>
              </a:rPr>
              <a:t>Maris Riba</a:t>
            </a:r>
            <a:endParaRPr sz="1400">
              <a:solidFill>
                <a:srgbClr val="262262"/>
              </a:solidFill>
              <a:latin typeface="Barlow Condensed"/>
              <a:ea typeface="Barlow Condensed"/>
              <a:cs typeface="Barlow Condensed"/>
              <a:sym typeface="Barlow Condensed"/>
            </a:endParaRPr>
          </a:p>
          <a:p>
            <a:pPr marL="0" marR="0" lvl="0" indent="0" algn="l" rtl="0">
              <a:lnSpc>
                <a:spcPct val="100000"/>
              </a:lnSpc>
              <a:spcBef>
                <a:spcPts val="1000"/>
              </a:spcBef>
              <a:spcAft>
                <a:spcPts val="0"/>
              </a:spcAft>
              <a:buClr>
                <a:srgbClr val="9B002B"/>
              </a:buClr>
              <a:buSzPts val="2000"/>
              <a:buFont typeface="Merriweather Sans"/>
              <a:buNone/>
            </a:pPr>
            <a:r>
              <a:rPr lang="et-EE" sz="1400" b="1">
                <a:solidFill>
                  <a:srgbClr val="262262"/>
                </a:solidFill>
                <a:latin typeface="Barlow Condensed"/>
                <a:ea typeface="Barlow Condensed"/>
                <a:cs typeface="Barlow Condensed"/>
                <a:sym typeface="Barlow Condensed"/>
              </a:rPr>
              <a:t>Haridustehnoloogia</a:t>
            </a:r>
            <a:r>
              <a:rPr lang="et-EE" sz="1100" b="1">
                <a:solidFill>
                  <a:srgbClr val="262262"/>
                </a:solidFill>
                <a:latin typeface="Barlow Condensed"/>
                <a:ea typeface="Barlow Condensed"/>
                <a:cs typeface="Barlow Condensed"/>
                <a:sym typeface="Barlow Condensed"/>
              </a:rPr>
              <a:t> </a:t>
            </a:r>
            <a:r>
              <a:rPr lang="et-EE" sz="1100">
                <a:solidFill>
                  <a:srgbClr val="262262"/>
                </a:solidFill>
                <a:latin typeface="Barlow Condensed"/>
                <a:ea typeface="Barlow Condensed"/>
                <a:cs typeface="Barlow Condensed"/>
                <a:sym typeface="Barlow Condensed"/>
              </a:rPr>
              <a:t>- </a:t>
            </a:r>
            <a:r>
              <a:rPr lang="et-EE" sz="1400">
                <a:solidFill>
                  <a:srgbClr val="262262"/>
                </a:solidFill>
                <a:latin typeface="Barlow Condensed"/>
                <a:ea typeface="Barlow Condensed"/>
                <a:cs typeface="Barlow Condensed"/>
                <a:sym typeface="Barlow Condensed"/>
              </a:rPr>
              <a:t>Toomas Salus</a:t>
            </a:r>
            <a:endParaRPr sz="1400">
              <a:solidFill>
                <a:srgbClr val="262262"/>
              </a:solidFill>
              <a:latin typeface="Barlow Condensed"/>
              <a:ea typeface="Barlow Condensed"/>
              <a:cs typeface="Barlow Condensed"/>
              <a:sym typeface="Barlow Condensed"/>
            </a:endParaRPr>
          </a:p>
          <a:p>
            <a:pPr marL="0" marR="0" lvl="0" indent="0" algn="l" rtl="0">
              <a:lnSpc>
                <a:spcPct val="100000"/>
              </a:lnSpc>
              <a:spcBef>
                <a:spcPts val="1000"/>
              </a:spcBef>
              <a:spcAft>
                <a:spcPts val="0"/>
              </a:spcAft>
              <a:buClr>
                <a:srgbClr val="9B002B"/>
              </a:buClr>
              <a:buSzPts val="2000"/>
              <a:buFont typeface="Merriweather Sans"/>
              <a:buNone/>
            </a:pPr>
            <a:r>
              <a:rPr lang="et-EE" sz="1400" b="1">
                <a:solidFill>
                  <a:srgbClr val="262262"/>
                </a:solidFill>
                <a:latin typeface="Barlow Condensed"/>
                <a:ea typeface="Barlow Condensed"/>
                <a:cs typeface="Barlow Condensed"/>
                <a:sym typeface="Barlow Condensed"/>
              </a:rPr>
              <a:t>Keskkonnakorraldus </a:t>
            </a:r>
            <a:r>
              <a:rPr lang="et-EE" sz="1100">
                <a:solidFill>
                  <a:srgbClr val="262262"/>
                </a:solidFill>
                <a:latin typeface="Barlow Condensed"/>
                <a:ea typeface="Barlow Condensed"/>
                <a:cs typeface="Barlow Condensed"/>
                <a:sym typeface="Barlow Condensed"/>
              </a:rPr>
              <a:t>-</a:t>
            </a:r>
            <a:r>
              <a:rPr lang="et-EE" sz="1400" b="1">
                <a:solidFill>
                  <a:srgbClr val="262262"/>
                </a:solidFill>
                <a:latin typeface="Barlow Condensed"/>
                <a:ea typeface="Barlow Condensed"/>
                <a:cs typeface="Barlow Condensed"/>
                <a:sym typeface="Barlow Condensed"/>
              </a:rPr>
              <a:t> </a:t>
            </a:r>
            <a:r>
              <a:rPr lang="et-EE" sz="1400">
                <a:solidFill>
                  <a:srgbClr val="262262"/>
                </a:solidFill>
                <a:latin typeface="Barlow Condensed"/>
                <a:ea typeface="Barlow Condensed"/>
                <a:cs typeface="Barlow Condensed"/>
                <a:sym typeface="Barlow Condensed"/>
              </a:rPr>
              <a:t>Dan Taidla</a:t>
            </a:r>
            <a:endParaRPr sz="1400">
              <a:solidFill>
                <a:srgbClr val="262262"/>
              </a:solidFill>
              <a:latin typeface="Barlow Condensed"/>
              <a:ea typeface="Barlow Condensed"/>
              <a:cs typeface="Barlow Condensed"/>
              <a:sym typeface="Barlow Condensed"/>
            </a:endParaRPr>
          </a:p>
          <a:p>
            <a:pPr marL="0" marR="0" lvl="0" indent="0" algn="l" rtl="0">
              <a:lnSpc>
                <a:spcPct val="100000"/>
              </a:lnSpc>
              <a:spcBef>
                <a:spcPts val="1000"/>
              </a:spcBef>
              <a:spcAft>
                <a:spcPts val="0"/>
              </a:spcAft>
              <a:buClr>
                <a:srgbClr val="9B002B"/>
              </a:buClr>
              <a:buSzPts val="2000"/>
              <a:buFont typeface="Merriweather Sans"/>
              <a:buNone/>
            </a:pPr>
            <a:r>
              <a:rPr lang="et-EE" sz="1400" b="1">
                <a:solidFill>
                  <a:srgbClr val="262262"/>
                </a:solidFill>
                <a:latin typeface="Barlow Condensed"/>
                <a:ea typeface="Barlow Condensed"/>
                <a:cs typeface="Barlow Condensed"/>
                <a:sym typeface="Barlow Condensed"/>
              </a:rPr>
              <a:t>Infoteadus </a:t>
            </a:r>
            <a:r>
              <a:rPr lang="et-EE" sz="1100">
                <a:solidFill>
                  <a:srgbClr val="262262"/>
                </a:solidFill>
                <a:latin typeface="Barlow Condensed"/>
                <a:ea typeface="Barlow Condensed"/>
                <a:cs typeface="Barlow Condensed"/>
                <a:sym typeface="Barlow Condensed"/>
              </a:rPr>
              <a:t>-</a:t>
            </a:r>
            <a:r>
              <a:rPr lang="et-EE" sz="1100" b="1">
                <a:solidFill>
                  <a:srgbClr val="262262"/>
                </a:solidFill>
                <a:latin typeface="Barlow Condensed"/>
                <a:ea typeface="Barlow Condensed"/>
                <a:cs typeface="Barlow Condensed"/>
                <a:sym typeface="Barlow Condensed"/>
              </a:rPr>
              <a:t> </a:t>
            </a:r>
            <a:r>
              <a:rPr lang="et-EE" sz="1400">
                <a:solidFill>
                  <a:srgbClr val="262262"/>
                </a:solidFill>
                <a:latin typeface="Barlow Condensed"/>
                <a:ea typeface="Barlow Condensed"/>
                <a:cs typeface="Barlow Condensed"/>
                <a:sym typeface="Barlow Condensed"/>
              </a:rPr>
              <a:t>Aiddy Mölder</a:t>
            </a:r>
            <a:endParaRPr sz="1400">
              <a:solidFill>
                <a:srgbClr val="262262"/>
              </a:solidFill>
              <a:latin typeface="Barlow Condensed"/>
              <a:ea typeface="Barlow Condensed"/>
              <a:cs typeface="Barlow Condensed"/>
              <a:sym typeface="Barlow Condensed"/>
            </a:endParaRPr>
          </a:p>
          <a:p>
            <a:pPr marL="0" marR="0" lvl="0" indent="0" algn="l" rtl="0">
              <a:lnSpc>
                <a:spcPct val="100000"/>
              </a:lnSpc>
              <a:spcBef>
                <a:spcPts val="1000"/>
              </a:spcBef>
              <a:spcAft>
                <a:spcPts val="0"/>
              </a:spcAft>
              <a:buClr>
                <a:srgbClr val="9B002B"/>
              </a:buClr>
              <a:buSzPts val="2000"/>
              <a:buFont typeface="Merriweather Sans"/>
              <a:buNone/>
            </a:pPr>
            <a:r>
              <a:rPr lang="et-EE" sz="1400" b="1">
                <a:solidFill>
                  <a:srgbClr val="262262"/>
                </a:solidFill>
                <a:latin typeface="Barlow Condensed"/>
                <a:ea typeface="Barlow Condensed"/>
                <a:cs typeface="Barlow Condensed"/>
                <a:sym typeface="Barlow Condensed"/>
              </a:rPr>
              <a:t>Sotsioloogia </a:t>
            </a:r>
            <a:r>
              <a:rPr lang="et-EE" sz="1100">
                <a:solidFill>
                  <a:srgbClr val="262262"/>
                </a:solidFill>
                <a:latin typeface="Barlow Condensed"/>
                <a:ea typeface="Barlow Condensed"/>
                <a:cs typeface="Barlow Condensed"/>
                <a:sym typeface="Barlow Condensed"/>
              </a:rPr>
              <a:t>- </a:t>
            </a:r>
            <a:r>
              <a:rPr lang="et-EE" sz="1400">
                <a:solidFill>
                  <a:srgbClr val="262262"/>
                </a:solidFill>
                <a:latin typeface="Barlow Condensed"/>
                <a:ea typeface="Barlow Condensed"/>
                <a:cs typeface="Barlow Condensed"/>
                <a:sym typeface="Barlow Condensed"/>
              </a:rPr>
              <a:t>Silver Perli</a:t>
            </a:r>
            <a:endParaRPr sz="1800" i="0" u="none" strike="noStrike" cap="none">
              <a:solidFill>
                <a:schemeClr val="dk1"/>
              </a:solidFill>
              <a:latin typeface="Barlow Condensed"/>
              <a:ea typeface="Barlow Condensed"/>
              <a:cs typeface="Barlow Condensed"/>
              <a:sym typeface="Barlow Condensed"/>
            </a:endParaRPr>
          </a:p>
        </p:txBody>
      </p:sp>
      <p:sp>
        <p:nvSpPr>
          <p:cNvPr id="157" name="Google Shape;157;gabf45037a1_0_0"/>
          <p:cNvSpPr txBox="1">
            <a:spLocks noGrp="1"/>
          </p:cNvSpPr>
          <p:nvPr>
            <p:ph type="subTitle" idx="4294967295"/>
          </p:nvPr>
        </p:nvSpPr>
        <p:spPr>
          <a:xfrm>
            <a:off x="3666146" y="59950"/>
            <a:ext cx="6342300" cy="4803300"/>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1000"/>
              </a:spcBef>
              <a:spcAft>
                <a:spcPts val="0"/>
              </a:spcAft>
              <a:buClr>
                <a:srgbClr val="9B002B"/>
              </a:buClr>
              <a:buSzPts val="2000"/>
              <a:buFont typeface="Merriweather Sans"/>
              <a:buNone/>
            </a:pPr>
            <a:r>
              <a:rPr lang="et-EE" sz="2400" b="1"/>
              <a:t>Juhendajad:</a:t>
            </a:r>
            <a:r>
              <a:rPr lang="et-EE" sz="2400" b="0" i="0" u="none" strike="noStrike" cap="none">
                <a:solidFill>
                  <a:srgbClr val="002060"/>
                </a:solidFill>
                <a:latin typeface="Barlow Condensed Medium"/>
                <a:ea typeface="Barlow Condensed Medium"/>
                <a:cs typeface="Barlow Condensed Medium"/>
                <a:sym typeface="Barlow Condensed Medium"/>
              </a:rPr>
              <a:t> </a:t>
            </a:r>
            <a:endParaRPr/>
          </a:p>
          <a:p>
            <a:pPr marL="0" lvl="0" indent="0" algn="l" rtl="0">
              <a:spcBef>
                <a:spcPts val="0"/>
              </a:spcBef>
              <a:spcAft>
                <a:spcPts val="0"/>
              </a:spcAft>
              <a:buClr>
                <a:schemeClr val="dk1"/>
              </a:buClr>
              <a:buSzPts val="1100"/>
              <a:buFont typeface="Arial"/>
              <a:buNone/>
            </a:pPr>
            <a:r>
              <a:rPr lang="et-EE" sz="1800">
                <a:solidFill>
                  <a:srgbClr val="262262"/>
                </a:solidFill>
                <a:latin typeface="Barlow Condensed"/>
                <a:ea typeface="Barlow Condensed"/>
                <a:cs typeface="Barlow Condensed"/>
                <a:sym typeface="Barlow Condensed"/>
              </a:rPr>
              <a:t>Liisa Puusepp, Mihkel Kangur</a:t>
            </a:r>
            <a:endParaRPr sz="1800">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t-EE" sz="2400" b="1"/>
              <a:t>Koostööpartner:</a:t>
            </a:r>
            <a:r>
              <a:rPr lang="et-EE" sz="2400" b="0" i="0" u="none" strike="noStrike" cap="none">
                <a:solidFill>
                  <a:srgbClr val="002060"/>
                </a:solidFill>
                <a:latin typeface="Barlow Condensed Medium"/>
                <a:ea typeface="Barlow Condensed Medium"/>
                <a:cs typeface="Barlow Condensed Medium"/>
                <a:sym typeface="Barlow Condensed Medium"/>
              </a:rPr>
              <a:t> </a:t>
            </a:r>
            <a:endParaRPr/>
          </a:p>
          <a:p>
            <a:pPr marL="0" marR="0" lvl="0" indent="0" algn="l" rtl="0">
              <a:lnSpc>
                <a:spcPct val="120000"/>
              </a:lnSpc>
              <a:spcBef>
                <a:spcPts val="1000"/>
              </a:spcBef>
              <a:spcAft>
                <a:spcPts val="0"/>
              </a:spcAft>
              <a:buClr>
                <a:srgbClr val="9B002B"/>
              </a:buClr>
              <a:buSzPts val="2000"/>
              <a:buFont typeface="Merriweather Sans"/>
              <a:buNone/>
            </a:pPr>
            <a:r>
              <a:rPr lang="et-EE" sz="1800">
                <a:solidFill>
                  <a:srgbClr val="002060"/>
                </a:solidFill>
                <a:latin typeface="Barlow Condensed"/>
                <a:ea typeface="Barlow Condensed"/>
                <a:cs typeface="Barlow Condensed"/>
                <a:sym typeface="Barlow Condensed"/>
              </a:rPr>
              <a:t>Telia Eesti AS</a:t>
            </a:r>
            <a:endParaRPr sz="18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t-EE" sz="1400">
                <a:solidFill>
                  <a:srgbClr val="002060"/>
                </a:solidFill>
                <a:latin typeface="Barlow Condensed"/>
                <a:ea typeface="Barlow Condensed"/>
                <a:cs typeface="Barlow Condensed"/>
                <a:sym typeface="Barlow Condensed"/>
              </a:rPr>
              <a:t> (Elo Võrk, Anne Zimbrot,   </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t-EE" sz="1400">
                <a:solidFill>
                  <a:srgbClr val="002060"/>
                </a:solidFill>
                <a:latin typeface="Barlow Condensed"/>
                <a:ea typeface="Barlow Condensed"/>
                <a:cs typeface="Barlow Condensed"/>
                <a:sym typeface="Barlow Condensed"/>
              </a:rPr>
              <a:t>Karl Gustav Adamsoo, </a:t>
            </a:r>
            <a:endParaRPr sz="14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r>
              <a:rPr lang="et-EE" sz="1400">
                <a:solidFill>
                  <a:srgbClr val="002060"/>
                </a:solidFill>
                <a:latin typeface="Barlow Condensed"/>
                <a:ea typeface="Barlow Condensed"/>
                <a:cs typeface="Barlow Condensed"/>
                <a:sym typeface="Barlow Condensed"/>
              </a:rPr>
              <a:t>Hele Tammenurm)</a:t>
            </a:r>
            <a:endParaRPr sz="650">
              <a:solidFill>
                <a:srgbClr val="222222"/>
              </a:solidFill>
              <a:highlight>
                <a:srgbClr val="FFFFFF"/>
              </a:highlight>
              <a:latin typeface="Arial"/>
              <a:ea typeface="Arial"/>
              <a:cs typeface="Arial"/>
              <a:sym typeface="Arial"/>
            </a:endParaRPr>
          </a:p>
          <a:p>
            <a:pPr marL="0" marR="0" lvl="0" indent="0" algn="l" rtl="0">
              <a:lnSpc>
                <a:spcPct val="120000"/>
              </a:lnSpc>
              <a:spcBef>
                <a:spcPts val="1000"/>
              </a:spcBef>
              <a:spcAft>
                <a:spcPts val="0"/>
              </a:spcAft>
              <a:buClr>
                <a:srgbClr val="9B002B"/>
              </a:buClr>
              <a:buSzPts val="2000"/>
              <a:buFont typeface="Merriweather Sans"/>
              <a:buNone/>
            </a:pPr>
            <a:endParaRPr sz="1800">
              <a:solidFill>
                <a:srgbClr val="002060"/>
              </a:solidFill>
              <a:latin typeface="Barlow Condensed"/>
              <a:ea typeface="Barlow Condensed"/>
              <a:cs typeface="Barlow Condensed"/>
              <a:sym typeface="Barlow Condensed"/>
            </a:endParaRPr>
          </a:p>
          <a:p>
            <a:pPr marL="0" marR="0" lvl="0" indent="0" algn="l" rtl="0">
              <a:lnSpc>
                <a:spcPct val="120000"/>
              </a:lnSpc>
              <a:spcBef>
                <a:spcPts val="1000"/>
              </a:spcBef>
              <a:spcAft>
                <a:spcPts val="0"/>
              </a:spcAft>
              <a:buClr>
                <a:srgbClr val="9B002B"/>
              </a:buClr>
              <a:buSzPts val="2000"/>
              <a:buFont typeface="Merriweather Sans"/>
              <a:buNone/>
            </a:pP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title"/>
          </p:nvPr>
        </p:nvSpPr>
        <p:spPr>
          <a:xfrm>
            <a:off x="2469826" y="1418720"/>
            <a:ext cx="5944374" cy="202721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Times New Roman"/>
              <a:buNone/>
            </a:pPr>
            <a:r>
              <a:rPr lang="et-EE" sz="6300" i="1"/>
              <a:t>PROBLEEM</a:t>
            </a:r>
            <a:endParaRPr sz="6300" i="1"/>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596900" y="362930"/>
            <a:ext cx="7962900" cy="9261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Times New Roman"/>
              <a:buNone/>
            </a:pPr>
            <a:r>
              <a:rPr lang="et-EE"/>
              <a:t>PROBLEEM</a:t>
            </a:r>
            <a:endParaRPr/>
          </a:p>
        </p:txBody>
      </p:sp>
      <p:sp>
        <p:nvSpPr>
          <p:cNvPr id="168" name="Google Shape;168;p7"/>
          <p:cNvSpPr txBox="1">
            <a:spLocks noGrp="1"/>
          </p:cNvSpPr>
          <p:nvPr>
            <p:ph type="body" idx="1"/>
          </p:nvPr>
        </p:nvSpPr>
        <p:spPr>
          <a:xfrm>
            <a:off x="617458" y="1461878"/>
            <a:ext cx="7909200" cy="29253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800"/>
              <a:buChar char="-"/>
            </a:pPr>
            <a:r>
              <a:rPr lang="et-EE"/>
              <a:t>Digimaailma mõju keskkonnale</a:t>
            </a:r>
            <a:endParaRPr/>
          </a:p>
          <a:p>
            <a:pPr marL="457200" lvl="0" indent="-457200" algn="l" rtl="0">
              <a:lnSpc>
                <a:spcPct val="120000"/>
              </a:lnSpc>
              <a:spcBef>
                <a:spcPts val="0"/>
              </a:spcBef>
              <a:spcAft>
                <a:spcPts val="0"/>
              </a:spcAft>
              <a:buSzPts val="2800"/>
              <a:buFont typeface="Merriweather Sans"/>
              <a:buChar char="-"/>
            </a:pPr>
            <a:r>
              <a:rPr lang="et-EE"/>
              <a:t>Digiprügi mõiste definitsiooni puudumine.</a:t>
            </a:r>
            <a:endParaRPr/>
          </a:p>
          <a:p>
            <a:pPr marL="457200" lvl="0" indent="-457200" algn="l" rtl="0">
              <a:lnSpc>
                <a:spcPct val="120000"/>
              </a:lnSpc>
              <a:spcBef>
                <a:spcPts val="0"/>
              </a:spcBef>
              <a:spcAft>
                <a:spcPts val="0"/>
              </a:spcAft>
              <a:buSzPts val="2800"/>
              <a:buFont typeface="Merriweather Sans"/>
              <a:buChar char="-"/>
            </a:pPr>
            <a:r>
              <a:rPr lang="et-EE"/>
              <a:t>Ettevõtted või organisatsioonid ei ole digiprügi probleemist teadlikud või ei oska seda lahendada.</a:t>
            </a:r>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2472940" y="1421060"/>
            <a:ext cx="5928560" cy="2110595"/>
          </a:xfrm>
          <a:prstGeom prst="rect">
            <a:avLst/>
          </a:prstGeom>
          <a:noFill/>
          <a:ln>
            <a:noFill/>
          </a:ln>
        </p:spPr>
        <p:txBody>
          <a:bodyPr spcFirstLastPara="1" wrap="square" lIns="91425" tIns="45700" rIns="91425" bIns="45700" anchor="ctr" anchorCtr="0">
            <a:noAutofit/>
          </a:bodyPr>
          <a:lstStyle/>
          <a:p>
            <a:pPr marL="0" lvl="0" indent="0" algn="l" rtl="0">
              <a:lnSpc>
                <a:spcPct val="54000"/>
              </a:lnSpc>
              <a:spcBef>
                <a:spcPts val="0"/>
              </a:spcBef>
              <a:spcAft>
                <a:spcPts val="0"/>
              </a:spcAft>
              <a:buClr>
                <a:schemeClr val="dk1"/>
              </a:buClr>
              <a:buSzPts val="6300"/>
              <a:buFont typeface="Times New Roman"/>
              <a:buNone/>
            </a:pPr>
            <a:r>
              <a:rPr lang="et-EE"/>
              <a:t>EESMÄRK</a:t>
            </a:r>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abf45037a1_0_119"/>
          <p:cNvSpPr txBox="1">
            <a:spLocks noGrp="1"/>
          </p:cNvSpPr>
          <p:nvPr>
            <p:ph type="title"/>
          </p:nvPr>
        </p:nvSpPr>
        <p:spPr>
          <a:xfrm>
            <a:off x="596900" y="362930"/>
            <a:ext cx="7962900" cy="926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t-EE" sz="2800"/>
              <a:t>PROJEKTI EESMÄRK</a:t>
            </a:r>
            <a:endParaRPr/>
          </a:p>
        </p:txBody>
      </p:sp>
      <p:sp>
        <p:nvSpPr>
          <p:cNvPr id="179" name="Google Shape;179;gabf45037a1_0_119"/>
          <p:cNvSpPr txBox="1">
            <a:spLocks noGrp="1"/>
          </p:cNvSpPr>
          <p:nvPr>
            <p:ph type="body" idx="1"/>
          </p:nvPr>
        </p:nvSpPr>
        <p:spPr>
          <a:xfrm>
            <a:off x="617395" y="1212178"/>
            <a:ext cx="7909200" cy="2925300"/>
          </a:xfrm>
          <a:prstGeom prst="rect">
            <a:avLst/>
          </a:prstGeom>
          <a:noFill/>
          <a:ln>
            <a:noFill/>
          </a:ln>
        </p:spPr>
        <p:txBody>
          <a:bodyPr spcFirstLastPara="1" wrap="square" lIns="91425" tIns="45700" rIns="91425" bIns="45700" anchor="t" anchorCtr="0">
            <a:noAutofit/>
          </a:bodyPr>
          <a:lstStyle/>
          <a:p>
            <a:pPr marL="457200" lvl="0" indent="-457200" algn="l" rtl="0">
              <a:lnSpc>
                <a:spcPct val="120000"/>
              </a:lnSpc>
              <a:spcBef>
                <a:spcPts val="0"/>
              </a:spcBef>
              <a:spcAft>
                <a:spcPts val="0"/>
              </a:spcAft>
              <a:buSzPts val="2800"/>
              <a:buFont typeface="Merriweather Sans"/>
              <a:buChar char="-"/>
            </a:pPr>
            <a:r>
              <a:rPr lang="et-EE"/>
              <a:t>Ettevõtetele ja organisatsioonidele digiprügist vabanemise strateegia ning selle juurutus- ja kommunikatsiooniplaani loomine.</a:t>
            </a:r>
            <a:endParaRPr/>
          </a:p>
          <a:p>
            <a:pPr marL="457200" lvl="0" indent="-457200" algn="l" rtl="0">
              <a:lnSpc>
                <a:spcPct val="120000"/>
              </a:lnSpc>
              <a:spcBef>
                <a:spcPts val="0"/>
              </a:spcBef>
              <a:spcAft>
                <a:spcPts val="0"/>
              </a:spcAft>
              <a:buSzPts val="2800"/>
              <a:buChar char="-"/>
            </a:pPr>
            <a:r>
              <a:rPr lang="et-EE"/>
              <a:t>Loodud strateegia võimalikult paljude ettevõteteni viimine.</a:t>
            </a:r>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a:spLocks noGrp="1"/>
          </p:cNvSpPr>
          <p:nvPr>
            <p:ph type="title"/>
          </p:nvPr>
        </p:nvSpPr>
        <p:spPr>
          <a:xfrm>
            <a:off x="2472940" y="1421060"/>
            <a:ext cx="5928560" cy="2110595"/>
          </a:xfrm>
          <a:prstGeom prst="rect">
            <a:avLst/>
          </a:prstGeom>
          <a:noFill/>
          <a:ln>
            <a:noFill/>
          </a:ln>
        </p:spPr>
        <p:txBody>
          <a:bodyPr spcFirstLastPara="1" wrap="square" lIns="91425" tIns="45700" rIns="91425" bIns="45700" anchor="ctr" anchorCtr="0">
            <a:noAutofit/>
          </a:bodyPr>
          <a:lstStyle/>
          <a:p>
            <a:pPr marL="0" lvl="0" indent="0" algn="l" rtl="0">
              <a:lnSpc>
                <a:spcPct val="54000"/>
              </a:lnSpc>
              <a:spcBef>
                <a:spcPts val="0"/>
              </a:spcBef>
              <a:spcAft>
                <a:spcPts val="0"/>
              </a:spcAft>
              <a:buClr>
                <a:schemeClr val="dk1"/>
              </a:buClr>
              <a:buSzPts val="6300"/>
              <a:buFont typeface="Times New Roman"/>
              <a:buNone/>
            </a:pPr>
            <a:r>
              <a:rPr lang="et-EE"/>
              <a:t>OLULISUS</a:t>
            </a:r>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4"/>
          <p:cNvSpPr txBox="1">
            <a:spLocks noGrp="1"/>
          </p:cNvSpPr>
          <p:nvPr>
            <p:ph type="body" idx="1"/>
          </p:nvPr>
        </p:nvSpPr>
        <p:spPr>
          <a:xfrm>
            <a:off x="400366" y="791008"/>
            <a:ext cx="8039100" cy="3743400"/>
          </a:xfrm>
          <a:prstGeom prst="rect">
            <a:avLst/>
          </a:prstGeom>
          <a:noFill/>
          <a:ln>
            <a:noFill/>
          </a:ln>
        </p:spPr>
        <p:txBody>
          <a:bodyPr spcFirstLastPara="1" wrap="square" lIns="91425" tIns="45700" rIns="91425" bIns="45700" anchor="ctr" anchorCtr="0">
            <a:noAutofit/>
          </a:bodyPr>
          <a:lstStyle/>
          <a:p>
            <a:pPr marL="342900" lvl="0" indent="-355600" algn="l" rtl="0">
              <a:lnSpc>
                <a:spcPct val="120000"/>
              </a:lnSpc>
              <a:spcBef>
                <a:spcPts val="0"/>
              </a:spcBef>
              <a:spcAft>
                <a:spcPts val="0"/>
              </a:spcAft>
              <a:buSzPts val="2600"/>
              <a:buFont typeface="Merriweather Sans"/>
              <a:buChar char="-"/>
            </a:pPr>
            <a:r>
              <a:rPr lang="et-EE" sz="2600"/>
              <a:t>Digiprügist loobumisel säästad keskkonda enda ümber. </a:t>
            </a:r>
            <a:endParaRPr sz="2600"/>
          </a:p>
          <a:p>
            <a:pPr marL="342900" lvl="0" indent="-355600" algn="l" rtl="0">
              <a:lnSpc>
                <a:spcPct val="120000"/>
              </a:lnSpc>
              <a:spcBef>
                <a:spcPts val="0"/>
              </a:spcBef>
              <a:spcAft>
                <a:spcPts val="0"/>
              </a:spcAft>
              <a:buSzPts val="2600"/>
              <a:buFont typeface="Merriweather Sans"/>
              <a:buChar char="-"/>
            </a:pPr>
            <a:r>
              <a:rPr lang="et-EE" sz="2600"/>
              <a:t>Mida vähem on unustatud süsteeme ja varundusi, seda vähem kulub ressurssi ning on ka turvalisem. </a:t>
            </a:r>
            <a:endParaRPr sz="2600"/>
          </a:p>
          <a:p>
            <a:pPr marL="342900" lvl="0" indent="-355600" algn="l" rtl="0">
              <a:spcBef>
                <a:spcPts val="0"/>
              </a:spcBef>
              <a:spcAft>
                <a:spcPts val="0"/>
              </a:spcAft>
              <a:buSzPts val="2600"/>
              <a:buChar char="-"/>
            </a:pPr>
            <a:r>
              <a:rPr lang="et-EE" sz="2600"/>
              <a:t>Töö efektiivsus ning töötaja heaolu paranevad, kui töökeskkonnad on korras ja selged. </a:t>
            </a:r>
            <a:endParaRPr sz="2600"/>
          </a:p>
          <a:p>
            <a:pPr marL="342900" lvl="0" indent="-355600" algn="l" rtl="0">
              <a:spcBef>
                <a:spcPts val="0"/>
              </a:spcBef>
              <a:spcAft>
                <a:spcPts val="0"/>
              </a:spcAft>
              <a:buSzPts val="2600"/>
              <a:buChar char="-"/>
            </a:pPr>
            <a:r>
              <a:rPr lang="et-EE" sz="2600"/>
              <a:t>Digiprügi on kallis, see avaldab mõju nii rahakotile, kui keskkonnale.</a:t>
            </a:r>
            <a:endParaRPr sz="2600"/>
          </a:p>
        </p:txBody>
      </p:sp>
      <p:sp>
        <p:nvSpPr>
          <p:cNvPr id="190" name="Google Shape;190;p14"/>
          <p:cNvSpPr txBox="1">
            <a:spLocks noGrp="1"/>
          </p:cNvSpPr>
          <p:nvPr>
            <p:ph type="title"/>
          </p:nvPr>
        </p:nvSpPr>
        <p:spPr>
          <a:xfrm>
            <a:off x="480275" y="109876"/>
            <a:ext cx="3526500" cy="1108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Times New Roman"/>
              <a:buNone/>
            </a:pPr>
            <a:r>
              <a:rPr lang="et-EE"/>
              <a:t>OLULISUS</a:t>
            </a:r>
            <a:br>
              <a:rPr lang="et-EE"/>
            </a:br>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469</Words>
  <Application>Microsoft Office PowerPoint</Application>
  <PresentationFormat>On-screen Show (16:9)</PresentationFormat>
  <Paragraphs>75</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vt:lpstr>
      <vt:lpstr>Merriweather Sans</vt:lpstr>
      <vt:lpstr>EB Garamond</vt:lpstr>
      <vt:lpstr>Arial</vt:lpstr>
      <vt:lpstr>Times New Roman</vt:lpstr>
      <vt:lpstr>Barlow Condensed Medium</vt:lpstr>
      <vt:lpstr>Barlow Condensed</vt:lpstr>
      <vt:lpstr>TLU Esitlus - valge</vt:lpstr>
      <vt:lpstr> ELU PROJEKT DIGIPRÜGI  </vt:lpstr>
      <vt:lpstr>SISUKORD</vt:lpstr>
      <vt:lpstr>PowerPoint Presentation</vt:lpstr>
      <vt:lpstr>PROBLEEM</vt:lpstr>
      <vt:lpstr>PROBLEEM</vt:lpstr>
      <vt:lpstr>EESMÄRK</vt:lpstr>
      <vt:lpstr>PROJEKTI EESMÄRK</vt:lpstr>
      <vt:lpstr>OLULISUS</vt:lpstr>
      <vt:lpstr>OLULISUS </vt:lpstr>
      <vt:lpstr>PROTSESS</vt:lpstr>
      <vt:lpstr>TEGEVUSED JA MEETODID EESMÄRGINI JÕUDMISEKS</vt:lpstr>
      <vt:lpstr>TEADUSPÕHISUS</vt:lpstr>
      <vt:lpstr>TEADUSPÕHISUS</vt:lpstr>
      <vt:lpstr>TULEMUSED</vt:lpstr>
      <vt:lpstr>PROJEKTI TULEMUSED</vt:lpstr>
      <vt:lpstr>PowerPoint Presentation</vt:lpstr>
      <vt:lpstr>PowerPoint Presentation</vt:lpstr>
      <vt:lpstr>PowerPoint Presentation</vt:lpstr>
      <vt:lpstr>JÄRELDUSED, KOKKUVÕTE </vt:lpstr>
      <vt:lpstr>JÄRELDUSED, KOKKUVÕTE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ELU PROJEKT DIGIPRÜGI  </dc:title>
  <cp:lastModifiedBy>Aiddy Mölder</cp:lastModifiedBy>
  <cp:revision>1</cp:revision>
  <dcterms:created xsi:type="dcterms:W3CDTF">2017-11-28T11:48:14Z</dcterms:created>
  <dcterms:modified xsi:type="dcterms:W3CDTF">2021-01-14T08:47:16Z</dcterms:modified>
</cp:coreProperties>
</file>