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y="5143500" cx="9144000"/>
  <p:notesSz cx="6858000" cy="9144000"/>
  <p:embeddedFontLst>
    <p:embeddedFont>
      <p:font typeface="Merriweather Sans"/>
      <p:regular r:id="rId27"/>
      <p:bold r:id="rId28"/>
      <p:italic r:id="rId29"/>
      <p:boldItalic r:id="rId30"/>
    </p:embeddedFont>
    <p:embeddedFont>
      <p:font typeface="Barlow Condense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hUNTlmGYVGBW4NOyIJvFBdVU2+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MerriweatherSans-bold.fntdata"/><Relationship Id="rId27" Type="http://schemas.openxmlformats.org/officeDocument/2006/relationships/font" Target="fonts/MerriweatherSans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MerriweatherSans-italic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BarlowCondensed-regular.fntdata"/><Relationship Id="rId30" Type="http://schemas.openxmlformats.org/officeDocument/2006/relationships/font" Target="fonts/MerriweatherSans-boldItalic.fntdata"/><Relationship Id="rId11" Type="http://schemas.openxmlformats.org/officeDocument/2006/relationships/slide" Target="slides/slide2.xml"/><Relationship Id="rId33" Type="http://schemas.openxmlformats.org/officeDocument/2006/relationships/font" Target="fonts/BarlowCondensed-italic.fntdata"/><Relationship Id="rId10" Type="http://schemas.openxmlformats.org/officeDocument/2006/relationships/slide" Target="slides/slide1.xml"/><Relationship Id="rId32" Type="http://schemas.openxmlformats.org/officeDocument/2006/relationships/font" Target="fonts/BarlowCondensed-bold.fntdata"/><Relationship Id="rId13" Type="http://schemas.openxmlformats.org/officeDocument/2006/relationships/slide" Target="slides/slide4.xml"/><Relationship Id="rId35" Type="http://customschemas.google.com/relationships/presentationmetadata" Target="metadata"/><Relationship Id="rId12" Type="http://schemas.openxmlformats.org/officeDocument/2006/relationships/slide" Target="slides/slide3.xml"/><Relationship Id="rId34" Type="http://schemas.openxmlformats.org/officeDocument/2006/relationships/font" Target="fonts/BarlowCondensed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6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7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7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7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8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0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6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7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7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7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7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8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9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9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9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0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0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1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1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2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2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2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2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62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2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63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6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7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9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7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7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7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7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7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7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7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7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4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75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6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76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6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7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8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9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79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79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79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0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8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80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81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81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2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82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8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8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83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83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4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84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4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84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84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4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6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8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7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7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87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9"/>
          <p:cNvSpPr txBox="1"/>
          <p:nvPr>
            <p:ph idx="1" type="subTitle"/>
          </p:nvPr>
        </p:nvSpPr>
        <p:spPr>
          <a:xfrm>
            <a:off x="628200" y="4404960"/>
            <a:ext cx="4781520" cy="1028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0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9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90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90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1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91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91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91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2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9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9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92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3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93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93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4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9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4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94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94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5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95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95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5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95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95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95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6" name="Google Shape;6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/>
          <p:nvPr/>
        </p:nvSpPr>
        <p:spPr>
          <a:xfrm>
            <a:off x="0" y="4317840"/>
            <a:ext cx="3263400" cy="825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680" y="2811240"/>
            <a:ext cx="1757880" cy="101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9" name="Google Shape;9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18120" y="4120560"/>
            <a:ext cx="1723680" cy="3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8"/>
          <p:cNvSpPr/>
          <p:nvPr/>
        </p:nvSpPr>
        <p:spPr>
          <a:xfrm flipH="1">
            <a:off x="5676120" y="609480"/>
            <a:ext cx="799560" cy="3888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44275">
            <a:solidFill>
              <a:srgbClr val="D0043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628200" y="625320"/>
            <a:ext cx="4781520" cy="38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9200" y="27865081"/>
            <a:ext cx="1749240" cy="17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4200" y="715320"/>
            <a:ext cx="1810080" cy="179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64" name="Google Shape;64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0"/>
          <p:cNvSpPr txBox="1"/>
          <p:nvPr>
            <p:ph type="title"/>
          </p:nvPr>
        </p:nvSpPr>
        <p:spPr>
          <a:xfrm>
            <a:off x="2472840" y="1420920"/>
            <a:ext cx="59281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20"/>
          <p:cNvSpPr/>
          <p:nvPr/>
        </p:nvSpPr>
        <p:spPr>
          <a:xfrm flipH="1">
            <a:off x="1129680" y="1212480"/>
            <a:ext cx="445320" cy="2356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57225">
            <a:solidFill>
              <a:srgbClr val="D0043C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117" name="Google Shape;117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4849920" y="0"/>
            <a:ext cx="429372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470160" y="984240"/>
            <a:ext cx="3920760" cy="142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515520" y="2563560"/>
            <a:ext cx="387828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170" name="Google Shape;170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>
            <p:ph type="title"/>
          </p:nvPr>
        </p:nvSpPr>
        <p:spPr>
          <a:xfrm>
            <a:off x="596880" y="362880"/>
            <a:ext cx="7962480" cy="9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625320" y="1371960"/>
            <a:ext cx="790884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222" name="Google Shape;222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>
            <p:ph idx="1" type="body"/>
          </p:nvPr>
        </p:nvSpPr>
        <p:spPr>
          <a:xfrm>
            <a:off x="477360" y="2563560"/>
            <a:ext cx="346608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Google Shape;224;p26"/>
          <p:cNvSpPr txBox="1"/>
          <p:nvPr>
            <p:ph idx="2" type="body"/>
          </p:nvPr>
        </p:nvSpPr>
        <p:spPr>
          <a:xfrm>
            <a:off x="4671360" y="-668520"/>
            <a:ext cx="6731640" cy="67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26"/>
          <p:cNvSpPr txBox="1"/>
          <p:nvPr>
            <p:ph type="title"/>
          </p:nvPr>
        </p:nvSpPr>
        <p:spPr>
          <a:xfrm>
            <a:off x="470160" y="1009800"/>
            <a:ext cx="3451680" cy="142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LY-est.png" id="275" name="Google Shape;275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960" y="4483800"/>
            <a:ext cx="189612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>
            <p:ph idx="1" type="body"/>
          </p:nvPr>
        </p:nvSpPr>
        <p:spPr>
          <a:xfrm>
            <a:off x="451800" y="1963440"/>
            <a:ext cx="346608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7" name="Google Shape;277;p28"/>
          <p:cNvSpPr txBox="1"/>
          <p:nvPr>
            <p:ph idx="2" type="body"/>
          </p:nvPr>
        </p:nvSpPr>
        <p:spPr>
          <a:xfrm>
            <a:off x="4671360" y="-668520"/>
            <a:ext cx="6731640" cy="67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8" name="Google Shape;278;p2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/>
          <p:nvPr/>
        </p:nvSpPr>
        <p:spPr>
          <a:xfrm>
            <a:off x="628200" y="625320"/>
            <a:ext cx="4781520" cy="394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t-EE" sz="8000" u="none" cap="none" strike="noStrike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ELUsmets</a:t>
            </a:r>
            <a:br>
              <a:rPr b="0" i="0" lang="et-EE" sz="1800" u="none" cap="none" strike="noStrike"/>
            </a:br>
            <a:br>
              <a:rPr b="0" i="0" lang="et-EE" sz="1800" u="none" cap="none" strike="noStrike"/>
            </a:br>
            <a:r>
              <a:rPr b="0" i="0" lang="et-EE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Kirjutajate - </a:t>
            </a:r>
            <a:r>
              <a:rPr lang="et-EE" sz="24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t-EE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rühm </a:t>
            </a:r>
            <a:br>
              <a:rPr b="0" i="0" lang="et-EE" sz="1800" u="none" cap="none" strike="noStrike"/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"/>
          <p:cNvSpPr txBox="1"/>
          <p:nvPr/>
        </p:nvSpPr>
        <p:spPr>
          <a:xfrm>
            <a:off x="628200" y="4051440"/>
            <a:ext cx="478152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15.01.2021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"/>
          <p:cNvSpPr txBox="1"/>
          <p:nvPr/>
        </p:nvSpPr>
        <p:spPr>
          <a:xfrm>
            <a:off x="2472840" y="1420920"/>
            <a:ext cx="61513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5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TEADUSPÕHISUS</a:t>
            </a:r>
            <a:endParaRPr b="0" sz="5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 txBox="1"/>
          <p:nvPr/>
        </p:nvSpPr>
        <p:spPr>
          <a:xfrm>
            <a:off x="466920" y="1753560"/>
            <a:ext cx="346608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052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Ökoloogia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Kommunikatsioon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Sotsiaalmeedia turundus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4883400" y="520560"/>
            <a:ext cx="3642840" cy="36428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"/>
          <p:cNvSpPr txBox="1"/>
          <p:nvPr/>
        </p:nvSpPr>
        <p:spPr>
          <a:xfrm>
            <a:off x="2472840" y="1420920"/>
            <a:ext cx="61513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TULEMUSED</a:t>
            </a:r>
            <a:endParaRPr b="0" sz="6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"/>
          <p:cNvSpPr txBox="1"/>
          <p:nvPr/>
        </p:nvSpPr>
        <p:spPr>
          <a:xfrm>
            <a:off x="477360" y="1490040"/>
            <a:ext cx="387648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2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 konkurssi –                                      </a:t>
            </a:r>
            <a:r>
              <a:rPr b="1" lang="et-EE" sz="20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fotovõistlus ja   Miks mets on hea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2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5 artikli postitus</a:t>
            </a:r>
            <a:r>
              <a:rPr lang="et-EE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 ja 4 artikli 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kirjutamine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2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5 podcasti postitust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2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i="1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78 jälgib, 61 meeldib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477360" y="186480"/>
            <a:ext cx="345168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8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3731040" y="-280440"/>
            <a:ext cx="6406560" cy="67316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/>
          <p:nvPr/>
        </p:nvSpPr>
        <p:spPr>
          <a:xfrm>
            <a:off x="257000" y="1298775"/>
            <a:ext cx="4743600" cy="29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strike="noStrike">
                <a:solidFill>
                  <a:srgbClr val="9B002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1.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Meelis Pärtel – Postimees</a:t>
            </a:r>
            <a:endParaRPr sz="20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strike="noStrike">
                <a:solidFill>
                  <a:srgbClr val="9B002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2.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Bernd Neugebauer – Edasi</a:t>
            </a:r>
            <a:endParaRPr sz="20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strike="noStrike">
                <a:solidFill>
                  <a:srgbClr val="9B002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3.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Metsamajandajate konkurss</a:t>
            </a:r>
            <a:endParaRPr sz="20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strike="noStrike">
                <a:solidFill>
                  <a:srgbClr val="9B002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4.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Külaskäik Ando Eelmaa juurde</a:t>
            </a:r>
            <a:endParaRPr sz="20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strike="noStrike">
                <a:solidFill>
                  <a:srgbClr val="9B002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5.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Kohtumine Erametsaliidu ja –keskuse</a:t>
            </a:r>
            <a:r>
              <a:rPr lang="et-EE" sz="200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esindajatega</a:t>
            </a:r>
            <a:endParaRPr sz="2000" strike="noStrike">
              <a:solidFill>
                <a:srgbClr val="B45F0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rgbClr val="98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6.</a:t>
            </a:r>
            <a:r>
              <a:rPr lang="et-EE" sz="2000">
                <a:latin typeface="Barlow Condensed"/>
                <a:ea typeface="Barlow Condensed"/>
                <a:cs typeface="Barlow Condensed"/>
                <a:sym typeface="Barlow Condensed"/>
              </a:rPr>
              <a:t>Intervjuu Margus Maasikuga</a:t>
            </a:r>
            <a:endParaRPr sz="20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rgbClr val="98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7.</a:t>
            </a:r>
            <a:r>
              <a:rPr lang="et-EE" sz="2000">
                <a:latin typeface="Barlow Condensed"/>
                <a:ea typeface="Barlow Condensed"/>
                <a:cs typeface="Barlow Condensed"/>
                <a:sym typeface="Barlow Condensed"/>
              </a:rPr>
              <a:t>Intervjuu Andres Jääratsiga</a:t>
            </a:r>
            <a:endParaRPr sz="20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rgbClr val="98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8.</a:t>
            </a:r>
            <a:r>
              <a:rPr lang="et-EE" sz="2000">
                <a:latin typeface="Barlow Condensed"/>
                <a:ea typeface="Barlow Condensed"/>
                <a:cs typeface="Barlow Condensed"/>
                <a:sym typeface="Barlow Condensed"/>
              </a:rPr>
              <a:t>Rahvaküsitlus “Mis on metsa väärtus sinu jaoks?”</a:t>
            </a:r>
            <a:endParaRPr sz="20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4"/>
          <p:cNvSpPr txBox="1"/>
          <p:nvPr/>
        </p:nvSpPr>
        <p:spPr>
          <a:xfrm>
            <a:off x="488335" y="76580"/>
            <a:ext cx="85539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8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Artiklid	</a:t>
            </a:r>
            <a:r>
              <a:rPr b="0" lang="et-EE" sz="28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							</a:t>
            </a:r>
            <a:r>
              <a:rPr b="1" lang="et-EE" sz="28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Saated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4"/>
          <p:cNvSpPr/>
          <p:nvPr/>
        </p:nvSpPr>
        <p:spPr>
          <a:xfrm>
            <a:off x="5283525" y="1298780"/>
            <a:ext cx="40416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Kalevi Kukk ja Asko Lõhmus ökosüsteemidest – Ööülikool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Marju Kõivupuu – rühm 2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Kaspar Põder – Single Earth – rühm 2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Maksim- Viivikonna jahimees – rühm 2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b="0" lang="et-EE" sz="2000" strike="noStrike">
                <a:latin typeface="Barlow Condensed"/>
                <a:ea typeface="Barlow Condensed"/>
                <a:cs typeface="Barlow Condensed"/>
                <a:sym typeface="Barlow Condensed"/>
              </a:rPr>
              <a:t>Raadio 4 – Deniss Tihhomirov – rühm 2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 txBox="1"/>
          <p:nvPr/>
        </p:nvSpPr>
        <p:spPr>
          <a:xfrm>
            <a:off x="2472840" y="1420920"/>
            <a:ext cx="59281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JÄRELDUSED, KOKKUVÕTE </a:t>
            </a:r>
            <a:endParaRPr b="0" sz="6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"/>
          <p:cNvSpPr txBox="1"/>
          <p:nvPr/>
        </p:nvSpPr>
        <p:spPr>
          <a:xfrm>
            <a:off x="166680" y="1922040"/>
            <a:ext cx="352692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Metsa tuleb rohkem väärindada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Metsa tuleb käsitleda erinevalt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Lageraie kõrvale tuleb otsida alternatiive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Mets ei ole ainult puit, areneb ka puhkamine metsas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000" strike="noStrike">
                <a:solidFill>
                  <a:srgbClr val="9B002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</a:t>
            </a: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Tunnustame jätkusuutlikke majandajaid 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6"/>
          <p:cNvPicPr preferRelativeResize="0"/>
          <p:nvPr/>
        </p:nvPicPr>
        <p:blipFill rotWithShape="1">
          <a:blip r:embed="rId3">
            <a:alphaModFix/>
          </a:blip>
          <a:srcRect b="0" l="21862" r="21862" t="0"/>
          <a:stretch/>
        </p:blipFill>
        <p:spPr>
          <a:xfrm>
            <a:off x="3693879" y="-668677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/>
          <p:nvPr/>
        </p:nvSpPr>
        <p:spPr>
          <a:xfrm>
            <a:off x="599040" y="626760"/>
            <a:ext cx="4387320" cy="376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TÄNAME!</a:t>
            </a:r>
            <a:endParaRPr b="0" sz="6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6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"/>
          <p:cNvSpPr txBox="1"/>
          <p:nvPr/>
        </p:nvSpPr>
        <p:spPr>
          <a:xfrm>
            <a:off x="818640" y="61200"/>
            <a:ext cx="478152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"/>
          <p:cNvSpPr txBox="1"/>
          <p:nvPr/>
        </p:nvSpPr>
        <p:spPr>
          <a:xfrm>
            <a:off x="461600" y="417625"/>
            <a:ext cx="51276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t-EE" sz="2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Grupp: 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Erika Tumme - Aasia uuringud</a:t>
            </a:r>
            <a:endParaRPr sz="16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Kristjan Kurg – Ajakirjandus</a:t>
            </a:r>
            <a:endParaRPr sz="16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Carmel Karlson – Keskkonnakorraldus</a:t>
            </a:r>
            <a:endParaRPr sz="16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Kärolin Kork - Integreeritud loodusteadused</a:t>
            </a:r>
            <a:endParaRPr sz="16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Maris Kimberg - Aasia uuringud</a:t>
            </a:r>
            <a:endParaRPr sz="16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Carl Voldemar Laksberg - Bioloogia</a:t>
            </a:r>
            <a:endParaRPr sz="1600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Juhendajad: </a:t>
            </a:r>
            <a:endParaRPr sz="1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5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Esta Kaal, Martin Küttim</a:t>
            </a:r>
            <a:endParaRPr sz="1500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Koostööpartnerid: </a:t>
            </a:r>
            <a:endParaRPr sz="24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400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 Erametsakeskus, Eesti Erametsaliit, TLÜ BFM, Ando Eelmaa, Raadio 4</a:t>
            </a:r>
            <a:endParaRPr sz="1400" strike="noStrike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"/>
          <p:cNvSpPr txBox="1"/>
          <p:nvPr/>
        </p:nvSpPr>
        <p:spPr>
          <a:xfrm>
            <a:off x="2472840" y="1420920"/>
            <a:ext cx="59281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PROBLEEM</a:t>
            </a:r>
            <a:endParaRPr b="0" sz="6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"/>
          <p:cNvSpPr txBox="1"/>
          <p:nvPr/>
        </p:nvSpPr>
        <p:spPr>
          <a:xfrm>
            <a:off x="500760" y="843480"/>
            <a:ext cx="3878280" cy="33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erriweather Sans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Metsanduse teema on väga polariseeritud 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Erinevad osapooled ei leia üksmeelt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Meediakajastus teenib erinevate osapoolte huve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4856150" y="186775"/>
            <a:ext cx="2758500" cy="495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"/>
          <p:cNvPicPr preferRelativeResize="0"/>
          <p:nvPr/>
        </p:nvPicPr>
        <p:blipFill rotWithShape="1">
          <a:blip r:embed="rId3">
            <a:alphaModFix/>
          </a:blip>
          <a:srcRect b="0" l="23221" r="23221" t="0"/>
          <a:stretch/>
        </p:blipFill>
        <p:spPr>
          <a:xfrm>
            <a:off x="4594539" y="-550021"/>
            <a:ext cx="64068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"/>
          <p:cNvSpPr txBox="1"/>
          <p:nvPr/>
        </p:nvSpPr>
        <p:spPr>
          <a:xfrm>
            <a:off x="2472840" y="1420920"/>
            <a:ext cx="59281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EESMÄRK</a:t>
            </a:r>
            <a:endParaRPr b="0" sz="6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 txBox="1"/>
          <p:nvPr/>
        </p:nvSpPr>
        <p:spPr>
          <a:xfrm>
            <a:off x="625320" y="177840"/>
            <a:ext cx="370332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868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AutoNum type="arabicPeriod"/>
            </a:pP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Peategelase – METS – fookusesse toomine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680" lvl="0" marL="457200" marR="0" rtl="0" algn="l">
              <a:lnSpc>
                <a:spcPct val="120000"/>
              </a:lnSpc>
              <a:spcBef>
                <a:spcPts val="1199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AutoNum type="arabicPeriod"/>
            </a:pP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Jätkusuutliku metsamajanduse selgitamine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680" lvl="0" marL="457200" marR="0" rtl="0" algn="l">
              <a:lnSpc>
                <a:spcPct val="120000"/>
              </a:lnSpc>
              <a:spcBef>
                <a:spcPts val="1199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AutoNum type="arabicPeriod"/>
            </a:pP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Osapoolte lähendamisse panustamine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680" lvl="0" marL="457200" marR="0" rtl="0" algn="l">
              <a:lnSpc>
                <a:spcPct val="120000"/>
              </a:lnSpc>
              <a:spcBef>
                <a:spcPts val="1199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AutoNum type="arabicPeriod"/>
            </a:pPr>
            <a:r>
              <a:rPr b="0" lang="et-EE" sz="2200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Jätkusuutlikult metsa majandavate metsaomanike esile toomine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4006440" y="-794160"/>
            <a:ext cx="6406560" cy="67316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387137" r="38698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6"/>
          <p:cNvPicPr preferRelativeResize="0"/>
          <p:nvPr/>
        </p:nvPicPr>
        <p:blipFill rotWithShape="1">
          <a:blip r:embed="rId4">
            <a:alphaModFix/>
          </a:blip>
          <a:srcRect b="0" l="18287" r="18281" t="0"/>
          <a:stretch/>
        </p:blipFill>
        <p:spPr>
          <a:xfrm>
            <a:off x="4006489" y="-794259"/>
            <a:ext cx="64068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"/>
          <p:cNvSpPr txBox="1"/>
          <p:nvPr/>
        </p:nvSpPr>
        <p:spPr>
          <a:xfrm>
            <a:off x="477360" y="1341720"/>
            <a:ext cx="3466080" cy="269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052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latin typeface="Barlow Condensed"/>
                <a:ea typeface="Barlow Condensed"/>
                <a:cs typeface="Barlow Condensed"/>
                <a:sym typeface="Barlow Condensed"/>
              </a:rPr>
              <a:t>avaldada meedias valmis kirjutatud artiklid</a:t>
            </a:r>
            <a:endParaRPr sz="2400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477360" y="387360"/>
            <a:ext cx="3451680" cy="953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28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SMART EESMÄRK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/>
          <p:nvPr/>
        </p:nvSpPr>
        <p:spPr>
          <a:xfrm>
            <a:off x="4150800" y="-226440"/>
            <a:ext cx="5155920" cy="55958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"/>
          <p:cNvSpPr txBox="1"/>
          <p:nvPr/>
        </p:nvSpPr>
        <p:spPr>
          <a:xfrm>
            <a:off x="2472840" y="1420920"/>
            <a:ext cx="5928120" cy="211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6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PROTSESS</a:t>
            </a:r>
            <a:endParaRPr b="0" sz="6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"/>
          <p:cNvSpPr txBox="1"/>
          <p:nvPr/>
        </p:nvSpPr>
        <p:spPr>
          <a:xfrm>
            <a:off x="451800" y="1963440"/>
            <a:ext cx="3987000" cy="129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Teemaga lähemalt tutvumine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b="0" lang="et-EE" sz="2400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Huvigruppide külastus</a:t>
            </a:r>
            <a:endParaRPr b="0" sz="2400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Meediapildi monitoorimine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Artiklite teemade otsimine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 läbiviimine ja materjali kogumine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Artiklite kirjutamine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Vene keelde tõlkimine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720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Barlow Condensed"/>
              <a:buChar char="-"/>
            </a:pPr>
            <a:r>
              <a:rPr lang="et-EE" sz="2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Avaldamine</a:t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0" name="Google Shape;380;p9"/>
          <p:cNvSpPr/>
          <p:nvPr/>
        </p:nvSpPr>
        <p:spPr>
          <a:xfrm>
            <a:off x="12782520" y="3543480"/>
            <a:ext cx="184320" cy="299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4612320" y="-618120"/>
            <a:ext cx="6731640" cy="67316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264279" r="2642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9"/>
          <p:cNvPicPr preferRelativeResize="0"/>
          <p:nvPr/>
        </p:nvPicPr>
        <p:blipFill rotWithShape="1">
          <a:blip r:embed="rId4">
            <a:alphaModFix/>
          </a:blip>
          <a:srcRect b="0" l="12484" r="12484" t="0"/>
          <a:stretch/>
        </p:blipFill>
        <p:spPr>
          <a:xfrm>
            <a:off x="4612354" y="-618252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2017-11-28T11:48:14Z</dcterms:created>
</cp:coreProperties>
</file>