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EB Garamond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1" roundtripDataSignature="AMtx7miLcr6sYB8sv6RQfZYFvbnhgwqT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BGaramond-boldItalic.fntdata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EBGaramond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EBGaramond-italic.fntdata"/><Relationship Id="rId16" Type="http://schemas.openxmlformats.org/officeDocument/2006/relationships/slide" Target="slides/slide11.xml"/><Relationship Id="rId38" Type="http://schemas.openxmlformats.org/officeDocument/2006/relationships/font" Target="fonts/EBGaramon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t-E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a49b5cb01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aa49b5cb01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aa49b5cb01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aa49b5cb01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b84b2de0d_0_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ab84b2de0d_0_1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ab84b2de0d_0_1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b84b2de0d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ab84b2de0d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b84b2de0d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-EE" sz="1400">
                <a:latin typeface="Times New Roman"/>
                <a:ea typeface="Times New Roman"/>
                <a:cs typeface="Times New Roman"/>
                <a:sym typeface="Times New Roman"/>
              </a:rPr>
              <a:t>On teemaga põhjalikult kursis ja panustab eesmärkide elluviimisesse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ab84b2de0d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ab84b2de0d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ab84b2de0d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-EE" sz="1400">
                <a:latin typeface="Times New Roman"/>
                <a:ea typeface="Times New Roman"/>
                <a:cs typeface="Times New Roman"/>
                <a:sym typeface="Times New Roman"/>
              </a:rPr>
              <a:t>On teemaga põhjalikult kursis ja panustab eesmärkide elluviimisesse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ab84b2de0d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b84b2de0d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ab84b2de0d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-EE" sz="1400">
                <a:latin typeface="Times New Roman"/>
                <a:ea typeface="Times New Roman"/>
                <a:cs typeface="Times New Roman"/>
                <a:sym typeface="Times New Roman"/>
              </a:rPr>
              <a:t>Meeldib teemaga kursis olla ja soovib eesmärkide elluviimisele omalt poolt kaasa aidata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ab84b2de0d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b84b2de0d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ab84b2de0d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-EE" sz="1400">
                <a:latin typeface="Times New Roman"/>
                <a:ea typeface="Times New Roman"/>
                <a:cs typeface="Times New Roman"/>
                <a:sym typeface="Times New Roman"/>
              </a:rPr>
              <a:t>Talle meeldib teemaga kursis olla, aga temast ei sõltu midagi</a:t>
            </a:r>
            <a:endParaRPr b="1" sz="1000"/>
          </a:p>
        </p:txBody>
      </p:sp>
      <p:sp>
        <p:nvSpPr>
          <p:cNvPr id="325" name="Google Shape;325;gab84b2de0d_0_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ab84b2de0d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ab84b2de0d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-EE" sz="1400">
                <a:latin typeface="Times New Roman"/>
                <a:ea typeface="Times New Roman"/>
                <a:cs typeface="Times New Roman"/>
                <a:sym typeface="Times New Roman"/>
              </a:rPr>
              <a:t>Negatiivne persoona - ei huvitu kestlikkuse teemadest</a:t>
            </a:r>
            <a:endParaRPr b="1" sz="1400"/>
          </a:p>
        </p:txBody>
      </p:sp>
      <p:sp>
        <p:nvSpPr>
          <p:cNvPr id="336" name="Google Shape;336;gab84b2de0d_0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a49b5cb0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aa49b5cb0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b84b2de0d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1400">
                <a:latin typeface="Times New Roman"/>
                <a:ea typeface="Times New Roman"/>
                <a:cs typeface="Times New Roman"/>
                <a:sym typeface="Times New Roman"/>
              </a:rPr>
              <a:t>Lahendust nõudev küsimus</a:t>
            </a:r>
            <a:r>
              <a:rPr lang="et-EE" sz="1400">
                <a:latin typeface="Times New Roman"/>
                <a:ea typeface="Times New Roman"/>
                <a:cs typeface="Times New Roman"/>
                <a:sym typeface="Times New Roman"/>
              </a:rPr>
              <a:t> - kuidas panna kõik riigid ja sotsiaalsed grupid koos tegutsema jätkusuutliku arengu nimel, sest ainult koostoimes ja kõikide SDG-dega võrdselt tegeledes on lootust vältida lähenevat kriisi</a:t>
            </a:r>
            <a:endParaRPr sz="1300"/>
          </a:p>
        </p:txBody>
      </p:sp>
      <p:sp>
        <p:nvSpPr>
          <p:cNvPr id="175" name="Google Shape;175;gab84b2de0d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b84b2de0d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t-E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Takistus, väljakutse</a:t>
            </a:r>
            <a:r>
              <a:rPr lang="et-E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teadusinfot on külluses, aga kuidas viia see võimalikult paljude gruppideni, et tekitada reaalne muutus eluviisides ja majandusmudelites? Kuidas viia tänapäevases infouputuses oluline sõnum tavakodanikeni?</a:t>
            </a:r>
            <a:endParaRPr/>
          </a:p>
        </p:txBody>
      </p:sp>
      <p:sp>
        <p:nvSpPr>
          <p:cNvPr id="181" name="Google Shape;181;gab84b2de0d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b84b2de0d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t-EE" sz="1400">
                <a:latin typeface="Times New Roman"/>
                <a:ea typeface="Times New Roman"/>
                <a:cs typeface="Times New Roman"/>
                <a:sym typeface="Times New Roman"/>
              </a:rPr>
              <a:t>Vastuolu</a:t>
            </a:r>
            <a:r>
              <a:rPr lang="et-EE" sz="1400">
                <a:latin typeface="Times New Roman"/>
                <a:ea typeface="Times New Roman"/>
                <a:cs typeface="Times New Roman"/>
                <a:sym typeface="Times New Roman"/>
              </a:rPr>
              <a:t> - raamdokumentide-arengukavade ja reaalse keskonnakäitumise vahel, sotsiaalsed-varanduslikud-hariduslikud erisused, “digilõhe”</a:t>
            </a:r>
            <a:endParaRPr sz="1400"/>
          </a:p>
        </p:txBody>
      </p:sp>
      <p:sp>
        <p:nvSpPr>
          <p:cNvPr id="187" name="Google Shape;187;gab84b2de0d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valge)">
  <p:cSld name="Esislaid (valge)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" name="Google Shape;1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LY-est.png" id="16" name="Google Shape;1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6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cap="flat" cmpd="sng" w="444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26"/>
          <p:cNvSpPr txBox="1"/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4165" y="715318"/>
            <a:ext cx="1810421" cy="17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/>
          <p:nvPr>
            <p:ph type="title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7" name="Google Shape;47;p35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2 (valge)">
  <p:cSld name="tees selgitusega 02 (valge)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 txBox="1"/>
          <p:nvPr>
            <p:ph type="title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1" name="Google Shape;51;p36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lgitus">
  <p:cSld name="selgitu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 txBox="1"/>
          <p:nvPr>
            <p:ph idx="1" type="body"/>
          </p:nvPr>
        </p:nvSpPr>
        <p:spPr>
          <a:xfrm>
            <a:off x="2499021" y="1490409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4" name="Google Shape;54;p37"/>
          <p:cNvCxnSpPr/>
          <p:nvPr/>
        </p:nvCxnSpPr>
        <p:spPr>
          <a:xfrm flipH="1">
            <a:off x="1130535" y="1195554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1">
  <p:cSld name="jutt pealkirjaga 0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1" type="body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1">
  <p:cSld name="võrdlus 0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/>
          <p:nvPr>
            <p:ph idx="1" type="body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2" type="body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39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2">
  <p:cSld name="võrdlus 0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0"/>
          <p:cNvSpPr txBox="1"/>
          <p:nvPr>
            <p:ph idx="1" type="body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40"/>
          <p:cNvSpPr txBox="1"/>
          <p:nvPr>
            <p:ph idx="2" type="body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40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">
  <p:cSld name="numb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1"/>
          <p:cNvSpPr txBox="1"/>
          <p:nvPr>
            <p:ph idx="1" type="body"/>
          </p:nvPr>
        </p:nvSpPr>
        <p:spPr>
          <a:xfrm>
            <a:off x="415007" y="458412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b="0" i="1" sz="38000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41"/>
          <p:cNvSpPr txBox="1"/>
          <p:nvPr>
            <p:ph idx="2" type="body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1">
  <p:cSld name="kolm ruutu 0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2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42"/>
          <p:cNvSpPr txBox="1"/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2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3" name="Google Shape;73;p42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4" name="Google Shape;74;p42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2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t-EE" sz="6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2">
  <p:cSld name="kolm ruutu 0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3"/>
          <p:cNvSpPr/>
          <p:nvPr>
            <p:ph idx="2" type="pic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8" name="Google Shape;78;p43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79" name="Google Shape;79;p43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43"/>
          <p:cNvSpPr txBox="1"/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3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t-EE" sz="6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/>
          </a:p>
        </p:txBody>
      </p:sp>
      <p:sp>
        <p:nvSpPr>
          <p:cNvPr id="82" name="Google Shape;82;p43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3">
  <p:cSld name="kolm ruutu 03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4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5" name="Google Shape;85;p44"/>
          <p:cNvSpPr/>
          <p:nvPr>
            <p:ph idx="3" type="pic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6" name="Google Shape;86;p44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44"/>
          <p:cNvSpPr txBox="1"/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4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t-EE" sz="6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/>
          </a:p>
        </p:txBody>
      </p:sp>
      <p:sp>
        <p:nvSpPr>
          <p:cNvPr id="89" name="Google Shape;89;p44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2">
  <p:cSld name="jutt pealkirjaga 0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body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ike ringpilt + sisu">
  <p:cSld name="väike ringpilt + sisu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5"/>
          <p:cNvSpPr/>
          <p:nvPr>
            <p:ph idx="2" type="pic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92" name="Google Shape;92;p45"/>
          <p:cNvSpPr txBox="1"/>
          <p:nvPr>
            <p:ph idx="1" type="body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sisu">
  <p:cSld name="pilt + sisu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6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95" name="Google Shape;95;p46"/>
          <p:cNvSpPr txBox="1"/>
          <p:nvPr>
            <p:ph idx="1" type="body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ildiallkiri">
  <p:cSld name="pilt + pildiallkiri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7"/>
          <p:cNvSpPr/>
          <p:nvPr>
            <p:ph idx="2" type="pic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98" name="Google Shape;98;p47"/>
          <p:cNvSpPr txBox="1"/>
          <p:nvPr>
            <p:ph idx="1" type="body"/>
          </p:nvPr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">
  <p:cSld name="pealkiri 0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8"/>
          <p:cNvSpPr txBox="1"/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">
  <p:cSld name="pealkiri 0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9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ühi">
  <p:cSld name="1_tühi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0"/>
          <p:cNvSpPr/>
          <p:nvPr/>
        </p:nvSpPr>
        <p:spPr>
          <a:xfrm>
            <a:off x="0" y="4318000"/>
            <a:ext cx="25654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1"/>
          <p:cNvSpPr/>
          <p:nvPr>
            <p:ph idx="2" type="pic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07" name="Google Shape;107;p51"/>
          <p:cNvSpPr/>
          <p:nvPr>
            <p:ph idx="3" type="pic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08" name="Google Shape;108;p51"/>
          <p:cNvSpPr/>
          <p:nvPr>
            <p:ph idx="4" type="pic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09" name="Google Shape;109;p51"/>
          <p:cNvSpPr/>
          <p:nvPr>
            <p:ph idx="5" type="pic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0" name="Google Shape;110;p51"/>
          <p:cNvSpPr/>
          <p:nvPr>
            <p:ph idx="6" type="pic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1" name="Google Shape;111;p51"/>
          <p:cNvSpPr/>
          <p:nvPr>
            <p:ph idx="7" type="pic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2" name="Google Shape;112;p51"/>
          <p:cNvSpPr txBox="1"/>
          <p:nvPr>
            <p:ph idx="1" type="body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51"/>
          <p:cNvSpPr txBox="1"/>
          <p:nvPr>
            <p:ph idx="8" type="body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51"/>
          <p:cNvSpPr txBox="1"/>
          <p:nvPr>
            <p:ph idx="9" type="body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51"/>
          <p:cNvSpPr txBox="1"/>
          <p:nvPr>
            <p:ph idx="13" type="body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51"/>
          <p:cNvSpPr txBox="1"/>
          <p:nvPr>
            <p:ph idx="14" type="body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51"/>
          <p:cNvSpPr txBox="1"/>
          <p:nvPr>
            <p:ph idx="15" type="body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51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1 (valge)">
  <p:cSld name="tees 01 (valge)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/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" name="Google Shape;26;p28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ealkiri + sisu">
  <p:cSld name="pilt + pealkiri + sisu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29" name="Google Shape;29;p29"/>
          <p:cNvSpPr txBox="1"/>
          <p:nvPr>
            <p:ph type="title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9"/>
          <p:cNvSpPr txBox="1"/>
          <p:nvPr>
            <p:ph idx="1" type="body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2 (valge)">
  <p:cSld name="tees 02 (valge)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/>
          <p:nvPr>
            <p:ph type="title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3" name="Google Shape;33;p30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pealkiri + sisu">
  <p:cSld name="suur ringpilt + pealkiri + sisu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/>
          <p:nvPr>
            <p:ph idx="1" type="body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1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37" name="Google Shape;37;p31"/>
          <p:cNvSpPr txBox="1"/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">
  <p:cSld name="pil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sisu">
  <p:cSld name="suur ringpilt + sisu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/>
          <p:nvPr>
            <p:ph idx="1" type="body"/>
          </p:nvPr>
        </p:nvSpPr>
        <p:spPr>
          <a:xfrm>
            <a:off x="451930" y="196349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3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ühi">
  <p:cSld name="tühi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idx="1" type="body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" name="Google Shape;11;p25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b="0" i="1" sz="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TLY-est.png" id="12" name="Google Shape;12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6" Type="http://schemas.openxmlformats.org/officeDocument/2006/relationships/image" Target="../media/image21.png"/><Relationship Id="rId7" Type="http://schemas.openxmlformats.org/officeDocument/2006/relationships/image" Target="../media/image17.png"/><Relationship Id="rId8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5.png"/><Relationship Id="rId10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 txBox="1"/>
          <p:nvPr>
            <p:ph type="title"/>
          </p:nvPr>
        </p:nvSpPr>
        <p:spPr>
          <a:xfrm>
            <a:off x="628203" y="625298"/>
            <a:ext cx="4781997" cy="3946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i="1" lang="et-EE"/>
              <a:t>KESTLIK ARENG JA ÜKSIKISIK</a:t>
            </a:r>
            <a:endParaRPr i="1"/>
          </a:p>
        </p:txBody>
      </p:sp>
      <p:sp>
        <p:nvSpPr>
          <p:cNvPr id="124" name="Google Shape;124;p1"/>
          <p:cNvSpPr txBox="1"/>
          <p:nvPr>
            <p:ph idx="4294967295" type="subTitle"/>
          </p:nvPr>
        </p:nvSpPr>
        <p:spPr>
          <a:xfrm>
            <a:off x="628203" y="4051300"/>
            <a:ext cx="4781997" cy="424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t-EE"/>
              <a:t>2020 sügis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/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</a:pPr>
            <a:r>
              <a:rPr lang="et-EE"/>
              <a:t>EESMÄRK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/>
          <p:nvPr>
            <p:ph idx="1" type="body"/>
          </p:nvPr>
        </p:nvSpPr>
        <p:spPr>
          <a:xfrm>
            <a:off x="625200" y="853800"/>
            <a:ext cx="3946800" cy="34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t-EE" sz="2000">
                <a:solidFill>
                  <a:srgbClr val="000000"/>
                </a:solidFill>
              </a:rPr>
              <a:t>Toetav materjal </a:t>
            </a:r>
            <a:r>
              <a:rPr lang="et-EE" sz="2000">
                <a:solidFill>
                  <a:srgbClr val="000000"/>
                </a:solidFill>
              </a:rPr>
              <a:t>Eesti </a:t>
            </a:r>
            <a:r>
              <a:rPr lang="et-EE" sz="2000">
                <a:solidFill>
                  <a:srgbClr val="000000"/>
                </a:solidFill>
              </a:rPr>
              <a:t>veebilehele KAE-de tutvustamiseks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t-EE" sz="2000">
                <a:solidFill>
                  <a:srgbClr val="000000"/>
                </a:solidFill>
              </a:rPr>
              <a:t>Uurida inimeste teadlikkust KAE-dest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t-EE" sz="2000">
                <a:solidFill>
                  <a:srgbClr val="000000"/>
                </a:solidFill>
              </a:rPr>
              <a:t>Uurida inimeste infokäitumist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3">
            <a:alphaModFix/>
          </a:blip>
          <a:srcRect b="-1539" l="970" r="-970" t="1549"/>
          <a:stretch/>
        </p:blipFill>
        <p:spPr>
          <a:xfrm>
            <a:off x="4654080" y="88"/>
            <a:ext cx="5142960" cy="514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/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</a:pPr>
            <a:r>
              <a:rPr lang="et-EE"/>
              <a:t>OLULISUS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/>
          <p:nvPr/>
        </p:nvSpPr>
        <p:spPr>
          <a:xfrm>
            <a:off x="497400" y="460375"/>
            <a:ext cx="52170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t-EE" sz="2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,, Kõigile, piisavalt, igavesti!</a:t>
            </a:r>
            <a:r>
              <a:rPr b="1" i="0" lang="et-EE" sz="28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b="1" i="0" sz="28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 sz="160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1" i="0" lang="et-EE" sz="16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 Tundmatu üliõpilane</a:t>
            </a:r>
            <a:endParaRPr b="1" i="0" sz="16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4"/>
          <p:cNvSpPr txBox="1"/>
          <p:nvPr>
            <p:ph idx="1" type="body"/>
          </p:nvPr>
        </p:nvSpPr>
        <p:spPr>
          <a:xfrm>
            <a:off x="415950" y="1582625"/>
            <a:ext cx="5379900" cy="28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t-EE" sz="2000"/>
              <a:t>Mõjutab</a:t>
            </a:r>
            <a:r>
              <a:rPr lang="et-EE" sz="2000">
                <a:solidFill>
                  <a:srgbClr val="000000"/>
                </a:solidFill>
              </a:rPr>
              <a:t> </a:t>
            </a:r>
            <a:r>
              <a:rPr lang="et-EE" sz="2000"/>
              <a:t>meid</a:t>
            </a:r>
            <a:r>
              <a:rPr lang="et-EE" sz="2000">
                <a:solidFill>
                  <a:srgbClr val="000000"/>
                </a:solidFill>
              </a:rPr>
              <a:t> ja meie maailma, nii</a:t>
            </a:r>
            <a:r>
              <a:rPr lang="et-EE" sz="2000">
                <a:solidFill>
                  <a:srgbClr val="000000"/>
                </a:solidFill>
              </a:rPr>
              <a:t> </a:t>
            </a:r>
            <a:r>
              <a:rPr lang="et-EE" sz="2000"/>
              <a:t>minevikku</a:t>
            </a:r>
            <a:r>
              <a:rPr lang="et-EE" sz="2000">
                <a:solidFill>
                  <a:srgbClr val="000000"/>
                </a:solidFill>
              </a:rPr>
              <a:t>, olevikku kui ka tulevikku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t-EE" sz="2000"/>
              <a:t>Teadlikumad</a:t>
            </a:r>
            <a:r>
              <a:rPr lang="et-EE" sz="2000">
                <a:solidFill>
                  <a:srgbClr val="000000"/>
                </a:solidFill>
              </a:rPr>
              <a:t> Eesti inimesed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t-EE" sz="2000">
                <a:solidFill>
                  <a:srgbClr val="000000"/>
                </a:solidFill>
              </a:rPr>
              <a:t>Igaühe </a:t>
            </a:r>
            <a:r>
              <a:rPr lang="et-EE" sz="2000"/>
              <a:t>panus</a:t>
            </a:r>
            <a:r>
              <a:rPr lang="et-EE" sz="2000">
                <a:solidFill>
                  <a:srgbClr val="000000"/>
                </a:solidFill>
              </a:rPr>
              <a:t> on oluline</a:t>
            </a:r>
            <a:endParaRPr sz="2000">
              <a:solidFill>
                <a:srgbClr val="000000"/>
              </a:solidFill>
            </a:endParaRPr>
          </a:p>
        </p:txBody>
      </p:sp>
      <p:grpSp>
        <p:nvGrpSpPr>
          <p:cNvPr id="213" name="Google Shape;213;p14"/>
          <p:cNvGrpSpPr/>
          <p:nvPr/>
        </p:nvGrpSpPr>
        <p:grpSpPr>
          <a:xfrm>
            <a:off x="6372300" y="65250"/>
            <a:ext cx="2636049" cy="5078250"/>
            <a:chOff x="6154800" y="0"/>
            <a:chExt cx="2636049" cy="5078250"/>
          </a:xfrm>
        </p:grpSpPr>
        <p:pic>
          <p:nvPicPr>
            <p:cNvPr id="214" name="Google Shape;21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75615" y="0"/>
              <a:ext cx="2594426" cy="8095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68835" y="809515"/>
              <a:ext cx="2607986" cy="816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162614" y="1626332"/>
              <a:ext cx="2620422" cy="8207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58015" y="2441875"/>
              <a:ext cx="2629623" cy="84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154800" y="3263865"/>
              <a:ext cx="2636049" cy="8679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169320" y="4131785"/>
              <a:ext cx="2607021" cy="9464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"/>
          <p:cNvSpPr txBox="1"/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</a:pPr>
            <a:r>
              <a:rPr lang="et-EE"/>
              <a:t>PROTSESS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/>
          <p:nvPr/>
        </p:nvSpPr>
        <p:spPr>
          <a:xfrm>
            <a:off x="12782550" y="3543300"/>
            <a:ext cx="184731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30" name="Google Shape;2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3120" y="7560"/>
            <a:ext cx="5150518" cy="514332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6"/>
          <p:cNvSpPr txBox="1"/>
          <p:nvPr>
            <p:ph idx="1" type="body"/>
          </p:nvPr>
        </p:nvSpPr>
        <p:spPr>
          <a:xfrm>
            <a:off x="339825" y="810150"/>
            <a:ext cx="4444800" cy="3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t-EE" sz="2000"/>
              <a:t>A</a:t>
            </a:r>
            <a:r>
              <a:rPr lang="et-EE" sz="2000"/>
              <a:t>llikatega tutvumine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t-EE" sz="2000"/>
              <a:t>Intervjuude läbiviimine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t-EE" sz="2000"/>
              <a:t>Intervjuude analüüsimine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t-EE" sz="2000"/>
              <a:t>Persoonade loomine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t-EE" sz="2000"/>
              <a:t>Intervjuude tulemuste analüüsimine</a:t>
            </a:r>
            <a:endParaRPr sz="200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a49b5cb01_0_13"/>
          <p:cNvSpPr txBox="1"/>
          <p:nvPr/>
        </p:nvSpPr>
        <p:spPr>
          <a:xfrm>
            <a:off x="12782550" y="3543300"/>
            <a:ext cx="184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37" name="Google Shape;237;gaa49b5cb01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3525"/>
            <a:ext cx="9144000" cy="481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/>
          <p:nvPr>
            <p:ph type="title"/>
          </p:nvPr>
        </p:nvSpPr>
        <p:spPr>
          <a:xfrm>
            <a:off x="2472939" y="1421060"/>
            <a:ext cx="6151515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</a:pPr>
            <a:r>
              <a:rPr lang="et-EE"/>
              <a:t>TULEMUSED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/>
          <p:nvPr>
            <p:ph idx="1" type="body"/>
          </p:nvPr>
        </p:nvSpPr>
        <p:spPr>
          <a:xfrm>
            <a:off x="477325" y="1271100"/>
            <a:ext cx="46119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t-EE" sz="2000"/>
              <a:t>Intervjueeriti 34 inimest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t-EE" sz="2000"/>
              <a:t>Intervjuud eesti, vene ja inglise keeles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t-EE" sz="2000"/>
              <a:t>Intervjuude põhjal 5 persoonat</a:t>
            </a:r>
            <a:endParaRPr sz="2000"/>
          </a:p>
        </p:txBody>
      </p:sp>
      <p:sp>
        <p:nvSpPr>
          <p:cNvPr id="248" name="Google Shape;248;p21"/>
          <p:cNvSpPr txBox="1"/>
          <p:nvPr>
            <p:ph type="title"/>
          </p:nvPr>
        </p:nvSpPr>
        <p:spPr>
          <a:xfrm>
            <a:off x="477325" y="282725"/>
            <a:ext cx="41769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i="1" lang="et-EE"/>
              <a:t>PROJEKTI TULEMUSED</a:t>
            </a:r>
            <a:endParaRPr i="1"/>
          </a:p>
        </p:txBody>
      </p:sp>
      <p:pic>
        <p:nvPicPr>
          <p:cNvPr id="249" name="Google Shape;2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125" y="376587"/>
            <a:ext cx="2070975" cy="20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8075" y="477390"/>
            <a:ext cx="1126050" cy="183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8350" y="2715500"/>
            <a:ext cx="2010325" cy="199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8075" y="3289924"/>
            <a:ext cx="1571625" cy="85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a49b5cb01_0_30"/>
          <p:cNvSpPr txBox="1"/>
          <p:nvPr>
            <p:ph idx="1" type="body"/>
          </p:nvPr>
        </p:nvSpPr>
        <p:spPr>
          <a:xfrm>
            <a:off x="477325" y="1245725"/>
            <a:ext cx="7971900" cy="31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B Garamond"/>
              <a:buChar char="-"/>
            </a:pPr>
            <a:r>
              <a:rPr lang="et-EE" sz="2000">
                <a:solidFill>
                  <a:srgbClr val="000000"/>
                </a:solidFill>
              </a:rPr>
              <a:t>61</a:t>
            </a:r>
            <a:r>
              <a:rPr lang="et-EE" sz="2000">
                <a:solidFill>
                  <a:srgbClr val="000000"/>
                </a:solidFill>
              </a:rPr>
              <a:t>.8% pole KAE-dest kuulnu</a:t>
            </a:r>
            <a:r>
              <a:rPr lang="et-EE" sz="2000">
                <a:solidFill>
                  <a:srgbClr val="000000"/>
                </a:solidFill>
              </a:rPr>
              <a:t>d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476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B Garamond"/>
              <a:buChar char="-"/>
            </a:pPr>
            <a:r>
              <a:rPr lang="et-EE" sz="2000">
                <a:solidFill>
                  <a:srgbClr val="000000"/>
                </a:solidFill>
              </a:rPr>
              <a:t>Kõik intervjueeritavad arvavad, et KAE-de järgimine on oluline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476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EB Garamond"/>
              <a:buChar char="-"/>
            </a:pPr>
            <a:r>
              <a:rPr lang="et-EE" sz="2000">
                <a:solidFill>
                  <a:srgbClr val="000000"/>
                </a:solidFill>
              </a:rPr>
              <a:t>97.1% jaoks on oluline teada, kuidas saaks panustada KAE-desse oma kodukohas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8" name="Google Shape;258;gaa49b5cb01_0_30"/>
          <p:cNvSpPr txBox="1"/>
          <p:nvPr>
            <p:ph type="title"/>
          </p:nvPr>
        </p:nvSpPr>
        <p:spPr>
          <a:xfrm>
            <a:off x="477325" y="186500"/>
            <a:ext cx="5079300" cy="879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i="1" lang="et-EE"/>
              <a:t>I</a:t>
            </a:r>
            <a:r>
              <a:rPr i="1" lang="et-EE"/>
              <a:t>NTERVJUUDE </a:t>
            </a:r>
            <a:r>
              <a:rPr i="1" lang="et-EE"/>
              <a:t>TULEMUSED</a:t>
            </a:r>
            <a:endParaRPr i="1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i="1" lang="et-EE"/>
              <a:t>SISUKORD</a:t>
            </a:r>
            <a:endParaRPr i="1">
              <a:solidFill>
                <a:srgbClr val="D0043C"/>
              </a:solidFill>
            </a:endParaRPr>
          </a:p>
        </p:txBody>
      </p:sp>
      <p:pic>
        <p:nvPicPr>
          <p:cNvPr id="130" name="Google Shape;13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1412" y="3021413"/>
            <a:ext cx="1224624" cy="10024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"/>
          <p:cNvCxnSpPr/>
          <p:nvPr/>
        </p:nvCxnSpPr>
        <p:spPr>
          <a:xfrm flipH="1">
            <a:off x="2553545" y="1388685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"/>
          <p:cNvSpPr/>
          <p:nvPr/>
        </p:nvSpPr>
        <p:spPr>
          <a:xfrm>
            <a:off x="719956" y="2157073"/>
            <a:ext cx="1833589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-EE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Grupi liikmete nimed, erialad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2809702" y="2154813"/>
            <a:ext cx="1656029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-EE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Juhendajad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6944509" y="2154533"/>
            <a:ext cx="1758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-EE" sz="16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Probleem, eesmärk, olulisus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4829379" y="2154813"/>
            <a:ext cx="1751482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-EE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Koostööpartnerid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4956023" y="3881014"/>
            <a:ext cx="149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7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K</a:t>
            </a:r>
            <a:r>
              <a:rPr b="0" i="0" lang="et-EE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okkuvõte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2586" y="1252129"/>
            <a:ext cx="842298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7572" y="1270984"/>
            <a:ext cx="877137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22473" y="1184485"/>
            <a:ext cx="707052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33841" y="3083821"/>
            <a:ext cx="942542" cy="71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57867" y="1184485"/>
            <a:ext cx="829438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99902" y="3029815"/>
            <a:ext cx="818862" cy="82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"/>
          <p:cNvSpPr/>
          <p:nvPr/>
        </p:nvSpPr>
        <p:spPr>
          <a:xfrm>
            <a:off x="2840304" y="4011805"/>
            <a:ext cx="159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-EE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Tulemused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4" name="Google Shape;144;p2"/>
          <p:cNvSpPr/>
          <p:nvPr/>
        </p:nvSpPr>
        <p:spPr>
          <a:xfrm>
            <a:off x="7032621" y="4011805"/>
            <a:ext cx="1582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-EE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Teaduspõhisus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145" name="Google Shape;145;p2"/>
          <p:cNvCxnSpPr/>
          <p:nvPr/>
        </p:nvCxnSpPr>
        <p:spPr>
          <a:xfrm flipH="1">
            <a:off x="4637129" y="1383240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" name="Google Shape;146;p2"/>
          <p:cNvCxnSpPr/>
          <p:nvPr/>
        </p:nvCxnSpPr>
        <p:spPr>
          <a:xfrm flipH="1">
            <a:off x="6700484" y="1362751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" name="Google Shape;147;p2"/>
          <p:cNvCxnSpPr/>
          <p:nvPr/>
        </p:nvCxnSpPr>
        <p:spPr>
          <a:xfrm flipH="1">
            <a:off x="4418785" y="3170364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2"/>
          <p:cNvCxnSpPr/>
          <p:nvPr/>
        </p:nvCxnSpPr>
        <p:spPr>
          <a:xfrm flipH="1">
            <a:off x="6535758" y="3113921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" name="Google Shape;149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62416" y="2942614"/>
            <a:ext cx="827166" cy="10024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2"/>
          <p:cNvCxnSpPr/>
          <p:nvPr/>
        </p:nvCxnSpPr>
        <p:spPr>
          <a:xfrm flipH="1">
            <a:off x="2386832" y="3192720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" name="Google Shape;151;p2"/>
          <p:cNvSpPr/>
          <p:nvPr/>
        </p:nvSpPr>
        <p:spPr>
          <a:xfrm>
            <a:off x="804701" y="4011843"/>
            <a:ext cx="1582131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-EE" sz="17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Protsess</a:t>
            </a:r>
            <a:endParaRPr b="0" i="0" sz="1700" u="none" cap="none" strike="noStrik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gab84b2de0d_0_130"/>
          <p:cNvGrpSpPr/>
          <p:nvPr/>
        </p:nvGrpSpPr>
        <p:grpSpPr>
          <a:xfrm>
            <a:off x="304504" y="660975"/>
            <a:ext cx="6622742" cy="3821549"/>
            <a:chOff x="4099500" y="910550"/>
            <a:chExt cx="4968299" cy="3278893"/>
          </a:xfrm>
        </p:grpSpPr>
        <p:pic>
          <p:nvPicPr>
            <p:cNvPr id="265" name="Google Shape;265;gab84b2de0d_0_1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47275" y="954057"/>
              <a:ext cx="4920524" cy="32353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gab84b2de0d_0_130"/>
            <p:cNvSpPr txBox="1"/>
            <p:nvPr/>
          </p:nvSpPr>
          <p:spPr>
            <a:xfrm>
              <a:off x="4099500" y="910550"/>
              <a:ext cx="20877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800">
                  <a:solidFill>
                    <a:srgbClr val="FFFFFF"/>
                  </a:solidFill>
                </a:rPr>
                <a:t>Kaotada kõikjal vaesus</a:t>
              </a: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267" name="Google Shape;267;gab84b2de0d_0_130"/>
            <p:cNvSpPr txBox="1"/>
            <p:nvPr/>
          </p:nvSpPr>
          <p:spPr>
            <a:xfrm>
              <a:off x="4099500" y="1084925"/>
              <a:ext cx="20877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800">
                  <a:solidFill>
                    <a:srgbClr val="FFFFFF"/>
                  </a:solidFill>
                </a:rPr>
                <a:t>Kaotada näljahäda</a:t>
              </a: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268" name="Google Shape;268;gab84b2de0d_0_130"/>
            <p:cNvSpPr txBox="1"/>
            <p:nvPr/>
          </p:nvSpPr>
          <p:spPr>
            <a:xfrm>
              <a:off x="4099500" y="1256000"/>
              <a:ext cx="20877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800">
                  <a:solidFill>
                    <a:srgbClr val="FFFFFF"/>
                  </a:solidFill>
                </a:rPr>
                <a:t>Tervis ja heaolu</a:t>
              </a: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269" name="Google Shape;269;gab84b2de0d_0_130"/>
            <p:cNvSpPr txBox="1"/>
            <p:nvPr/>
          </p:nvSpPr>
          <p:spPr>
            <a:xfrm>
              <a:off x="4099500" y="1409000"/>
              <a:ext cx="20877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800">
                  <a:solidFill>
                    <a:srgbClr val="FFFFFF"/>
                  </a:solidFill>
                </a:rPr>
                <a:t>Kvaliteetne haridus</a:t>
              </a: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270" name="Google Shape;270;gab84b2de0d_0_130"/>
            <p:cNvSpPr txBox="1"/>
            <p:nvPr/>
          </p:nvSpPr>
          <p:spPr>
            <a:xfrm>
              <a:off x="4099500" y="1581717"/>
              <a:ext cx="20877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800">
                  <a:solidFill>
                    <a:srgbClr val="FFFFFF"/>
                  </a:solidFill>
                </a:rPr>
                <a:t>Sooline võrdõiguslikkus</a:t>
              </a: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271" name="Google Shape;271;gab84b2de0d_0_130"/>
            <p:cNvSpPr txBox="1"/>
            <p:nvPr/>
          </p:nvSpPr>
          <p:spPr>
            <a:xfrm>
              <a:off x="4099500" y="1733075"/>
              <a:ext cx="20877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800">
                  <a:solidFill>
                    <a:srgbClr val="FFFFFF"/>
                  </a:solidFill>
                </a:rPr>
                <a:t>Puhas vesi ja sanitaaria</a:t>
              </a: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272" name="Google Shape;272;gab84b2de0d_0_130"/>
            <p:cNvSpPr txBox="1"/>
            <p:nvPr/>
          </p:nvSpPr>
          <p:spPr>
            <a:xfrm>
              <a:off x="4099500" y="1907450"/>
              <a:ext cx="20877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800">
                  <a:solidFill>
                    <a:srgbClr val="FFFFFF"/>
                  </a:solidFill>
                </a:rPr>
                <a:t>Jätkusuutlik energia</a:t>
              </a: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273" name="Google Shape;273;gab84b2de0d_0_130"/>
            <p:cNvSpPr txBox="1"/>
            <p:nvPr/>
          </p:nvSpPr>
          <p:spPr>
            <a:xfrm>
              <a:off x="4099500" y="2075525"/>
              <a:ext cx="20877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800">
                  <a:solidFill>
                    <a:srgbClr val="FFFFFF"/>
                  </a:solidFill>
                </a:rPr>
                <a:t>Tööhõive ja majanduskasv</a:t>
              </a: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274" name="Google Shape;274;gab84b2de0d_0_130"/>
            <p:cNvSpPr txBox="1"/>
            <p:nvPr/>
          </p:nvSpPr>
          <p:spPr>
            <a:xfrm>
              <a:off x="4099500" y="2227925"/>
              <a:ext cx="20877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800">
                  <a:solidFill>
                    <a:srgbClr val="FFFFFF"/>
                  </a:solidFill>
                </a:rPr>
                <a:t>Tööstus, uuendus ja taristu</a:t>
              </a: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275" name="Google Shape;275;gab84b2de0d_0_130"/>
            <p:cNvSpPr txBox="1"/>
            <p:nvPr/>
          </p:nvSpPr>
          <p:spPr>
            <a:xfrm>
              <a:off x="4099500" y="2380325"/>
              <a:ext cx="20877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800">
                  <a:solidFill>
                    <a:srgbClr val="FFFFFF"/>
                  </a:solidFill>
                </a:rPr>
                <a:t>Ebavõrdsuse vähendamine</a:t>
              </a: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276" name="Google Shape;276;gab84b2de0d_0_130"/>
            <p:cNvSpPr txBox="1"/>
            <p:nvPr/>
          </p:nvSpPr>
          <p:spPr>
            <a:xfrm>
              <a:off x="4099500" y="2540554"/>
              <a:ext cx="20877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800">
                  <a:solidFill>
                    <a:srgbClr val="FFFFFF"/>
                  </a:solidFill>
                </a:rPr>
                <a:t>Jätkusuutlikud linnad ja asumid</a:t>
              </a: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277" name="Google Shape;277;gab84b2de0d_0_130"/>
            <p:cNvSpPr txBox="1"/>
            <p:nvPr/>
          </p:nvSpPr>
          <p:spPr>
            <a:xfrm>
              <a:off x="4099500" y="2722775"/>
              <a:ext cx="20877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800">
                  <a:solidFill>
                    <a:srgbClr val="FFFFFF"/>
                  </a:solidFill>
                </a:rPr>
                <a:t>Säästev tootmine ja tarbimine</a:t>
              </a: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278" name="Google Shape;278;gab84b2de0d_0_130"/>
            <p:cNvSpPr txBox="1"/>
            <p:nvPr/>
          </p:nvSpPr>
          <p:spPr>
            <a:xfrm>
              <a:off x="4099500" y="2879541"/>
              <a:ext cx="20877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800">
                  <a:solidFill>
                    <a:srgbClr val="FFFFFF"/>
                  </a:solidFill>
                </a:rPr>
                <a:t>Kliimamuutuste vastased meetmed</a:t>
              </a: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279" name="Google Shape;279;gab84b2de0d_0_130"/>
            <p:cNvSpPr txBox="1"/>
            <p:nvPr/>
          </p:nvSpPr>
          <p:spPr>
            <a:xfrm>
              <a:off x="4099500" y="3065225"/>
              <a:ext cx="20877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700">
                  <a:solidFill>
                    <a:srgbClr val="FFFFFF"/>
                  </a:solidFill>
                </a:rPr>
                <a:t>Ookean ja mereressursid</a:t>
              </a:r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280" name="Google Shape;280;gab84b2de0d_0_130"/>
            <p:cNvSpPr txBox="1"/>
            <p:nvPr/>
          </p:nvSpPr>
          <p:spPr>
            <a:xfrm>
              <a:off x="4099500" y="3218525"/>
              <a:ext cx="20877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700">
                  <a:solidFill>
                    <a:srgbClr val="FFFFFF"/>
                  </a:solidFill>
                </a:rPr>
                <a:t>Maa ökosüsteemid</a:t>
              </a:r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281" name="Google Shape;281;gab84b2de0d_0_130"/>
            <p:cNvSpPr txBox="1"/>
            <p:nvPr/>
          </p:nvSpPr>
          <p:spPr>
            <a:xfrm flipH="1">
              <a:off x="4099500" y="3407675"/>
              <a:ext cx="27462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700">
                  <a:solidFill>
                    <a:srgbClr val="FFFFFF"/>
                  </a:solidFill>
                </a:rPr>
                <a:t>Rahumeelsed ja säästvad institutsioonid</a:t>
              </a:r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282" name="Google Shape;282;gab84b2de0d_0_130"/>
            <p:cNvSpPr txBox="1"/>
            <p:nvPr/>
          </p:nvSpPr>
          <p:spPr>
            <a:xfrm>
              <a:off x="4099500" y="3583850"/>
              <a:ext cx="20877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800">
                  <a:solidFill>
                    <a:srgbClr val="FFFFFF"/>
                  </a:solidFill>
                </a:rPr>
                <a:t>Üleilmne koostöö</a:t>
              </a: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283" name="Google Shape;283;gab84b2de0d_0_130"/>
            <p:cNvSpPr txBox="1"/>
            <p:nvPr/>
          </p:nvSpPr>
          <p:spPr>
            <a:xfrm>
              <a:off x="4099500" y="3736250"/>
              <a:ext cx="20877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-EE" sz="800">
                  <a:solidFill>
                    <a:srgbClr val="FFFFFF"/>
                  </a:solidFill>
                </a:rPr>
                <a:t>Kultuur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pic>
        <p:nvPicPr>
          <p:cNvPr id="284" name="Google Shape;284;gab84b2de0d_0_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500" y="360550"/>
            <a:ext cx="4686751" cy="3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ab84b2de0d_0_79"/>
          <p:cNvSpPr txBox="1"/>
          <p:nvPr>
            <p:ph type="title"/>
          </p:nvPr>
        </p:nvSpPr>
        <p:spPr>
          <a:xfrm>
            <a:off x="2472939" y="1421060"/>
            <a:ext cx="6151500" cy="21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</a:pPr>
            <a:r>
              <a:rPr lang="et-EE"/>
              <a:t>PERSOONAD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gab84b2de0d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75" y="480225"/>
            <a:ext cx="5739025" cy="273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ab84b2de0d_0_31"/>
          <p:cNvSpPr txBox="1"/>
          <p:nvPr/>
        </p:nvSpPr>
        <p:spPr>
          <a:xfrm>
            <a:off x="5967400" y="480213"/>
            <a:ext cx="29589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latin typeface="Times New Roman"/>
                <a:ea typeface="Times New Roman"/>
                <a:cs typeface="Times New Roman"/>
                <a:sym typeface="Times New Roman"/>
              </a:rPr>
              <a:t>Motiveerib</a:t>
            </a:r>
            <a:r>
              <a:rPr lang="et-EE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Times New Roman"/>
                <a:ea typeface="Times New Roman"/>
                <a:cs typeface="Times New Roman"/>
                <a:sym typeface="Times New Roman"/>
              </a:rPr>
              <a:t>Saan tagasi anda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gab84b2de0d_0_31"/>
          <p:cNvSpPr txBox="1"/>
          <p:nvPr/>
        </p:nvSpPr>
        <p:spPr>
          <a:xfrm>
            <a:off x="5967400" y="2930938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Takistused: 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Informatsiooni puudus ja vähene teadlikkus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gab84b2de0d_0_31"/>
          <p:cNvSpPr txBox="1"/>
          <p:nvPr/>
        </p:nvSpPr>
        <p:spPr>
          <a:xfrm>
            <a:off x="5967400" y="1286250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Ajendab tegutsema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Kõikide heaolu, Maailma heaolu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gab84b2de0d_0_31"/>
          <p:cNvSpPr txBox="1"/>
          <p:nvPr/>
        </p:nvSpPr>
        <p:spPr>
          <a:xfrm>
            <a:off x="5967400" y="2188463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Ärritab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Inimesed ei näe laiemat pilti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gab84b2de0d_0_31"/>
          <p:cNvSpPr txBox="1"/>
          <p:nvPr/>
        </p:nvSpPr>
        <p:spPr>
          <a:xfrm>
            <a:off x="5967400" y="3825988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Infotarbimine: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Teadlik infootsija telefonist ja arvutist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gab84b2de0d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25" y="431952"/>
            <a:ext cx="5338725" cy="28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ab84b2de0d_0_56"/>
          <p:cNvSpPr txBox="1"/>
          <p:nvPr/>
        </p:nvSpPr>
        <p:spPr>
          <a:xfrm>
            <a:off x="6055775" y="431950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latin typeface="Times New Roman"/>
                <a:ea typeface="Times New Roman"/>
                <a:cs typeface="Times New Roman"/>
                <a:sym typeface="Times New Roman"/>
              </a:rPr>
              <a:t>Motiveerib</a:t>
            </a:r>
            <a:r>
              <a:rPr lang="et-EE">
                <a:latin typeface="Times New Roman"/>
                <a:ea typeface="Times New Roman"/>
                <a:cs typeface="Times New Roman"/>
                <a:sym typeface="Times New Roman"/>
              </a:rPr>
              <a:t>: Enda heaolu. Meeldib, kui lähedased panustavad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gab84b2de0d_0_56"/>
          <p:cNvSpPr txBox="1"/>
          <p:nvPr/>
        </p:nvSpPr>
        <p:spPr>
          <a:xfrm>
            <a:off x="6055775" y="3036950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Takistused: 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Informatsiooni puudus ja vähene teadlikkus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gab84b2de0d_0_56"/>
          <p:cNvSpPr txBox="1"/>
          <p:nvPr/>
        </p:nvSpPr>
        <p:spPr>
          <a:xfrm>
            <a:off x="6055775" y="1269250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Ajendab tegutsema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Ise võimalikult palju panustama ning teadlik olema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gab84b2de0d_0_56"/>
          <p:cNvSpPr txBox="1"/>
          <p:nvPr/>
        </p:nvSpPr>
        <p:spPr>
          <a:xfrm>
            <a:off x="6055775" y="2106550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Ärritab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pole tagatud tingimused jätkusuutlikult elada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gab84b2de0d_0_56"/>
          <p:cNvSpPr txBox="1"/>
          <p:nvPr/>
        </p:nvSpPr>
        <p:spPr>
          <a:xfrm>
            <a:off x="6055775" y="3874250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Infotarbimine: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mõjuisikute jälgimine telefonist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gab84b2de0d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25" y="474775"/>
            <a:ext cx="5118974" cy="268577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ab84b2de0d_0_47"/>
          <p:cNvSpPr txBox="1"/>
          <p:nvPr/>
        </p:nvSpPr>
        <p:spPr>
          <a:xfrm>
            <a:off x="6001425" y="474775"/>
            <a:ext cx="29589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latin typeface="Times New Roman"/>
                <a:ea typeface="Times New Roman"/>
                <a:cs typeface="Times New Roman"/>
                <a:sym typeface="Times New Roman"/>
              </a:rPr>
              <a:t>Motiveerib</a:t>
            </a:r>
            <a:r>
              <a:rPr lang="et-EE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Times New Roman"/>
                <a:ea typeface="Times New Roman"/>
                <a:cs typeface="Times New Roman"/>
                <a:sym typeface="Times New Roman"/>
              </a:rPr>
              <a:t>Enda tervis ja heaolu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gab84b2de0d_0_47"/>
          <p:cNvSpPr txBox="1"/>
          <p:nvPr/>
        </p:nvSpPr>
        <p:spPr>
          <a:xfrm>
            <a:off x="6001425" y="3037475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Takistused: 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Informatsiooni puudus ja vähene teadlikkus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gab84b2de0d_0_47"/>
          <p:cNvSpPr txBox="1"/>
          <p:nvPr/>
        </p:nvSpPr>
        <p:spPr>
          <a:xfrm>
            <a:off x="6001425" y="1275938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Ajendab tegutsema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Võrdsem ja õiglasem tulevik ning puhtam elukeskkond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gab84b2de0d_0_47"/>
          <p:cNvSpPr txBox="1"/>
          <p:nvPr/>
        </p:nvSpPr>
        <p:spPr>
          <a:xfrm>
            <a:off x="6001425" y="2261325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Ärritab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Inimeste ükskõiksus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gab84b2de0d_0_47"/>
          <p:cNvSpPr txBox="1"/>
          <p:nvPr/>
        </p:nvSpPr>
        <p:spPr>
          <a:xfrm>
            <a:off x="6001425" y="4005400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Infotarbimine: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Teadlik infootsija, ettejuhtuva info tarbija pigem arvutist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gab84b2de0d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50" y="353100"/>
            <a:ext cx="4478775" cy="357745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ab84b2de0d_0_69"/>
          <p:cNvSpPr txBox="1"/>
          <p:nvPr/>
        </p:nvSpPr>
        <p:spPr>
          <a:xfrm>
            <a:off x="6012300" y="353100"/>
            <a:ext cx="29589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latin typeface="Times New Roman"/>
                <a:ea typeface="Times New Roman"/>
                <a:cs typeface="Times New Roman"/>
                <a:sym typeface="Times New Roman"/>
              </a:rPr>
              <a:t>Motiveerib</a:t>
            </a:r>
            <a:r>
              <a:rPr lang="et-EE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Times New Roman"/>
                <a:ea typeface="Times New Roman"/>
                <a:cs typeface="Times New Roman"/>
                <a:sym typeface="Times New Roman"/>
              </a:rPr>
              <a:t>Riigipoolne surve ja eeskirjad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gab84b2de0d_0_69"/>
          <p:cNvSpPr txBox="1"/>
          <p:nvPr/>
        </p:nvSpPr>
        <p:spPr>
          <a:xfrm>
            <a:off x="6012300" y="3007050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Takistused: 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Eneseusu puudumine, mugavus, ei näe enda vastutuse olulisust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gab84b2de0d_0_69"/>
          <p:cNvSpPr txBox="1"/>
          <p:nvPr/>
        </p:nvSpPr>
        <p:spPr>
          <a:xfrm>
            <a:off x="6012300" y="1223700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Ajendab tegutsema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Kui oleks rohkem raha, aega ning kui näeb, et teised panustavad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gab84b2de0d_0_69"/>
          <p:cNvSpPr txBox="1"/>
          <p:nvPr/>
        </p:nvSpPr>
        <p:spPr>
          <a:xfrm>
            <a:off x="6012300" y="2169738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Ärritab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Poliitikud ei näe laiemat pilti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gab84b2de0d_0_69"/>
          <p:cNvSpPr txBox="1"/>
          <p:nvPr/>
        </p:nvSpPr>
        <p:spPr>
          <a:xfrm>
            <a:off x="6012300" y="3953088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Infotarbimine: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Infootsija konkreetselt kodulehelt arvuti vahendusel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gab84b2de0d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25" y="410338"/>
            <a:ext cx="5029074" cy="331647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ab84b2de0d_0_64"/>
          <p:cNvSpPr txBox="1"/>
          <p:nvPr/>
        </p:nvSpPr>
        <p:spPr>
          <a:xfrm>
            <a:off x="6023200" y="410350"/>
            <a:ext cx="29589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latin typeface="Times New Roman"/>
                <a:ea typeface="Times New Roman"/>
                <a:cs typeface="Times New Roman"/>
                <a:sym typeface="Times New Roman"/>
              </a:rPr>
              <a:t>Motiveerib</a:t>
            </a:r>
            <a:r>
              <a:rPr lang="et-EE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-EE">
                <a:latin typeface="Times New Roman"/>
                <a:ea typeface="Times New Roman"/>
                <a:cs typeface="Times New Roman"/>
                <a:sym typeface="Times New Roman"/>
              </a:rPr>
              <a:t>Raha ja aja kokkuhoid, mugavus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gab84b2de0d_0_64"/>
          <p:cNvSpPr txBox="1"/>
          <p:nvPr/>
        </p:nvSpPr>
        <p:spPr>
          <a:xfrm>
            <a:off x="6023200" y="3017950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Takistused: 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 usu, et temast midagi sõltub, huvipuudus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gab84b2de0d_0_64"/>
          <p:cNvSpPr txBox="1"/>
          <p:nvPr/>
        </p:nvSpPr>
        <p:spPr>
          <a:xfrm>
            <a:off x="6023200" y="1183100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Ajendab tegutsema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Effektiivsus, tähtsate asjade kiire valmimine, raha ning aja kokkuhoid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gab84b2de0d_0_64"/>
          <p:cNvSpPr txBox="1"/>
          <p:nvPr/>
        </p:nvSpPr>
        <p:spPr>
          <a:xfrm>
            <a:off x="6023200" y="2180638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Ärritab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Uudne tehnoloogia ja riigi poliitika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gab84b2de0d_0_64"/>
          <p:cNvSpPr txBox="1"/>
          <p:nvPr/>
        </p:nvSpPr>
        <p:spPr>
          <a:xfrm>
            <a:off x="6023200" y="3895838"/>
            <a:ext cx="2958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Infotarbimine:</a:t>
            </a:r>
            <a:r>
              <a:rPr lang="et-E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juhusliku informatsiooni tarbija televiisorist, raadiost ja sõpradelt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/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</a:pPr>
            <a:r>
              <a:rPr lang="et-EE"/>
              <a:t>KOKKUVÕTE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3"/>
          <p:cNvSpPr txBox="1"/>
          <p:nvPr>
            <p:ph idx="1" type="body"/>
          </p:nvPr>
        </p:nvSpPr>
        <p:spPr>
          <a:xfrm>
            <a:off x="596900" y="380600"/>
            <a:ext cx="7962900" cy="3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B Garamond"/>
              <a:buChar char="-"/>
            </a:pPr>
            <a:r>
              <a:rPr lang="et-EE" sz="2000">
                <a:solidFill>
                  <a:srgbClr val="000000"/>
                </a:solidFill>
              </a:rPr>
              <a:t>KAE-de vähene teadlikkus, kuid huvi ja soov tegutseda on olemas.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B Garamond"/>
              <a:buChar char="-"/>
            </a:pPr>
            <a:r>
              <a:rPr lang="et-EE" sz="2000">
                <a:solidFill>
                  <a:srgbClr val="000000"/>
                </a:solidFill>
              </a:rPr>
              <a:t>Eesmärkide täitmist takistab vähene teadlikkus, info, aja ning raha puudus.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B Garamond"/>
              <a:buChar char="-"/>
            </a:pPr>
            <a:r>
              <a:rPr lang="et-EE" sz="2000">
                <a:solidFill>
                  <a:srgbClr val="000000"/>
                </a:solidFill>
              </a:rPr>
              <a:t>Inimesed on skeptilised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B Garamond"/>
              <a:buChar char="-"/>
            </a:pPr>
            <a:r>
              <a:rPr lang="et-EE" sz="2000">
                <a:solidFill>
                  <a:srgbClr val="000000"/>
                </a:solidFill>
              </a:rPr>
              <a:t>Oodatakse tuge ja välist survet riigi poolt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B Garamond"/>
              <a:buChar char="-"/>
            </a:pPr>
            <a:r>
              <a:rPr lang="et-EE" sz="2000">
                <a:solidFill>
                  <a:srgbClr val="000000"/>
                </a:solidFill>
              </a:rPr>
              <a:t>Soov näha aktiivseid eeskujusid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7"/>
          <p:cNvSpPr txBox="1"/>
          <p:nvPr>
            <p:ph type="title"/>
          </p:nvPr>
        </p:nvSpPr>
        <p:spPr>
          <a:xfrm>
            <a:off x="2472939" y="1421060"/>
            <a:ext cx="6151515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</a:pPr>
            <a:r>
              <a:rPr lang="et-EE" sz="6000"/>
              <a:t>TEADUSPÕHISUS</a:t>
            </a:r>
            <a:endParaRPr sz="600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/>
          <p:nvPr>
            <p:ph idx="4294967295" type="subTitle"/>
          </p:nvPr>
        </p:nvSpPr>
        <p:spPr>
          <a:xfrm>
            <a:off x="573600" y="285900"/>
            <a:ext cx="4782000" cy="45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t-EE" sz="2800">
                <a:solidFill>
                  <a:srgbClr val="000000"/>
                </a:solidFill>
              </a:rPr>
              <a:t>GRUPI LIIKMED</a:t>
            </a:r>
            <a:r>
              <a:rPr lang="et-EE" sz="2800">
                <a:solidFill>
                  <a:srgbClr val="000000"/>
                </a:solidFill>
              </a:rPr>
              <a:t>: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t-EE" sz="1400">
                <a:solidFill>
                  <a:srgbClr val="000000"/>
                </a:solidFill>
              </a:rPr>
              <a:t>Madis Otenurm, </a:t>
            </a:r>
            <a:r>
              <a:rPr i="1" lang="et-EE" sz="1400">
                <a:solidFill>
                  <a:srgbClr val="000000"/>
                </a:solidFill>
              </a:rPr>
              <a:t>informaatika</a:t>
            </a:r>
            <a:endParaRPr i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t-EE" sz="1400">
                <a:solidFill>
                  <a:srgbClr val="000000"/>
                </a:solidFill>
              </a:rPr>
              <a:t>Triin Järv, </a:t>
            </a:r>
            <a:r>
              <a:rPr i="1" lang="et-EE" sz="1400">
                <a:solidFill>
                  <a:srgbClr val="000000"/>
                </a:solidFill>
              </a:rPr>
              <a:t>Euroopa nüüdiskeeled ja kultuurid</a:t>
            </a:r>
            <a:endParaRPr i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t-EE" sz="1400">
                <a:solidFill>
                  <a:srgbClr val="000000"/>
                </a:solidFill>
              </a:rPr>
              <a:t>Veronika Mišeljova, </a:t>
            </a:r>
            <a:r>
              <a:rPr i="1" lang="et-EE" sz="1400">
                <a:solidFill>
                  <a:srgbClr val="000000"/>
                </a:solidFill>
              </a:rPr>
              <a:t>riigiteadused</a:t>
            </a:r>
            <a:endParaRPr i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t-EE" sz="1400">
                <a:solidFill>
                  <a:srgbClr val="000000"/>
                </a:solidFill>
              </a:rPr>
              <a:t>Regina Rosenberg, </a:t>
            </a:r>
            <a:r>
              <a:rPr i="1" lang="et-EE" sz="1400">
                <a:solidFill>
                  <a:srgbClr val="000000"/>
                </a:solidFill>
              </a:rPr>
              <a:t>sotsiaaltöö</a:t>
            </a:r>
            <a:endParaRPr i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t-EE" sz="1400">
                <a:solidFill>
                  <a:srgbClr val="000000"/>
                </a:solidFill>
              </a:rPr>
              <a:t>Rein Meripõld, </a:t>
            </a:r>
            <a:r>
              <a:rPr i="1" lang="et-EE" sz="1400">
                <a:solidFill>
                  <a:srgbClr val="000000"/>
                </a:solidFill>
              </a:rPr>
              <a:t>kultuuriteooria ja filosoofia</a:t>
            </a:r>
            <a:endParaRPr i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t-EE" sz="1400">
                <a:solidFill>
                  <a:srgbClr val="000000"/>
                </a:solidFill>
              </a:rPr>
              <a:t>Kaie Lilleorg, </a:t>
            </a:r>
            <a:r>
              <a:rPr i="1" lang="et-EE" sz="1400">
                <a:solidFill>
                  <a:srgbClr val="000000"/>
                </a:solidFill>
              </a:rPr>
              <a:t>Euroopa nüüdiskeeled ja kultuurid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t-EE" sz="1400">
                <a:solidFill>
                  <a:srgbClr val="000000"/>
                </a:solidFill>
              </a:rPr>
              <a:t>Kersti-Brendan Kloch</a:t>
            </a:r>
            <a:r>
              <a:rPr i="1" lang="et-EE" sz="1400">
                <a:solidFill>
                  <a:srgbClr val="000000"/>
                </a:solidFill>
              </a:rPr>
              <a:t>, inglise keel ja kultuur</a:t>
            </a:r>
            <a:endParaRPr i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1400">
                <a:solidFill>
                  <a:srgbClr val="000000"/>
                </a:solidFill>
              </a:rPr>
              <a:t>Andrea Kulasalu,</a:t>
            </a:r>
            <a:r>
              <a:rPr i="1" lang="et-EE" sz="1400">
                <a:solidFill>
                  <a:srgbClr val="000000"/>
                </a:solidFill>
              </a:rPr>
              <a:t> keskkonnakorraldus</a:t>
            </a:r>
            <a:endParaRPr i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1400">
                <a:solidFill>
                  <a:srgbClr val="000000"/>
                </a:solidFill>
              </a:rPr>
              <a:t>Imre Masing,</a:t>
            </a:r>
            <a:r>
              <a:rPr i="1" lang="et-EE" sz="1400">
                <a:solidFill>
                  <a:srgbClr val="000000"/>
                </a:solidFill>
              </a:rPr>
              <a:t> ajalugu</a:t>
            </a:r>
            <a:endParaRPr i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1400">
                <a:solidFill>
                  <a:srgbClr val="000000"/>
                </a:solidFill>
              </a:rPr>
              <a:t>Kirke Raidmets,</a:t>
            </a:r>
            <a:r>
              <a:rPr i="1" lang="et-EE" sz="1400">
                <a:solidFill>
                  <a:srgbClr val="000000"/>
                </a:solidFill>
              </a:rPr>
              <a:t> bioloogia </a:t>
            </a:r>
            <a:endParaRPr i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1400">
                <a:solidFill>
                  <a:srgbClr val="000000"/>
                </a:solidFill>
              </a:rPr>
              <a:t>Mari-Liis Valter,</a:t>
            </a:r>
            <a:r>
              <a:rPr i="1" lang="et-EE" sz="1400">
                <a:solidFill>
                  <a:srgbClr val="000000"/>
                </a:solidFill>
              </a:rPr>
              <a:t> tervisejuht</a:t>
            </a:r>
            <a:endParaRPr i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1400">
                <a:solidFill>
                  <a:srgbClr val="000000"/>
                </a:solidFill>
              </a:rPr>
              <a:t>Maria Zackrisson,</a:t>
            </a:r>
            <a:r>
              <a:rPr i="1" lang="et-EE" sz="1400">
                <a:solidFill>
                  <a:srgbClr val="000000"/>
                </a:solidFill>
              </a:rPr>
              <a:t> keskkonnakorraldus</a:t>
            </a:r>
            <a:endParaRPr sz="24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"/>
          <p:cNvSpPr txBox="1"/>
          <p:nvPr/>
        </p:nvSpPr>
        <p:spPr>
          <a:xfrm>
            <a:off x="477350" y="424100"/>
            <a:ext cx="37962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t-EE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ALLIKAD:</a:t>
            </a:r>
            <a:endParaRPr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19"/>
          <p:cNvSpPr txBox="1"/>
          <p:nvPr/>
        </p:nvSpPr>
        <p:spPr>
          <a:xfrm>
            <a:off x="477360" y="1321920"/>
            <a:ext cx="8038200" cy="31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982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et-EE" sz="1600" strike="noStrike">
                <a:latin typeface="Times New Roman"/>
                <a:ea typeface="Times New Roman"/>
                <a:cs typeface="Times New Roman"/>
                <a:sym typeface="Times New Roman"/>
              </a:rPr>
              <a:t>2018. aasta “Eesti elanike keskkonnateadlikkuse uuring”, valminud Turu-uuringute AS-i, Keskkonnaministeeriumi, Tallinna Ülikooli ja KIKi koostöös</a:t>
            </a:r>
            <a:endParaRPr sz="16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982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et-EE" sz="1600" strike="noStrike">
                <a:latin typeface="Times New Roman"/>
                <a:ea typeface="Times New Roman"/>
                <a:cs typeface="Times New Roman"/>
                <a:sym typeface="Times New Roman"/>
              </a:rPr>
              <a:t>2017. aasta Euroopa Komisjoni poolt tellitud Eurobaromeetri uuring “Attitudes of European citizens towards the environment”</a:t>
            </a:r>
            <a:endParaRPr sz="1600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982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et-EE" sz="1600" strike="noStrike">
                <a:latin typeface="Times New Roman"/>
                <a:ea typeface="Times New Roman"/>
                <a:cs typeface="Times New Roman"/>
                <a:sym typeface="Times New Roman"/>
              </a:rPr>
              <a:t>2019. aastal Orkla tellitud uuring “Sustainable life barometer”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982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et-EE" sz="1600">
                <a:latin typeface="Times New Roman"/>
                <a:ea typeface="Times New Roman"/>
                <a:cs typeface="Times New Roman"/>
                <a:sym typeface="Times New Roman"/>
              </a:rPr>
              <a:t>Intervjuude koostamisel võtsime aluseks Giff Constable, Frank Rimalovski  raamatu “Talking to Humans: Success Starts with Understanding Your Customers”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982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et-EE" sz="1600">
                <a:latin typeface="Times New Roman"/>
                <a:ea typeface="Times New Roman"/>
                <a:cs typeface="Times New Roman"/>
                <a:sym typeface="Times New Roman"/>
              </a:rPr>
              <a:t>Kidron, Anti 2007. Uurija käsiraamat: Mis ja milleks? Kuidas? Mis meetodil? Teadus- ja rakendusuuringuist psühholoogias. Tallinn: Mondo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2680" lvl="0" marL="343080" marR="0" rtl="0" algn="l">
              <a:lnSpc>
                <a:spcPct val="120000"/>
              </a:lnSpc>
              <a:spcBef>
                <a:spcPts val="1199"/>
              </a:spcBef>
              <a:spcAft>
                <a:spcPts val="0"/>
              </a:spcAft>
              <a:buNone/>
            </a:pPr>
            <a:r>
              <a:t/>
            </a:r>
            <a:endParaRPr b="0" sz="1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4"/>
          <p:cNvSpPr txBox="1"/>
          <p:nvPr>
            <p:ph idx="4294967295" type="subTitle"/>
          </p:nvPr>
        </p:nvSpPr>
        <p:spPr>
          <a:xfrm>
            <a:off x="599012" y="626660"/>
            <a:ext cx="4387855" cy="3767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6000"/>
              <a:buFont typeface="Merriweather Sans"/>
              <a:buNone/>
            </a:pPr>
            <a:r>
              <a:rPr b="0" i="1" lang="et-EE" sz="6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TÄNAME!</a:t>
            </a:r>
            <a:endParaRPr b="0" i="1" sz="6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a49b5cb01_0_0"/>
          <p:cNvSpPr txBox="1"/>
          <p:nvPr>
            <p:ph idx="4294967295" type="subTitle"/>
          </p:nvPr>
        </p:nvSpPr>
        <p:spPr>
          <a:xfrm>
            <a:off x="573600" y="245650"/>
            <a:ext cx="4782000" cy="46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t-EE" sz="2800">
                <a:solidFill>
                  <a:srgbClr val="000000"/>
                </a:solidFill>
              </a:rPr>
              <a:t>JUHENDAJAD</a:t>
            </a:r>
            <a:r>
              <a:rPr lang="et-EE" sz="2800">
                <a:solidFill>
                  <a:srgbClr val="000000"/>
                </a:solidFill>
              </a:rPr>
              <a:t>: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t-EE" sz="1800">
                <a:solidFill>
                  <a:srgbClr val="000000"/>
                </a:solidFill>
              </a:rPr>
              <a:t>Hanna Gerta Alamets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t-EE" sz="1800">
                <a:solidFill>
                  <a:srgbClr val="000000"/>
                </a:solidFill>
              </a:rPr>
              <a:t>Liisa Puusepp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t-EE" sz="1800">
                <a:solidFill>
                  <a:srgbClr val="000000"/>
                </a:solidFill>
              </a:rPr>
              <a:t>Mihkel Kangur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t-EE" sz="2800">
                <a:solidFill>
                  <a:srgbClr val="000000"/>
                </a:solidFill>
              </a:rPr>
              <a:t>KOOSTÖÖPARTNERID</a:t>
            </a:r>
            <a:r>
              <a:rPr lang="et-EE" sz="2800">
                <a:solidFill>
                  <a:srgbClr val="000000"/>
                </a:solidFill>
              </a:rPr>
              <a:t>: 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t-EE" sz="1800">
                <a:solidFill>
                  <a:srgbClr val="000000"/>
                </a:solidFill>
              </a:rPr>
              <a:t>Koalitsioon Kestliku Arengu Heaks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t-EE" sz="1800">
                <a:solidFill>
                  <a:srgbClr val="000000"/>
                </a:solidFill>
              </a:rPr>
              <a:t>Arengukoostöö Ümarlaud ja Riigikantselei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t-EE" sz="1800">
                <a:solidFill>
                  <a:srgbClr val="000000"/>
                </a:solidFill>
              </a:rPr>
              <a:t>Proovikivi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t-EE" sz="1800">
                <a:solidFill>
                  <a:srgbClr val="000000"/>
                </a:solidFill>
              </a:rPr>
              <a:t>Maarja Hallik</a:t>
            </a:r>
            <a:endParaRPr sz="26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/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</a:pPr>
            <a:r>
              <a:rPr lang="et-EE"/>
              <a:t>PROBLEEM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/>
          <p:nvPr>
            <p:ph idx="1" type="body"/>
          </p:nvPr>
        </p:nvSpPr>
        <p:spPr>
          <a:xfrm>
            <a:off x="500925" y="1295400"/>
            <a:ext cx="81006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6355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B Garamond"/>
              <a:buChar char="-"/>
            </a:pPr>
            <a:r>
              <a:rPr lang="et-EE" sz="2000">
                <a:solidFill>
                  <a:srgbClr val="000000"/>
                </a:solidFill>
              </a:rPr>
              <a:t>Kuidas seletada ÜRO Kestliku Arengu Eesmärke (KAE) üksikisikule?</a:t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46355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EB Garamond"/>
              <a:buChar char="-"/>
            </a:pPr>
            <a:r>
              <a:rPr lang="et-EE" sz="2000">
                <a:solidFill>
                  <a:srgbClr val="000000"/>
                </a:solidFill>
              </a:rPr>
              <a:t>Kuidas kaasata üksikisikuid Kestliku Arengu Eesmärkide saavutamiseks? 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72" name="Google Shape;172;p5"/>
          <p:cNvSpPr txBox="1"/>
          <p:nvPr>
            <p:ph type="title"/>
          </p:nvPr>
        </p:nvSpPr>
        <p:spPr>
          <a:xfrm>
            <a:off x="596900" y="362930"/>
            <a:ext cx="79629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i="1" lang="et-EE"/>
              <a:t>PEAMINE PROBLEEM</a:t>
            </a:r>
            <a:endParaRPr i="1">
              <a:solidFill>
                <a:srgbClr val="D0043C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b84b2de0d_0_13"/>
          <p:cNvSpPr txBox="1"/>
          <p:nvPr>
            <p:ph idx="1" type="body"/>
          </p:nvPr>
        </p:nvSpPr>
        <p:spPr>
          <a:xfrm>
            <a:off x="596900" y="1289025"/>
            <a:ext cx="7896000" cy="27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t-EE" sz="2000"/>
              <a:t>K</a:t>
            </a:r>
            <a:r>
              <a:rPr lang="et-EE" sz="2000"/>
              <a:t>uidas panna kõik riigid ja sotsiaalsed grupid koos tegutsema jätkusuutliku arengu nimel?</a:t>
            </a:r>
            <a:endParaRPr sz="1000"/>
          </a:p>
        </p:txBody>
      </p:sp>
      <p:sp>
        <p:nvSpPr>
          <p:cNvPr id="178" name="Google Shape;178;gab84b2de0d_0_13"/>
          <p:cNvSpPr txBox="1"/>
          <p:nvPr>
            <p:ph type="title"/>
          </p:nvPr>
        </p:nvSpPr>
        <p:spPr>
          <a:xfrm>
            <a:off x="596900" y="362930"/>
            <a:ext cx="79629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i="1" lang="et-EE"/>
              <a:t>LAHENDUST NÕUDEV KÜSIMUS</a:t>
            </a:r>
            <a:endParaRPr i="1">
              <a:solidFill>
                <a:srgbClr val="D0043C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b84b2de0d_0_18"/>
          <p:cNvSpPr txBox="1"/>
          <p:nvPr>
            <p:ph idx="1" type="body"/>
          </p:nvPr>
        </p:nvSpPr>
        <p:spPr>
          <a:xfrm>
            <a:off x="590550" y="1228800"/>
            <a:ext cx="7962900" cy="26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t-EE" sz="2000"/>
              <a:t>Kuidas tekitada reaalne muutus eluviisides ja majandusmudelites?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t-EE" sz="2000"/>
              <a:t>Kuidas viia tänapäevases infouputuses oluline sõnum tavakodanikeni?</a:t>
            </a:r>
            <a:endParaRPr sz="2000"/>
          </a:p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84" name="Google Shape;184;gab84b2de0d_0_18"/>
          <p:cNvSpPr txBox="1"/>
          <p:nvPr>
            <p:ph type="title"/>
          </p:nvPr>
        </p:nvSpPr>
        <p:spPr>
          <a:xfrm>
            <a:off x="596900" y="362930"/>
            <a:ext cx="79629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i="1" lang="et-EE"/>
              <a:t>TAKISTUS JA VÄLJAKUTSE</a:t>
            </a:r>
            <a:endParaRPr i="1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b84b2de0d_0_23"/>
          <p:cNvSpPr txBox="1"/>
          <p:nvPr>
            <p:ph idx="1" type="body"/>
          </p:nvPr>
        </p:nvSpPr>
        <p:spPr>
          <a:xfrm>
            <a:off x="596900" y="1087500"/>
            <a:ext cx="7962900" cy="29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t-EE" sz="2000"/>
              <a:t>Raamdokumentide, arengukavade ja reaalse keskonnakäitumise vahel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t-EE" sz="2000"/>
              <a:t>Sotsiaalsed-varanduslikud-hariduslikud erisused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-"/>
            </a:pPr>
            <a:r>
              <a:rPr lang="et-EE" sz="2000"/>
              <a:t>“Digilõhe”</a:t>
            </a:r>
            <a:endParaRPr sz="1000"/>
          </a:p>
        </p:txBody>
      </p:sp>
      <p:sp>
        <p:nvSpPr>
          <p:cNvPr id="190" name="Google Shape;190;gab84b2de0d_0_23"/>
          <p:cNvSpPr txBox="1"/>
          <p:nvPr>
            <p:ph type="title"/>
          </p:nvPr>
        </p:nvSpPr>
        <p:spPr>
          <a:xfrm>
            <a:off x="596900" y="362930"/>
            <a:ext cx="79629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i="1" lang="et-EE"/>
              <a:t>VASTUOLU</a:t>
            </a:r>
            <a:endParaRPr i="1">
              <a:solidFill>
                <a:srgbClr val="D0043C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2017-11-28T11:48:14Z</dcterms:created>
</cp:coreProperties>
</file>