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Barlow Condensed ExtraLight"/>
      <p:regular r:id="rId26"/>
      <p:bold r:id="rId27"/>
      <p:italic r:id="rId28"/>
      <p:boldItalic r:id="rId29"/>
    </p:embeddedFont>
    <p:embeddedFont>
      <p:font typeface="Barlow Condensed Medium"/>
      <p:regular r:id="rId30"/>
      <p:bold r:id="rId31"/>
      <p:italic r:id="rId32"/>
      <p:boldItalic r:id="rId33"/>
    </p:embeddedFont>
    <p:embeddedFont>
      <p:font typeface="Barlow Condensed"/>
      <p:regular r:id="rId34"/>
      <p:bold r:id="rId35"/>
      <p:italic r:id="rId36"/>
      <p:boldItalic r:id="rId37"/>
    </p:embeddedFont>
    <p:embeddedFont>
      <p:font typeface="EB Garamon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r:id="rId42" roundtripDataSignature="AMtx7miaFOpqvBOHqHjcSXcY6RLfVIVB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EBGaramond-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ExtraLight-regular.fntdata"/><Relationship Id="rId25" Type="http://schemas.openxmlformats.org/officeDocument/2006/relationships/slide" Target="slides/slide20.xml"/><Relationship Id="rId28" Type="http://schemas.openxmlformats.org/officeDocument/2006/relationships/font" Target="fonts/BarlowCondensedExtraLight-italic.fntdata"/><Relationship Id="rId27" Type="http://schemas.openxmlformats.org/officeDocument/2006/relationships/font" Target="fonts/BarlowCondensedExtra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ExtraLigh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Medium-bold.fntdata"/><Relationship Id="rId30" Type="http://schemas.openxmlformats.org/officeDocument/2006/relationships/font" Target="fonts/BarlowCondensedMedium-regular.fntdata"/><Relationship Id="rId11" Type="http://schemas.openxmlformats.org/officeDocument/2006/relationships/slide" Target="slides/slide6.xml"/><Relationship Id="rId33" Type="http://schemas.openxmlformats.org/officeDocument/2006/relationships/font" Target="fonts/BarlowCondensedMedium-boldItalic.fntdata"/><Relationship Id="rId10" Type="http://schemas.openxmlformats.org/officeDocument/2006/relationships/slide" Target="slides/slide5.xml"/><Relationship Id="rId32" Type="http://schemas.openxmlformats.org/officeDocument/2006/relationships/font" Target="fonts/BarlowCondensedMedium-italic.fntdata"/><Relationship Id="rId13" Type="http://schemas.openxmlformats.org/officeDocument/2006/relationships/slide" Target="slides/slide8.xml"/><Relationship Id="rId35" Type="http://schemas.openxmlformats.org/officeDocument/2006/relationships/font" Target="fonts/BarlowCondensed-bold.fntdata"/><Relationship Id="rId12" Type="http://schemas.openxmlformats.org/officeDocument/2006/relationships/slide" Target="slides/slide7.xml"/><Relationship Id="rId34" Type="http://schemas.openxmlformats.org/officeDocument/2006/relationships/font" Target="fonts/BarlowCondensed-regular.fntdata"/><Relationship Id="rId15" Type="http://schemas.openxmlformats.org/officeDocument/2006/relationships/slide" Target="slides/slide10.xml"/><Relationship Id="rId37" Type="http://schemas.openxmlformats.org/officeDocument/2006/relationships/font" Target="fonts/BarlowCondensed-boldItalic.fntdata"/><Relationship Id="rId14" Type="http://schemas.openxmlformats.org/officeDocument/2006/relationships/slide" Target="slides/slide9.xml"/><Relationship Id="rId36" Type="http://schemas.openxmlformats.org/officeDocument/2006/relationships/font" Target="fonts/BarlowCondensed-italic.fntdata"/><Relationship Id="rId17" Type="http://schemas.openxmlformats.org/officeDocument/2006/relationships/slide" Target="slides/slide12.xml"/><Relationship Id="rId39" Type="http://schemas.openxmlformats.org/officeDocument/2006/relationships/font" Target="fonts/EBGaramond-bold.fntdata"/><Relationship Id="rId16" Type="http://schemas.openxmlformats.org/officeDocument/2006/relationships/slide" Target="slides/slide11.xml"/><Relationship Id="rId38" Type="http://schemas.openxmlformats.org/officeDocument/2006/relationships/font" Target="fonts/EBGaramon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05" name="Google Shape;20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91cd6dd81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1291cd6dd81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12" name="Google Shape;212;g1291cd6dd81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25" name="Google Shape;22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2aeaf17e9c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2aeaf17e9c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12aeaf17e9c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aeaf17e9c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2aeaf17e9c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12aeaf17e9c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2aeaf17e9c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2aeaf17e9c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12aeaf17e9c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62" name="Google Shape;26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51" name="Google Shape;15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62" name="Google Shape;16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70" name="Google Shape;17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91cd6dd81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1291cd6dd81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78" name="Google Shape;178;g1291cd6dd81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92" name="Google Shape;19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3" name="Shape 13"/>
        <p:cNvGrpSpPr/>
        <p:nvPr/>
      </p:nvGrpSpPr>
      <p:grpSpPr>
        <a:xfrm>
          <a:off x="0" y="0"/>
          <a:ext cx="0" cy="0"/>
          <a:chOff x="0" y="0"/>
          <a:chExt cx="0" cy="0"/>
        </a:xfrm>
      </p:grpSpPr>
      <p:sp>
        <p:nvSpPr>
          <p:cNvPr id="14" name="Google Shape;14;p17"/>
          <p:cNvSpPr/>
          <p:nvPr/>
        </p:nvSpPr>
        <p:spPr>
          <a:xfrm>
            <a:off x="0" y="4318000"/>
            <a:ext cx="3263900" cy="82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5" name="Google Shape;15;p17"/>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6" name="Google Shape;16;p17"/>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7" name="Google Shape;17;p17"/>
          <p:cNvCxnSpPr/>
          <p:nvPr/>
        </p:nvCxnSpPr>
        <p:spPr>
          <a:xfrm flipH="1">
            <a:off x="5676901" y="609600"/>
            <a:ext cx="800099" cy="3888589"/>
          </a:xfrm>
          <a:prstGeom prst="straightConnector1">
            <a:avLst/>
          </a:prstGeom>
          <a:noFill/>
          <a:ln cap="flat" cmpd="sng" w="44450">
            <a:solidFill>
              <a:srgbClr val="D0043C"/>
            </a:solidFill>
            <a:prstDash val="solid"/>
            <a:miter lim="800000"/>
            <a:headEnd len="sm" w="sm" type="none"/>
            <a:tailEnd len="sm" w="sm" type="none"/>
          </a:ln>
        </p:spPr>
      </p:cxnSp>
      <p:sp>
        <p:nvSpPr>
          <p:cNvPr id="18" name="Google Shape;18;p17"/>
          <p:cNvSpPr txBox="1"/>
          <p:nvPr>
            <p:ph type="title"/>
          </p:nvPr>
        </p:nvSpPr>
        <p:spPr>
          <a:xfrm>
            <a:off x="628203" y="625298"/>
            <a:ext cx="4781997" cy="38500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 name="Google Shape;19;p17"/>
          <p:cNvPicPr preferRelativeResize="0"/>
          <p:nvPr/>
        </p:nvPicPr>
        <p:blipFill rotWithShape="1">
          <a:blip r:embed="rId4">
            <a:alphaModFix/>
          </a:blip>
          <a:srcRect b="0" l="0" r="0" t="0"/>
          <a:stretch/>
        </p:blipFill>
        <p:spPr>
          <a:xfrm>
            <a:off x="12769025" y="27865019"/>
            <a:ext cx="1749449" cy="1749449"/>
          </a:xfrm>
          <a:prstGeom prst="rect">
            <a:avLst/>
          </a:prstGeom>
          <a:noFill/>
          <a:ln>
            <a:noFill/>
          </a:ln>
        </p:spPr>
      </p:pic>
      <p:pic>
        <p:nvPicPr>
          <p:cNvPr id="20" name="Google Shape;20;p17"/>
          <p:cNvPicPr preferRelativeResize="0"/>
          <p:nvPr/>
        </p:nvPicPr>
        <p:blipFill rotWithShape="1">
          <a:blip r:embed="rId5">
            <a:alphaModFix/>
          </a:blip>
          <a:srcRect b="0" l="0" r="0" t="0"/>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48" name="Shape 48"/>
        <p:cNvGrpSpPr/>
        <p:nvPr/>
      </p:nvGrpSpPr>
      <p:grpSpPr>
        <a:xfrm>
          <a:off x="0" y="0"/>
          <a:ext cx="0" cy="0"/>
          <a:chOff x="0" y="0"/>
          <a:chExt cx="0" cy="0"/>
        </a:xfrm>
      </p:grpSpPr>
      <p:sp>
        <p:nvSpPr>
          <p:cNvPr id="49" name="Google Shape;49;p26"/>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6"/>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6"/>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52" name="Shape 52"/>
        <p:cNvGrpSpPr/>
        <p:nvPr/>
      </p:nvGrpSpPr>
      <p:grpSpPr>
        <a:xfrm>
          <a:off x="0" y="0"/>
          <a:ext cx="0" cy="0"/>
          <a:chOff x="0" y="0"/>
          <a:chExt cx="0" cy="0"/>
        </a:xfrm>
      </p:grpSpPr>
      <p:sp>
        <p:nvSpPr>
          <p:cNvPr id="53" name="Google Shape;53;p27"/>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7"/>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7"/>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56" name="Shape 56"/>
        <p:cNvGrpSpPr/>
        <p:nvPr/>
      </p:nvGrpSpPr>
      <p:grpSpPr>
        <a:xfrm>
          <a:off x="0" y="0"/>
          <a:ext cx="0" cy="0"/>
          <a:chOff x="0" y="0"/>
          <a:chExt cx="0" cy="0"/>
        </a:xfrm>
      </p:grpSpPr>
      <p:sp>
        <p:nvSpPr>
          <p:cNvPr id="57" name="Google Shape;57;p28"/>
          <p:cNvSpPr txBox="1"/>
          <p:nvPr>
            <p:ph idx="1" type="body"/>
          </p:nvPr>
        </p:nvSpPr>
        <p:spPr>
          <a:xfrm>
            <a:off x="415007" y="458412"/>
            <a:ext cx="3127768"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8"/>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59" name="Shape 59"/>
        <p:cNvGrpSpPr/>
        <p:nvPr/>
      </p:nvGrpSpPr>
      <p:grpSpPr>
        <a:xfrm>
          <a:off x="0" y="0"/>
          <a:ext cx="0" cy="0"/>
          <a:chOff x="0" y="0"/>
          <a:chExt cx="0" cy="0"/>
        </a:xfrm>
      </p:grpSpPr>
      <p:sp>
        <p:nvSpPr>
          <p:cNvPr id="60" name="Google Shape;60;p29"/>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 name="Google Shape;61;p29"/>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p:nvPr>
            <p:ph idx="2" type="pic"/>
          </p:nvPr>
        </p:nvSpPr>
        <p:spPr>
          <a:xfrm>
            <a:off x="3455876" y="519522"/>
            <a:ext cx="2160000" cy="2160000"/>
          </a:xfrm>
          <a:prstGeom prst="rect">
            <a:avLst/>
          </a:prstGeom>
          <a:noFill/>
          <a:ln>
            <a:noFill/>
          </a:ln>
        </p:spPr>
      </p:sp>
      <p:sp>
        <p:nvSpPr>
          <p:cNvPr id="63" name="Google Shape;63;p29"/>
          <p:cNvSpPr/>
          <p:nvPr>
            <p:ph idx="3" type="pic"/>
          </p:nvPr>
        </p:nvSpPr>
        <p:spPr>
          <a:xfrm>
            <a:off x="6156176" y="519522"/>
            <a:ext cx="2160000" cy="2160000"/>
          </a:xfrm>
          <a:prstGeom prst="rect">
            <a:avLst/>
          </a:prstGeom>
          <a:noFill/>
          <a:ln>
            <a:noFill/>
          </a:ln>
        </p:spPr>
      </p:sp>
      <p:sp>
        <p:nvSpPr>
          <p:cNvPr id="64" name="Google Shape;64;p29"/>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9"/>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66" name="Shape 66"/>
        <p:cNvGrpSpPr/>
        <p:nvPr/>
      </p:nvGrpSpPr>
      <p:grpSpPr>
        <a:xfrm>
          <a:off x="0" y="0"/>
          <a:ext cx="0" cy="0"/>
          <a:chOff x="0" y="0"/>
          <a:chExt cx="0" cy="0"/>
        </a:xfrm>
      </p:grpSpPr>
      <p:sp>
        <p:nvSpPr>
          <p:cNvPr id="67" name="Google Shape;67;p30"/>
          <p:cNvSpPr/>
          <p:nvPr>
            <p:ph idx="2" type="pic"/>
          </p:nvPr>
        </p:nvSpPr>
        <p:spPr>
          <a:xfrm>
            <a:off x="763476" y="519522"/>
            <a:ext cx="2160000" cy="2160000"/>
          </a:xfrm>
          <a:prstGeom prst="rect">
            <a:avLst/>
          </a:prstGeom>
          <a:noFill/>
          <a:ln>
            <a:noFill/>
          </a:ln>
        </p:spPr>
      </p:sp>
      <p:sp>
        <p:nvSpPr>
          <p:cNvPr id="68" name="Google Shape;68;p30"/>
          <p:cNvSpPr/>
          <p:nvPr>
            <p:ph idx="3" type="pic"/>
          </p:nvPr>
        </p:nvSpPr>
        <p:spPr>
          <a:xfrm>
            <a:off x="6156176" y="519522"/>
            <a:ext cx="2160000" cy="2160000"/>
          </a:xfrm>
          <a:prstGeom prst="rect">
            <a:avLst/>
          </a:prstGeom>
          <a:noFill/>
          <a:ln>
            <a:noFill/>
          </a:ln>
        </p:spPr>
      </p:sp>
      <p:sp>
        <p:nvSpPr>
          <p:cNvPr id="69" name="Google Shape;69;p30"/>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0" name="Google Shape;70;p30"/>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72" name="Google Shape;72;p30"/>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73" name="Shape 73"/>
        <p:cNvGrpSpPr/>
        <p:nvPr/>
      </p:nvGrpSpPr>
      <p:grpSpPr>
        <a:xfrm>
          <a:off x="0" y="0"/>
          <a:ext cx="0" cy="0"/>
          <a:chOff x="0" y="0"/>
          <a:chExt cx="0" cy="0"/>
        </a:xfrm>
      </p:grpSpPr>
      <p:sp>
        <p:nvSpPr>
          <p:cNvPr id="74" name="Google Shape;74;p31"/>
          <p:cNvSpPr/>
          <p:nvPr>
            <p:ph idx="2" type="pic"/>
          </p:nvPr>
        </p:nvSpPr>
        <p:spPr>
          <a:xfrm>
            <a:off x="3455876" y="519522"/>
            <a:ext cx="2160000" cy="2160000"/>
          </a:xfrm>
          <a:prstGeom prst="rect">
            <a:avLst/>
          </a:prstGeom>
          <a:noFill/>
          <a:ln>
            <a:noFill/>
          </a:ln>
        </p:spPr>
      </p:sp>
      <p:sp>
        <p:nvSpPr>
          <p:cNvPr id="75" name="Google Shape;75;p31"/>
          <p:cNvSpPr/>
          <p:nvPr>
            <p:ph idx="3" type="pic"/>
          </p:nvPr>
        </p:nvSpPr>
        <p:spPr>
          <a:xfrm>
            <a:off x="758676" y="519522"/>
            <a:ext cx="2160000" cy="2160000"/>
          </a:xfrm>
          <a:prstGeom prst="rect">
            <a:avLst/>
          </a:prstGeom>
          <a:noFill/>
          <a:ln>
            <a:noFill/>
          </a:ln>
        </p:spPr>
      </p:sp>
      <p:sp>
        <p:nvSpPr>
          <p:cNvPr id="76" name="Google Shape;76;p31"/>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7" name="Google Shape;77;p31"/>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79" name="Google Shape;79;p31"/>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80" name="Shape 80"/>
        <p:cNvGrpSpPr/>
        <p:nvPr/>
      </p:nvGrpSpPr>
      <p:grpSpPr>
        <a:xfrm>
          <a:off x="0" y="0"/>
          <a:ext cx="0" cy="0"/>
          <a:chOff x="0" y="0"/>
          <a:chExt cx="0" cy="0"/>
        </a:xfrm>
      </p:grpSpPr>
      <p:sp>
        <p:nvSpPr>
          <p:cNvPr id="81" name="Google Shape;81;p32"/>
          <p:cNvSpPr/>
          <p:nvPr>
            <p:ph idx="2" type="pic"/>
          </p:nvPr>
        </p:nvSpPr>
        <p:spPr>
          <a:xfrm>
            <a:off x="566445" y="777213"/>
            <a:ext cx="3240000" cy="3240000"/>
          </a:xfrm>
          <a:prstGeom prst="ellipse">
            <a:avLst/>
          </a:prstGeom>
          <a:noFill/>
          <a:ln>
            <a:noFill/>
          </a:ln>
        </p:spPr>
      </p:sp>
      <p:sp>
        <p:nvSpPr>
          <p:cNvPr id="82" name="Google Shape;82;p32"/>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83" name="Shape 83"/>
        <p:cNvGrpSpPr/>
        <p:nvPr/>
      </p:nvGrpSpPr>
      <p:grpSpPr>
        <a:xfrm>
          <a:off x="0" y="0"/>
          <a:ext cx="0" cy="0"/>
          <a:chOff x="0" y="0"/>
          <a:chExt cx="0" cy="0"/>
        </a:xfrm>
      </p:grpSpPr>
      <p:sp>
        <p:nvSpPr>
          <p:cNvPr id="84" name="Google Shape;84;p33"/>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3"/>
          <p:cNvSpPr/>
          <p:nvPr>
            <p:ph idx="2" type="pic"/>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86" name="Shape 86"/>
        <p:cNvGrpSpPr/>
        <p:nvPr/>
      </p:nvGrpSpPr>
      <p:grpSpPr>
        <a:xfrm>
          <a:off x="0" y="0"/>
          <a:ext cx="0" cy="0"/>
          <a:chOff x="0" y="0"/>
          <a:chExt cx="0" cy="0"/>
        </a:xfrm>
      </p:grpSpPr>
      <p:sp>
        <p:nvSpPr>
          <p:cNvPr id="87" name="Google Shape;87;p34"/>
          <p:cNvSpPr/>
          <p:nvPr>
            <p:ph idx="2" type="pic"/>
          </p:nvPr>
        </p:nvSpPr>
        <p:spPr>
          <a:xfrm>
            <a:off x="4850090" y="0"/>
            <a:ext cx="4293911" cy="5143500"/>
          </a:xfrm>
          <a:prstGeom prst="rect">
            <a:avLst/>
          </a:prstGeom>
          <a:noFill/>
          <a:ln>
            <a:noFill/>
          </a:ln>
        </p:spPr>
      </p:sp>
      <p:sp>
        <p:nvSpPr>
          <p:cNvPr id="88" name="Google Shape;88;p34"/>
          <p:cNvSpPr txBox="1"/>
          <p:nvPr>
            <p:ph type="title"/>
          </p:nvPr>
        </p:nvSpPr>
        <p:spPr>
          <a:xfrm>
            <a:off x="470288" y="984230"/>
            <a:ext cx="3921133"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4"/>
          <p:cNvSpPr txBox="1"/>
          <p:nvPr>
            <p:ph idx="1" type="body"/>
          </p:nvPr>
        </p:nvSpPr>
        <p:spPr>
          <a:xfrm>
            <a:off x="515430" y="2563565"/>
            <a:ext cx="387877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90" name="Shape 90"/>
        <p:cNvGrpSpPr/>
        <p:nvPr/>
      </p:nvGrpSpPr>
      <p:grpSpPr>
        <a:xfrm>
          <a:off x="0" y="0"/>
          <a:ext cx="0" cy="0"/>
          <a:chOff x="0" y="0"/>
          <a:chExt cx="0" cy="0"/>
        </a:xfrm>
      </p:grpSpPr>
      <p:sp>
        <p:nvSpPr>
          <p:cNvPr id="91" name="Google Shape;91;p35"/>
          <p:cNvSpPr/>
          <p:nvPr>
            <p:ph idx="2" type="pic"/>
          </p:nvPr>
        </p:nvSpPr>
        <p:spPr>
          <a:xfrm>
            <a:off x="4850090" y="0"/>
            <a:ext cx="4293911" cy="5143500"/>
          </a:xfrm>
          <a:prstGeom prst="rect">
            <a:avLst/>
          </a:prstGeom>
          <a:noFill/>
          <a:ln>
            <a:noFill/>
          </a:ln>
        </p:spPr>
      </p:sp>
      <p:sp>
        <p:nvSpPr>
          <p:cNvPr id="92" name="Google Shape;92;p35"/>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21" name="Shape 21"/>
        <p:cNvGrpSpPr/>
        <p:nvPr/>
      </p:nvGrpSpPr>
      <p:grpSpPr>
        <a:xfrm>
          <a:off x="0" y="0"/>
          <a:ext cx="0" cy="0"/>
          <a:chOff x="0" y="0"/>
          <a:chExt cx="0" cy="0"/>
        </a:xfrm>
      </p:grpSpPr>
      <p:sp>
        <p:nvSpPr>
          <p:cNvPr id="22" name="Google Shape;22;p18"/>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93" name="Shape 93"/>
        <p:cNvGrpSpPr/>
        <p:nvPr/>
      </p:nvGrpSpPr>
      <p:grpSpPr>
        <a:xfrm>
          <a:off x="0" y="0"/>
          <a:ext cx="0" cy="0"/>
          <a:chOff x="0" y="0"/>
          <a:chExt cx="0" cy="0"/>
        </a:xfrm>
      </p:grpSpPr>
      <p:sp>
        <p:nvSpPr>
          <p:cNvPr id="94" name="Google Shape;94;p36"/>
          <p:cNvSpPr/>
          <p:nvPr>
            <p:ph idx="2" type="pic"/>
          </p:nvPr>
        </p:nvSpPr>
        <p:spPr>
          <a:xfrm>
            <a:off x="381000" y="257175"/>
            <a:ext cx="8356600" cy="4010025"/>
          </a:xfrm>
          <a:prstGeom prst="rect">
            <a:avLst/>
          </a:prstGeom>
          <a:noFill/>
          <a:ln>
            <a:noFill/>
          </a:ln>
        </p:spPr>
      </p:sp>
      <p:sp>
        <p:nvSpPr>
          <p:cNvPr id="95" name="Google Shape;95;p36"/>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96" name="Shape 96"/>
        <p:cNvGrpSpPr/>
        <p:nvPr/>
      </p:nvGrpSpPr>
      <p:grpSpPr>
        <a:xfrm>
          <a:off x="0" y="0"/>
          <a:ext cx="0" cy="0"/>
          <a:chOff x="0" y="0"/>
          <a:chExt cx="0" cy="0"/>
        </a:xfrm>
      </p:grpSpPr>
      <p:sp>
        <p:nvSpPr>
          <p:cNvPr id="97" name="Google Shape;97;p37"/>
          <p:cNvSpPr txBox="1"/>
          <p:nvPr>
            <p:ph type="title"/>
          </p:nvPr>
        </p:nvSpPr>
        <p:spPr>
          <a:xfrm>
            <a:off x="393700" y="471140"/>
            <a:ext cx="8356600" cy="140589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98" name="Shape 98"/>
        <p:cNvGrpSpPr/>
        <p:nvPr/>
      </p:nvGrpSpPr>
      <p:grpSpPr>
        <a:xfrm>
          <a:off x="0" y="0"/>
          <a:ext cx="0" cy="0"/>
          <a:chOff x="0" y="0"/>
          <a:chExt cx="0" cy="0"/>
        </a:xfrm>
      </p:grpSpPr>
      <p:sp>
        <p:nvSpPr>
          <p:cNvPr id="99" name="Google Shape;99;p38"/>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00" name="Shape 100"/>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101" name="Shape 101"/>
        <p:cNvGrpSpPr/>
        <p:nvPr/>
      </p:nvGrpSpPr>
      <p:grpSpPr>
        <a:xfrm>
          <a:off x="0" y="0"/>
          <a:ext cx="0" cy="0"/>
          <a:chOff x="0" y="0"/>
          <a:chExt cx="0" cy="0"/>
        </a:xfrm>
      </p:grpSpPr>
      <p:sp>
        <p:nvSpPr>
          <p:cNvPr id="102" name="Google Shape;102;p40"/>
          <p:cNvSpPr/>
          <p:nvPr>
            <p:ph idx="2" type="pic"/>
          </p:nvPr>
        </p:nvSpPr>
        <p:spPr>
          <a:xfrm>
            <a:off x="0" y="0"/>
            <a:ext cx="9144000" cy="5143500"/>
          </a:xfrm>
          <a:prstGeom prst="rect">
            <a:avLst/>
          </a:prstGeom>
          <a:noFill/>
          <a:ln>
            <a:noFill/>
          </a:ln>
        </p:spPr>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3" name="Shape 103"/>
        <p:cNvGrpSpPr/>
        <p:nvPr/>
      </p:nvGrpSpPr>
      <p:grpSpPr>
        <a:xfrm>
          <a:off x="0" y="0"/>
          <a:ext cx="0" cy="0"/>
          <a:chOff x="0" y="0"/>
          <a:chExt cx="0" cy="0"/>
        </a:xfrm>
      </p:grpSpPr>
      <p:sp>
        <p:nvSpPr>
          <p:cNvPr id="104" name="Google Shape;104;p41"/>
          <p:cNvSpPr/>
          <p:nvPr>
            <p:ph idx="2" type="pic"/>
          </p:nvPr>
        </p:nvSpPr>
        <p:spPr>
          <a:xfrm>
            <a:off x="985545" y="977548"/>
            <a:ext cx="1044000" cy="1044000"/>
          </a:xfrm>
          <a:prstGeom prst="ellipse">
            <a:avLst/>
          </a:prstGeom>
          <a:noFill/>
          <a:ln>
            <a:noFill/>
          </a:ln>
        </p:spPr>
      </p:sp>
      <p:sp>
        <p:nvSpPr>
          <p:cNvPr id="105" name="Google Shape;105;p41"/>
          <p:cNvSpPr/>
          <p:nvPr>
            <p:ph idx="3" type="pic"/>
          </p:nvPr>
        </p:nvSpPr>
        <p:spPr>
          <a:xfrm>
            <a:off x="3474745" y="977548"/>
            <a:ext cx="1044000" cy="1044000"/>
          </a:xfrm>
          <a:prstGeom prst="ellipse">
            <a:avLst/>
          </a:prstGeom>
          <a:noFill/>
          <a:ln>
            <a:noFill/>
          </a:ln>
        </p:spPr>
      </p:sp>
      <p:sp>
        <p:nvSpPr>
          <p:cNvPr id="106" name="Google Shape;106;p41"/>
          <p:cNvSpPr/>
          <p:nvPr>
            <p:ph idx="4" type="pic"/>
          </p:nvPr>
        </p:nvSpPr>
        <p:spPr>
          <a:xfrm>
            <a:off x="5887745" y="977548"/>
            <a:ext cx="1044000" cy="1044000"/>
          </a:xfrm>
          <a:prstGeom prst="ellipse">
            <a:avLst/>
          </a:prstGeom>
          <a:noFill/>
          <a:ln>
            <a:noFill/>
          </a:ln>
        </p:spPr>
      </p:sp>
      <p:sp>
        <p:nvSpPr>
          <p:cNvPr id="107" name="Google Shape;107;p41"/>
          <p:cNvSpPr/>
          <p:nvPr>
            <p:ph idx="5" type="pic"/>
          </p:nvPr>
        </p:nvSpPr>
        <p:spPr>
          <a:xfrm>
            <a:off x="6891045" y="2806348"/>
            <a:ext cx="1044000" cy="1044000"/>
          </a:xfrm>
          <a:prstGeom prst="ellipse">
            <a:avLst/>
          </a:prstGeom>
          <a:noFill/>
          <a:ln>
            <a:noFill/>
          </a:ln>
        </p:spPr>
      </p:sp>
      <p:sp>
        <p:nvSpPr>
          <p:cNvPr id="108" name="Google Shape;108;p41"/>
          <p:cNvSpPr/>
          <p:nvPr>
            <p:ph idx="6" type="pic"/>
          </p:nvPr>
        </p:nvSpPr>
        <p:spPr>
          <a:xfrm>
            <a:off x="4414545" y="2806348"/>
            <a:ext cx="1044000" cy="1044000"/>
          </a:xfrm>
          <a:prstGeom prst="ellipse">
            <a:avLst/>
          </a:prstGeom>
          <a:noFill/>
          <a:ln>
            <a:noFill/>
          </a:ln>
        </p:spPr>
      </p:sp>
      <p:sp>
        <p:nvSpPr>
          <p:cNvPr id="109" name="Google Shape;109;p41"/>
          <p:cNvSpPr/>
          <p:nvPr>
            <p:ph idx="7" type="pic"/>
          </p:nvPr>
        </p:nvSpPr>
        <p:spPr>
          <a:xfrm>
            <a:off x="1963445" y="2806348"/>
            <a:ext cx="1044000" cy="1044000"/>
          </a:xfrm>
          <a:prstGeom prst="ellipse">
            <a:avLst/>
          </a:prstGeom>
          <a:noFill/>
          <a:ln>
            <a:noFill/>
          </a:ln>
        </p:spPr>
      </p:sp>
      <p:sp>
        <p:nvSpPr>
          <p:cNvPr id="110" name="Google Shape;110;p41"/>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1"/>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1"/>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1"/>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1"/>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1"/>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41"/>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24" name="Shape 24"/>
        <p:cNvGrpSpPr/>
        <p:nvPr/>
      </p:nvGrpSpPr>
      <p:grpSpPr>
        <a:xfrm>
          <a:off x="0" y="0"/>
          <a:ext cx="0" cy="0"/>
          <a:chOff x="0" y="0"/>
          <a:chExt cx="0" cy="0"/>
        </a:xfrm>
      </p:grpSpPr>
      <p:sp>
        <p:nvSpPr>
          <p:cNvPr id="25" name="Google Shape;25;p19"/>
          <p:cNvSpPr txBox="1"/>
          <p:nvPr>
            <p:ph type="title"/>
          </p:nvPr>
        </p:nvSpPr>
        <p:spPr>
          <a:xfrm>
            <a:off x="2472940" y="1421060"/>
            <a:ext cx="5928560" cy="2110595"/>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6" name="Google Shape;26;p19"/>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27" name="Shape 27"/>
        <p:cNvGrpSpPr/>
        <p:nvPr/>
      </p:nvGrpSpPr>
      <p:grpSpPr>
        <a:xfrm>
          <a:off x="0" y="0"/>
          <a:ext cx="0" cy="0"/>
          <a:chOff x="0" y="0"/>
          <a:chExt cx="0" cy="0"/>
        </a:xfrm>
      </p:grpSpPr>
      <p:sp>
        <p:nvSpPr>
          <p:cNvPr id="28" name="Google Shape;28;p20"/>
          <p:cNvSpPr txBox="1"/>
          <p:nvPr>
            <p:ph idx="1" type="body"/>
          </p:nvPr>
        </p:nvSpPr>
        <p:spPr>
          <a:xfrm>
            <a:off x="477330" y="2563565"/>
            <a:ext cx="346656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0"/>
          <p:cNvSpPr/>
          <p:nvPr>
            <p:ph idx="2" type="pic"/>
          </p:nvPr>
        </p:nvSpPr>
        <p:spPr>
          <a:xfrm>
            <a:off x="4671398" y="-668680"/>
            <a:ext cx="6732000" cy="6732000"/>
          </a:xfrm>
          <a:prstGeom prst="ellipse">
            <a:avLst/>
          </a:prstGeom>
          <a:noFill/>
          <a:ln>
            <a:noFill/>
          </a:ln>
        </p:spPr>
      </p:sp>
      <p:sp>
        <p:nvSpPr>
          <p:cNvPr id="30" name="Google Shape;30;p20"/>
          <p:cNvSpPr txBox="1"/>
          <p:nvPr>
            <p:ph type="title"/>
          </p:nvPr>
        </p:nvSpPr>
        <p:spPr>
          <a:xfrm>
            <a:off x="470288" y="1009630"/>
            <a:ext cx="3452119"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31" name="Shape 31"/>
        <p:cNvGrpSpPr/>
        <p:nvPr/>
      </p:nvGrpSpPr>
      <p:grpSpPr>
        <a:xfrm>
          <a:off x="0" y="0"/>
          <a:ext cx="0" cy="0"/>
          <a:chOff x="0" y="0"/>
          <a:chExt cx="0" cy="0"/>
        </a:xfrm>
      </p:grpSpPr>
      <p:sp>
        <p:nvSpPr>
          <p:cNvPr id="32" name="Google Shape;32;p21"/>
          <p:cNvSpPr txBox="1"/>
          <p:nvPr>
            <p:ph type="title"/>
          </p:nvPr>
        </p:nvSpPr>
        <p:spPr>
          <a:xfrm>
            <a:off x="2469826" y="1418720"/>
            <a:ext cx="5944374" cy="2027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 name="Google Shape;33;p21"/>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34" name="Shape 34"/>
        <p:cNvGrpSpPr/>
        <p:nvPr/>
      </p:nvGrpSpPr>
      <p:grpSpPr>
        <a:xfrm>
          <a:off x="0" y="0"/>
          <a:ext cx="0" cy="0"/>
          <a:chOff x="0" y="0"/>
          <a:chExt cx="0" cy="0"/>
        </a:xfrm>
      </p:grpSpPr>
      <p:sp>
        <p:nvSpPr>
          <p:cNvPr id="35" name="Google Shape;35;p22"/>
          <p:cNvSpPr txBox="1"/>
          <p:nvPr>
            <p:ph type="title"/>
          </p:nvPr>
        </p:nvSpPr>
        <p:spPr>
          <a:xfrm>
            <a:off x="2472940" y="1421061"/>
            <a:ext cx="5928560" cy="994172"/>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22"/>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38" name="Shape 38"/>
        <p:cNvGrpSpPr/>
        <p:nvPr/>
      </p:nvGrpSpPr>
      <p:grpSpPr>
        <a:xfrm>
          <a:off x="0" y="0"/>
          <a:ext cx="0" cy="0"/>
          <a:chOff x="0" y="0"/>
          <a:chExt cx="0" cy="0"/>
        </a:xfrm>
      </p:grpSpPr>
      <p:sp>
        <p:nvSpPr>
          <p:cNvPr id="39" name="Google Shape;39;p23"/>
          <p:cNvSpPr txBox="1"/>
          <p:nvPr>
            <p:ph type="title"/>
          </p:nvPr>
        </p:nvSpPr>
        <p:spPr>
          <a:xfrm>
            <a:off x="2469826" y="1418721"/>
            <a:ext cx="5944374"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3"/>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 name="Google Shape;41;p23"/>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42" name="Shape 42"/>
        <p:cNvGrpSpPr/>
        <p:nvPr/>
      </p:nvGrpSpPr>
      <p:grpSpPr>
        <a:xfrm>
          <a:off x="0" y="0"/>
          <a:ext cx="0" cy="0"/>
          <a:chOff x="0" y="0"/>
          <a:chExt cx="0" cy="0"/>
        </a:xfrm>
      </p:grpSpPr>
      <p:sp>
        <p:nvSpPr>
          <p:cNvPr id="43" name="Google Shape;43;p24"/>
          <p:cNvSpPr txBox="1"/>
          <p:nvPr>
            <p:ph idx="1" type="body"/>
          </p:nvPr>
        </p:nvSpPr>
        <p:spPr>
          <a:xfrm>
            <a:off x="2499021" y="1490409"/>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24"/>
          <p:cNvCxnSpPr/>
          <p:nvPr/>
        </p:nvCxnSpPr>
        <p:spPr>
          <a:xfrm flipH="1">
            <a:off x="1130535" y="1195554"/>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45" name="Shape 45"/>
        <p:cNvGrpSpPr/>
        <p:nvPr/>
      </p:nvGrpSpPr>
      <p:grpSpPr>
        <a:xfrm>
          <a:off x="0" y="0"/>
          <a:ext cx="0" cy="0"/>
          <a:chOff x="0" y="0"/>
          <a:chExt cx="0" cy="0"/>
        </a:xfrm>
      </p:grpSpPr>
      <p:sp>
        <p:nvSpPr>
          <p:cNvPr id="46" name="Google Shape;46;p25"/>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11" name="Google Shape;11;p16"/>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12" name="Google Shape;12;p16"/>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7.png"/><Relationship Id="rId5"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youtube.com/watch?v=QeDJcL0lUNI" TargetMode="Externa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youtube.com/watch?v=xsFmw1bKIbQ" TargetMode="Externa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youtube.com/watch?v=tpYNy93eCJA"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5.jp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p:nvPr/>
        </p:nvSpPr>
        <p:spPr>
          <a:xfrm>
            <a:off x="-228601" y="1472275"/>
            <a:ext cx="59148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ELU</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r>
              <a:rPr i="1" lang="en-US" sz="6200">
                <a:solidFill>
                  <a:srgbClr val="EC008B"/>
                </a:solidFill>
                <a:latin typeface="Barlow Condensed ExtraLight"/>
                <a:ea typeface="Barlow Condensed ExtraLight"/>
                <a:cs typeface="Barlow Condensed ExtraLight"/>
                <a:sym typeface="Barlow Condensed ExtraLight"/>
              </a:rPr>
              <a:t>VÄIKELASTE KEELEÕPPEVIDEOD II</a:t>
            </a:r>
            <a:endParaRPr i="1" sz="6200">
              <a:solidFill>
                <a:srgbClr val="EC008B"/>
              </a:solidFill>
              <a:latin typeface="Barlow Condensed ExtraLight"/>
              <a:ea typeface="Barlow Condensed ExtraLight"/>
              <a:cs typeface="Barlow Condensed ExtraLight"/>
              <a:sym typeface="Barlow Condensed ExtraLight"/>
            </a:endParaRPr>
          </a:p>
          <a:p>
            <a:pPr indent="0" lvl="0" marL="0" marR="0" rtl="0" algn="ctr">
              <a:lnSpc>
                <a:spcPct val="60000"/>
              </a:lnSpc>
              <a:spcBef>
                <a:spcPts val="0"/>
              </a:spcBef>
              <a:spcAft>
                <a:spcPts val="0"/>
              </a:spcAft>
              <a:buClr>
                <a:srgbClr val="000000"/>
              </a:buClr>
              <a:buSzPts val="8000"/>
              <a:buFont typeface="Arial"/>
              <a:buNone/>
            </a:pPr>
            <a:r>
              <a:t/>
            </a:r>
            <a:endParaRPr i="1" sz="6200">
              <a:solidFill>
                <a:srgbClr val="EC008B"/>
              </a:solidFill>
              <a:latin typeface="Barlow Condensed ExtraLight"/>
              <a:ea typeface="Barlow Condensed ExtraLight"/>
              <a:cs typeface="Barlow Condensed ExtraLight"/>
              <a:sym typeface="Barlow Condensed ExtraLight"/>
            </a:endParaRPr>
          </a:p>
          <a:p>
            <a:pPr indent="0" lvl="0" marL="0" marR="0" rtl="0" algn="ctr">
              <a:lnSpc>
                <a:spcPct val="60000"/>
              </a:lnSpc>
              <a:spcBef>
                <a:spcPts val="0"/>
              </a:spcBef>
              <a:spcAft>
                <a:spcPts val="0"/>
              </a:spcAft>
              <a:buClr>
                <a:srgbClr val="000000"/>
              </a:buClr>
              <a:buSzPts val="8000"/>
              <a:buFont typeface="Arial"/>
              <a:buNone/>
            </a:pPr>
            <a:r>
              <a:rPr i="1" lang="en-US" sz="4000">
                <a:solidFill>
                  <a:srgbClr val="EC008B"/>
                </a:solidFill>
                <a:latin typeface="Barlow Condensed ExtraLight"/>
                <a:ea typeface="Barlow Condensed ExtraLight"/>
                <a:cs typeface="Barlow Condensed ExtraLight"/>
                <a:sym typeface="Barlow Condensed ExtraLight"/>
              </a:rPr>
              <a:t>17.05.2022</a:t>
            </a:r>
            <a:endParaRPr i="1" sz="4000">
              <a:solidFill>
                <a:srgbClr val="EC008B"/>
              </a:solidFill>
              <a:latin typeface="Barlow Condensed ExtraLight"/>
              <a:ea typeface="Barlow Condensed ExtraLight"/>
              <a:cs typeface="Barlow Condensed ExtraLight"/>
              <a:sym typeface="Barlow Condensed ExtraLight"/>
            </a:endParaRPr>
          </a:p>
        </p:txBody>
      </p:sp>
      <p:pic>
        <p:nvPicPr>
          <p:cNvPr id="122" name="Google Shape;122;p1"/>
          <p:cNvPicPr preferRelativeResize="0"/>
          <p:nvPr/>
        </p:nvPicPr>
        <p:blipFill rotWithShape="1">
          <a:blip r:embed="rId3">
            <a:alphaModFix amt="80000"/>
          </a:blip>
          <a:srcRect b="0" l="11046" r="11053" t="0"/>
          <a:stretch/>
        </p:blipFill>
        <p:spPr>
          <a:xfrm>
            <a:off x="91975" y="77825"/>
            <a:ext cx="996600" cy="996600"/>
          </a:xfrm>
          <a:prstGeom prst="ellipse">
            <a:avLst/>
          </a:prstGeom>
          <a:noFill/>
          <a:ln>
            <a:noFill/>
          </a:ln>
        </p:spPr>
      </p:pic>
      <p:pic>
        <p:nvPicPr>
          <p:cNvPr id="123" name="Google Shape;123;p1"/>
          <p:cNvPicPr preferRelativeResize="0"/>
          <p:nvPr/>
        </p:nvPicPr>
        <p:blipFill rotWithShape="1">
          <a:blip r:embed="rId4">
            <a:alphaModFix/>
          </a:blip>
          <a:srcRect b="0" l="1390" r="1399" t="0"/>
          <a:stretch/>
        </p:blipFill>
        <p:spPr>
          <a:xfrm>
            <a:off x="500853" y="900250"/>
            <a:ext cx="996600" cy="996600"/>
          </a:xfrm>
          <a:prstGeom prst="ellipse">
            <a:avLst/>
          </a:prstGeom>
          <a:noFill/>
          <a:ln>
            <a:noFill/>
          </a:ln>
        </p:spPr>
      </p:pic>
      <p:pic>
        <p:nvPicPr>
          <p:cNvPr id="124" name="Google Shape;124;p1"/>
          <p:cNvPicPr preferRelativeResize="0"/>
          <p:nvPr/>
        </p:nvPicPr>
        <p:blipFill rotWithShape="1">
          <a:blip r:embed="rId5">
            <a:alphaModFix/>
          </a:blip>
          <a:srcRect b="0" l="16675" r="16675" t="0"/>
          <a:stretch/>
        </p:blipFill>
        <p:spPr>
          <a:xfrm>
            <a:off x="1055891" y="126975"/>
            <a:ext cx="1040100" cy="1039800"/>
          </a:xfrm>
          <a:prstGeom prst="ellipse">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ph type="title"/>
          </p:nvPr>
        </p:nvSpPr>
        <p:spPr>
          <a:xfrm>
            <a:off x="2059349" y="1370525"/>
            <a:ext cx="6309000" cy="2110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TEADUSPÕHISUS  JA INTERDISTSIPLINAARSUS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0"/>
          <p:cNvSpPr txBox="1"/>
          <p:nvPr>
            <p:ph idx="1" type="body"/>
          </p:nvPr>
        </p:nvSpPr>
        <p:spPr>
          <a:xfrm>
            <a:off x="477300" y="1200525"/>
            <a:ext cx="8189400" cy="3078600"/>
          </a:xfrm>
          <a:prstGeom prst="rect">
            <a:avLst/>
          </a:prstGeom>
          <a:noFill/>
          <a:ln>
            <a:noFill/>
          </a:ln>
        </p:spPr>
        <p:txBody>
          <a:bodyPr anchorCtr="0" anchor="ctr" bIns="45700" lIns="91425" spcFirstLastPara="1" rIns="91425" wrap="square" tIns="45700">
            <a:noAutofit/>
          </a:bodyPr>
          <a:lstStyle/>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Analüüsisime eelmise aasta videoid,  mis tehti sama projekti raames</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Teise keele varajase õppe omandamise materjalide ja teadusuuringute läbitöötamine</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EKI õpetaja tööriista kasutamine kontrollimaks, et videotes kasutatavad grammatilised konstruktsioonid ja sõnavara vastaksid eel-A1 tasemele</a:t>
            </a:r>
            <a:endParaRPr sz="2200">
              <a:solidFill>
                <a:srgbClr val="24285D"/>
              </a:solidFill>
              <a:latin typeface="Barlow Condensed"/>
              <a:ea typeface="Barlow Condensed"/>
              <a:cs typeface="Barlow Condensed"/>
              <a:sym typeface="Barlow Condensed"/>
            </a:endParaRPr>
          </a:p>
        </p:txBody>
      </p:sp>
      <p:sp>
        <p:nvSpPr>
          <p:cNvPr id="208" name="Google Shape;208;p10"/>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TEADUSPÕHISUS</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291cd6dd81_0_17"/>
          <p:cNvSpPr txBox="1"/>
          <p:nvPr>
            <p:ph idx="1" type="body"/>
          </p:nvPr>
        </p:nvSpPr>
        <p:spPr>
          <a:xfrm>
            <a:off x="477300" y="1171400"/>
            <a:ext cx="5763600" cy="1850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457200" rtl="0" algn="l">
              <a:spcBef>
                <a:spcPts val="1000"/>
              </a:spcBef>
              <a:spcAft>
                <a:spcPts val="0"/>
              </a:spcAft>
              <a:buNone/>
            </a:pPr>
            <a:r>
              <a:t/>
            </a:r>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15" name="Google Shape;215;g1291cd6dd81_0_17"/>
          <p:cNvSpPr txBox="1"/>
          <p:nvPr>
            <p:ph type="title"/>
          </p:nvPr>
        </p:nvSpPr>
        <p:spPr>
          <a:xfrm>
            <a:off x="477325" y="39600"/>
            <a:ext cx="47298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INTERDISTSIPLINAARSUS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16" name="Google Shape;216;g1291cd6dd81_0_17"/>
          <p:cNvPicPr preferRelativeResize="0"/>
          <p:nvPr/>
        </p:nvPicPr>
        <p:blipFill rotWithShape="1">
          <a:blip r:embed="rId3">
            <a:alphaModFix/>
          </a:blip>
          <a:srcRect b="10984" l="0" r="-4264" t="0"/>
          <a:stretch/>
        </p:blipFill>
        <p:spPr>
          <a:xfrm>
            <a:off x="1396350" y="993600"/>
            <a:ext cx="7235602" cy="3553450"/>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ph type="title"/>
          </p:nvPr>
        </p:nvSpPr>
        <p:spPr>
          <a:xfrm>
            <a:off x="1871899" y="1855077"/>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PROJEKTI TULEMUSED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2"/>
          <p:cNvSpPr txBox="1"/>
          <p:nvPr>
            <p:ph idx="1" type="body"/>
          </p:nvPr>
        </p:nvSpPr>
        <p:spPr>
          <a:xfrm>
            <a:off x="477325" y="1192450"/>
            <a:ext cx="4753800" cy="3209400"/>
          </a:xfrm>
          <a:prstGeom prst="rect">
            <a:avLst/>
          </a:prstGeom>
          <a:noFill/>
          <a:ln>
            <a:noFill/>
          </a:ln>
        </p:spPr>
        <p:txBody>
          <a:bodyPr anchorCtr="0" anchor="ctr" bIns="45700" lIns="91425" spcFirstLastPara="1" rIns="91425" wrap="square" tIns="45700">
            <a:noAutofit/>
          </a:bodyPr>
          <a:lstStyle/>
          <a:p>
            <a:pPr indent="-368300" lvl="0" marL="342900" rtl="0" algn="l">
              <a:lnSpc>
                <a:spcPct val="120000"/>
              </a:lnSpc>
              <a:spcBef>
                <a:spcPts val="1200"/>
              </a:spcBef>
              <a:spcAft>
                <a:spcPts val="0"/>
              </a:spcAft>
              <a:buSzPts val="2600"/>
              <a:buChar char="-"/>
            </a:pPr>
            <a:r>
              <a:rPr lang="en-US" sz="2600">
                <a:solidFill>
                  <a:srgbClr val="24285D"/>
                </a:solidFill>
                <a:latin typeface="Barlow Condensed"/>
                <a:ea typeface="Barlow Condensed"/>
                <a:cs typeface="Barlow Condensed"/>
                <a:sym typeface="Barlow Condensed"/>
              </a:rPr>
              <a:t>Valmis 9 keeleõppevideot</a:t>
            </a:r>
            <a:endParaRPr sz="26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200"/>
              <a:buChar char="-"/>
            </a:pPr>
            <a:r>
              <a:rPr lang="en-US" sz="2600">
                <a:solidFill>
                  <a:srgbClr val="24285D"/>
                </a:solidFill>
                <a:latin typeface="Barlow Condensed"/>
                <a:ea typeface="Barlow Condensed"/>
                <a:cs typeface="Barlow Condensed"/>
                <a:sym typeface="Barlow Condensed"/>
              </a:rPr>
              <a:t>Youtube’i kanal: Väikelaste keeleõppevideod</a:t>
            </a:r>
            <a:r>
              <a:rPr lang="en-US" sz="2200">
                <a:solidFill>
                  <a:srgbClr val="24285D"/>
                </a:solidFill>
                <a:latin typeface="Barlow Condensed"/>
                <a:ea typeface="Barlow Condensed"/>
                <a:cs typeface="Barlow Condensed"/>
                <a:sym typeface="Barlow Condensed"/>
              </a:rPr>
              <a:t> </a:t>
            </a:r>
            <a:endParaRPr sz="2200">
              <a:solidFill>
                <a:srgbClr val="24285D"/>
              </a:solidFill>
              <a:latin typeface="Barlow Condensed"/>
              <a:ea typeface="Barlow Condensed"/>
              <a:cs typeface="Barlow Condensed"/>
              <a:sym typeface="Barlow Condensed"/>
            </a:endParaRPr>
          </a:p>
        </p:txBody>
      </p:sp>
      <p:sp>
        <p:nvSpPr>
          <p:cNvPr id="228" name="Google Shape;228;p12"/>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TULEMUSED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29" name="Google Shape;229;p12"/>
          <p:cNvPicPr preferRelativeResize="0"/>
          <p:nvPr/>
        </p:nvPicPr>
        <p:blipFill rotWithShape="1">
          <a:blip r:embed="rId3">
            <a:alphaModFix/>
          </a:blip>
          <a:srcRect b="-1899" l="1054" r="37610" t="1900"/>
          <a:stretch/>
        </p:blipFill>
        <p:spPr>
          <a:xfrm>
            <a:off x="5376654" y="-257840"/>
            <a:ext cx="5459100" cy="5461800"/>
          </a:xfrm>
          <a:prstGeom prst="ellipse">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2aeaf17e9c_0_20"/>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RÜHM I</a:t>
            </a:r>
            <a:endParaRPr/>
          </a:p>
        </p:txBody>
      </p:sp>
      <p:pic>
        <p:nvPicPr>
          <p:cNvPr descr="Laste vanus: 5-7 aastat&#10;&#10;Grammatika: tegusõna kolmas pööre&#10;&#10;Sõnavara: &#10;Tegusõnad: olema (kevad, soe, külm, märg), paistma, muutuma, laulma, sulama, kasvama, vaatama, tahtma, tegema (lahti), jooksma, saama (märjaks), kuivatama. &#10;Hüüdsõna: oi!&#10;Omadussõnad: soe, külm, kurb, märg, kiiresti.&#10;Kevade tunnused: päike paistab, linnud laulavad, lumi sulab, lumikellukesed kasvavad.&#10;&#10;Kasutamine: antud videot võib kasutada hommikuringis. Sõnavara kinnistamiseks võib mängida mänge:&#10;1. “Kes vaatab aknast välja?” Üks laps seisab ja vaatab aknast välja. Õpetaja küsib: “Kes vaatab aknast välja?” Lapsed vastavad. Õpetaja küsib edasi: “Mida ta näeb?” Lapsed nimetavad kevade tunnuseid.&#10;2. Mäng vee ja plastnukuga. Lapsed panevad plastnuku veeämbrisse ja räägivad: “Nukk jookseb vette”, “Nukk on märg” jne. Võtavad nuku veest välja, kuivatavad ja räägivad: “Nukul on külm”. Panevad soja teki nuku peale." id="236" name="Google Shape;236;g12aeaf17e9c_0_20" title="Väikelaste keeleõppevideod: ÕPI KOOS PRIIDUGA EESTI KEELT  OSA 1 - KEVAD">
            <a:hlinkClick r:id="rId3"/>
          </p:cNvPr>
          <p:cNvPicPr preferRelativeResize="0"/>
          <p:nvPr/>
        </p:nvPicPr>
        <p:blipFill>
          <a:blip r:embed="rId4">
            <a:alphaModFix/>
          </a:blip>
          <a:stretch>
            <a:fillRect/>
          </a:stretch>
        </p:blipFill>
        <p:spPr>
          <a:xfrm>
            <a:off x="3918600" y="857250"/>
            <a:ext cx="4572000" cy="3429000"/>
          </a:xfrm>
          <a:prstGeom prst="rect">
            <a:avLst/>
          </a:prstGeom>
          <a:noFill/>
          <a:ln>
            <a:noFill/>
          </a:ln>
        </p:spPr>
      </p:pic>
      <p:sp>
        <p:nvSpPr>
          <p:cNvPr id="237" name="Google Shape;237;g12aeaf17e9c_0_20"/>
          <p:cNvSpPr txBox="1"/>
          <p:nvPr>
            <p:ph idx="1" type="body"/>
          </p:nvPr>
        </p:nvSpPr>
        <p:spPr>
          <a:xfrm>
            <a:off x="477300" y="1200525"/>
            <a:ext cx="3342300" cy="30786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Tegelane Priit</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Teemad: </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kevad</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riided</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linnud</a:t>
            </a:r>
            <a:endParaRPr sz="2200">
              <a:solidFill>
                <a:srgbClr val="24285D"/>
              </a:solidFill>
              <a:latin typeface="Barlow Condensed"/>
              <a:ea typeface="Barlow Condensed"/>
              <a:cs typeface="Barlow Condensed"/>
              <a:sym typeface="Barlow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2aeaf17e9c_0_11"/>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US" sz="4500">
                <a:solidFill>
                  <a:srgbClr val="EC008B"/>
                </a:solidFill>
                <a:latin typeface="Barlow Condensed ExtraLight"/>
                <a:ea typeface="Barlow Condensed ExtraLight"/>
                <a:cs typeface="Barlow Condensed ExtraLight"/>
                <a:sym typeface="Barlow Condensed ExtraLight"/>
              </a:rPr>
              <a:t>RÜHM II</a:t>
            </a:r>
            <a:endParaRPr/>
          </a:p>
        </p:txBody>
      </p:sp>
      <p:pic>
        <p:nvPicPr>
          <p:cNvPr descr="Laste vanus: 3-4-aastased (algajad keeleõppijad)&#10;&#10;Sõnavara: tere, hommik, lõuna, õhtu, öö, ärkama, sööma, riidesse panema, õue minema, mängima, pesema, magama minema, magama, ka, mina, tema.&#10;Grammatika: asesõnad mina/tema, tegusõnade pööramine (ainsuse esimene ja ainsuse kolmas pööre).&#10;&#10;Lõimimine teiste tegevuste, õppevaldkondadega, nädalateenadega: antud õppevideot võib näidata lastega hommikuringis. Samuti võib lõimida erinevate nädalateemadega: “Minu päev”, “Minu kodu”, “Tervislik eluviis” jne&#10;&#10;Sõnavara kinnitamiseks võib mängida liikumismängu “Päevaosad”: õpetaja nimetab ühe päevaosa ja lapsed näitavad, mida nad teevad antud päevaosal (nt öö - magavad, hommik - ärkavad üles, pesevad nägu, lõuna - söövad jne).&#10;&#10;Pildimäng: õpetajal on erinevatest päevaosadest suured pildid. Õpetaja paneb need pildid põrandele või lauale pildiga üles poole ja jagab lastele erinevatest tegevustest väiksemaid pilte (nt laps magab, päike paistab, kuu on taevas, laps sööb jne). Laps viib oma väikese pildi sobiva suure pildi juurde ja seletab, miks ta tegi sellise valiku (nt kuu on taevas - öö, päike paistab - hommik või lõuna jne)." id="244" name="Google Shape;244;g12aeaf17e9c_0_11" title="Väikelaste keeleõppevideod: Minu päev">
            <a:hlinkClick r:id="rId3"/>
          </p:cNvPr>
          <p:cNvPicPr preferRelativeResize="0"/>
          <p:nvPr/>
        </p:nvPicPr>
        <p:blipFill>
          <a:blip r:embed="rId4">
            <a:alphaModFix/>
          </a:blip>
          <a:stretch>
            <a:fillRect/>
          </a:stretch>
        </p:blipFill>
        <p:spPr>
          <a:xfrm>
            <a:off x="3819600" y="1011563"/>
            <a:ext cx="4608700" cy="3456525"/>
          </a:xfrm>
          <a:prstGeom prst="rect">
            <a:avLst/>
          </a:prstGeom>
          <a:noFill/>
          <a:ln>
            <a:noFill/>
          </a:ln>
        </p:spPr>
      </p:pic>
      <p:sp>
        <p:nvSpPr>
          <p:cNvPr id="245" name="Google Shape;245;g12aeaf17e9c_0_11"/>
          <p:cNvSpPr txBox="1"/>
          <p:nvPr>
            <p:ph idx="1" type="body"/>
          </p:nvPr>
        </p:nvSpPr>
        <p:spPr>
          <a:xfrm>
            <a:off x="477300" y="1200525"/>
            <a:ext cx="3342300" cy="30786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Lapsed</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Teemad: </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Mis? Kes? Kus?</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Minu päev</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Lasteaia mänguaeg</a:t>
            </a:r>
            <a:endParaRPr sz="2200">
              <a:solidFill>
                <a:srgbClr val="24285D"/>
              </a:solidFill>
              <a:latin typeface="Barlow Condensed"/>
              <a:ea typeface="Barlow Condensed"/>
              <a:cs typeface="Barlow Condensed"/>
              <a:sym typeface="Barlow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2aeaf17e9c_0_28"/>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US" sz="4500">
                <a:solidFill>
                  <a:srgbClr val="EC008B"/>
                </a:solidFill>
                <a:latin typeface="Barlow Condensed ExtraLight"/>
                <a:ea typeface="Barlow Condensed ExtraLight"/>
                <a:cs typeface="Barlow Condensed ExtraLight"/>
                <a:sym typeface="Barlow Condensed ExtraLight"/>
              </a:rPr>
              <a:t>RÜHM III</a:t>
            </a:r>
            <a:endParaRPr/>
          </a:p>
        </p:txBody>
      </p:sp>
      <p:pic>
        <p:nvPicPr>
          <p:cNvPr descr="Video sobib mina-vormi, tegusõnade, aastaaegade ja ilmastiku erinevate tunnuste õpetamiseks.&#10;Sobilik lastele vanuses 3-7.&#10;&#10;&#10;Sõnavara, mis on kasutuses: kõndima, ujuma, kelgutama, olema, korjama, mets, lumikelluke, lilled, kevad,  rand, meri, ujuma, suvi, mets, seen, sügis, mägi, kelk, talv, siil. &#10;&#10;&#10;Grammatika, mis on kasutuses: mina-vorm, seesütlev kääne, mitmuse osastav.&#10;&#10;Laulusõnad: &#10;Mina olen siil, mina olen siil. &#10;Mina kõnnin metsas, mina kõnnin metsas.&#10;(KEVAD, LUMIKELLUKE, LILLED, METS)&#10;Mina korjan lilli, mina korjan lilli.&#10;See on kevad, see on kevad.&#10;&#10;Mina olen siil, mina olen siil. &#10;Mina kõnnin rannas, mina kõnnin rannas.&#10;(SUVI, RAND, UJUN, MERI)&#10;Mina ujun meres, mina ujun meres.&#10;See on suvi, see on suvi. &#10;&#10;Mina olen siil, mina olen siil.&#10;Mina kõnnin metsas, mina kõnnin metsas.&#10;(SÜGIS, SEEN, KORJAN, METS)&#10;Mina korjan seeni, mina korjan seeni.&#10;See on sügis, see on sügis.&#10;&#10;Mina olen siil, mina olen siil.&#10;Mina kõnnin mäel, mina kõnnin mäel.&#10;(TALV, MÄGI, KELGUTAN, KELK)&#10;Mina kelgutan, mina kelgutan.&#10;See on talv, see on talv." id="252" name="Google Shape;252;g12aeaf17e9c_0_28" title="Väikelaste keeleõppevideod: Osa 2 - Siil Siim läbi aasta (mina vorm)">
            <a:hlinkClick r:id="rId3"/>
          </p:cNvPr>
          <p:cNvPicPr preferRelativeResize="0"/>
          <p:nvPr/>
        </p:nvPicPr>
        <p:blipFill>
          <a:blip r:embed="rId4">
            <a:alphaModFix/>
          </a:blip>
          <a:stretch>
            <a:fillRect/>
          </a:stretch>
        </p:blipFill>
        <p:spPr>
          <a:xfrm>
            <a:off x="3819600" y="857250"/>
            <a:ext cx="4572000" cy="3429000"/>
          </a:xfrm>
          <a:prstGeom prst="rect">
            <a:avLst/>
          </a:prstGeom>
          <a:noFill/>
          <a:ln>
            <a:noFill/>
          </a:ln>
        </p:spPr>
      </p:pic>
      <p:sp>
        <p:nvSpPr>
          <p:cNvPr id="253" name="Google Shape;253;g12aeaf17e9c_0_28"/>
          <p:cNvSpPr txBox="1"/>
          <p:nvPr>
            <p:ph idx="1" type="body"/>
          </p:nvPr>
        </p:nvSpPr>
        <p:spPr>
          <a:xfrm>
            <a:off x="477300" y="1200525"/>
            <a:ext cx="3342300" cy="30786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Tegelane Siil Siim</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Teemad: </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aastaajad ja ilm</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mina vorm</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peal ja all</a:t>
            </a:r>
            <a:endParaRPr sz="2200">
              <a:solidFill>
                <a:srgbClr val="24285D"/>
              </a:solidFill>
              <a:latin typeface="Barlow Condensed"/>
              <a:ea typeface="Barlow Condensed"/>
              <a:cs typeface="Barlow Condensed"/>
              <a:sym typeface="Barlow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3"/>
          <p:cNvSpPr txBox="1"/>
          <p:nvPr>
            <p:ph type="title"/>
          </p:nvPr>
        </p:nvSpPr>
        <p:spPr>
          <a:xfrm>
            <a:off x="1871899" y="1855077"/>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JÄRELDUSED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idx="1" type="body"/>
          </p:nvPr>
        </p:nvSpPr>
        <p:spPr>
          <a:xfrm>
            <a:off x="477329" y="1922050"/>
            <a:ext cx="4214100" cy="1299300"/>
          </a:xfrm>
          <a:prstGeom prst="rect">
            <a:avLst/>
          </a:prstGeom>
          <a:noFill/>
          <a:ln>
            <a:noFill/>
          </a:ln>
        </p:spPr>
        <p:txBody>
          <a:bodyPr anchorCtr="0" anchor="ctr" bIns="45700" lIns="91425" spcFirstLastPara="1" rIns="91425" wrap="square" tIns="45700">
            <a:noAutofit/>
          </a:bodyPr>
          <a:lstStyle/>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Keeleõppevideod väikelastele on väga oodatud õppevahendid</a:t>
            </a:r>
            <a:endParaRPr/>
          </a:p>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Ootame veel mitmeid jätkuprojekte</a:t>
            </a:r>
            <a:endParaRPr sz="2200">
              <a:solidFill>
                <a:srgbClr val="24285D"/>
              </a:solidFill>
              <a:latin typeface="Barlow Condensed"/>
              <a:ea typeface="Barlow Condensed"/>
              <a:cs typeface="Barlow Condensed"/>
              <a:sym typeface="Barlow Condensed"/>
            </a:endParaRPr>
          </a:p>
        </p:txBody>
      </p:sp>
      <p:sp>
        <p:nvSpPr>
          <p:cNvPr id="265" name="Google Shape;265;p14"/>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JÄRELDUSED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66" name="Google Shape;266;p14"/>
          <p:cNvPicPr preferRelativeResize="0"/>
          <p:nvPr/>
        </p:nvPicPr>
        <p:blipFill rotWithShape="1">
          <a:blip r:embed="rId3">
            <a:alphaModFix amt="60000"/>
          </a:blip>
          <a:srcRect b="0" l="21457" r="21457" t="0"/>
          <a:stretch/>
        </p:blipFill>
        <p:spPr>
          <a:xfrm flipH="1" rot="708141">
            <a:off x="5620405" y="666956"/>
            <a:ext cx="3272279" cy="3272279"/>
          </a:xfrm>
          <a:prstGeom prst="ellipse">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type="title"/>
          </p:nvPr>
        </p:nvSpPr>
        <p:spPr>
          <a:xfrm>
            <a:off x="334141" y="215699"/>
            <a:ext cx="7962900" cy="92612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a:ea typeface="Barlow Condensed"/>
                <a:cs typeface="Barlow Condensed"/>
                <a:sym typeface="Barlow Condensed"/>
              </a:rPr>
              <a:t>TEEMAD</a:t>
            </a:r>
            <a:endParaRPr i="1" sz="4500">
              <a:solidFill>
                <a:srgbClr val="EC008B"/>
              </a:solidFill>
              <a:latin typeface="Barlow Condensed"/>
              <a:ea typeface="Barlow Condensed"/>
              <a:cs typeface="Barlow Condensed"/>
              <a:sym typeface="Barlow Condensed"/>
            </a:endParaRPr>
          </a:p>
        </p:txBody>
      </p:sp>
      <p:sp>
        <p:nvSpPr>
          <p:cNvPr id="130" name="Google Shape;130;p2"/>
          <p:cNvSpPr/>
          <p:nvPr/>
        </p:nvSpPr>
        <p:spPr>
          <a:xfrm>
            <a:off x="1626548" y="2287423"/>
            <a:ext cx="1833589"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Esindatud erialad, juhendajad</a:t>
            </a:r>
            <a:endParaRPr b="0" i="0" sz="1700" u="none" cap="none" strike="noStrike">
              <a:solidFill>
                <a:srgbClr val="24285D"/>
              </a:solidFill>
              <a:latin typeface="Barlow Condensed"/>
              <a:ea typeface="Barlow Condensed"/>
              <a:cs typeface="Barlow Condensed"/>
              <a:sym typeface="Barlow Condensed"/>
            </a:endParaRPr>
          </a:p>
        </p:txBody>
      </p:sp>
      <p:sp>
        <p:nvSpPr>
          <p:cNvPr id="131" name="Google Shape;131;p2"/>
          <p:cNvSpPr/>
          <p:nvPr/>
        </p:nvSpPr>
        <p:spPr>
          <a:xfrm>
            <a:off x="5798915" y="2300492"/>
            <a:ext cx="1982534"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Rakendatud tegevused</a:t>
            </a:r>
            <a:endParaRPr b="0" i="0" sz="1700" u="none" cap="none" strike="noStrike">
              <a:solidFill>
                <a:srgbClr val="24285D"/>
              </a:solidFill>
              <a:latin typeface="Barlow Condensed"/>
              <a:ea typeface="Barlow Condensed"/>
              <a:cs typeface="Barlow Condensed"/>
              <a:sym typeface="Barlow Condensed"/>
            </a:endParaRPr>
          </a:p>
        </p:txBody>
      </p:sp>
      <p:sp>
        <p:nvSpPr>
          <p:cNvPr id="132" name="Google Shape;132;p2"/>
          <p:cNvSpPr/>
          <p:nvPr/>
        </p:nvSpPr>
        <p:spPr>
          <a:xfrm>
            <a:off x="1435421" y="3910738"/>
            <a:ext cx="2215841" cy="5847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Projekti teaduspõhisus ja interdistsiplinaarsus</a:t>
            </a:r>
            <a:endParaRPr b="0" i="0" sz="1700" u="none" cap="none" strike="noStrike">
              <a:solidFill>
                <a:srgbClr val="24285D"/>
              </a:solidFill>
              <a:latin typeface="Barlow Condensed"/>
              <a:ea typeface="Barlow Condensed"/>
              <a:cs typeface="Barlow Condensed"/>
              <a:sym typeface="Barlow Condensed"/>
            </a:endParaRPr>
          </a:p>
        </p:txBody>
      </p:sp>
      <p:sp>
        <p:nvSpPr>
          <p:cNvPr id="133" name="Google Shape;133;p2"/>
          <p:cNvSpPr/>
          <p:nvPr/>
        </p:nvSpPr>
        <p:spPr>
          <a:xfrm>
            <a:off x="3743547" y="2288304"/>
            <a:ext cx="1751482"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Probleem, olulisus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ja eesmä</a:t>
            </a:r>
            <a:r>
              <a:rPr lang="en-US" sz="1700">
                <a:solidFill>
                  <a:srgbClr val="24285D"/>
                </a:solidFill>
                <a:latin typeface="Barlow Condensed"/>
                <a:ea typeface="Barlow Condensed"/>
                <a:cs typeface="Barlow Condensed"/>
                <a:sym typeface="Barlow Condensed"/>
              </a:rPr>
              <a:t>rgid</a:t>
            </a:r>
            <a:endParaRPr b="0" i="0" sz="1700" u="none" cap="none" strike="noStrike">
              <a:solidFill>
                <a:srgbClr val="24285D"/>
              </a:solidFill>
              <a:latin typeface="Barlow Condensed"/>
              <a:ea typeface="Barlow Condensed"/>
              <a:cs typeface="Barlow Condensed"/>
              <a:sym typeface="Barlow Condensed"/>
            </a:endParaRPr>
          </a:p>
        </p:txBody>
      </p:sp>
      <p:cxnSp>
        <p:nvCxnSpPr>
          <p:cNvPr id="134" name="Google Shape;134;p2"/>
          <p:cNvCxnSpPr/>
          <p:nvPr/>
        </p:nvCxnSpPr>
        <p:spPr>
          <a:xfrm flipH="1">
            <a:off x="3520889" y="1371266"/>
            <a:ext cx="164726" cy="659800"/>
          </a:xfrm>
          <a:prstGeom prst="straightConnector1">
            <a:avLst/>
          </a:prstGeom>
          <a:noFill/>
          <a:ln cap="flat" cmpd="sng" w="53975">
            <a:solidFill>
              <a:srgbClr val="BE1E2D"/>
            </a:solidFill>
            <a:prstDash val="solid"/>
            <a:miter lim="800000"/>
            <a:headEnd len="sm" w="sm" type="none"/>
            <a:tailEnd len="sm" w="sm" type="none"/>
          </a:ln>
        </p:spPr>
      </p:cxnSp>
      <p:cxnSp>
        <p:nvCxnSpPr>
          <p:cNvPr id="135" name="Google Shape;135;p2"/>
          <p:cNvCxnSpPr/>
          <p:nvPr/>
        </p:nvCxnSpPr>
        <p:spPr>
          <a:xfrm flipH="1">
            <a:off x="5604473" y="1365821"/>
            <a:ext cx="164726" cy="659800"/>
          </a:xfrm>
          <a:prstGeom prst="straightConnector1">
            <a:avLst/>
          </a:prstGeom>
          <a:noFill/>
          <a:ln cap="flat" cmpd="sng" w="53975">
            <a:solidFill>
              <a:srgbClr val="BE1E2D"/>
            </a:solidFill>
            <a:prstDash val="solid"/>
            <a:miter lim="800000"/>
            <a:headEnd len="sm" w="sm" type="none"/>
            <a:tailEnd len="sm" w="sm" type="none"/>
          </a:ln>
        </p:spPr>
      </p:cxnSp>
      <p:cxnSp>
        <p:nvCxnSpPr>
          <p:cNvPr id="136" name="Google Shape;136;p2"/>
          <p:cNvCxnSpPr/>
          <p:nvPr/>
        </p:nvCxnSpPr>
        <p:spPr>
          <a:xfrm flipH="1">
            <a:off x="7667828" y="1345332"/>
            <a:ext cx="164726" cy="659800"/>
          </a:xfrm>
          <a:prstGeom prst="straightConnector1">
            <a:avLst/>
          </a:prstGeom>
          <a:noFill/>
          <a:ln cap="flat" cmpd="sng" w="53975">
            <a:solidFill>
              <a:srgbClr val="BE1E2D"/>
            </a:solidFill>
            <a:prstDash val="solid"/>
            <a:miter lim="800000"/>
            <a:headEnd len="sm" w="sm" type="none"/>
            <a:tailEnd len="sm" w="sm" type="none"/>
          </a:ln>
        </p:spPr>
      </p:cxnSp>
      <p:cxnSp>
        <p:nvCxnSpPr>
          <p:cNvPr id="137" name="Google Shape;137;p2"/>
          <p:cNvCxnSpPr/>
          <p:nvPr/>
        </p:nvCxnSpPr>
        <p:spPr>
          <a:xfrm flipH="1">
            <a:off x="3518171" y="3176670"/>
            <a:ext cx="164726" cy="659800"/>
          </a:xfrm>
          <a:prstGeom prst="straightConnector1">
            <a:avLst/>
          </a:prstGeom>
          <a:noFill/>
          <a:ln cap="flat" cmpd="sng" w="53975">
            <a:solidFill>
              <a:srgbClr val="BE1E2D"/>
            </a:solidFill>
            <a:prstDash val="solid"/>
            <a:miter lim="800000"/>
            <a:headEnd len="sm" w="sm" type="none"/>
            <a:tailEnd len="sm" w="sm" type="none"/>
          </a:ln>
        </p:spPr>
      </p:cxnSp>
      <p:sp>
        <p:nvSpPr>
          <p:cNvPr id="138" name="Google Shape;138;p2"/>
          <p:cNvSpPr/>
          <p:nvPr/>
        </p:nvSpPr>
        <p:spPr>
          <a:xfrm>
            <a:off x="3651262" y="3910738"/>
            <a:ext cx="2026976" cy="6155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Projekti tulemused</a:t>
            </a:r>
            <a:endParaRPr b="0" i="0" sz="1700" u="none" cap="none" strike="noStrike">
              <a:solidFill>
                <a:srgbClr val="24285D"/>
              </a:solidFill>
              <a:latin typeface="Barlow Condensed"/>
              <a:ea typeface="Barlow Condensed"/>
              <a:cs typeface="Barlow Condensed"/>
              <a:sym typeface="Barlow Condensed"/>
            </a:endParaRPr>
          </a:p>
        </p:txBody>
      </p:sp>
      <p:cxnSp>
        <p:nvCxnSpPr>
          <p:cNvPr id="139" name="Google Shape;139;p2"/>
          <p:cNvCxnSpPr/>
          <p:nvPr/>
        </p:nvCxnSpPr>
        <p:spPr>
          <a:xfrm flipH="1">
            <a:off x="5604473" y="3176670"/>
            <a:ext cx="164726" cy="659800"/>
          </a:xfrm>
          <a:prstGeom prst="straightConnector1">
            <a:avLst/>
          </a:prstGeom>
          <a:noFill/>
          <a:ln cap="flat" cmpd="sng" w="53975">
            <a:solidFill>
              <a:srgbClr val="BE1E2D"/>
            </a:solidFill>
            <a:prstDash val="solid"/>
            <a:miter lim="800000"/>
            <a:headEnd len="sm" w="sm" type="none"/>
            <a:tailEnd len="sm" w="sm" type="none"/>
          </a:ln>
        </p:spPr>
      </p:cxnSp>
      <p:sp>
        <p:nvSpPr>
          <p:cNvPr id="140" name="Google Shape;140;p2"/>
          <p:cNvSpPr/>
          <p:nvPr/>
        </p:nvSpPr>
        <p:spPr>
          <a:xfrm>
            <a:off x="5867103" y="3895348"/>
            <a:ext cx="2026976" cy="6155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Järeldused</a:t>
            </a:r>
            <a:endParaRPr b="0" i="0" sz="1700" u="none" cap="none" strike="noStrike">
              <a:solidFill>
                <a:srgbClr val="24285D"/>
              </a:solidFill>
              <a:latin typeface="Barlow Condensed"/>
              <a:ea typeface="Barlow Condensed"/>
              <a:cs typeface="Barlow Condensed"/>
              <a:sym typeface="Barlow Condensed"/>
            </a:endParaRPr>
          </a:p>
        </p:txBody>
      </p:sp>
      <p:cxnSp>
        <p:nvCxnSpPr>
          <p:cNvPr id="141" name="Google Shape;141;p2"/>
          <p:cNvCxnSpPr/>
          <p:nvPr/>
        </p:nvCxnSpPr>
        <p:spPr>
          <a:xfrm flipH="1">
            <a:off x="7665267" y="3176670"/>
            <a:ext cx="164726" cy="659800"/>
          </a:xfrm>
          <a:prstGeom prst="straightConnector1">
            <a:avLst/>
          </a:prstGeom>
          <a:noFill/>
          <a:ln cap="flat" cmpd="sng" w="53975">
            <a:solidFill>
              <a:srgbClr val="BE1E2D"/>
            </a:solidFill>
            <a:prstDash val="solid"/>
            <a:miter lim="800000"/>
            <a:headEnd len="sm" w="sm" type="none"/>
            <a:tailEnd len="sm" w="sm" type="none"/>
          </a:ln>
        </p:spPr>
      </p:cxnSp>
      <p:pic>
        <p:nvPicPr>
          <p:cNvPr id="142" name="Google Shape;142;p2"/>
          <p:cNvPicPr preferRelativeResize="0"/>
          <p:nvPr/>
        </p:nvPicPr>
        <p:blipFill rotWithShape="1">
          <a:blip r:embed="rId3">
            <a:alphaModFix amt="80000"/>
          </a:blip>
          <a:srcRect b="0" l="11046" r="11053" t="0"/>
          <a:stretch/>
        </p:blipFill>
        <p:spPr>
          <a:xfrm>
            <a:off x="2045050" y="1141825"/>
            <a:ext cx="996600" cy="996600"/>
          </a:xfrm>
          <a:prstGeom prst="ellipse">
            <a:avLst/>
          </a:prstGeom>
          <a:noFill/>
          <a:ln>
            <a:noFill/>
          </a:ln>
        </p:spPr>
      </p:pic>
      <p:pic>
        <p:nvPicPr>
          <p:cNvPr id="143" name="Google Shape;143;p2"/>
          <p:cNvPicPr preferRelativeResize="0"/>
          <p:nvPr/>
        </p:nvPicPr>
        <p:blipFill rotWithShape="1">
          <a:blip r:embed="rId3">
            <a:alphaModFix amt="80000"/>
          </a:blip>
          <a:srcRect b="0" l="11046" r="11053" t="0"/>
          <a:stretch/>
        </p:blipFill>
        <p:spPr>
          <a:xfrm>
            <a:off x="6382288" y="2898825"/>
            <a:ext cx="996600" cy="996600"/>
          </a:xfrm>
          <a:prstGeom prst="ellipse">
            <a:avLst/>
          </a:prstGeom>
          <a:noFill/>
          <a:ln>
            <a:noFill/>
          </a:ln>
        </p:spPr>
      </p:pic>
      <p:pic>
        <p:nvPicPr>
          <p:cNvPr id="144" name="Google Shape;144;p2"/>
          <p:cNvPicPr preferRelativeResize="0"/>
          <p:nvPr/>
        </p:nvPicPr>
        <p:blipFill rotWithShape="1">
          <a:blip r:embed="rId4">
            <a:alphaModFix/>
          </a:blip>
          <a:srcRect b="0" l="16675" r="16675" t="0"/>
          <a:stretch/>
        </p:blipFill>
        <p:spPr>
          <a:xfrm>
            <a:off x="6270141" y="1155325"/>
            <a:ext cx="1040100" cy="1039800"/>
          </a:xfrm>
          <a:prstGeom prst="ellipse">
            <a:avLst/>
          </a:prstGeom>
          <a:noFill/>
          <a:ln>
            <a:noFill/>
          </a:ln>
        </p:spPr>
      </p:pic>
      <p:pic>
        <p:nvPicPr>
          <p:cNvPr id="145" name="Google Shape;145;p2"/>
          <p:cNvPicPr preferRelativeResize="0"/>
          <p:nvPr/>
        </p:nvPicPr>
        <p:blipFill rotWithShape="1">
          <a:blip r:embed="rId5">
            <a:alphaModFix/>
          </a:blip>
          <a:srcRect b="0" l="1390" r="1399" t="0"/>
          <a:stretch/>
        </p:blipFill>
        <p:spPr>
          <a:xfrm>
            <a:off x="4073703" y="1141825"/>
            <a:ext cx="996600" cy="996600"/>
          </a:xfrm>
          <a:prstGeom prst="ellipse">
            <a:avLst/>
          </a:prstGeom>
          <a:noFill/>
          <a:ln>
            <a:noFill/>
          </a:ln>
        </p:spPr>
      </p:pic>
      <p:pic>
        <p:nvPicPr>
          <p:cNvPr id="146" name="Google Shape;146;p2"/>
          <p:cNvPicPr preferRelativeResize="0"/>
          <p:nvPr/>
        </p:nvPicPr>
        <p:blipFill rotWithShape="1">
          <a:blip r:embed="rId5">
            <a:alphaModFix/>
          </a:blip>
          <a:srcRect b="0" l="1390" r="1399" t="0"/>
          <a:stretch/>
        </p:blipFill>
        <p:spPr>
          <a:xfrm>
            <a:off x="1983328" y="2898825"/>
            <a:ext cx="996600" cy="996600"/>
          </a:xfrm>
          <a:prstGeom prst="ellipse">
            <a:avLst/>
          </a:prstGeom>
          <a:noFill/>
          <a:ln>
            <a:noFill/>
          </a:ln>
        </p:spPr>
      </p:pic>
      <p:pic>
        <p:nvPicPr>
          <p:cNvPr id="147" name="Google Shape;147;p2"/>
          <p:cNvPicPr preferRelativeResize="0"/>
          <p:nvPr/>
        </p:nvPicPr>
        <p:blipFill rotWithShape="1">
          <a:blip r:embed="rId4">
            <a:alphaModFix/>
          </a:blip>
          <a:srcRect b="0" l="16675" r="16675" t="0"/>
          <a:stretch/>
        </p:blipFill>
        <p:spPr>
          <a:xfrm>
            <a:off x="4123629" y="2942025"/>
            <a:ext cx="1040100" cy="1039800"/>
          </a:xfrm>
          <a:prstGeom prst="ellipse">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5"/>
          <p:cNvSpPr/>
          <p:nvPr/>
        </p:nvSpPr>
        <p:spPr>
          <a:xfrm>
            <a:off x="763501" y="1341475"/>
            <a:ext cx="43065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5000"/>
              <a:buFont typeface="Arial"/>
              <a:buNone/>
            </a:pPr>
            <a:r>
              <a:rPr b="0" i="1" lang="en-US" sz="5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r>
              <a:rPr b="0" i="1" lang="en-US" sz="8000" u="none" cap="none" strike="noStrike">
                <a:solidFill>
                  <a:srgbClr val="EC008B"/>
                </a:solidFill>
                <a:latin typeface="Barlow Condensed ExtraLight"/>
                <a:ea typeface="Barlow Condensed ExtraLight"/>
                <a:cs typeface="Barlow Condensed ExtraLight"/>
                <a:sym typeface="Barlow Condensed ExtraLight"/>
              </a:rPr>
              <a:t>TÄNAME KUULAMAST</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
          <p:cNvSpPr txBox="1"/>
          <p:nvPr>
            <p:ph idx="4294967295" type="subTitle"/>
          </p:nvPr>
        </p:nvSpPr>
        <p:spPr>
          <a:xfrm>
            <a:off x="573612" y="176086"/>
            <a:ext cx="4781997" cy="4803418"/>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Esindatud erialad: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Eripedagoogika</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Alushariduse pedagoog</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Hariduse juhtimine</a:t>
            </a:r>
            <a:endParaRPr b="0" i="0" sz="2000" u="none" cap="none" strike="noStrike">
              <a:solidFill>
                <a:schemeClr val="dk1"/>
              </a:solidFill>
              <a:latin typeface="Times New Roman"/>
              <a:ea typeface="Times New Roman"/>
              <a:cs typeface="Times New Roman"/>
              <a:sym typeface="Times New Roman"/>
            </a:endParaRPr>
          </a:p>
          <a:p>
            <a:pPr indent="0" lvl="0" marL="0" rtl="0" algn="l">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Euroopa nüüdiskeeled ja kultuurid</a:t>
            </a:r>
            <a:endParaRPr i="1" sz="18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Keeleteadus ja keeletoimetamine</a:t>
            </a:r>
            <a:endParaRPr i="1" sz="18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Rakendusinformaatika</a:t>
            </a:r>
            <a:endParaRPr i="1" sz="18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Kasvatusteadused</a:t>
            </a:r>
            <a:endParaRPr i="1" sz="18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Juhendajad: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Andra Kütt ja Reili Argus</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4"/>
          <p:cNvSpPr txBox="1"/>
          <p:nvPr>
            <p:ph type="title"/>
          </p:nvPr>
        </p:nvSpPr>
        <p:spPr>
          <a:xfrm>
            <a:off x="2091328" y="2296399"/>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PROBLEEM, OLULISUS </a:t>
            </a:r>
            <a:br>
              <a:rPr lang="en-US" sz="6000">
                <a:solidFill>
                  <a:srgbClr val="EC008B"/>
                </a:solidFill>
                <a:latin typeface="Barlow Condensed ExtraLight"/>
                <a:ea typeface="Barlow Condensed ExtraLight"/>
                <a:cs typeface="Barlow Condensed ExtraLight"/>
                <a:sym typeface="Barlow Condensed ExtraLight"/>
              </a:rPr>
            </a:br>
            <a:r>
              <a:rPr lang="en-US" sz="6000">
                <a:solidFill>
                  <a:srgbClr val="EC008B"/>
                </a:solidFill>
                <a:latin typeface="Barlow Condensed ExtraLight"/>
                <a:ea typeface="Barlow Condensed ExtraLight"/>
                <a:cs typeface="Barlow Condensed ExtraLight"/>
                <a:sym typeface="Barlow Condensed ExtraLight"/>
              </a:rPr>
              <a:t>JA EESMÄRGID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5"/>
          <p:cNvSpPr txBox="1"/>
          <p:nvPr>
            <p:ph idx="1" type="body"/>
          </p:nvPr>
        </p:nvSpPr>
        <p:spPr>
          <a:xfrm>
            <a:off x="477330" y="1192458"/>
            <a:ext cx="4265799" cy="1299411"/>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Teaduspõhiste keeleõppevahendite  vähesus</a:t>
            </a:r>
            <a:endParaRPr sz="2200">
              <a:solidFill>
                <a:srgbClr val="002060"/>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Kaasahaaravate keeleõppematerjalide vähesus</a:t>
            </a:r>
            <a:endParaRPr sz="2200">
              <a:solidFill>
                <a:srgbClr val="002060"/>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Muukeelsete laste arvukus lasteaedades</a:t>
            </a:r>
            <a:endParaRPr sz="2200">
              <a:solidFill>
                <a:srgbClr val="002060"/>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65" name="Google Shape;165;p5"/>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PROBLEEM</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66" name="Google Shape;166;p5"/>
          <p:cNvPicPr preferRelativeResize="0"/>
          <p:nvPr/>
        </p:nvPicPr>
        <p:blipFill rotWithShape="1">
          <a:blip r:embed="rId3">
            <a:alphaModFix/>
          </a:blip>
          <a:srcRect b="0" l="16653" r="16653" t="0"/>
          <a:stretch/>
        </p:blipFill>
        <p:spPr>
          <a:xfrm>
            <a:off x="4743125" y="77825"/>
            <a:ext cx="4887300" cy="4887300"/>
          </a:xfrm>
          <a:prstGeom prst="ellipse">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
          <p:cNvSpPr txBox="1"/>
          <p:nvPr>
            <p:ph idx="1" type="body"/>
          </p:nvPr>
        </p:nvSpPr>
        <p:spPr>
          <a:xfrm>
            <a:off x="477330" y="1242153"/>
            <a:ext cx="4348670" cy="1299411"/>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Keeleoskus on vajalik</a:t>
            </a:r>
            <a:endParaRPr sz="2200">
              <a:solidFill>
                <a:srgbClr val="002060"/>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Varane keeleõpe on tulemuslikum kui hiline</a:t>
            </a:r>
            <a:endParaRPr sz="2200">
              <a:solidFill>
                <a:srgbClr val="002060"/>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Materjali korduvkasutamine, lihtsasti kättesaadavad materjalid</a:t>
            </a:r>
            <a:endParaRPr sz="2200">
              <a:solidFill>
                <a:srgbClr val="002060"/>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Teemapõhised videod</a:t>
            </a:r>
            <a:endParaRPr sz="2200">
              <a:solidFill>
                <a:srgbClr val="002060"/>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73" name="Google Shape;173;p6"/>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OLULISUS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74" name="Google Shape;174;p6"/>
          <p:cNvPicPr preferRelativeResize="0"/>
          <p:nvPr/>
        </p:nvPicPr>
        <p:blipFill rotWithShape="1">
          <a:blip r:embed="rId3">
            <a:alphaModFix amt="80000"/>
          </a:blip>
          <a:srcRect b="0" l="11046" r="11053" t="0"/>
          <a:stretch/>
        </p:blipFill>
        <p:spPr>
          <a:xfrm>
            <a:off x="5093075" y="638925"/>
            <a:ext cx="3981000" cy="3981000"/>
          </a:xfrm>
          <a:prstGeom prst="ellipse">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291cd6dd81_0_2"/>
          <p:cNvSpPr txBox="1"/>
          <p:nvPr>
            <p:ph idx="1" type="body"/>
          </p:nvPr>
        </p:nvSpPr>
        <p:spPr>
          <a:xfrm>
            <a:off x="477330" y="1242153"/>
            <a:ext cx="4348800" cy="1299300"/>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Luua keeleõppevideod teemadel, millest enim vajaka on</a:t>
            </a:r>
            <a:endParaRPr sz="2200">
              <a:solidFill>
                <a:srgbClr val="002060"/>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Luua köitvad ja lõbusad videod, et keeleõpe oleks lastele huvitav</a:t>
            </a:r>
            <a:endParaRPr sz="2200">
              <a:solidFill>
                <a:srgbClr val="002060"/>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Videote loomisel lähtuda teaduspõhisusest</a:t>
            </a:r>
            <a:endParaRPr sz="2200">
              <a:solidFill>
                <a:srgbClr val="002060"/>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002060"/>
              </a:buClr>
              <a:buSzPts val="2200"/>
              <a:buFont typeface="Barlow Condensed"/>
              <a:buChar char="●"/>
            </a:pPr>
            <a:r>
              <a:rPr lang="en-US" sz="2200">
                <a:solidFill>
                  <a:srgbClr val="002060"/>
                </a:solidFill>
                <a:latin typeface="Barlow Condensed"/>
                <a:ea typeface="Barlow Condensed"/>
                <a:cs typeface="Barlow Condensed"/>
                <a:sym typeface="Barlow Condensed"/>
              </a:rPr>
              <a:t>Levitada videoid võimalikult paljudele kasutajatele</a:t>
            </a:r>
            <a:endParaRPr sz="2200">
              <a:solidFill>
                <a:srgbClr val="002060"/>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002060"/>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81" name="Google Shape;181;g1291cd6dd81_0_2"/>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EESMÄRGID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82" name="Google Shape;182;g1291cd6dd81_0_2"/>
          <p:cNvPicPr preferRelativeResize="0"/>
          <p:nvPr/>
        </p:nvPicPr>
        <p:blipFill rotWithShape="1">
          <a:blip r:embed="rId3">
            <a:alphaModFix/>
          </a:blip>
          <a:srcRect b="0" l="16666" r="16666" t="0"/>
          <a:stretch/>
        </p:blipFill>
        <p:spPr>
          <a:xfrm>
            <a:off x="4743129" y="-239040"/>
            <a:ext cx="5461800" cy="5461800"/>
          </a:xfrm>
          <a:prstGeom prst="ellipse">
            <a:avLst/>
          </a:prstGeom>
          <a:noFill/>
          <a:ln>
            <a:noFill/>
          </a:ln>
        </p:spPr>
      </p:pic>
      <p:pic>
        <p:nvPicPr>
          <p:cNvPr id="183" name="Google Shape;183;g1291cd6dd81_0_2"/>
          <p:cNvPicPr preferRelativeResize="0"/>
          <p:nvPr/>
        </p:nvPicPr>
        <p:blipFill rotWithShape="1">
          <a:blip r:embed="rId4">
            <a:alphaModFix/>
          </a:blip>
          <a:srcRect b="0" l="16675" r="16675" t="0"/>
          <a:stretch/>
        </p:blipFill>
        <p:spPr>
          <a:xfrm>
            <a:off x="4648250" y="-239050"/>
            <a:ext cx="5729400" cy="5461800"/>
          </a:xfrm>
          <a:prstGeom prst="ellipse">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txBox="1"/>
          <p:nvPr>
            <p:ph type="title"/>
          </p:nvPr>
        </p:nvSpPr>
        <p:spPr>
          <a:xfrm>
            <a:off x="2119406" y="1848202"/>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RAKENDATUD TEGEVUSED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8"/>
          <p:cNvSpPr txBox="1"/>
          <p:nvPr>
            <p:ph idx="1" type="body"/>
          </p:nvPr>
        </p:nvSpPr>
        <p:spPr>
          <a:xfrm>
            <a:off x="477325" y="1172325"/>
            <a:ext cx="4922100" cy="3203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2200"/>
              <a:buNone/>
            </a:pPr>
            <a:r>
              <a:rPr lang="en-US" sz="1900">
                <a:solidFill>
                  <a:srgbClr val="002060"/>
                </a:solidFill>
                <a:latin typeface="Barlow Condensed"/>
                <a:ea typeface="Barlow Condensed"/>
                <a:cs typeface="Barlow Condensed"/>
                <a:sym typeface="Barlow Condensed"/>
              </a:rPr>
              <a:t>Rühmasisesed rollide jaotused ja video loomise etappide kavandamine</a:t>
            </a:r>
            <a:endParaRPr sz="19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SzPts val="2200"/>
              <a:buNone/>
            </a:pPr>
            <a:r>
              <a:rPr lang="en-US" sz="1900">
                <a:solidFill>
                  <a:srgbClr val="002060"/>
                </a:solidFill>
                <a:latin typeface="Barlow Condensed"/>
                <a:ea typeface="Barlow Condensed"/>
                <a:cs typeface="Barlow Condensed"/>
                <a:sym typeface="Barlow Condensed"/>
              </a:rPr>
              <a:t>08.03 - Teooreetiline aluspõhi ja küsitluste kokkuvõtted</a:t>
            </a:r>
            <a:endParaRPr sz="19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SzPts val="2200"/>
              <a:buNone/>
            </a:pPr>
            <a:r>
              <a:rPr lang="en-US" sz="1900">
                <a:solidFill>
                  <a:srgbClr val="002060"/>
                </a:solidFill>
                <a:latin typeface="Barlow Condensed"/>
                <a:ea typeface="Barlow Condensed"/>
                <a:cs typeface="Barlow Condensed"/>
                <a:sym typeface="Barlow Condensed"/>
              </a:rPr>
              <a:t>15.03 - Vahekokkuvõtted</a:t>
            </a:r>
            <a:endParaRPr sz="19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SzPts val="2200"/>
              <a:buNone/>
            </a:pPr>
            <a:r>
              <a:rPr lang="en-US" sz="1900">
                <a:solidFill>
                  <a:srgbClr val="002060"/>
                </a:solidFill>
                <a:latin typeface="Barlow Condensed"/>
                <a:ea typeface="Barlow Condensed"/>
                <a:cs typeface="Barlow Condensed"/>
                <a:sym typeface="Barlow Condensed"/>
              </a:rPr>
              <a:t>25.03-01.04 - Vahenädala sessioon </a:t>
            </a:r>
            <a:endParaRPr sz="19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SzPts val="2200"/>
              <a:buNone/>
            </a:pPr>
            <a:r>
              <a:rPr lang="en-US" sz="1900">
                <a:solidFill>
                  <a:srgbClr val="002060"/>
                </a:solidFill>
                <a:latin typeface="Barlow Condensed"/>
                <a:ea typeface="Barlow Condensed"/>
                <a:cs typeface="Barlow Condensed"/>
                <a:sym typeface="Barlow Condensed"/>
              </a:rPr>
              <a:t>29.03 - Stsenaariumid</a:t>
            </a:r>
            <a:endParaRPr sz="19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SzPts val="2200"/>
              <a:buNone/>
            </a:pPr>
            <a:r>
              <a:rPr lang="en-US" sz="1900">
                <a:solidFill>
                  <a:srgbClr val="002060"/>
                </a:solidFill>
                <a:latin typeface="Barlow Condensed"/>
                <a:ea typeface="Barlow Condensed"/>
                <a:cs typeface="Barlow Condensed"/>
                <a:sym typeface="Barlow Condensed"/>
              </a:rPr>
              <a:t>03.05 - Valmis videote esitlus</a:t>
            </a:r>
            <a:endParaRPr sz="19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SzPts val="2200"/>
              <a:buNone/>
            </a:pPr>
            <a:r>
              <a:rPr lang="en-US" sz="1900">
                <a:solidFill>
                  <a:srgbClr val="002060"/>
                </a:solidFill>
                <a:latin typeface="Barlow Condensed"/>
                <a:ea typeface="Barlow Condensed"/>
                <a:cs typeface="Barlow Condensed"/>
                <a:sym typeface="Barlow Condensed"/>
              </a:rPr>
              <a:t>Videote levitamine vastavalt meediaplaanile</a:t>
            </a:r>
            <a:endParaRPr sz="19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SzPts val="2200"/>
              <a:buNone/>
            </a:pPr>
            <a:r>
              <a:rPr lang="en-US" sz="1900">
                <a:solidFill>
                  <a:srgbClr val="002060"/>
                </a:solidFill>
                <a:latin typeface="Barlow Condensed"/>
                <a:ea typeface="Barlow Condensed"/>
                <a:cs typeface="Barlow Condensed"/>
                <a:sym typeface="Barlow Condensed"/>
              </a:rPr>
              <a:t>17.05 - Projekti esitlus</a:t>
            </a:r>
            <a:endParaRPr sz="2200">
              <a:solidFill>
                <a:srgbClr val="24285D"/>
              </a:solidFill>
              <a:latin typeface="Barlow Condensed"/>
              <a:ea typeface="Barlow Condensed"/>
              <a:cs typeface="Barlow Condensed"/>
              <a:sym typeface="Barlow Condensed"/>
            </a:endParaRPr>
          </a:p>
        </p:txBody>
      </p:sp>
      <p:sp>
        <p:nvSpPr>
          <p:cNvPr id="195" name="Google Shape;195;p8"/>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TEGEVUSKAVA</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96" name="Google Shape;196;p8"/>
          <p:cNvPicPr preferRelativeResize="0"/>
          <p:nvPr/>
        </p:nvPicPr>
        <p:blipFill rotWithShape="1">
          <a:blip r:embed="rId3">
            <a:alphaModFix/>
          </a:blip>
          <a:srcRect b="0" l="1390" r="1399" t="0"/>
          <a:stretch/>
        </p:blipFill>
        <p:spPr>
          <a:xfrm>
            <a:off x="5335750" y="39600"/>
            <a:ext cx="4826100" cy="4920300"/>
          </a:xfrm>
          <a:prstGeom prst="ellipse">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Greta Raidma</dc:creator>
</cp:coreProperties>
</file>