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Barlow Condensed ExtraLight"/>
      <p:regular r:id="rId28"/>
      <p:bold r:id="rId29"/>
      <p:italic r:id="rId30"/>
      <p:boldItalic r:id="rId31"/>
    </p:embeddedFont>
    <p:embeddedFont>
      <p:font typeface="Barlow Condensed Medium"/>
      <p:regular r:id="rId32"/>
      <p:bold r:id="rId33"/>
      <p:italic r:id="rId34"/>
      <p:boldItalic r:id="rId35"/>
    </p:embeddedFont>
    <p:embeddedFont>
      <p:font typeface="Barlow Condensed"/>
      <p:regular r:id="rId36"/>
      <p:bold r:id="rId37"/>
      <p:italic r:id="rId38"/>
      <p:boldItalic r:id="rId39"/>
    </p:embeddedFont>
    <p:embeddedFont>
      <p:font typeface="EB Garamon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1620">
          <p15:clr>
            <a:srgbClr val="A4A3A4"/>
          </p15:clr>
        </p15:guide>
      </p15:sldGuideLst>
    </p:ext>
    <p:ext uri="http://customooxmlschemas.google.com/">
      <go:slidesCustomData xmlns:go="http://customooxmlschemas.google.com/" r:id="rId44" roundtripDataSignature="AMtx7miSooF5/0gLo1sVJubTo+7asSh/k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Ingrid Kalev"/>
  <p:cmAuthor clrIdx="1" id="1" initials="" lastIdx="1" name="Virje Laa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BGaramond-regular.fntdata"/><Relationship Id="rId20" Type="http://schemas.openxmlformats.org/officeDocument/2006/relationships/slide" Target="slides/slide14.xml"/><Relationship Id="rId42" Type="http://schemas.openxmlformats.org/officeDocument/2006/relationships/font" Target="fonts/EBGaramond-italic.fntdata"/><Relationship Id="rId41" Type="http://schemas.openxmlformats.org/officeDocument/2006/relationships/font" Target="fonts/EBGaramond-bold.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EBGaramond-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BarlowCondensedExtraLight-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arlowCondensedExtraLigh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ExtraLight-boldItalic.fntdata"/><Relationship Id="rId30" Type="http://schemas.openxmlformats.org/officeDocument/2006/relationships/font" Target="fonts/BarlowCondensedExtraLight-italic.fntdata"/><Relationship Id="rId11" Type="http://schemas.openxmlformats.org/officeDocument/2006/relationships/slide" Target="slides/slide5.xml"/><Relationship Id="rId33" Type="http://schemas.openxmlformats.org/officeDocument/2006/relationships/font" Target="fonts/BarlowCondensedMedium-bold.fntdata"/><Relationship Id="rId10" Type="http://schemas.openxmlformats.org/officeDocument/2006/relationships/slide" Target="slides/slide4.xml"/><Relationship Id="rId32" Type="http://schemas.openxmlformats.org/officeDocument/2006/relationships/font" Target="fonts/BarlowCondensedMedium-regular.fntdata"/><Relationship Id="rId13" Type="http://schemas.openxmlformats.org/officeDocument/2006/relationships/slide" Target="slides/slide7.xml"/><Relationship Id="rId35" Type="http://schemas.openxmlformats.org/officeDocument/2006/relationships/font" Target="fonts/BarlowCondensedMedium-boldItalic.fntdata"/><Relationship Id="rId12" Type="http://schemas.openxmlformats.org/officeDocument/2006/relationships/slide" Target="slides/slide6.xml"/><Relationship Id="rId34" Type="http://schemas.openxmlformats.org/officeDocument/2006/relationships/font" Target="fonts/BarlowCondensedMedium-italic.fntdata"/><Relationship Id="rId15" Type="http://schemas.openxmlformats.org/officeDocument/2006/relationships/slide" Target="slides/slide9.xml"/><Relationship Id="rId37" Type="http://schemas.openxmlformats.org/officeDocument/2006/relationships/font" Target="fonts/BarlowCondensed-bold.fntdata"/><Relationship Id="rId14" Type="http://schemas.openxmlformats.org/officeDocument/2006/relationships/slide" Target="slides/slide8.xml"/><Relationship Id="rId36" Type="http://schemas.openxmlformats.org/officeDocument/2006/relationships/font" Target="fonts/BarlowCondensed-regular.fntdata"/><Relationship Id="rId17" Type="http://schemas.openxmlformats.org/officeDocument/2006/relationships/slide" Target="slides/slide11.xml"/><Relationship Id="rId39" Type="http://schemas.openxmlformats.org/officeDocument/2006/relationships/font" Target="fonts/BarlowCondensed-boldItalic.fntdata"/><Relationship Id="rId16" Type="http://schemas.openxmlformats.org/officeDocument/2006/relationships/slide" Target="slides/slide10.xml"/><Relationship Id="rId38" Type="http://schemas.openxmlformats.org/officeDocument/2006/relationships/font" Target="fonts/BarlowCondensed-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5-16T05:42:25.359">
    <p:pos x="300" y="561"/>
    <p:text>Kasutasite ka muid teaduspõhiseid materjale, artikleid ja internetiallikaid, mis oleks hea ära mainida, kui mahub, mõni näide lisada. Kui ei mahu näiteid, võiks kasvõi ühe lausega kokkuvõtlikult viimased ära nimetada. Ja suuliselt siis täiendada esitlusel.</p:text>
    <p:extLst>
      <p:ext uri="{C676402C-5697-4E1C-873F-D02D1690AC5C}">
        <p15:threadingInfo timeZoneBias="0"/>
      </p:ext>
      <p:ext uri="http://customooxmlschemas.google.com/">
        <go:slidesCustomData xmlns:go="http://customooxmlschemas.google.com/" commentPostId="AAAAZWm3yJM"/>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2-05-15T10:38:06.075">
    <p:pos x="0" y="-344"/>
    <p:text>Kristina</p:text>
    <p:extLst>
      <p:ext uri="{C676402C-5697-4E1C-873F-D02D1690AC5C}">
        <p15:threadingInfo timeZoneBias="0"/>
      </p:ext>
      <p:ext uri="http://customooxmlschemas.google.com/">
        <go:slidesCustomData xmlns:go="http://customooxmlschemas.google.com/" commentPostId="AAAAZV7eEZ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8d2d39e3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28d2d39e32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128d2d39e32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100"/>
              <a:buFont typeface="Arial"/>
              <a:buNone/>
            </a:pPr>
            <a:r>
              <a:rPr lang="en-US" sz="1000"/>
              <a:t>Kolm baavajadust: autonoomiavajadus, kompetentsusvajadus ja seotusvajadus</a:t>
            </a:r>
            <a:endParaRPr sz="1000"/>
          </a:p>
          <a:p>
            <a:pPr indent="-228600" lvl="0" marL="457200" marR="0" rtl="0" algn="l">
              <a:lnSpc>
                <a:spcPct val="100000"/>
              </a:lnSpc>
              <a:spcBef>
                <a:spcPts val="0"/>
              </a:spcBef>
              <a:spcAft>
                <a:spcPts val="0"/>
              </a:spcAft>
              <a:buSzPts val="1100"/>
              <a:buNone/>
            </a:pPr>
            <a:r>
              <a:rPr lang="en-US" sz="1000"/>
              <a:t>Kolme põhivajaduse rahuldamine seotud positiivsete tulemustega nagu õpilasest kõrgem sisemine motivatsioon, suurem rahulolu ja heaolu tunne, paremad tulemused ning soov tegevust/kogemust korrata </a:t>
            </a:r>
            <a:endParaRPr sz="1000"/>
          </a:p>
          <a:p>
            <a:pPr indent="-228600" lvl="0" marL="457200" marR="0" rtl="0" algn="l">
              <a:lnSpc>
                <a:spcPct val="100000"/>
              </a:lnSpc>
              <a:spcBef>
                <a:spcPts val="0"/>
              </a:spcBef>
              <a:spcAft>
                <a:spcPts val="0"/>
              </a:spcAft>
              <a:buSzPts val="1100"/>
              <a:buNone/>
            </a:pPr>
            <a:r>
              <a:t/>
            </a:r>
            <a:endParaRPr sz="1000"/>
          </a:p>
          <a:p>
            <a:pPr indent="-228600" lvl="0" marL="457200" marR="0" rtl="0" algn="l">
              <a:lnSpc>
                <a:spcPct val="100000"/>
              </a:lnSpc>
              <a:spcBef>
                <a:spcPts val="0"/>
              </a:spcBef>
              <a:spcAft>
                <a:spcPts val="0"/>
              </a:spcAft>
              <a:buClr>
                <a:schemeClr val="dk1"/>
              </a:buClr>
              <a:buSzPts val="1100"/>
              <a:buFont typeface="Arial"/>
              <a:buNone/>
            </a:pPr>
            <a:r>
              <a:rPr lang="en-US" sz="1000"/>
              <a:t>Projekti raames oleme tutvunud põhikooli - ja gümnaasiumi riikliku õppekavaga.</a:t>
            </a:r>
            <a:endParaRPr sz="1000"/>
          </a:p>
          <a:p>
            <a:pPr indent="-228600" lvl="0" marL="457200" marR="0" rtl="0" algn="l">
              <a:lnSpc>
                <a:spcPct val="100000"/>
              </a:lnSpc>
              <a:spcBef>
                <a:spcPts val="0"/>
              </a:spcBef>
              <a:spcAft>
                <a:spcPts val="0"/>
              </a:spcAft>
              <a:buClr>
                <a:schemeClr val="dk1"/>
              </a:buClr>
              <a:buSzPts val="1100"/>
              <a:buFont typeface="Arial"/>
              <a:buNone/>
            </a:pPr>
            <a:r>
              <a:rPr lang="en-US" sz="1000"/>
              <a:t>Oleme uurinud erinevaid arenguteooriaid, sh ka enesemääramisteooriat, mis aitab paremini mõista õpilastele vajalikku, haridusprogrammi koostamisel. </a:t>
            </a:r>
            <a:endParaRPr sz="1000"/>
          </a:p>
          <a:p>
            <a:pPr indent="-228600" lvl="0" marL="457200" marR="0" rtl="0" algn="l">
              <a:lnSpc>
                <a:spcPct val="100000"/>
              </a:lnSpc>
              <a:spcBef>
                <a:spcPts val="0"/>
              </a:spcBef>
              <a:spcAft>
                <a:spcPts val="0"/>
              </a:spcAft>
              <a:buClr>
                <a:schemeClr val="dk1"/>
              </a:buClr>
              <a:buSzPts val="1100"/>
              <a:buFont typeface="Arial"/>
              <a:buNone/>
            </a:pPr>
            <a:r>
              <a:rPr lang="en-US" sz="1000"/>
              <a:t>Uurisime botaanikaaia kodulehte, et paremini mõista, kuidas saaks botaanikaaias programmi korraldada ja millised oleksid võimalused seda ka läbi botaanikaaia kodulehe levitada. </a:t>
            </a:r>
            <a:endParaRPr sz="1000"/>
          </a:p>
          <a:p>
            <a:pPr indent="0" lvl="0" marL="228600" marR="0" rtl="0" algn="l">
              <a:lnSpc>
                <a:spcPct val="100000"/>
              </a:lnSpc>
              <a:spcBef>
                <a:spcPts val="0"/>
              </a:spcBef>
              <a:spcAft>
                <a:spcPts val="0"/>
              </a:spcAft>
              <a:buClr>
                <a:schemeClr val="dk1"/>
              </a:buClr>
              <a:buSzPts val="1100"/>
              <a:buFont typeface="Arial"/>
              <a:buNone/>
            </a:pPr>
            <a:r>
              <a:rPr lang="en-US" sz="1000"/>
              <a:t>Lisaks slaidil olevatele allikatele tuginesime oma töö koostamisel erinevatele uuringutele </a:t>
            </a:r>
            <a:r>
              <a:rPr lang="en-US" sz="1000">
                <a:extLst>
                  <a:ext uri="http://customooxmlschemas.google.com/">
                    <go:slidesCustomData xmlns:go="http://customooxmlschemas.google.com/" textRoundtripDataId="8"/>
                  </a:ext>
                </a:extLst>
              </a:rPr>
              <a:t>liikumise vajadusest</a:t>
            </a:r>
            <a:r>
              <a:rPr lang="en-US" sz="1000"/>
              <a:t>, </a:t>
            </a:r>
            <a:endParaRPr sz="1000"/>
          </a:p>
          <a:p>
            <a:pPr indent="-228600" lvl="0" marL="457200" marR="0" rtl="0" algn="l">
              <a:lnSpc>
                <a:spcPct val="100000"/>
              </a:lnSpc>
              <a:spcBef>
                <a:spcPts val="0"/>
              </a:spcBef>
              <a:spcAft>
                <a:spcPts val="0"/>
              </a:spcAft>
              <a:buSzPts val="1100"/>
              <a:buNone/>
            </a:pPr>
            <a:r>
              <a:t/>
            </a:r>
            <a:endParaRPr sz="1000"/>
          </a:p>
        </p:txBody>
      </p:sp>
      <p:sp>
        <p:nvSpPr>
          <p:cNvPr id="200" name="Google Shape;20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Edasi tutvustab iga rühm oma koostatud materjale haridusprogrammi läbiviimiseks.</a:t>
            </a:r>
            <a:endParaRPr/>
          </a:p>
        </p:txBody>
      </p:sp>
      <p:sp>
        <p:nvSpPr>
          <p:cNvPr id="206" name="Google Shape;2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2100" lvl="0" marL="457200" rtl="0" algn="l">
              <a:spcBef>
                <a:spcPts val="0"/>
              </a:spcBef>
              <a:spcAft>
                <a:spcPts val="0"/>
              </a:spcAft>
              <a:buSzPts val="1000"/>
              <a:buChar char="●"/>
            </a:pPr>
            <a:r>
              <a:rPr lang="en-US" sz="1000"/>
              <a:t>Slaidil on näitlikustav ülesanne meie tegevuslehelt ning õpetajale detailne juhend õpilaste toetamiseks õppepäeval.</a:t>
            </a:r>
            <a:endParaRPr sz="1000"/>
          </a:p>
          <a:p>
            <a:pPr indent="-292100" lvl="0" marL="457200" rtl="0" algn="l">
              <a:spcBef>
                <a:spcPts val="0"/>
              </a:spcBef>
              <a:spcAft>
                <a:spcPts val="0"/>
              </a:spcAft>
              <a:buSzPts val="1000"/>
              <a:buChar char="●"/>
            </a:pPr>
            <a:r>
              <a:rPr lang="en-US" sz="1000"/>
              <a:t>Klassiga katsetamise tulemusena vähendasime ülesandeid esialgsest tegevuslehest, et see oleks kvalitatiivne ning õppimine toimuks nüüdisaegsele õpikäsitlusele vastavalt.</a:t>
            </a:r>
            <a:endParaRPr sz="1000"/>
          </a:p>
          <a:p>
            <a:pPr indent="-292100" lvl="0" marL="457200" marR="0" rtl="0" algn="l">
              <a:lnSpc>
                <a:spcPct val="100000"/>
              </a:lnSpc>
              <a:spcBef>
                <a:spcPts val="0"/>
              </a:spcBef>
              <a:spcAft>
                <a:spcPts val="0"/>
              </a:spcAft>
              <a:buSzPts val="1000"/>
              <a:buChar char="●"/>
            </a:pPr>
            <a:r>
              <a:rPr lang="en-US" sz="1000"/>
              <a:t>Tegevusleht kajastab kaht taimerühma - okaspuid ja õistaimi, millesse on lõimitud kuus õppeainet.</a:t>
            </a:r>
            <a:endParaRPr sz="1000"/>
          </a:p>
          <a:p>
            <a:pPr indent="-292100" lvl="0" marL="457200" marR="0" rtl="0" algn="l">
              <a:lnSpc>
                <a:spcPct val="100000"/>
              </a:lnSpc>
              <a:spcBef>
                <a:spcPts val="0"/>
              </a:spcBef>
              <a:spcAft>
                <a:spcPts val="0"/>
              </a:spcAft>
              <a:buSzPts val="1000"/>
              <a:buChar char="●"/>
            </a:pPr>
            <a:r>
              <a:rPr lang="en-US" sz="1000"/>
              <a:t>(Õpetaja juhend kätkeb suuniseid, kuidas õpilasi ülesannete lahendamisel toetada.)</a:t>
            </a:r>
            <a:endParaRPr sz="1000"/>
          </a:p>
          <a:p>
            <a:pPr indent="-228600" lvl="0" marL="457200" marR="0" rtl="0" algn="l">
              <a:lnSpc>
                <a:spcPct val="100000"/>
              </a:lnSpc>
              <a:spcBef>
                <a:spcPts val="0"/>
              </a:spcBef>
              <a:spcAft>
                <a:spcPts val="0"/>
              </a:spcAft>
              <a:buSzPts val="1100"/>
              <a:buNone/>
            </a:pPr>
            <a:r>
              <a:t/>
            </a:r>
            <a:endParaRPr sz="1000"/>
          </a:p>
        </p:txBody>
      </p:sp>
      <p:sp>
        <p:nvSpPr>
          <p:cNvPr id="212" name="Google Shape;21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29d1d1d844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29d1d1d844_7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129d1d1d844_7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9d1d1d844_7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9d1d1d844_7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129d1d1d844_7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29d1d1d844_7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29d1d1d844_7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Valmis töölehtede kogum- enne botaanikaaeda minekut, botaanikaaias ja järeltegevused</a:t>
            </a:r>
            <a:endParaRPr/>
          </a:p>
          <a:p>
            <a:pPr indent="0" lvl="0" marL="0" rtl="0" algn="l">
              <a:spcBef>
                <a:spcPts val="0"/>
              </a:spcBef>
              <a:spcAft>
                <a:spcPts val="0"/>
              </a:spcAft>
              <a:buNone/>
            </a:pPr>
            <a:r>
              <a:rPr lang="en-US"/>
              <a:t>Mitmekesised, integreerides erinevaid õppeaineid (keemia, bioloogia, ajalugu, geograafia, kultuur?)</a:t>
            </a:r>
            <a:endParaRPr/>
          </a:p>
          <a:p>
            <a:pPr indent="0" lvl="0" marL="0" rtl="0" algn="l">
              <a:spcBef>
                <a:spcPts val="0"/>
              </a:spcBef>
              <a:spcAft>
                <a:spcPts val="0"/>
              </a:spcAft>
              <a:buNone/>
            </a:pPr>
            <a:r>
              <a:rPr lang="en-US"/>
              <a:t>“pead puhkavad ülesanded”- taimede kiitmine, välimuse kirjeldamine?</a:t>
            </a:r>
            <a:endParaRPr/>
          </a:p>
          <a:p>
            <a:pPr indent="0" lvl="0" marL="0" rtl="0" algn="l">
              <a:spcBef>
                <a:spcPts val="0"/>
              </a:spcBef>
              <a:spcAft>
                <a:spcPts val="0"/>
              </a:spcAft>
              <a:buNone/>
            </a:pPr>
            <a:r>
              <a:rPr lang="en-US"/>
              <a:t>läbikatsetamise tagasiside erinevused…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1" name="Google Shape;241;g129d1d1d844_7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55" name="Google Shape;25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29d1d1d844_1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29d1d1d844_11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129d1d1d844_11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9d1d1d844_11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29d1d1d844_11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129d1d1d844_11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48" name="Google Shape;14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2ae16fc8ec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2ae16fc8ec_2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Bioloogia, keskkonnakorralduse ning molekulaarse biokeemia ja ökoloogia eriala teadmised aitasid paremini mõista ja koostada ülesanded haridusprogrammis just loodusainete valdkonnast lähtuvalt. </a:t>
            </a:r>
            <a:endParaRPr/>
          </a:p>
          <a:p>
            <a:pPr indent="-317500" lvl="0" marL="457200" rtl="0" algn="l">
              <a:spcBef>
                <a:spcPts val="0"/>
              </a:spcBef>
              <a:spcAft>
                <a:spcPts val="0"/>
              </a:spcAft>
              <a:buSzPts val="1400"/>
              <a:buChar char="●"/>
            </a:pPr>
            <a:r>
              <a:rPr lang="en-US"/>
              <a:t>Eripedagoogika abiga saime õppepäeva koostada nii, et kaasatud oleks eri tasemetega õpilased ja ülesanded oleksid optimaalse raskusastmega. </a:t>
            </a:r>
            <a:endParaRPr/>
          </a:p>
          <a:p>
            <a:pPr indent="-317500" lvl="0" marL="457200" rtl="0" algn="l">
              <a:spcBef>
                <a:spcPts val="0"/>
              </a:spcBef>
              <a:spcAft>
                <a:spcPts val="0"/>
              </a:spcAft>
              <a:buSzPts val="1400"/>
              <a:buChar char="●"/>
            </a:pPr>
            <a:r>
              <a:rPr lang="en-US"/>
              <a:t>Klassiõpetaja ja alushariduse pedagoogi erialade tudengid pakkusid erialaseid teadmisi ning korraldasid  katsegruppidega haridusprogrammide läbiviimist.</a:t>
            </a:r>
            <a:endParaRPr/>
          </a:p>
          <a:p>
            <a:pPr indent="-317500" lvl="0" marL="457200" rtl="0" algn="l">
              <a:spcBef>
                <a:spcPts val="0"/>
              </a:spcBef>
              <a:spcAft>
                <a:spcPts val="0"/>
              </a:spcAft>
              <a:buSzPts val="1400"/>
              <a:buChar char="●"/>
            </a:pPr>
            <a:r>
              <a:rPr lang="en-US"/>
              <a:t>Rekreatsioonikorraldusest tulevad teadmised aitasid rühmal läheneda õppimisele liikumise ja mängulisuse kaudu.</a:t>
            </a:r>
            <a:endParaRPr/>
          </a:p>
          <a:p>
            <a:pPr indent="-317500" lvl="0" marL="457200" rtl="0" algn="l">
              <a:spcBef>
                <a:spcPts val="0"/>
              </a:spcBef>
              <a:spcAft>
                <a:spcPts val="0"/>
              </a:spcAft>
              <a:buSzPts val="1400"/>
              <a:buChar char="●"/>
            </a:pPr>
            <a:r>
              <a:rPr lang="en-US"/>
              <a:t>Antropoloogia ja informaatika erialade teadmised tulid kasuks alternatiivsete ideede pakkumisel.</a:t>
            </a:r>
            <a:endParaRPr/>
          </a:p>
          <a:p>
            <a:pPr indent="0" lvl="0" marL="0" rtl="0" algn="l">
              <a:spcBef>
                <a:spcPts val="0"/>
              </a:spcBef>
              <a:spcAft>
                <a:spcPts val="0"/>
              </a:spcAft>
              <a:buNone/>
            </a:pPr>
            <a:r>
              <a:t/>
            </a:r>
            <a:endParaRPr/>
          </a:p>
        </p:txBody>
      </p:sp>
      <p:sp>
        <p:nvSpPr>
          <p:cNvPr id="159" name="Google Shape;159;g12ae16fc8ec_2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SzPts val="1200"/>
              <a:buChar char="●"/>
            </a:pPr>
            <a:r>
              <a:rPr lang="en-US"/>
              <a:t>Botaanikaaial on hetkel olemas programmid, mida õpilased läbivad koos Botaanikaaia juhendajatega - vajadus on õppeprogrammide järele, mida oleks võimalik läbi viia iseseisvalt kooliõpetaja juhendamisel. </a:t>
            </a:r>
            <a:endParaRPr/>
          </a:p>
          <a:p>
            <a:pPr indent="-304800" lvl="0" marL="457200" marR="0" rtl="0" algn="l">
              <a:lnSpc>
                <a:spcPct val="100000"/>
              </a:lnSpc>
              <a:spcBef>
                <a:spcPts val="0"/>
              </a:spcBef>
              <a:spcAft>
                <a:spcPts val="0"/>
              </a:spcAft>
              <a:buSzPts val="1200"/>
              <a:buChar char="●"/>
            </a:pPr>
            <a:r>
              <a:rPr lang="en-US"/>
              <a:t>Botaanikaaed on ise huvitatatud lõimitud õppeprogrammidest, mida saaksid erinevate ainete õpetajad ise botaanikaaias õppepäevade formaadis läbi viia.</a:t>
            </a:r>
            <a:endParaRPr/>
          </a:p>
          <a:p>
            <a:pPr indent="-304800" lvl="0" marL="457200" marR="0" rtl="0" algn="l">
              <a:lnSpc>
                <a:spcPct val="100000"/>
              </a:lnSpc>
              <a:spcBef>
                <a:spcPts val="0"/>
              </a:spcBef>
              <a:spcAft>
                <a:spcPts val="0"/>
              </a:spcAft>
              <a:buSzPts val="1200"/>
              <a:buChar char="●"/>
            </a:pPr>
            <a:r>
              <a:rPr lang="en-US"/>
              <a:t>Kui loodusaine õpetaja soovib tundi läbi viia botaanikaaias, siis samal päeval toimuvad tunnid jäävad tahaplaanile, mistõttu on oluline antud õppeprogrammis lõimida erinevaid õppeaineid.</a:t>
            </a:r>
            <a:endParaRPr/>
          </a:p>
          <a:p>
            <a:pPr indent="-228600" lvl="0" marL="457200" marR="0" rtl="0" algn="l">
              <a:lnSpc>
                <a:spcPct val="100000"/>
              </a:lnSpc>
              <a:spcBef>
                <a:spcPts val="0"/>
              </a:spcBef>
              <a:spcAft>
                <a:spcPts val="0"/>
              </a:spcAft>
              <a:buClr>
                <a:schemeClr val="dk1"/>
              </a:buClr>
              <a:buSzPts val="1100"/>
              <a:buFont typeface="Arial"/>
              <a:buNone/>
            </a:pPr>
            <a:r>
              <a:t/>
            </a:r>
            <a:endParaRPr sz="1000"/>
          </a:p>
          <a:p>
            <a:pPr indent="0" lvl="0" marL="0" marR="0" rtl="0" algn="l">
              <a:lnSpc>
                <a:spcPct val="100000"/>
              </a:lnSpc>
              <a:spcBef>
                <a:spcPts val="0"/>
              </a:spcBef>
              <a:spcAft>
                <a:spcPts val="0"/>
              </a:spcAft>
              <a:buSzPts val="1400"/>
              <a:buNone/>
            </a:pPr>
            <a:r>
              <a:t/>
            </a:r>
            <a:endParaRPr sz="1000"/>
          </a:p>
        </p:txBody>
      </p:sp>
      <p:sp>
        <p:nvSpPr>
          <p:cNvPr id="171" name="Google Shape;17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100"/>
              <a:buNone/>
            </a:pPr>
            <a:r>
              <a:t/>
            </a:r>
            <a:endParaRPr sz="1000"/>
          </a:p>
          <a:p>
            <a:pPr indent="-292100" lvl="0" marL="457200" marR="0" rtl="0" algn="l">
              <a:lnSpc>
                <a:spcPct val="100000"/>
              </a:lnSpc>
              <a:spcBef>
                <a:spcPts val="0"/>
              </a:spcBef>
              <a:spcAft>
                <a:spcPts val="0"/>
              </a:spcAft>
              <a:buSzPts val="1000"/>
              <a:buChar char="●"/>
            </a:pPr>
            <a:r>
              <a:rPr lang="en-US" sz="1000"/>
              <a:t>slaidilt</a:t>
            </a:r>
            <a:endParaRPr sz="1000"/>
          </a:p>
          <a:p>
            <a:pPr indent="-292100" lvl="0" marL="457200" marR="0" rtl="0" algn="l">
              <a:lnSpc>
                <a:spcPct val="100000"/>
              </a:lnSpc>
              <a:spcBef>
                <a:spcPts val="0"/>
              </a:spcBef>
              <a:spcAft>
                <a:spcPts val="0"/>
              </a:spcAft>
              <a:buSzPts val="1000"/>
              <a:buChar char="●"/>
            </a:pPr>
            <a:r>
              <a:rPr lang="en-US" sz="1000"/>
              <a:t>Et Aidata erinevatel aineõpetajatel sisustada tervet koolipäeva koosneb projekti tulemus kahest osast: detailsest juhendist õpetajale ja materjalidest  õpilasele.</a:t>
            </a:r>
            <a:endParaRPr sz="1000"/>
          </a:p>
          <a:p>
            <a:pPr indent="0" lvl="0" marL="0" marR="0" rtl="0" algn="l">
              <a:lnSpc>
                <a:spcPct val="100000"/>
              </a:lnSpc>
              <a:spcBef>
                <a:spcPts val="0"/>
              </a:spcBef>
              <a:spcAft>
                <a:spcPts val="0"/>
              </a:spcAft>
              <a:buSzPts val="1400"/>
              <a:buNone/>
            </a:pPr>
            <a:r>
              <a:t/>
            </a:r>
            <a:endParaRPr sz="1000"/>
          </a:p>
          <a:p>
            <a:pPr indent="-292100" lvl="0" marL="457200" marR="0" rtl="0" algn="l">
              <a:lnSpc>
                <a:spcPct val="100000"/>
              </a:lnSpc>
              <a:spcBef>
                <a:spcPts val="0"/>
              </a:spcBef>
              <a:spcAft>
                <a:spcPts val="0"/>
              </a:spcAft>
              <a:buSzPts val="1000"/>
              <a:buChar char="●"/>
            </a:pPr>
            <a:r>
              <a:rPr lang="en-US" sz="1000"/>
              <a:t>Eesmärgi saavutamist kinnitas katsegruppidega õppepäeva läbiviimine, mille tulemusel kohandasime ülesandeid. Saime tagasisidet Botaanikaaia töötajatelt  ja klassiga kaasas olnud õpetajatelt, et muuta õppepäev veel paremini toimivaks.</a:t>
            </a:r>
            <a:endParaRPr sz="1000"/>
          </a:p>
        </p:txBody>
      </p:sp>
      <p:sp>
        <p:nvSpPr>
          <p:cNvPr id="179" name="Google Shape;17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7a873d4c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7a873d4c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Taimed on eluks Maal väga olulised. On tähtis, et ka tulevased generatsioonid tunneksid ja oskaksid hoida ümbritsevat keskkonda.</a:t>
            </a:r>
            <a:endParaRPr/>
          </a:p>
          <a:p>
            <a:pPr indent="0" lvl="0" marL="0" rtl="0" algn="l">
              <a:spcBef>
                <a:spcPts val="0"/>
              </a:spcBef>
              <a:spcAft>
                <a:spcPts val="0"/>
              </a:spcAft>
              <a:buNone/>
            </a:pPr>
            <a:r>
              <a:rPr lang="en-US"/>
              <a:t>Soovime programmiga rikastada üleüldist maailmapilti ja toetada õpilaste oskust seostada teadmisi loodusest igapäevaeluga. </a:t>
            </a:r>
            <a:r>
              <a:rPr lang="en-US"/>
              <a:t>Seda aitavad teha koostatud - põnevad, interaktiivsed ja lõimitud ülesanded, milles koolisõpitu seotakse loodusega Botaanikaaia mitmekesises keskkonnas.</a:t>
            </a:r>
            <a:endParaRPr/>
          </a:p>
          <a:p>
            <a:pPr indent="-317500" lvl="0" marL="457200" rtl="0" algn="l">
              <a:spcBef>
                <a:spcPts val="0"/>
              </a:spcBef>
              <a:spcAft>
                <a:spcPts val="0"/>
              </a:spcAft>
              <a:buSzPts val="1400"/>
              <a:buChar char="●"/>
            </a:pPr>
            <a:r>
              <a:rPr lang="en-US"/>
              <a:t>Oluline on arendada õpilases paremaid sotsiaalseid- ja erialaseid oskuseid ning tekitada suuremat motivatsiooni õppetöö vastu. Toetusime projektis riiklikus õppekavas väljatoodud eesmärkidele. Lähtudes nüüdisaegse õpikäsitluse printsiipidest, milles õpilane loob uusi seoseid erinevate õppeainete vahel, toetab mitmekesine botaanikaaia keskkond õpilaste uute teadmiste loomist. </a:t>
            </a:r>
            <a:endParaRPr/>
          </a:p>
          <a:p>
            <a:pPr indent="-317500" lvl="0" marL="457200" rtl="0" algn="l">
              <a:spcBef>
                <a:spcPts val="0"/>
              </a:spcBef>
              <a:spcAft>
                <a:spcPts val="0"/>
              </a:spcAft>
              <a:buSzPts val="1400"/>
              <a:buChar char="●"/>
            </a:pPr>
            <a:r>
              <a:rPr lang="en-US"/>
              <a:t>Kogu koolipäev toimub täies mahus ning ükski õppeaine ei jää tähelepanuta, erinevates programmides lõimitakse eesti keelt, matemaatikat, kunsti, loodus- ja inimeseõpetust, kehalist kasvatust/liikumist, keemiat, geograafiat, bioloogiat, ajalugu.</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just">
              <a:lnSpc>
                <a:spcPct val="150000"/>
              </a:lnSpc>
              <a:spcBef>
                <a:spcPts val="0"/>
              </a:spcBef>
              <a:spcAft>
                <a:spcPts val="0"/>
              </a:spcAft>
              <a:buClr>
                <a:schemeClr val="dk1"/>
              </a:buClr>
              <a:buSzPts val="1100"/>
              <a:buFont typeface="Arial"/>
              <a:buNone/>
            </a:pPr>
            <a:r>
              <a:t/>
            </a:r>
            <a:endParaRPr sz="1800">
              <a:solidFill>
                <a:srgbClr val="262261"/>
              </a:solidFill>
              <a:highlight>
                <a:schemeClr val="lt1"/>
              </a:highlight>
              <a:latin typeface="Barlow Condensed"/>
              <a:ea typeface="Barlow Condensed"/>
              <a:cs typeface="Barlow Condensed"/>
              <a:sym typeface="Barlow Condensed"/>
            </a:endParaRPr>
          </a:p>
          <a:p>
            <a:pPr indent="0" lvl="0" marL="0" rtl="0" algn="just">
              <a:lnSpc>
                <a:spcPct val="150000"/>
              </a:lnSpc>
              <a:spcBef>
                <a:spcPts val="1400"/>
              </a:spcBef>
              <a:spcAft>
                <a:spcPts val="1400"/>
              </a:spcAft>
              <a:buNone/>
            </a:pPr>
            <a:r>
              <a:t/>
            </a:r>
            <a:endParaRPr sz="1800">
              <a:solidFill>
                <a:srgbClr val="262261"/>
              </a:solidFill>
              <a:highlight>
                <a:schemeClr val="lt1"/>
              </a:highlight>
              <a:latin typeface="Barlow Condensed"/>
              <a:ea typeface="Barlow Condensed"/>
              <a:cs typeface="Barlow Condensed"/>
              <a:sym typeface="Barlow Condensed"/>
            </a:endParaRPr>
          </a:p>
        </p:txBody>
      </p:sp>
      <p:sp>
        <p:nvSpPr>
          <p:cNvPr id="186" name="Google Shape;186;g127a873d4c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islaid (valge)">
  <p:cSld name="Esislaid (valge)">
    <p:spTree>
      <p:nvGrpSpPr>
        <p:cNvPr id="13" name="Shape 13"/>
        <p:cNvGrpSpPr/>
        <p:nvPr/>
      </p:nvGrpSpPr>
      <p:grpSpPr>
        <a:xfrm>
          <a:off x="0" y="0"/>
          <a:ext cx="0" cy="0"/>
          <a:chOff x="0" y="0"/>
          <a:chExt cx="0" cy="0"/>
        </a:xfrm>
      </p:grpSpPr>
      <p:sp>
        <p:nvSpPr>
          <p:cNvPr id="14" name="Google Shape;14;p17"/>
          <p:cNvSpPr/>
          <p:nvPr/>
        </p:nvSpPr>
        <p:spPr>
          <a:xfrm>
            <a:off x="0" y="4318000"/>
            <a:ext cx="3263900" cy="825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pic>
        <p:nvPicPr>
          <p:cNvPr id="15" name="Google Shape;15;p17"/>
          <p:cNvPicPr preferRelativeResize="0"/>
          <p:nvPr/>
        </p:nvPicPr>
        <p:blipFill rotWithShape="1">
          <a:blip r:embed="rId2">
            <a:alphaModFix/>
          </a:blip>
          <a:srcRect b="0" l="0" r="0" t="0"/>
          <a:stretch/>
        </p:blipFill>
        <p:spPr>
          <a:xfrm>
            <a:off x="6880796" y="2811083"/>
            <a:ext cx="1758374" cy="1017617"/>
          </a:xfrm>
          <a:prstGeom prst="rect">
            <a:avLst/>
          </a:prstGeom>
          <a:noFill/>
          <a:ln>
            <a:noFill/>
          </a:ln>
        </p:spPr>
      </p:pic>
      <p:pic>
        <p:nvPicPr>
          <p:cNvPr descr="TLY-est.png" id="16" name="Google Shape;16;p17"/>
          <p:cNvPicPr preferRelativeResize="0"/>
          <p:nvPr/>
        </p:nvPicPr>
        <p:blipFill rotWithShape="1">
          <a:blip r:embed="rId3">
            <a:alphaModFix/>
          </a:blip>
          <a:srcRect b="0" l="0" r="0" t="0"/>
          <a:stretch/>
        </p:blipFill>
        <p:spPr>
          <a:xfrm>
            <a:off x="6918109" y="4120464"/>
            <a:ext cx="1724101" cy="354856"/>
          </a:xfrm>
          <a:prstGeom prst="rect">
            <a:avLst/>
          </a:prstGeom>
          <a:noFill/>
          <a:ln>
            <a:noFill/>
          </a:ln>
        </p:spPr>
      </p:pic>
      <p:cxnSp>
        <p:nvCxnSpPr>
          <p:cNvPr id="17" name="Google Shape;17;p17"/>
          <p:cNvCxnSpPr/>
          <p:nvPr/>
        </p:nvCxnSpPr>
        <p:spPr>
          <a:xfrm flipH="1">
            <a:off x="5676901" y="609600"/>
            <a:ext cx="800099" cy="3888589"/>
          </a:xfrm>
          <a:prstGeom prst="straightConnector1">
            <a:avLst/>
          </a:prstGeom>
          <a:noFill/>
          <a:ln cap="flat" cmpd="sng" w="44450">
            <a:solidFill>
              <a:srgbClr val="D0043C"/>
            </a:solidFill>
            <a:prstDash val="solid"/>
            <a:miter lim="800000"/>
            <a:headEnd len="sm" w="sm" type="none"/>
            <a:tailEnd len="sm" w="sm" type="none"/>
          </a:ln>
        </p:spPr>
      </p:cxnSp>
      <p:sp>
        <p:nvSpPr>
          <p:cNvPr id="18" name="Google Shape;18;p17"/>
          <p:cNvSpPr txBox="1"/>
          <p:nvPr>
            <p:ph type="title"/>
          </p:nvPr>
        </p:nvSpPr>
        <p:spPr>
          <a:xfrm>
            <a:off x="628203" y="625298"/>
            <a:ext cx="4781997" cy="385002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 name="Google Shape;19;p17"/>
          <p:cNvPicPr preferRelativeResize="0"/>
          <p:nvPr/>
        </p:nvPicPr>
        <p:blipFill rotWithShape="1">
          <a:blip r:embed="rId4">
            <a:alphaModFix/>
          </a:blip>
          <a:srcRect b="0" l="0" r="0" t="0"/>
          <a:stretch/>
        </p:blipFill>
        <p:spPr>
          <a:xfrm>
            <a:off x="12769025" y="27865019"/>
            <a:ext cx="1749449" cy="1749449"/>
          </a:xfrm>
          <a:prstGeom prst="rect">
            <a:avLst/>
          </a:prstGeom>
          <a:noFill/>
          <a:ln>
            <a:noFill/>
          </a:ln>
        </p:spPr>
      </p:pic>
      <p:pic>
        <p:nvPicPr>
          <p:cNvPr id="20" name="Google Shape;20;p17"/>
          <p:cNvPicPr preferRelativeResize="0"/>
          <p:nvPr/>
        </p:nvPicPr>
        <p:blipFill rotWithShape="1">
          <a:blip r:embed="rId5">
            <a:alphaModFix/>
          </a:blip>
          <a:srcRect b="0" l="0" r="0" t="0"/>
          <a:stretch/>
        </p:blipFill>
        <p:spPr>
          <a:xfrm>
            <a:off x="6874165" y="715318"/>
            <a:ext cx="1810421" cy="1797581"/>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01">
  <p:cSld name="võrdlus 01">
    <p:spTree>
      <p:nvGrpSpPr>
        <p:cNvPr id="48" name="Shape 48"/>
        <p:cNvGrpSpPr/>
        <p:nvPr/>
      </p:nvGrpSpPr>
      <p:grpSpPr>
        <a:xfrm>
          <a:off x="0" y="0"/>
          <a:ext cx="0" cy="0"/>
          <a:chOff x="0" y="0"/>
          <a:chExt cx="0" cy="0"/>
        </a:xfrm>
      </p:grpSpPr>
      <p:sp>
        <p:nvSpPr>
          <p:cNvPr id="49" name="Google Shape;49;p26"/>
          <p:cNvSpPr txBox="1"/>
          <p:nvPr>
            <p:ph idx="1" type="body"/>
          </p:nvPr>
        </p:nvSpPr>
        <p:spPr>
          <a:xfrm>
            <a:off x="622300" y="1778000"/>
            <a:ext cx="3724275" cy="2550424"/>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6"/>
          <p:cNvSpPr txBox="1"/>
          <p:nvPr>
            <p:ph idx="2" type="body"/>
          </p:nvPr>
        </p:nvSpPr>
        <p:spPr>
          <a:xfrm>
            <a:off x="4810126" y="1778000"/>
            <a:ext cx="3724275" cy="2550424"/>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6"/>
          <p:cNvSpPr txBox="1"/>
          <p:nvPr>
            <p:ph type="title"/>
          </p:nvPr>
        </p:nvSpPr>
        <p:spPr>
          <a:xfrm>
            <a:off x="628650" y="464083"/>
            <a:ext cx="7886700" cy="126478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02">
  <p:cSld name="võrdlus 02">
    <p:spTree>
      <p:nvGrpSpPr>
        <p:cNvPr id="52" name="Shape 52"/>
        <p:cNvGrpSpPr/>
        <p:nvPr/>
      </p:nvGrpSpPr>
      <p:grpSpPr>
        <a:xfrm>
          <a:off x="0" y="0"/>
          <a:ext cx="0" cy="0"/>
          <a:chOff x="0" y="0"/>
          <a:chExt cx="0" cy="0"/>
        </a:xfrm>
      </p:grpSpPr>
      <p:sp>
        <p:nvSpPr>
          <p:cNvPr id="53" name="Google Shape;53;p27"/>
          <p:cNvSpPr txBox="1"/>
          <p:nvPr>
            <p:ph idx="1" type="body"/>
          </p:nvPr>
        </p:nvSpPr>
        <p:spPr>
          <a:xfrm>
            <a:off x="622300" y="1394223"/>
            <a:ext cx="3724275" cy="2934202"/>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7"/>
          <p:cNvSpPr txBox="1"/>
          <p:nvPr>
            <p:ph idx="2" type="body"/>
          </p:nvPr>
        </p:nvSpPr>
        <p:spPr>
          <a:xfrm>
            <a:off x="4810126" y="1394223"/>
            <a:ext cx="3724275" cy="2934202"/>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7"/>
          <p:cNvSpPr txBox="1"/>
          <p:nvPr>
            <p:ph type="title"/>
          </p:nvPr>
        </p:nvSpPr>
        <p:spPr>
          <a:xfrm>
            <a:off x="596900" y="362930"/>
            <a:ext cx="7962900" cy="92612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p:cSld name="number">
    <p:spTree>
      <p:nvGrpSpPr>
        <p:cNvPr id="56" name="Shape 56"/>
        <p:cNvGrpSpPr/>
        <p:nvPr/>
      </p:nvGrpSpPr>
      <p:grpSpPr>
        <a:xfrm>
          <a:off x="0" y="0"/>
          <a:ext cx="0" cy="0"/>
          <a:chOff x="0" y="0"/>
          <a:chExt cx="0" cy="0"/>
        </a:xfrm>
      </p:grpSpPr>
      <p:sp>
        <p:nvSpPr>
          <p:cNvPr id="57" name="Google Shape;57;p28"/>
          <p:cNvSpPr txBox="1"/>
          <p:nvPr>
            <p:ph idx="1" type="body"/>
          </p:nvPr>
        </p:nvSpPr>
        <p:spPr>
          <a:xfrm>
            <a:off x="415007" y="458412"/>
            <a:ext cx="3127768" cy="4991100"/>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000"/>
              </a:spcBef>
              <a:spcAft>
                <a:spcPts val="0"/>
              </a:spcAft>
              <a:buSzPts val="38000"/>
              <a:buNone/>
              <a:defRPr b="0" i="1" sz="38000">
                <a:solidFill>
                  <a:srgbClr val="D0043C"/>
                </a:solidFill>
                <a:latin typeface="Times New Roman"/>
                <a:ea typeface="Times New Roman"/>
                <a:cs typeface="Times New Roman"/>
                <a:sym typeface="Times New Roman"/>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8"/>
          <p:cNvSpPr txBox="1"/>
          <p:nvPr>
            <p:ph idx="2" type="body"/>
          </p:nvPr>
        </p:nvSpPr>
        <p:spPr>
          <a:xfrm>
            <a:off x="3698721" y="1661862"/>
            <a:ext cx="4751812" cy="1675338"/>
          </a:xfrm>
          <a:prstGeom prst="rect">
            <a:avLst/>
          </a:prstGeom>
          <a:noFill/>
          <a:ln>
            <a:noFill/>
          </a:ln>
        </p:spPr>
        <p:txBody>
          <a:bodyPr anchorCtr="0" anchor="ctr" bIns="45700" lIns="91425" spcFirstLastPara="1" rIns="91425" wrap="square" tIns="45700">
            <a:noAutofit/>
          </a:bodyPr>
          <a:lstStyle>
            <a:lvl1pPr indent="-431800" lvl="0" marL="457200" algn="l">
              <a:lnSpc>
                <a:spcPct val="120000"/>
              </a:lnSpc>
              <a:spcBef>
                <a:spcPts val="1000"/>
              </a:spcBef>
              <a:spcAft>
                <a:spcPts val="0"/>
              </a:spcAft>
              <a:buSzPts val="3200"/>
              <a:buFont typeface="Merriweather Sans"/>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1">
  <p:cSld name="kolm ruutu 01">
    <p:spTree>
      <p:nvGrpSpPr>
        <p:cNvPr id="59" name="Shape 59"/>
        <p:cNvGrpSpPr/>
        <p:nvPr/>
      </p:nvGrpSpPr>
      <p:grpSpPr>
        <a:xfrm>
          <a:off x="0" y="0"/>
          <a:ext cx="0" cy="0"/>
          <a:chOff x="0" y="0"/>
          <a:chExt cx="0" cy="0"/>
        </a:xfrm>
      </p:grpSpPr>
      <p:sp>
        <p:nvSpPr>
          <p:cNvPr id="60" name="Google Shape;60;p29"/>
          <p:cNvSpPr/>
          <p:nvPr/>
        </p:nvSpPr>
        <p:spPr>
          <a:xfrm>
            <a:off x="7493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61" name="Google Shape;61;p29"/>
          <p:cNvSpPr txBox="1"/>
          <p:nvPr>
            <p:ph type="title"/>
          </p:nvPr>
        </p:nvSpPr>
        <p:spPr>
          <a:xfrm>
            <a:off x="755576" y="1790344"/>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9"/>
          <p:cNvSpPr/>
          <p:nvPr>
            <p:ph idx="2" type="pic"/>
          </p:nvPr>
        </p:nvSpPr>
        <p:spPr>
          <a:xfrm>
            <a:off x="3455876" y="519522"/>
            <a:ext cx="2160000" cy="2160000"/>
          </a:xfrm>
          <a:prstGeom prst="rect">
            <a:avLst/>
          </a:prstGeom>
          <a:noFill/>
          <a:ln>
            <a:noFill/>
          </a:ln>
        </p:spPr>
      </p:sp>
      <p:sp>
        <p:nvSpPr>
          <p:cNvPr id="63" name="Google Shape;63;p29"/>
          <p:cNvSpPr/>
          <p:nvPr>
            <p:ph idx="3" type="pic"/>
          </p:nvPr>
        </p:nvSpPr>
        <p:spPr>
          <a:xfrm>
            <a:off x="6156176" y="519522"/>
            <a:ext cx="2160000" cy="2160000"/>
          </a:xfrm>
          <a:prstGeom prst="rect">
            <a:avLst/>
          </a:prstGeom>
          <a:noFill/>
          <a:ln>
            <a:noFill/>
          </a:ln>
        </p:spPr>
      </p:sp>
      <p:sp>
        <p:nvSpPr>
          <p:cNvPr id="64" name="Google Shape;64;p29"/>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9"/>
          <p:cNvSpPr txBox="1"/>
          <p:nvPr/>
        </p:nvSpPr>
        <p:spPr>
          <a:xfrm>
            <a:off x="7555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1.</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2">
  <p:cSld name="kolm ruutu 02">
    <p:spTree>
      <p:nvGrpSpPr>
        <p:cNvPr id="66" name="Shape 66"/>
        <p:cNvGrpSpPr/>
        <p:nvPr/>
      </p:nvGrpSpPr>
      <p:grpSpPr>
        <a:xfrm>
          <a:off x="0" y="0"/>
          <a:ext cx="0" cy="0"/>
          <a:chOff x="0" y="0"/>
          <a:chExt cx="0" cy="0"/>
        </a:xfrm>
      </p:grpSpPr>
      <p:sp>
        <p:nvSpPr>
          <p:cNvPr id="67" name="Google Shape;67;p30"/>
          <p:cNvSpPr/>
          <p:nvPr>
            <p:ph idx="2" type="pic"/>
          </p:nvPr>
        </p:nvSpPr>
        <p:spPr>
          <a:xfrm>
            <a:off x="763476" y="519522"/>
            <a:ext cx="2160000" cy="2160000"/>
          </a:xfrm>
          <a:prstGeom prst="rect">
            <a:avLst/>
          </a:prstGeom>
          <a:noFill/>
          <a:ln>
            <a:noFill/>
          </a:ln>
        </p:spPr>
      </p:sp>
      <p:sp>
        <p:nvSpPr>
          <p:cNvPr id="68" name="Google Shape;68;p30"/>
          <p:cNvSpPr/>
          <p:nvPr>
            <p:ph idx="3" type="pic"/>
          </p:nvPr>
        </p:nvSpPr>
        <p:spPr>
          <a:xfrm>
            <a:off x="6156176" y="519522"/>
            <a:ext cx="2160000" cy="2160000"/>
          </a:xfrm>
          <a:prstGeom prst="rect">
            <a:avLst/>
          </a:prstGeom>
          <a:noFill/>
          <a:ln>
            <a:noFill/>
          </a:ln>
        </p:spPr>
      </p:sp>
      <p:sp>
        <p:nvSpPr>
          <p:cNvPr id="69" name="Google Shape;69;p30"/>
          <p:cNvSpPr/>
          <p:nvPr/>
        </p:nvSpPr>
        <p:spPr>
          <a:xfrm>
            <a:off x="34798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70" name="Google Shape;70;p30"/>
          <p:cNvSpPr txBox="1"/>
          <p:nvPr>
            <p:ph type="title"/>
          </p:nvPr>
        </p:nvSpPr>
        <p:spPr>
          <a:xfrm>
            <a:off x="3486076" y="1762122"/>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nvSpPr>
        <p:spPr>
          <a:xfrm>
            <a:off x="34860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2.</a:t>
            </a:r>
            <a:endParaRPr b="0" i="0" sz="1400" u="none" cap="none" strike="noStrike">
              <a:solidFill>
                <a:srgbClr val="000000"/>
              </a:solidFill>
              <a:latin typeface="Arial"/>
              <a:ea typeface="Arial"/>
              <a:cs typeface="Arial"/>
              <a:sym typeface="Arial"/>
            </a:endParaRPr>
          </a:p>
        </p:txBody>
      </p:sp>
      <p:sp>
        <p:nvSpPr>
          <p:cNvPr id="72" name="Google Shape;72;p30"/>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3">
  <p:cSld name="kolm ruutu 03">
    <p:spTree>
      <p:nvGrpSpPr>
        <p:cNvPr id="73" name="Shape 73"/>
        <p:cNvGrpSpPr/>
        <p:nvPr/>
      </p:nvGrpSpPr>
      <p:grpSpPr>
        <a:xfrm>
          <a:off x="0" y="0"/>
          <a:ext cx="0" cy="0"/>
          <a:chOff x="0" y="0"/>
          <a:chExt cx="0" cy="0"/>
        </a:xfrm>
      </p:grpSpPr>
      <p:sp>
        <p:nvSpPr>
          <p:cNvPr id="74" name="Google Shape;74;p31"/>
          <p:cNvSpPr/>
          <p:nvPr>
            <p:ph idx="2" type="pic"/>
          </p:nvPr>
        </p:nvSpPr>
        <p:spPr>
          <a:xfrm>
            <a:off x="3455876" y="519522"/>
            <a:ext cx="2160000" cy="2160000"/>
          </a:xfrm>
          <a:prstGeom prst="rect">
            <a:avLst/>
          </a:prstGeom>
          <a:noFill/>
          <a:ln>
            <a:noFill/>
          </a:ln>
        </p:spPr>
      </p:sp>
      <p:sp>
        <p:nvSpPr>
          <p:cNvPr id="75" name="Google Shape;75;p31"/>
          <p:cNvSpPr/>
          <p:nvPr>
            <p:ph idx="3" type="pic"/>
          </p:nvPr>
        </p:nvSpPr>
        <p:spPr>
          <a:xfrm>
            <a:off x="758676" y="519522"/>
            <a:ext cx="2160000" cy="2160000"/>
          </a:xfrm>
          <a:prstGeom prst="rect">
            <a:avLst/>
          </a:prstGeom>
          <a:noFill/>
          <a:ln>
            <a:noFill/>
          </a:ln>
        </p:spPr>
      </p:sp>
      <p:sp>
        <p:nvSpPr>
          <p:cNvPr id="76" name="Google Shape;76;p31"/>
          <p:cNvSpPr/>
          <p:nvPr/>
        </p:nvSpPr>
        <p:spPr>
          <a:xfrm>
            <a:off x="61849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77" name="Google Shape;77;p31"/>
          <p:cNvSpPr txBox="1"/>
          <p:nvPr>
            <p:ph type="title"/>
          </p:nvPr>
        </p:nvSpPr>
        <p:spPr>
          <a:xfrm>
            <a:off x="6191176" y="1776233"/>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nvSpPr>
        <p:spPr>
          <a:xfrm>
            <a:off x="61911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3.</a:t>
            </a:r>
            <a:endParaRPr b="0" i="0" sz="1400" u="none" cap="none" strike="noStrike">
              <a:solidFill>
                <a:srgbClr val="000000"/>
              </a:solidFill>
              <a:latin typeface="Arial"/>
              <a:ea typeface="Arial"/>
              <a:cs typeface="Arial"/>
              <a:sym typeface="Arial"/>
            </a:endParaRPr>
          </a:p>
        </p:txBody>
      </p:sp>
      <p:sp>
        <p:nvSpPr>
          <p:cNvPr id="79" name="Google Shape;79;p31"/>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ike ringpilt + sisu">
  <p:cSld name="väike ringpilt + sisu">
    <p:spTree>
      <p:nvGrpSpPr>
        <p:cNvPr id="80" name="Shape 80"/>
        <p:cNvGrpSpPr/>
        <p:nvPr/>
      </p:nvGrpSpPr>
      <p:grpSpPr>
        <a:xfrm>
          <a:off x="0" y="0"/>
          <a:ext cx="0" cy="0"/>
          <a:chOff x="0" y="0"/>
          <a:chExt cx="0" cy="0"/>
        </a:xfrm>
      </p:grpSpPr>
      <p:sp>
        <p:nvSpPr>
          <p:cNvPr id="81" name="Google Shape;81;p32"/>
          <p:cNvSpPr/>
          <p:nvPr>
            <p:ph idx="2" type="pic"/>
          </p:nvPr>
        </p:nvSpPr>
        <p:spPr>
          <a:xfrm>
            <a:off x="566445" y="777213"/>
            <a:ext cx="3240000" cy="3240000"/>
          </a:xfrm>
          <a:prstGeom prst="ellipse">
            <a:avLst/>
          </a:prstGeom>
          <a:noFill/>
          <a:ln>
            <a:noFill/>
          </a:ln>
        </p:spPr>
      </p:sp>
      <p:sp>
        <p:nvSpPr>
          <p:cNvPr id="82" name="Google Shape;82;p32"/>
          <p:cNvSpPr txBox="1"/>
          <p:nvPr>
            <p:ph idx="1" type="body"/>
          </p:nvPr>
        </p:nvSpPr>
        <p:spPr>
          <a:xfrm>
            <a:off x="4247444" y="1762553"/>
            <a:ext cx="4460622" cy="1299411"/>
          </a:xfrm>
          <a:prstGeom prst="rect">
            <a:avLst/>
          </a:prstGeom>
          <a:noFill/>
          <a:ln>
            <a:noFill/>
          </a:ln>
        </p:spPr>
        <p:txBody>
          <a:bodyPr anchorCtr="0" anchor="ctr"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ur ringpilt + sisu">
  <p:cSld name="suur ringpilt + sisu">
    <p:spTree>
      <p:nvGrpSpPr>
        <p:cNvPr id="83" name="Shape 83"/>
        <p:cNvGrpSpPr/>
        <p:nvPr/>
      </p:nvGrpSpPr>
      <p:grpSpPr>
        <a:xfrm>
          <a:off x="0" y="0"/>
          <a:ext cx="0" cy="0"/>
          <a:chOff x="0" y="0"/>
          <a:chExt cx="0" cy="0"/>
        </a:xfrm>
      </p:grpSpPr>
      <p:sp>
        <p:nvSpPr>
          <p:cNvPr id="84" name="Google Shape;84;p33"/>
          <p:cNvSpPr txBox="1"/>
          <p:nvPr>
            <p:ph idx="1" type="body"/>
          </p:nvPr>
        </p:nvSpPr>
        <p:spPr>
          <a:xfrm>
            <a:off x="451930" y="1963490"/>
            <a:ext cx="3466560" cy="1299411"/>
          </a:xfrm>
          <a:prstGeom prst="rect">
            <a:avLst/>
          </a:prstGeom>
          <a:noFill/>
          <a:ln>
            <a:noFill/>
          </a:ln>
        </p:spPr>
        <p:txBody>
          <a:bodyPr anchorCtr="0" anchor="ctr"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3"/>
          <p:cNvSpPr/>
          <p:nvPr>
            <p:ph idx="2" type="pic"/>
          </p:nvPr>
        </p:nvSpPr>
        <p:spPr>
          <a:xfrm>
            <a:off x="4671398" y="-668680"/>
            <a:ext cx="6732000" cy="6732000"/>
          </a:xfrm>
          <a:prstGeom prst="ellipse">
            <a:avLst/>
          </a:prstGeom>
          <a:noFill/>
          <a:ln>
            <a:noFill/>
          </a:ln>
        </p:spPr>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pealkiri + sisu">
  <p:cSld name="pilt + pealkiri + sisu">
    <p:spTree>
      <p:nvGrpSpPr>
        <p:cNvPr id="86" name="Shape 86"/>
        <p:cNvGrpSpPr/>
        <p:nvPr/>
      </p:nvGrpSpPr>
      <p:grpSpPr>
        <a:xfrm>
          <a:off x="0" y="0"/>
          <a:ext cx="0" cy="0"/>
          <a:chOff x="0" y="0"/>
          <a:chExt cx="0" cy="0"/>
        </a:xfrm>
      </p:grpSpPr>
      <p:sp>
        <p:nvSpPr>
          <p:cNvPr id="87" name="Google Shape;87;p34"/>
          <p:cNvSpPr/>
          <p:nvPr>
            <p:ph idx="2" type="pic"/>
          </p:nvPr>
        </p:nvSpPr>
        <p:spPr>
          <a:xfrm>
            <a:off x="4850090" y="0"/>
            <a:ext cx="4293911" cy="5143500"/>
          </a:xfrm>
          <a:prstGeom prst="rect">
            <a:avLst/>
          </a:prstGeom>
          <a:noFill/>
          <a:ln>
            <a:noFill/>
          </a:ln>
        </p:spPr>
      </p:sp>
      <p:sp>
        <p:nvSpPr>
          <p:cNvPr id="88" name="Google Shape;88;p34"/>
          <p:cNvSpPr txBox="1"/>
          <p:nvPr>
            <p:ph type="title"/>
          </p:nvPr>
        </p:nvSpPr>
        <p:spPr>
          <a:xfrm>
            <a:off x="470288" y="984230"/>
            <a:ext cx="3921133" cy="14268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800"/>
              <a:buFont typeface="Times New Roman"/>
              <a:buNone/>
              <a:defRPr i="0" sz="28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4"/>
          <p:cNvSpPr txBox="1"/>
          <p:nvPr>
            <p:ph idx="1" type="body"/>
          </p:nvPr>
        </p:nvSpPr>
        <p:spPr>
          <a:xfrm>
            <a:off x="515430" y="2563565"/>
            <a:ext cx="3878770" cy="1299411"/>
          </a:xfrm>
          <a:prstGeom prst="rect">
            <a:avLst/>
          </a:prstGeom>
          <a:noFill/>
          <a:ln>
            <a:noFill/>
          </a:ln>
        </p:spPr>
        <p:txBody>
          <a:bodyPr anchorCtr="0" anchor="t"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sisu">
  <p:cSld name="pilt + sisu">
    <p:spTree>
      <p:nvGrpSpPr>
        <p:cNvPr id="90" name="Shape 90"/>
        <p:cNvGrpSpPr/>
        <p:nvPr/>
      </p:nvGrpSpPr>
      <p:grpSpPr>
        <a:xfrm>
          <a:off x="0" y="0"/>
          <a:ext cx="0" cy="0"/>
          <a:chOff x="0" y="0"/>
          <a:chExt cx="0" cy="0"/>
        </a:xfrm>
      </p:grpSpPr>
      <p:sp>
        <p:nvSpPr>
          <p:cNvPr id="91" name="Google Shape;91;p35"/>
          <p:cNvSpPr/>
          <p:nvPr>
            <p:ph idx="2" type="pic"/>
          </p:nvPr>
        </p:nvSpPr>
        <p:spPr>
          <a:xfrm>
            <a:off x="4850090" y="0"/>
            <a:ext cx="4293911" cy="5143500"/>
          </a:xfrm>
          <a:prstGeom prst="rect">
            <a:avLst/>
          </a:prstGeom>
          <a:noFill/>
          <a:ln>
            <a:noFill/>
          </a:ln>
        </p:spPr>
      </p:sp>
      <p:sp>
        <p:nvSpPr>
          <p:cNvPr id="92" name="Google Shape;92;p35"/>
          <p:cNvSpPr txBox="1"/>
          <p:nvPr>
            <p:ph idx="1" type="body"/>
          </p:nvPr>
        </p:nvSpPr>
        <p:spPr>
          <a:xfrm>
            <a:off x="515430" y="1992065"/>
            <a:ext cx="3878770" cy="1299411"/>
          </a:xfrm>
          <a:prstGeom prst="rect">
            <a:avLst/>
          </a:prstGeom>
          <a:noFill/>
          <a:ln>
            <a:noFill/>
          </a:ln>
        </p:spPr>
        <p:txBody>
          <a:bodyPr anchorCtr="0" anchor="ctr"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tt pealkirjaga 02">
  <p:cSld name="jutt pealkirjaga 02">
    <p:spTree>
      <p:nvGrpSpPr>
        <p:cNvPr id="21" name="Shape 21"/>
        <p:cNvGrpSpPr/>
        <p:nvPr/>
      </p:nvGrpSpPr>
      <p:grpSpPr>
        <a:xfrm>
          <a:off x="0" y="0"/>
          <a:ext cx="0" cy="0"/>
          <a:chOff x="0" y="0"/>
          <a:chExt cx="0" cy="0"/>
        </a:xfrm>
      </p:grpSpPr>
      <p:sp>
        <p:nvSpPr>
          <p:cNvPr id="22" name="Google Shape;22;p18"/>
          <p:cNvSpPr txBox="1"/>
          <p:nvPr>
            <p:ph type="title"/>
          </p:nvPr>
        </p:nvSpPr>
        <p:spPr>
          <a:xfrm>
            <a:off x="596900" y="362930"/>
            <a:ext cx="7962900" cy="92612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8"/>
          <p:cNvSpPr txBox="1"/>
          <p:nvPr>
            <p:ph idx="1" type="body"/>
          </p:nvPr>
        </p:nvSpPr>
        <p:spPr>
          <a:xfrm>
            <a:off x="625320" y="1371978"/>
            <a:ext cx="7909080" cy="2925209"/>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Font typeface="Merriweather Sans"/>
              <a:buChar char="-"/>
              <a:defRPr sz="2400"/>
            </a:lvl2pPr>
            <a:lvl3pPr indent="-355600" lvl="2" marL="1371600" algn="l">
              <a:lnSpc>
                <a:spcPct val="12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pildiallkiri">
  <p:cSld name="pilt + pildiallkiri">
    <p:spTree>
      <p:nvGrpSpPr>
        <p:cNvPr id="93" name="Shape 93"/>
        <p:cNvGrpSpPr/>
        <p:nvPr/>
      </p:nvGrpSpPr>
      <p:grpSpPr>
        <a:xfrm>
          <a:off x="0" y="0"/>
          <a:ext cx="0" cy="0"/>
          <a:chOff x="0" y="0"/>
          <a:chExt cx="0" cy="0"/>
        </a:xfrm>
      </p:grpSpPr>
      <p:sp>
        <p:nvSpPr>
          <p:cNvPr id="94" name="Google Shape;94;p36"/>
          <p:cNvSpPr/>
          <p:nvPr>
            <p:ph idx="2" type="pic"/>
          </p:nvPr>
        </p:nvSpPr>
        <p:spPr>
          <a:xfrm>
            <a:off x="381000" y="257175"/>
            <a:ext cx="8356600" cy="4010025"/>
          </a:xfrm>
          <a:prstGeom prst="rect">
            <a:avLst/>
          </a:prstGeom>
          <a:noFill/>
          <a:ln>
            <a:noFill/>
          </a:ln>
        </p:spPr>
      </p:sp>
      <p:sp>
        <p:nvSpPr>
          <p:cNvPr id="95" name="Google Shape;95;p36"/>
          <p:cNvSpPr txBox="1"/>
          <p:nvPr>
            <p:ph idx="1" type="body"/>
          </p:nvPr>
        </p:nvSpPr>
        <p:spPr>
          <a:xfrm>
            <a:off x="2755900" y="4419600"/>
            <a:ext cx="5969000" cy="425655"/>
          </a:xfrm>
          <a:prstGeom prst="rect">
            <a:avLst/>
          </a:prstGeom>
          <a:noFill/>
          <a:ln>
            <a:noFill/>
          </a:ln>
        </p:spPr>
        <p:txBody>
          <a:bodyPr anchorCtr="0" anchor="b" bIns="45700" lIns="91425" spcFirstLastPara="1" rIns="91425" wrap="square" tIns="45700">
            <a:noAutofit/>
          </a:bodyPr>
          <a:lstStyle>
            <a:lvl1pPr indent="-228600" lvl="0" marL="457200" algn="r">
              <a:lnSpc>
                <a:spcPct val="100000"/>
              </a:lnSpc>
              <a:spcBef>
                <a:spcPts val="1000"/>
              </a:spcBef>
              <a:spcAft>
                <a:spcPts val="0"/>
              </a:spcAft>
              <a:buSzPts val="1600"/>
              <a:buNone/>
              <a:defRPr sz="1600"/>
            </a:lvl1pPr>
            <a:lvl2pPr indent="-228600" lvl="1" marL="914400" algn="l">
              <a:lnSpc>
                <a:spcPct val="120000"/>
              </a:lnSpc>
              <a:spcBef>
                <a:spcPts val="500"/>
              </a:spcBef>
              <a:spcAft>
                <a:spcPts val="0"/>
              </a:spcAft>
              <a:buSzPts val="1600"/>
              <a:buNone/>
              <a:defRPr sz="1600"/>
            </a:lvl2pPr>
            <a:lvl3pPr indent="-228600" lvl="2" marL="1371600" algn="l">
              <a:lnSpc>
                <a:spcPct val="120000"/>
              </a:lnSpc>
              <a:spcBef>
                <a:spcPts val="500"/>
              </a:spcBef>
              <a:spcAft>
                <a:spcPts val="0"/>
              </a:spcAft>
              <a:buSzPts val="1600"/>
              <a:buNone/>
              <a:defRPr sz="1600"/>
            </a:lvl3pPr>
            <a:lvl4pPr indent="-228600" lvl="3" marL="1828800" algn="l">
              <a:lnSpc>
                <a:spcPct val="120000"/>
              </a:lnSpc>
              <a:spcBef>
                <a:spcPts val="500"/>
              </a:spcBef>
              <a:spcAft>
                <a:spcPts val="0"/>
              </a:spcAft>
              <a:buSzPts val="1600"/>
              <a:buNone/>
              <a:defRPr sz="1600"/>
            </a:lvl4pPr>
            <a:lvl5pPr indent="-228600" lvl="4" marL="2286000" algn="l">
              <a:lnSpc>
                <a:spcPct val="12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lkiri 01">
  <p:cSld name="pealkiri 01">
    <p:spTree>
      <p:nvGrpSpPr>
        <p:cNvPr id="96" name="Shape 96"/>
        <p:cNvGrpSpPr/>
        <p:nvPr/>
      </p:nvGrpSpPr>
      <p:grpSpPr>
        <a:xfrm>
          <a:off x="0" y="0"/>
          <a:ext cx="0" cy="0"/>
          <a:chOff x="0" y="0"/>
          <a:chExt cx="0" cy="0"/>
        </a:xfrm>
      </p:grpSpPr>
      <p:sp>
        <p:nvSpPr>
          <p:cNvPr id="97" name="Google Shape;97;p37"/>
          <p:cNvSpPr txBox="1"/>
          <p:nvPr>
            <p:ph type="title"/>
          </p:nvPr>
        </p:nvSpPr>
        <p:spPr>
          <a:xfrm>
            <a:off x="393700" y="471140"/>
            <a:ext cx="8356600" cy="140589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lkiri 02">
  <p:cSld name="pealkiri 02">
    <p:spTree>
      <p:nvGrpSpPr>
        <p:cNvPr id="98" name="Shape 98"/>
        <p:cNvGrpSpPr/>
        <p:nvPr/>
      </p:nvGrpSpPr>
      <p:grpSpPr>
        <a:xfrm>
          <a:off x="0" y="0"/>
          <a:ext cx="0" cy="0"/>
          <a:chOff x="0" y="0"/>
          <a:chExt cx="0" cy="0"/>
        </a:xfrm>
      </p:grpSpPr>
      <p:sp>
        <p:nvSpPr>
          <p:cNvPr id="99" name="Google Shape;99;p38"/>
          <p:cNvSpPr txBox="1"/>
          <p:nvPr>
            <p:ph type="title"/>
          </p:nvPr>
        </p:nvSpPr>
        <p:spPr>
          <a:xfrm>
            <a:off x="375566" y="334356"/>
            <a:ext cx="8363190" cy="85012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ühi">
  <p:cSld name="tühi">
    <p:spTree>
      <p:nvGrpSpPr>
        <p:cNvPr id="100" name="Shape 100"/>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p:cSld name="pilt">
    <p:spTree>
      <p:nvGrpSpPr>
        <p:cNvPr id="101" name="Shape 101"/>
        <p:cNvGrpSpPr/>
        <p:nvPr/>
      </p:nvGrpSpPr>
      <p:grpSpPr>
        <a:xfrm>
          <a:off x="0" y="0"/>
          <a:ext cx="0" cy="0"/>
          <a:chOff x="0" y="0"/>
          <a:chExt cx="0" cy="0"/>
        </a:xfrm>
      </p:grpSpPr>
      <p:sp>
        <p:nvSpPr>
          <p:cNvPr id="102" name="Google Shape;102;p40"/>
          <p:cNvSpPr/>
          <p:nvPr>
            <p:ph idx="2" type="pic"/>
          </p:nvPr>
        </p:nvSpPr>
        <p:spPr>
          <a:xfrm>
            <a:off x="0" y="0"/>
            <a:ext cx="9144000" cy="5143500"/>
          </a:xfrm>
          <a:prstGeom prst="rect">
            <a:avLst/>
          </a:prstGeom>
          <a:noFill/>
          <a:ln>
            <a:noFill/>
          </a:ln>
        </p:spPr>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3" name="Shape 103"/>
        <p:cNvGrpSpPr/>
        <p:nvPr/>
      </p:nvGrpSpPr>
      <p:grpSpPr>
        <a:xfrm>
          <a:off x="0" y="0"/>
          <a:ext cx="0" cy="0"/>
          <a:chOff x="0" y="0"/>
          <a:chExt cx="0" cy="0"/>
        </a:xfrm>
      </p:grpSpPr>
      <p:sp>
        <p:nvSpPr>
          <p:cNvPr id="104" name="Google Shape;104;p41"/>
          <p:cNvSpPr/>
          <p:nvPr>
            <p:ph idx="2" type="pic"/>
          </p:nvPr>
        </p:nvSpPr>
        <p:spPr>
          <a:xfrm>
            <a:off x="985545" y="977548"/>
            <a:ext cx="1044000" cy="1044000"/>
          </a:xfrm>
          <a:prstGeom prst="ellipse">
            <a:avLst/>
          </a:prstGeom>
          <a:noFill/>
          <a:ln>
            <a:noFill/>
          </a:ln>
        </p:spPr>
      </p:sp>
      <p:sp>
        <p:nvSpPr>
          <p:cNvPr id="105" name="Google Shape;105;p41"/>
          <p:cNvSpPr/>
          <p:nvPr>
            <p:ph idx="3" type="pic"/>
          </p:nvPr>
        </p:nvSpPr>
        <p:spPr>
          <a:xfrm>
            <a:off x="3474745" y="977548"/>
            <a:ext cx="1044000" cy="1044000"/>
          </a:xfrm>
          <a:prstGeom prst="ellipse">
            <a:avLst/>
          </a:prstGeom>
          <a:noFill/>
          <a:ln>
            <a:noFill/>
          </a:ln>
        </p:spPr>
      </p:sp>
      <p:sp>
        <p:nvSpPr>
          <p:cNvPr id="106" name="Google Shape;106;p41"/>
          <p:cNvSpPr/>
          <p:nvPr>
            <p:ph idx="4" type="pic"/>
          </p:nvPr>
        </p:nvSpPr>
        <p:spPr>
          <a:xfrm>
            <a:off x="5887745" y="977548"/>
            <a:ext cx="1044000" cy="1044000"/>
          </a:xfrm>
          <a:prstGeom prst="ellipse">
            <a:avLst/>
          </a:prstGeom>
          <a:noFill/>
          <a:ln>
            <a:noFill/>
          </a:ln>
        </p:spPr>
      </p:sp>
      <p:sp>
        <p:nvSpPr>
          <p:cNvPr id="107" name="Google Shape;107;p41"/>
          <p:cNvSpPr/>
          <p:nvPr>
            <p:ph idx="5" type="pic"/>
          </p:nvPr>
        </p:nvSpPr>
        <p:spPr>
          <a:xfrm>
            <a:off x="6891045" y="2806348"/>
            <a:ext cx="1044000" cy="1044000"/>
          </a:xfrm>
          <a:prstGeom prst="ellipse">
            <a:avLst/>
          </a:prstGeom>
          <a:noFill/>
          <a:ln>
            <a:noFill/>
          </a:ln>
        </p:spPr>
      </p:sp>
      <p:sp>
        <p:nvSpPr>
          <p:cNvPr id="108" name="Google Shape;108;p41"/>
          <p:cNvSpPr/>
          <p:nvPr>
            <p:ph idx="6" type="pic"/>
          </p:nvPr>
        </p:nvSpPr>
        <p:spPr>
          <a:xfrm>
            <a:off x="4414545" y="2806348"/>
            <a:ext cx="1044000" cy="1044000"/>
          </a:xfrm>
          <a:prstGeom prst="ellipse">
            <a:avLst/>
          </a:prstGeom>
          <a:noFill/>
          <a:ln>
            <a:noFill/>
          </a:ln>
        </p:spPr>
      </p:sp>
      <p:sp>
        <p:nvSpPr>
          <p:cNvPr id="109" name="Google Shape;109;p41"/>
          <p:cNvSpPr/>
          <p:nvPr>
            <p:ph idx="7" type="pic"/>
          </p:nvPr>
        </p:nvSpPr>
        <p:spPr>
          <a:xfrm>
            <a:off x="1963445" y="2806348"/>
            <a:ext cx="1044000" cy="1044000"/>
          </a:xfrm>
          <a:prstGeom prst="ellipse">
            <a:avLst/>
          </a:prstGeom>
          <a:noFill/>
          <a:ln>
            <a:noFill/>
          </a:ln>
        </p:spPr>
      </p:sp>
      <p:sp>
        <p:nvSpPr>
          <p:cNvPr id="110" name="Google Shape;110;p41"/>
          <p:cNvSpPr txBox="1"/>
          <p:nvPr>
            <p:ph idx="1" type="body"/>
          </p:nvPr>
        </p:nvSpPr>
        <p:spPr>
          <a:xfrm>
            <a:off x="7874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41"/>
          <p:cNvSpPr txBox="1"/>
          <p:nvPr>
            <p:ph idx="8" type="body"/>
          </p:nvPr>
        </p:nvSpPr>
        <p:spPr>
          <a:xfrm>
            <a:off x="32512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1"/>
          <p:cNvSpPr txBox="1"/>
          <p:nvPr>
            <p:ph idx="9" type="body"/>
          </p:nvPr>
        </p:nvSpPr>
        <p:spPr>
          <a:xfrm>
            <a:off x="56769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1"/>
          <p:cNvSpPr txBox="1"/>
          <p:nvPr>
            <p:ph idx="13" type="body"/>
          </p:nvPr>
        </p:nvSpPr>
        <p:spPr>
          <a:xfrm>
            <a:off x="66802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1"/>
          <p:cNvSpPr txBox="1"/>
          <p:nvPr>
            <p:ph idx="14" type="body"/>
          </p:nvPr>
        </p:nvSpPr>
        <p:spPr>
          <a:xfrm>
            <a:off x="42037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1"/>
          <p:cNvSpPr txBox="1"/>
          <p:nvPr>
            <p:ph idx="15" type="body"/>
          </p:nvPr>
        </p:nvSpPr>
        <p:spPr>
          <a:xfrm>
            <a:off x="17526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1"/>
          <p:cNvSpPr txBox="1"/>
          <p:nvPr>
            <p:ph type="title"/>
          </p:nvPr>
        </p:nvSpPr>
        <p:spPr>
          <a:xfrm>
            <a:off x="375566" y="334356"/>
            <a:ext cx="8363190" cy="85012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01 (valge)">
  <p:cSld name="tees 01 (valge)">
    <p:spTree>
      <p:nvGrpSpPr>
        <p:cNvPr id="24" name="Shape 24"/>
        <p:cNvGrpSpPr/>
        <p:nvPr/>
      </p:nvGrpSpPr>
      <p:grpSpPr>
        <a:xfrm>
          <a:off x="0" y="0"/>
          <a:ext cx="0" cy="0"/>
          <a:chOff x="0" y="0"/>
          <a:chExt cx="0" cy="0"/>
        </a:xfrm>
      </p:grpSpPr>
      <p:sp>
        <p:nvSpPr>
          <p:cNvPr id="25" name="Google Shape;25;p19"/>
          <p:cNvSpPr txBox="1"/>
          <p:nvPr>
            <p:ph type="title"/>
          </p:nvPr>
        </p:nvSpPr>
        <p:spPr>
          <a:xfrm>
            <a:off x="2472940" y="1421060"/>
            <a:ext cx="5928560" cy="2110595"/>
          </a:xfrm>
          <a:prstGeom prst="rect">
            <a:avLst/>
          </a:prstGeom>
          <a:noFill/>
          <a:ln>
            <a:noFill/>
          </a:ln>
        </p:spPr>
        <p:txBody>
          <a:bodyPr anchorCtr="0" anchor="ctr" bIns="45700" lIns="91425" spcFirstLastPara="1" rIns="91425" wrap="square" tIns="45700">
            <a:noAutofit/>
          </a:bodyPr>
          <a:lstStyle>
            <a:lvl1pPr lvl="0" algn="l">
              <a:lnSpc>
                <a:spcPct val="54000"/>
              </a:lnSpc>
              <a:spcBef>
                <a:spcPts val="0"/>
              </a:spcBef>
              <a:spcAft>
                <a:spcPts val="0"/>
              </a:spcAft>
              <a:buClr>
                <a:schemeClr val="dk1"/>
              </a:buClr>
              <a:buSzPts val="63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6" name="Google Shape;26;p19"/>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ur ringpilt + pealkiri + sisu">
  <p:cSld name="suur ringpilt + pealkiri + sisu">
    <p:spTree>
      <p:nvGrpSpPr>
        <p:cNvPr id="27" name="Shape 27"/>
        <p:cNvGrpSpPr/>
        <p:nvPr/>
      </p:nvGrpSpPr>
      <p:grpSpPr>
        <a:xfrm>
          <a:off x="0" y="0"/>
          <a:ext cx="0" cy="0"/>
          <a:chOff x="0" y="0"/>
          <a:chExt cx="0" cy="0"/>
        </a:xfrm>
      </p:grpSpPr>
      <p:sp>
        <p:nvSpPr>
          <p:cNvPr id="28" name="Google Shape;28;p20"/>
          <p:cNvSpPr txBox="1"/>
          <p:nvPr>
            <p:ph idx="1" type="body"/>
          </p:nvPr>
        </p:nvSpPr>
        <p:spPr>
          <a:xfrm>
            <a:off x="477330" y="2563565"/>
            <a:ext cx="3466560" cy="1299411"/>
          </a:xfrm>
          <a:prstGeom prst="rect">
            <a:avLst/>
          </a:prstGeom>
          <a:noFill/>
          <a:ln>
            <a:noFill/>
          </a:ln>
        </p:spPr>
        <p:txBody>
          <a:bodyPr anchorCtr="0" anchor="t"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p:nvPr>
            <p:ph idx="2" type="pic"/>
          </p:nvPr>
        </p:nvSpPr>
        <p:spPr>
          <a:xfrm>
            <a:off x="4671398" y="-668680"/>
            <a:ext cx="6732000" cy="6732000"/>
          </a:xfrm>
          <a:prstGeom prst="ellipse">
            <a:avLst/>
          </a:prstGeom>
          <a:noFill/>
          <a:ln>
            <a:noFill/>
          </a:ln>
        </p:spPr>
      </p:sp>
      <p:sp>
        <p:nvSpPr>
          <p:cNvPr id="30" name="Google Shape;30;p20"/>
          <p:cNvSpPr txBox="1"/>
          <p:nvPr>
            <p:ph type="title"/>
          </p:nvPr>
        </p:nvSpPr>
        <p:spPr>
          <a:xfrm>
            <a:off x="470288" y="1009630"/>
            <a:ext cx="3452119" cy="14268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800"/>
              <a:buFont typeface="Times New Roman"/>
              <a:buNone/>
              <a:defRPr i="0" sz="28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02 (valge)">
  <p:cSld name="tees 02 (valge)">
    <p:spTree>
      <p:nvGrpSpPr>
        <p:cNvPr id="31" name="Shape 31"/>
        <p:cNvGrpSpPr/>
        <p:nvPr/>
      </p:nvGrpSpPr>
      <p:grpSpPr>
        <a:xfrm>
          <a:off x="0" y="0"/>
          <a:ext cx="0" cy="0"/>
          <a:chOff x="0" y="0"/>
          <a:chExt cx="0" cy="0"/>
        </a:xfrm>
      </p:grpSpPr>
      <p:sp>
        <p:nvSpPr>
          <p:cNvPr id="32" name="Google Shape;32;p21"/>
          <p:cNvSpPr txBox="1"/>
          <p:nvPr>
            <p:ph type="title"/>
          </p:nvPr>
        </p:nvSpPr>
        <p:spPr>
          <a:xfrm>
            <a:off x="2469826" y="1418720"/>
            <a:ext cx="5944374" cy="202721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3" name="Google Shape;33;p21"/>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selgitusega 01 (valge)" type="obj">
  <p:cSld name="OBJECT">
    <p:spTree>
      <p:nvGrpSpPr>
        <p:cNvPr id="34" name="Shape 34"/>
        <p:cNvGrpSpPr/>
        <p:nvPr/>
      </p:nvGrpSpPr>
      <p:grpSpPr>
        <a:xfrm>
          <a:off x="0" y="0"/>
          <a:ext cx="0" cy="0"/>
          <a:chOff x="0" y="0"/>
          <a:chExt cx="0" cy="0"/>
        </a:xfrm>
      </p:grpSpPr>
      <p:sp>
        <p:nvSpPr>
          <p:cNvPr id="35" name="Google Shape;35;p22"/>
          <p:cNvSpPr txBox="1"/>
          <p:nvPr>
            <p:ph type="title"/>
          </p:nvPr>
        </p:nvSpPr>
        <p:spPr>
          <a:xfrm>
            <a:off x="2472940" y="1421061"/>
            <a:ext cx="5928560" cy="994172"/>
          </a:xfrm>
          <a:prstGeom prst="rect">
            <a:avLst/>
          </a:prstGeom>
          <a:noFill/>
          <a:ln>
            <a:noFill/>
          </a:ln>
        </p:spPr>
        <p:txBody>
          <a:bodyPr anchorCtr="0" anchor="ctr"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2"/>
          <p:cNvSpPr txBox="1"/>
          <p:nvPr>
            <p:ph idx="1" type="body"/>
          </p:nvPr>
        </p:nvSpPr>
        <p:spPr>
          <a:xfrm>
            <a:off x="2472940" y="2555894"/>
            <a:ext cx="5928562" cy="1299411"/>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22"/>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selgitusega 02 (valge)">
  <p:cSld name="tees selgitusega 02 (valge)">
    <p:spTree>
      <p:nvGrpSpPr>
        <p:cNvPr id="38" name="Shape 38"/>
        <p:cNvGrpSpPr/>
        <p:nvPr/>
      </p:nvGrpSpPr>
      <p:grpSpPr>
        <a:xfrm>
          <a:off x="0" y="0"/>
          <a:ext cx="0" cy="0"/>
          <a:chOff x="0" y="0"/>
          <a:chExt cx="0" cy="0"/>
        </a:xfrm>
      </p:grpSpPr>
      <p:sp>
        <p:nvSpPr>
          <p:cNvPr id="39" name="Google Shape;39;p23"/>
          <p:cNvSpPr txBox="1"/>
          <p:nvPr>
            <p:ph type="title"/>
          </p:nvPr>
        </p:nvSpPr>
        <p:spPr>
          <a:xfrm>
            <a:off x="2469826" y="1418721"/>
            <a:ext cx="5944374" cy="99417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3"/>
          <p:cNvSpPr txBox="1"/>
          <p:nvPr>
            <p:ph idx="1" type="body"/>
          </p:nvPr>
        </p:nvSpPr>
        <p:spPr>
          <a:xfrm>
            <a:off x="2472940" y="2555894"/>
            <a:ext cx="5928562" cy="1299411"/>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 name="Google Shape;41;p23"/>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lgitus">
  <p:cSld name="selgitus">
    <p:spTree>
      <p:nvGrpSpPr>
        <p:cNvPr id="42" name="Shape 42"/>
        <p:cNvGrpSpPr/>
        <p:nvPr/>
      </p:nvGrpSpPr>
      <p:grpSpPr>
        <a:xfrm>
          <a:off x="0" y="0"/>
          <a:ext cx="0" cy="0"/>
          <a:chOff x="0" y="0"/>
          <a:chExt cx="0" cy="0"/>
        </a:xfrm>
      </p:grpSpPr>
      <p:sp>
        <p:nvSpPr>
          <p:cNvPr id="43" name="Google Shape;43;p24"/>
          <p:cNvSpPr txBox="1"/>
          <p:nvPr>
            <p:ph idx="1" type="body"/>
          </p:nvPr>
        </p:nvSpPr>
        <p:spPr>
          <a:xfrm>
            <a:off x="2499021" y="1490409"/>
            <a:ext cx="5724679" cy="1919538"/>
          </a:xfrm>
          <a:prstGeom prst="rect">
            <a:avLst/>
          </a:prstGeom>
          <a:noFill/>
          <a:ln>
            <a:noFill/>
          </a:ln>
        </p:spPr>
        <p:txBody>
          <a:bodyPr anchorCtr="0" anchor="ctr" bIns="45700" lIns="91425" spcFirstLastPara="1" rIns="91425" wrap="square" tIns="45700">
            <a:noAutofit/>
          </a:bodyPr>
          <a:lstStyle>
            <a:lvl1pPr indent="-431800" lvl="0" marL="457200" algn="l">
              <a:lnSpc>
                <a:spcPct val="120000"/>
              </a:lnSpc>
              <a:spcBef>
                <a:spcPts val="1000"/>
              </a:spcBef>
              <a:spcAft>
                <a:spcPts val="0"/>
              </a:spcAft>
              <a:buSzPts val="3200"/>
              <a:buFont typeface="Merriweather Sans"/>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24"/>
          <p:cNvCxnSpPr/>
          <p:nvPr/>
        </p:nvCxnSpPr>
        <p:spPr>
          <a:xfrm flipH="1">
            <a:off x="1130535" y="1195554"/>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tt pealkirjaga 01">
  <p:cSld name="jutt pealkirjaga 01">
    <p:spTree>
      <p:nvGrpSpPr>
        <p:cNvPr id="45" name="Shape 45"/>
        <p:cNvGrpSpPr/>
        <p:nvPr/>
      </p:nvGrpSpPr>
      <p:grpSpPr>
        <a:xfrm>
          <a:off x="0" y="0"/>
          <a:ext cx="0" cy="0"/>
          <a:chOff x="0" y="0"/>
          <a:chExt cx="0" cy="0"/>
        </a:xfrm>
      </p:grpSpPr>
      <p:sp>
        <p:nvSpPr>
          <p:cNvPr id="46" name="Google Shape;46;p25"/>
          <p:cNvSpPr txBox="1"/>
          <p:nvPr>
            <p:ph type="title"/>
          </p:nvPr>
        </p:nvSpPr>
        <p:spPr>
          <a:xfrm>
            <a:off x="628650" y="464083"/>
            <a:ext cx="7886700" cy="126478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 type="body"/>
          </p:nvPr>
        </p:nvSpPr>
        <p:spPr>
          <a:xfrm>
            <a:off x="625320" y="1820334"/>
            <a:ext cx="7909080" cy="2476853"/>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Font typeface="Merriweather Sans"/>
              <a:buChar char="-"/>
              <a:defRPr sz="2400"/>
            </a:lvl2pPr>
            <a:lvl3pPr indent="-355600" lvl="2" marL="1371600" algn="l">
              <a:lnSpc>
                <a:spcPct val="12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idx="1" type="body"/>
          </p:nvPr>
        </p:nvSpPr>
        <p:spPr>
          <a:xfrm>
            <a:off x="628650" y="1806221"/>
            <a:ext cx="7886700" cy="282650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20000"/>
              </a:lnSpc>
              <a:spcBef>
                <a:spcPts val="1000"/>
              </a:spcBef>
              <a:spcAft>
                <a:spcPts val="0"/>
              </a:spcAft>
              <a:buClr>
                <a:srgbClr val="9B002B"/>
              </a:buClr>
              <a:buSzPts val="2000"/>
              <a:buFont typeface="Merriweather Sans"/>
              <a:buChar char="-"/>
              <a:defRPr b="0" i="0" sz="2000" u="none" cap="none" strike="noStrike">
                <a:solidFill>
                  <a:schemeClr val="dk1"/>
                </a:solidFill>
                <a:latin typeface="Times New Roman"/>
                <a:ea typeface="Times New Roman"/>
                <a:cs typeface="Times New Roman"/>
                <a:sym typeface="Times New Roman"/>
              </a:defRPr>
            </a:lvl1pPr>
            <a:lvl2pPr indent="-349250" lvl="1" marL="914400" marR="0" rtl="0" algn="l">
              <a:lnSpc>
                <a:spcPct val="120000"/>
              </a:lnSpc>
              <a:spcBef>
                <a:spcPts val="500"/>
              </a:spcBef>
              <a:spcAft>
                <a:spcPts val="0"/>
              </a:spcAft>
              <a:buClr>
                <a:srgbClr val="9B002B"/>
              </a:buClr>
              <a:buSzPts val="1900"/>
              <a:buFont typeface="Merriweather Sans"/>
              <a:buChar char="-"/>
              <a:defRPr b="0" i="0" sz="1900" u="none" cap="none" strike="noStrike">
                <a:solidFill>
                  <a:schemeClr val="dk1"/>
                </a:solidFill>
                <a:latin typeface="Times New Roman"/>
                <a:ea typeface="Times New Roman"/>
                <a:cs typeface="Times New Roman"/>
                <a:sym typeface="Times New Roman"/>
              </a:defRPr>
            </a:lvl2pPr>
            <a:lvl3pPr indent="-342900" lvl="2" marL="1371600" marR="0" rtl="0" algn="l">
              <a:lnSpc>
                <a:spcPct val="120000"/>
              </a:lnSpc>
              <a:spcBef>
                <a:spcPts val="500"/>
              </a:spcBef>
              <a:spcAft>
                <a:spcPts val="0"/>
              </a:spcAft>
              <a:buClr>
                <a:srgbClr val="9B002B"/>
              </a:buClr>
              <a:buSzPts val="1800"/>
              <a:buFont typeface="Merriweather Sans"/>
              <a:buChar char="-"/>
              <a:defRPr b="0" i="0" sz="1800" u="none" cap="none" strike="noStrike">
                <a:solidFill>
                  <a:schemeClr val="dk1"/>
                </a:solidFill>
                <a:latin typeface="Times New Roman"/>
                <a:ea typeface="Times New Roman"/>
                <a:cs typeface="Times New Roman"/>
                <a:sym typeface="Times New Roman"/>
              </a:defRPr>
            </a:lvl3pPr>
            <a:lvl4pPr indent="-336550" lvl="3" marL="1828800" marR="0" rtl="0" algn="l">
              <a:lnSpc>
                <a:spcPct val="120000"/>
              </a:lnSpc>
              <a:spcBef>
                <a:spcPts val="500"/>
              </a:spcBef>
              <a:spcAft>
                <a:spcPts val="0"/>
              </a:spcAft>
              <a:buClr>
                <a:srgbClr val="9B002B"/>
              </a:buClr>
              <a:buSzPts val="1700"/>
              <a:buFont typeface="Merriweather Sans"/>
              <a:buChar char="-"/>
              <a:defRPr b="0" i="0" sz="1700" u="none" cap="none" strike="noStrike">
                <a:solidFill>
                  <a:schemeClr val="dk1"/>
                </a:solidFill>
                <a:latin typeface="Times New Roman"/>
                <a:ea typeface="Times New Roman"/>
                <a:cs typeface="Times New Roman"/>
                <a:sym typeface="Times New Roman"/>
              </a:defRPr>
            </a:lvl4pPr>
            <a:lvl5pPr indent="-342900" lvl="4" marL="2286000" marR="0" rtl="0" algn="l">
              <a:lnSpc>
                <a:spcPct val="120000"/>
              </a:lnSpc>
              <a:spcBef>
                <a:spcPts val="500"/>
              </a:spcBef>
              <a:spcAft>
                <a:spcPts val="0"/>
              </a:spcAft>
              <a:buClr>
                <a:srgbClr val="9B002B"/>
              </a:buClr>
              <a:buSzPts val="1800"/>
              <a:buFont typeface="Merriweather Sans"/>
              <a:buChar char="-"/>
              <a:defRPr b="0" i="0" sz="1800" u="none" cap="none" strike="noStrike">
                <a:solidFill>
                  <a:schemeClr val="dk1"/>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9pPr>
          </a:lstStyle>
          <a:p/>
        </p:txBody>
      </p:sp>
      <p:sp>
        <p:nvSpPr>
          <p:cNvPr id="11" name="Google Shape;11;p16"/>
          <p:cNvSpPr txBox="1"/>
          <p:nvPr>
            <p:ph type="title"/>
          </p:nvPr>
        </p:nvSpPr>
        <p:spPr>
          <a:xfrm>
            <a:off x="628650" y="365128"/>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54000"/>
              </a:lnSpc>
              <a:spcBef>
                <a:spcPts val="0"/>
              </a:spcBef>
              <a:spcAft>
                <a:spcPts val="0"/>
              </a:spcAft>
              <a:buClr>
                <a:schemeClr val="dk1"/>
              </a:buClr>
              <a:buSzPts val="6300"/>
              <a:buFont typeface="Times New Roman"/>
              <a:buNone/>
              <a:defRPr b="0" i="1" sz="63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TLY-est.png" id="12" name="Google Shape;12;p16"/>
          <p:cNvPicPr preferRelativeResize="0"/>
          <p:nvPr/>
        </p:nvPicPr>
        <p:blipFill rotWithShape="1">
          <a:blip r:embed="rId1">
            <a:alphaModFix/>
          </a:blip>
          <a:srcRect b="0" l="0" r="0" t="0"/>
          <a:stretch/>
        </p:blipFill>
        <p:spPr>
          <a:xfrm>
            <a:off x="400050" y="4483721"/>
            <a:ext cx="1896511" cy="39034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omments" Target="../comments/comment2.xml"/><Relationship Id="rId4"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22.png"/><Relationship Id="rId7"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3.jpg"/><Relationship Id="rId5"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24.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26.png"/><Relationship Id="rId6" Type="http://schemas.openxmlformats.org/officeDocument/2006/relationships/hyperlink" Target="http://www.youtube.com/watch?v=jWmSTJGwSn4" TargetMode="External"/><Relationship Id="rId7"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
          <p:cNvSpPr/>
          <p:nvPr/>
        </p:nvSpPr>
        <p:spPr>
          <a:xfrm>
            <a:off x="-184325" y="182850"/>
            <a:ext cx="5802900" cy="477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extLst>
                  <a:ext uri="http://customooxmlschemas.google.com/">
                    <go:slidesCustomData xmlns:go="http://customooxmlschemas.google.com/" textRoundtripDataId="0"/>
                  </a:ext>
                </a:extLst>
              </a:rPr>
              <a:t>ELU</a:t>
            </a:r>
            <a:endParaRPr i="1" sz="7200">
              <a:solidFill>
                <a:srgbClr val="EC008B"/>
              </a:solidFill>
              <a:latin typeface="Barlow Condensed Medium"/>
              <a:ea typeface="Barlow Condensed Medium"/>
              <a:cs typeface="Barlow Condensed Medium"/>
              <a:sym typeface="Barlow Condensed Medium"/>
            </a:endParaRPr>
          </a:p>
          <a:p>
            <a:pPr indent="0" lvl="0" marL="0" marR="0" rtl="0" algn="r">
              <a:lnSpc>
                <a:spcPct val="100000"/>
              </a:lnSpc>
              <a:spcBef>
                <a:spcPts val="0"/>
              </a:spcBef>
              <a:spcAft>
                <a:spcPts val="0"/>
              </a:spcAft>
              <a:buClr>
                <a:srgbClr val="000000"/>
              </a:buClr>
              <a:buSzPts val="8000"/>
              <a:buFont typeface="Arial"/>
              <a:buNone/>
            </a:pPr>
            <a:r>
              <a:rPr i="1" lang="en-US" sz="5100">
                <a:solidFill>
                  <a:srgbClr val="EC008B"/>
                </a:solidFill>
                <a:latin typeface="Barlow Condensed Medium"/>
                <a:ea typeface="Barlow Condensed Medium"/>
                <a:cs typeface="Barlow Condensed Medium"/>
                <a:sym typeface="Barlow Condensed Medium"/>
                <a:extLst>
                  <a:ext uri="http://customooxmlschemas.google.com/">
                    <go:slidesCustomData xmlns:go="http://customooxmlschemas.google.com/" textRoundtripDataId="1"/>
                  </a:ext>
                </a:extLst>
              </a:rPr>
              <a:t>Lõimitud </a:t>
            </a:r>
            <a:r>
              <a:rPr i="1" lang="en-US" sz="5100">
                <a:solidFill>
                  <a:srgbClr val="EC008B"/>
                </a:solidFill>
                <a:latin typeface="Barlow Condensed Medium"/>
                <a:ea typeface="Barlow Condensed Medium"/>
                <a:cs typeface="Barlow Condensed Medium"/>
                <a:sym typeface="Barlow Condensed Medium"/>
              </a:rPr>
              <a:t>haridusprogramm Tallinna Botaanikaaias 2022 k</a:t>
            </a:r>
            <a:r>
              <a:rPr b="0" i="1" lang="en-US" sz="5100" u="none" cap="none" strike="noStrike">
                <a:solidFill>
                  <a:srgbClr val="EC008B"/>
                </a:solidFill>
                <a:latin typeface="Barlow Condensed Medium"/>
                <a:ea typeface="Barlow Condensed Medium"/>
                <a:cs typeface="Barlow Condensed Medium"/>
                <a:sym typeface="Barlow Condensed Medium"/>
              </a:rPr>
              <a:t> </a:t>
            </a:r>
            <a:r>
              <a:rPr b="0" i="1" lang="en-US" sz="8000" u="none" cap="none" strike="noStrike">
                <a:solidFill>
                  <a:srgbClr val="EC008B"/>
                </a:solidFill>
                <a:latin typeface="Barlow Condensed Medium"/>
                <a:ea typeface="Barlow Condensed Medium"/>
                <a:cs typeface="Barlow Condensed Medium"/>
                <a:sym typeface="Barlow Condensed Medium"/>
              </a:rPr>
              <a:t>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128d2d39e32_0_1"/>
          <p:cNvSpPr txBox="1"/>
          <p:nvPr>
            <p:ph type="title"/>
          </p:nvPr>
        </p:nvSpPr>
        <p:spPr>
          <a:xfrm>
            <a:off x="1928800" y="2003250"/>
            <a:ext cx="5716800" cy="1137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6000">
                <a:solidFill>
                  <a:srgbClr val="EC008B"/>
                </a:solidFill>
                <a:latin typeface="Barlow Condensed ExtraLight"/>
                <a:ea typeface="Barlow Condensed ExtraLight"/>
                <a:cs typeface="Barlow Condensed ExtraLight"/>
                <a:sym typeface="Barlow Condensed ExtraLight"/>
              </a:rPr>
              <a:t>TEADUSPÕHISUS</a:t>
            </a:r>
            <a:endParaRPr sz="6000">
              <a:solidFill>
                <a:srgbClr val="EC008B"/>
              </a:solidFill>
              <a:latin typeface="Barlow Condensed ExtraLight"/>
              <a:ea typeface="Barlow Condensed ExtraLight"/>
              <a:cs typeface="Barlow Condensed ExtraLight"/>
              <a:sym typeface="Barlow Condensed ExtraLight"/>
            </a:endParaRPr>
          </a:p>
        </p:txBody>
      </p:sp>
      <p:sp>
        <p:nvSpPr>
          <p:cNvPr id="196" name="Google Shape;196;g128d2d39e32_0_1"/>
          <p:cNvSpPr txBox="1"/>
          <p:nvPr/>
        </p:nvSpPr>
        <p:spPr>
          <a:xfrm>
            <a:off x="7105600" y="2256425"/>
            <a:ext cx="733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txBox="1"/>
          <p:nvPr>
            <p:ph idx="1" type="body"/>
          </p:nvPr>
        </p:nvSpPr>
        <p:spPr>
          <a:xfrm>
            <a:off x="477325" y="890875"/>
            <a:ext cx="8189400" cy="3709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US" sz="1800">
                <a:solidFill>
                  <a:srgbClr val="262261"/>
                </a:solidFill>
                <a:highlight>
                  <a:schemeClr val="lt1"/>
                </a:highlight>
                <a:latin typeface="Barlow Condensed"/>
                <a:ea typeface="Barlow Condensed"/>
                <a:cs typeface="Barlow Condensed"/>
                <a:sym typeface="Barlow Condensed"/>
                <a:extLst>
                  <a:ext uri="http://customooxmlschemas.google.com/">
                    <go:slidesCustomData xmlns:go="http://customooxmlschemas.google.com/" textRoundtripDataId="9"/>
                  </a:ext>
                </a:extLst>
              </a:rPr>
              <a:t>Põhikooli ja gümnaasiumi riiklik õppekava</a:t>
            </a:r>
            <a:endParaRPr b="1" sz="1800">
              <a:solidFill>
                <a:srgbClr val="262261"/>
              </a:solidFill>
              <a:highlight>
                <a:schemeClr val="lt1"/>
              </a:highlight>
              <a:latin typeface="Barlow Condensed"/>
              <a:ea typeface="Barlow Condensed"/>
              <a:cs typeface="Barlow Condensed"/>
              <a:sym typeface="Barlow Condensed"/>
            </a:endParaRPr>
          </a:p>
          <a:p>
            <a:pPr indent="0" lvl="0" marL="0" rtl="0" algn="l">
              <a:lnSpc>
                <a:spcPct val="115000"/>
              </a:lnSpc>
              <a:spcBef>
                <a:spcPts val="1200"/>
              </a:spcBef>
              <a:spcAft>
                <a:spcPts val="0"/>
              </a:spcAft>
              <a:buNone/>
            </a:pPr>
            <a:r>
              <a:rPr b="1" lang="en-US" sz="1800">
                <a:solidFill>
                  <a:srgbClr val="262261"/>
                </a:solidFill>
                <a:highlight>
                  <a:schemeClr val="lt1"/>
                </a:highlight>
                <a:latin typeface="Barlow Condensed"/>
                <a:ea typeface="Barlow Condensed"/>
                <a:cs typeface="Barlow Condensed"/>
                <a:sym typeface="Barlow Condensed"/>
              </a:rPr>
              <a:t>Deci ja Ryani enesemääramisteooriale</a:t>
            </a:r>
            <a:r>
              <a:rPr lang="en-US" sz="1800">
                <a:solidFill>
                  <a:srgbClr val="262261"/>
                </a:solidFill>
                <a:highlight>
                  <a:schemeClr val="lt1"/>
                </a:highlight>
                <a:latin typeface="Barlow Condensed"/>
                <a:ea typeface="Barlow Condensed"/>
                <a:cs typeface="Barlow Condensed"/>
                <a:sym typeface="Barlow Condensed"/>
              </a:rPr>
              <a:t> toetudes </a:t>
            </a:r>
            <a:endParaRPr sz="1800">
              <a:solidFill>
                <a:srgbClr val="262261"/>
              </a:solidFill>
              <a:highlight>
                <a:schemeClr val="lt1"/>
              </a:highlight>
              <a:latin typeface="Barlow Condensed"/>
              <a:ea typeface="Barlow Condensed"/>
              <a:cs typeface="Barlow Condensed"/>
              <a:sym typeface="Barlow Condensed"/>
            </a:endParaRPr>
          </a:p>
          <a:p>
            <a:pPr indent="-342900" lvl="0" marL="457200" rtl="0" algn="l">
              <a:lnSpc>
                <a:spcPct val="115000"/>
              </a:lnSpc>
              <a:spcBef>
                <a:spcPts val="1200"/>
              </a:spcBef>
              <a:spcAft>
                <a:spcPts val="0"/>
              </a:spcAft>
              <a:buClr>
                <a:srgbClr val="262261"/>
              </a:buClr>
              <a:buSzPts val="1800"/>
              <a:buFont typeface="Barlow Condensed"/>
              <a:buChar char="-"/>
            </a:pPr>
            <a:r>
              <a:rPr lang="en-US" sz="1800">
                <a:solidFill>
                  <a:srgbClr val="262261"/>
                </a:solidFill>
                <a:highlight>
                  <a:schemeClr val="lt1"/>
                </a:highlight>
                <a:latin typeface="Barlow Condensed"/>
                <a:ea typeface="Barlow Condensed"/>
                <a:cs typeface="Barlow Condensed"/>
                <a:sym typeface="Barlow Condensed"/>
              </a:rPr>
              <a:t>Oluline on toetada õpilase kolme psühholoogilise baasvajaduse rahuldamist</a:t>
            </a:r>
            <a:endParaRPr sz="1800">
              <a:solidFill>
                <a:srgbClr val="262261"/>
              </a:solidFill>
              <a:highlight>
                <a:schemeClr val="lt1"/>
              </a:highlight>
              <a:latin typeface="Barlow Condensed"/>
              <a:ea typeface="Barlow Condensed"/>
              <a:cs typeface="Barlow Condensed"/>
              <a:sym typeface="Barlow Condensed"/>
            </a:endParaRPr>
          </a:p>
          <a:p>
            <a:pPr indent="0" lvl="0" marL="0" rtl="0" algn="l">
              <a:lnSpc>
                <a:spcPct val="115000"/>
              </a:lnSpc>
              <a:spcBef>
                <a:spcPts val="1200"/>
              </a:spcBef>
              <a:spcAft>
                <a:spcPts val="0"/>
              </a:spcAft>
              <a:buNone/>
            </a:pPr>
            <a:r>
              <a:rPr b="1" lang="en-US" sz="1800">
                <a:solidFill>
                  <a:srgbClr val="262261"/>
                </a:solidFill>
                <a:highlight>
                  <a:schemeClr val="lt1"/>
                </a:highlight>
                <a:latin typeface="Barlow Condensed"/>
                <a:ea typeface="Barlow Condensed"/>
                <a:cs typeface="Barlow Condensed"/>
                <a:sym typeface="Barlow Condensed"/>
              </a:rPr>
              <a:t>Tamme nüüdisaegse õpikäsitluse printsiipidest</a:t>
            </a:r>
            <a:r>
              <a:rPr lang="en-US" sz="1800">
                <a:solidFill>
                  <a:srgbClr val="262261"/>
                </a:solidFill>
                <a:highlight>
                  <a:schemeClr val="lt1"/>
                </a:highlight>
                <a:latin typeface="Barlow Condensed"/>
                <a:ea typeface="Barlow Condensed"/>
                <a:cs typeface="Barlow Condensed"/>
                <a:sym typeface="Barlow Condensed"/>
              </a:rPr>
              <a:t> lähtuvad ülesanded</a:t>
            </a:r>
            <a:endParaRPr sz="1800">
              <a:solidFill>
                <a:srgbClr val="262261"/>
              </a:solidFill>
              <a:highlight>
                <a:schemeClr val="lt1"/>
              </a:highlight>
              <a:latin typeface="Barlow Condensed"/>
              <a:ea typeface="Barlow Condensed"/>
              <a:cs typeface="Barlow Condensed"/>
              <a:sym typeface="Barlow Condensed"/>
            </a:endParaRPr>
          </a:p>
          <a:p>
            <a:pPr indent="-342900" lvl="0" marL="457200" marR="365760" rtl="0" algn="just">
              <a:lnSpc>
                <a:spcPct val="115000"/>
              </a:lnSpc>
              <a:spcBef>
                <a:spcPts val="0"/>
              </a:spcBef>
              <a:spcAft>
                <a:spcPts val="0"/>
              </a:spcAft>
              <a:buClr>
                <a:srgbClr val="262261"/>
              </a:buClr>
              <a:buSzPts val="1800"/>
              <a:buFont typeface="Barlow Condensed"/>
              <a:buChar char="-"/>
            </a:pPr>
            <a:r>
              <a:rPr lang="en-US" sz="1800">
                <a:solidFill>
                  <a:srgbClr val="262261"/>
                </a:solidFill>
                <a:highlight>
                  <a:schemeClr val="lt1"/>
                </a:highlight>
                <a:latin typeface="Barlow Condensed"/>
                <a:ea typeface="Barlow Condensed"/>
                <a:cs typeface="Barlow Condensed"/>
                <a:sym typeface="Barlow Condensed"/>
              </a:rPr>
              <a:t>Õppimine toimub koostöös</a:t>
            </a:r>
            <a:endParaRPr sz="1800">
              <a:solidFill>
                <a:srgbClr val="262261"/>
              </a:solidFill>
              <a:highlight>
                <a:schemeClr val="lt1"/>
              </a:highlight>
              <a:latin typeface="Barlow Condensed"/>
              <a:ea typeface="Barlow Condensed"/>
              <a:cs typeface="Barlow Condensed"/>
              <a:sym typeface="Barlow Condensed"/>
            </a:endParaRPr>
          </a:p>
          <a:p>
            <a:pPr indent="-342900" lvl="0" marL="457200" marR="365760" rtl="0" algn="just">
              <a:lnSpc>
                <a:spcPct val="115000"/>
              </a:lnSpc>
              <a:spcBef>
                <a:spcPts val="0"/>
              </a:spcBef>
              <a:spcAft>
                <a:spcPts val="0"/>
              </a:spcAft>
              <a:buClr>
                <a:srgbClr val="262261"/>
              </a:buClr>
              <a:buSzPts val="1800"/>
              <a:buFont typeface="Barlow Condensed"/>
              <a:buChar char="-"/>
            </a:pPr>
            <a:r>
              <a:rPr lang="en-US" sz="1800">
                <a:solidFill>
                  <a:srgbClr val="262261"/>
                </a:solidFill>
                <a:highlight>
                  <a:schemeClr val="lt1"/>
                </a:highlight>
                <a:latin typeface="Barlow Condensed"/>
                <a:ea typeface="Barlow Condensed"/>
                <a:cs typeface="Barlow Condensed"/>
                <a:sym typeface="Barlow Condensed"/>
              </a:rPr>
              <a:t>Õppija kasutab uute teadmiste loomeks varasemaid alusteadmisi</a:t>
            </a:r>
            <a:endParaRPr sz="1800">
              <a:solidFill>
                <a:srgbClr val="262261"/>
              </a:solidFill>
              <a:highlight>
                <a:schemeClr val="lt1"/>
              </a:highlight>
              <a:latin typeface="Barlow Condensed"/>
              <a:ea typeface="Barlow Condensed"/>
              <a:cs typeface="Barlow Condensed"/>
              <a:sym typeface="Barlow Condensed"/>
            </a:endParaRPr>
          </a:p>
          <a:p>
            <a:pPr indent="0" lvl="0" marL="0" rtl="0" algn="l">
              <a:lnSpc>
                <a:spcPct val="115000"/>
              </a:lnSpc>
              <a:spcBef>
                <a:spcPts val="1200"/>
              </a:spcBef>
              <a:spcAft>
                <a:spcPts val="0"/>
              </a:spcAft>
              <a:buNone/>
            </a:pPr>
            <a:r>
              <a:rPr b="1" lang="en-US" sz="1800">
                <a:solidFill>
                  <a:srgbClr val="262261"/>
                </a:solidFill>
                <a:highlight>
                  <a:schemeClr val="lt1"/>
                </a:highlight>
                <a:latin typeface="Barlow Condensed"/>
                <a:ea typeface="Barlow Condensed"/>
                <a:cs typeface="Barlow Condensed"/>
                <a:sym typeface="Barlow Condensed"/>
                <a:extLst>
                  <a:ext uri="http://customooxmlschemas.google.com/">
                    <go:slidesCustomData xmlns:go="http://customooxmlschemas.google.com/" textRoundtripDataId="10"/>
                  </a:ext>
                </a:extLst>
              </a:rPr>
              <a:t>Eve Kikase õpetaja käsiraamat</a:t>
            </a:r>
            <a:endParaRPr sz="1800">
              <a:solidFill>
                <a:srgbClr val="262261"/>
              </a:solidFill>
              <a:highlight>
                <a:schemeClr val="lt1"/>
              </a:highlight>
              <a:latin typeface="Barlow Condensed"/>
              <a:ea typeface="Barlow Condensed"/>
              <a:cs typeface="Barlow Condensed"/>
              <a:sym typeface="Barlow Condensed"/>
            </a:endParaRPr>
          </a:p>
          <a:p>
            <a:pPr indent="-342900" lvl="0" marL="457200" rtl="0" algn="l">
              <a:lnSpc>
                <a:spcPct val="100000"/>
              </a:lnSpc>
              <a:spcBef>
                <a:spcPts val="1200"/>
              </a:spcBef>
              <a:spcAft>
                <a:spcPts val="0"/>
              </a:spcAft>
              <a:buClr>
                <a:srgbClr val="262261"/>
              </a:buClr>
              <a:buSzPts val="1800"/>
              <a:buFont typeface="Barlow Condensed"/>
              <a:buChar char="-"/>
            </a:pPr>
            <a:r>
              <a:rPr lang="en-US" sz="1800">
                <a:solidFill>
                  <a:srgbClr val="262261"/>
                </a:solidFill>
                <a:highlight>
                  <a:schemeClr val="lt1"/>
                </a:highlight>
                <a:latin typeface="Barlow Condensed"/>
                <a:ea typeface="Barlow Condensed"/>
                <a:cs typeface="Barlow Condensed"/>
                <a:sym typeface="Barlow Condensed"/>
              </a:rPr>
              <a:t>Teadmised õpilase mälust, tähelepanust, tajust ning mõtlemisest.</a:t>
            </a:r>
            <a:endParaRPr sz="1800">
              <a:solidFill>
                <a:srgbClr val="262261"/>
              </a:solidFill>
              <a:highlight>
                <a:schemeClr val="lt1"/>
              </a:highlight>
              <a:latin typeface="Barlow Condensed"/>
              <a:ea typeface="Barlow Condensed"/>
              <a:cs typeface="Barlow Condensed"/>
              <a:sym typeface="Barlow Condensed"/>
            </a:endParaRPr>
          </a:p>
          <a:p>
            <a:pPr indent="-342900" lvl="0" marL="457200" rtl="0" algn="l">
              <a:lnSpc>
                <a:spcPct val="100000"/>
              </a:lnSpc>
              <a:spcBef>
                <a:spcPts val="1200"/>
              </a:spcBef>
              <a:spcAft>
                <a:spcPts val="0"/>
              </a:spcAft>
              <a:buClr>
                <a:srgbClr val="262261"/>
              </a:buClr>
              <a:buSzPts val="1800"/>
              <a:buFont typeface="Barlow Condensed"/>
              <a:buChar char="-"/>
            </a:pPr>
            <a:r>
              <a:rPr lang="en-US" sz="1800">
                <a:solidFill>
                  <a:srgbClr val="262261"/>
                </a:solidFill>
                <a:highlight>
                  <a:schemeClr val="lt1"/>
                </a:highlight>
                <a:latin typeface="Barlow Condensed"/>
                <a:ea typeface="Barlow Condensed"/>
                <a:cs typeface="Barlow Condensed"/>
                <a:sym typeface="Barlow Condensed"/>
              </a:rPr>
              <a:t>Sotsiaalsete oskuste vajalikkus</a:t>
            </a:r>
            <a:endParaRPr sz="1800">
              <a:solidFill>
                <a:srgbClr val="262261"/>
              </a:solidFill>
              <a:highlight>
                <a:schemeClr val="lt1"/>
              </a:highlight>
              <a:latin typeface="Barlow Condensed"/>
              <a:ea typeface="Barlow Condensed"/>
              <a:cs typeface="Barlow Condensed"/>
              <a:sym typeface="Barlow Condensed"/>
            </a:endParaRPr>
          </a:p>
          <a:p>
            <a:pPr indent="0" lvl="0" marL="0" rtl="0" algn="l">
              <a:lnSpc>
                <a:spcPct val="100000"/>
              </a:lnSpc>
              <a:spcBef>
                <a:spcPts val="1200"/>
              </a:spcBef>
              <a:spcAft>
                <a:spcPts val="0"/>
              </a:spcAft>
              <a:buNone/>
            </a:pPr>
            <a:r>
              <a:t/>
            </a:r>
            <a:endParaRPr sz="1800">
              <a:solidFill>
                <a:srgbClr val="262261"/>
              </a:solidFill>
              <a:highlight>
                <a:schemeClr val="lt1"/>
              </a:highlight>
              <a:latin typeface="Barlow Condensed"/>
              <a:ea typeface="Barlow Condensed"/>
              <a:cs typeface="Barlow Condensed"/>
              <a:sym typeface="Barlow Condensed"/>
            </a:endParaRPr>
          </a:p>
          <a:p>
            <a:pPr indent="0" lvl="0" marL="457200" rtl="0" algn="l">
              <a:lnSpc>
                <a:spcPct val="100000"/>
              </a:lnSpc>
              <a:spcBef>
                <a:spcPts val="1200"/>
              </a:spcBef>
              <a:spcAft>
                <a:spcPts val="0"/>
              </a:spcAft>
              <a:buNone/>
            </a:pPr>
            <a:r>
              <a:t/>
            </a:r>
            <a:endParaRPr sz="2000">
              <a:solidFill>
                <a:srgbClr val="262261"/>
              </a:solidFill>
              <a:highlight>
                <a:schemeClr val="lt1"/>
              </a:highlight>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t/>
            </a:r>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03" name="Google Shape;203;p10"/>
          <p:cNvSpPr txBox="1"/>
          <p:nvPr>
            <p:ph type="title"/>
          </p:nvPr>
        </p:nvSpPr>
        <p:spPr>
          <a:xfrm>
            <a:off x="477321" y="39675"/>
            <a:ext cx="7760100" cy="954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11"/>
                  </a:ext>
                </a:extLst>
              </a:rPr>
              <a:t>Allikad, varasemad uuringud</a:t>
            </a:r>
            <a:endParaRPr i="1" sz="45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1815849" y="2639927"/>
            <a:ext cx="5928600" cy="1158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PROJEKTI TULEMUSED JA RAKENDATUD TEGEVUSED </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type="title"/>
          </p:nvPr>
        </p:nvSpPr>
        <p:spPr>
          <a:xfrm>
            <a:off x="477325" y="39600"/>
            <a:ext cx="6177000" cy="828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100">
                <a:solidFill>
                  <a:srgbClr val="EC008B"/>
                </a:solidFill>
                <a:latin typeface="Barlow Condensed ExtraLight"/>
                <a:ea typeface="Barlow Condensed ExtraLight"/>
                <a:cs typeface="Barlow Condensed ExtraLight"/>
                <a:sym typeface="Barlow Condensed ExtraLight"/>
              </a:rPr>
              <a:t>Grupp 1- esimene </a:t>
            </a:r>
            <a:r>
              <a:rPr i="1" lang="en-US" sz="41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12"/>
                  </a:ext>
                </a:extLst>
              </a:rPr>
              <a:t>kooliaste</a:t>
            </a:r>
            <a:endParaRPr i="1" sz="4100">
              <a:solidFill>
                <a:srgbClr val="EC008B"/>
              </a:solidFill>
              <a:latin typeface="Barlow Condensed ExtraLight"/>
              <a:ea typeface="Barlow Condensed ExtraLight"/>
              <a:cs typeface="Barlow Condensed ExtraLight"/>
              <a:sym typeface="Barlow Condensed ExtraLight"/>
            </a:endParaRPr>
          </a:p>
        </p:txBody>
      </p:sp>
      <p:pic>
        <p:nvPicPr>
          <p:cNvPr id="215" name="Google Shape;215;p12"/>
          <p:cNvPicPr preferRelativeResize="0"/>
          <p:nvPr/>
        </p:nvPicPr>
        <p:blipFill>
          <a:blip r:embed="rId3">
            <a:alphaModFix/>
          </a:blip>
          <a:stretch>
            <a:fillRect/>
          </a:stretch>
        </p:blipFill>
        <p:spPr>
          <a:xfrm>
            <a:off x="231525" y="884050"/>
            <a:ext cx="3487976" cy="4014750"/>
          </a:xfrm>
          <a:prstGeom prst="rect">
            <a:avLst/>
          </a:prstGeom>
          <a:noFill/>
          <a:ln>
            <a:noFill/>
          </a:ln>
        </p:spPr>
      </p:pic>
      <p:pic>
        <p:nvPicPr>
          <p:cNvPr id="216" name="Google Shape;216;p12"/>
          <p:cNvPicPr preferRelativeResize="0"/>
          <p:nvPr/>
        </p:nvPicPr>
        <p:blipFill>
          <a:blip r:embed="rId4">
            <a:alphaModFix/>
          </a:blip>
          <a:stretch>
            <a:fillRect/>
          </a:stretch>
        </p:blipFill>
        <p:spPr>
          <a:xfrm>
            <a:off x="5375050" y="252875"/>
            <a:ext cx="3382450" cy="4645925"/>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g129d1d1d844_7_0"/>
          <p:cNvPicPr preferRelativeResize="0"/>
          <p:nvPr/>
        </p:nvPicPr>
        <p:blipFill>
          <a:blip r:embed="rId4">
            <a:alphaModFix/>
          </a:blip>
          <a:stretch>
            <a:fillRect/>
          </a:stretch>
        </p:blipFill>
        <p:spPr>
          <a:xfrm rot="476956">
            <a:off x="3937566" y="460942"/>
            <a:ext cx="5244644" cy="3825868"/>
          </a:xfrm>
          <a:prstGeom prst="rect">
            <a:avLst/>
          </a:prstGeom>
          <a:noFill/>
          <a:ln>
            <a:noFill/>
          </a:ln>
        </p:spPr>
      </p:pic>
      <p:sp>
        <p:nvSpPr>
          <p:cNvPr id="223" name="Google Shape;223;g129d1d1d844_7_0"/>
          <p:cNvSpPr txBox="1"/>
          <p:nvPr>
            <p:ph type="title"/>
          </p:nvPr>
        </p:nvSpPr>
        <p:spPr>
          <a:xfrm>
            <a:off x="6" y="-546575"/>
            <a:ext cx="5065500" cy="142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EC008B"/>
              </a:buClr>
              <a:buSzPts val="4000"/>
              <a:buFont typeface="Barlow Condensed ExtraLight"/>
              <a:buNone/>
            </a:pPr>
            <a:r>
              <a:rPr i="1" lang="en-US" sz="41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13"/>
                  </a:ext>
                </a:extLst>
              </a:rPr>
              <a:t>Grupp 2- teine kooliaste</a:t>
            </a:r>
            <a:endParaRPr/>
          </a:p>
        </p:txBody>
      </p:sp>
      <p:pic>
        <p:nvPicPr>
          <p:cNvPr id="224" name="Google Shape;224;g129d1d1d844_7_0"/>
          <p:cNvPicPr preferRelativeResize="0"/>
          <p:nvPr/>
        </p:nvPicPr>
        <p:blipFill>
          <a:blip r:embed="rId5">
            <a:alphaModFix/>
          </a:blip>
          <a:stretch>
            <a:fillRect/>
          </a:stretch>
        </p:blipFill>
        <p:spPr>
          <a:xfrm rot="-1032949">
            <a:off x="186587" y="1351788"/>
            <a:ext cx="4229301" cy="2714225"/>
          </a:xfrm>
          <a:prstGeom prst="rect">
            <a:avLst/>
          </a:prstGeom>
          <a:noFill/>
          <a:ln>
            <a:noFill/>
          </a:ln>
        </p:spPr>
      </p:pic>
      <p:pic>
        <p:nvPicPr>
          <p:cNvPr id="225" name="Google Shape;225;g129d1d1d844_7_0"/>
          <p:cNvPicPr preferRelativeResize="0"/>
          <p:nvPr/>
        </p:nvPicPr>
        <p:blipFill>
          <a:blip r:embed="rId6">
            <a:alphaModFix/>
          </a:blip>
          <a:stretch>
            <a:fillRect/>
          </a:stretch>
        </p:blipFill>
        <p:spPr>
          <a:xfrm rot="333935">
            <a:off x="3723237" y="2248796"/>
            <a:ext cx="5341953" cy="3395784"/>
          </a:xfrm>
          <a:prstGeom prst="rect">
            <a:avLst/>
          </a:prstGeom>
          <a:noFill/>
          <a:ln>
            <a:noFill/>
          </a:ln>
        </p:spPr>
      </p:pic>
      <p:pic>
        <p:nvPicPr>
          <p:cNvPr id="226" name="Google Shape;226;g129d1d1d844_7_0"/>
          <p:cNvPicPr preferRelativeResize="0"/>
          <p:nvPr/>
        </p:nvPicPr>
        <p:blipFill>
          <a:blip r:embed="rId7">
            <a:alphaModFix/>
          </a:blip>
          <a:stretch>
            <a:fillRect/>
          </a:stretch>
        </p:blipFill>
        <p:spPr>
          <a:xfrm rot="359635">
            <a:off x="0" y="3759775"/>
            <a:ext cx="5065502" cy="14616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129d1d1d844_7_7"/>
          <p:cNvSpPr txBox="1"/>
          <p:nvPr>
            <p:ph type="title"/>
          </p:nvPr>
        </p:nvSpPr>
        <p:spPr>
          <a:xfrm>
            <a:off x="246054" y="-461950"/>
            <a:ext cx="4701300" cy="142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41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14"/>
                  </a:ext>
                </a:extLst>
              </a:rPr>
              <a:t>Grupp 3- kolmas kooliaste</a:t>
            </a:r>
            <a:endParaRPr/>
          </a:p>
        </p:txBody>
      </p:sp>
      <p:pic>
        <p:nvPicPr>
          <p:cNvPr id="233" name="Google Shape;233;g129d1d1d844_7_7"/>
          <p:cNvPicPr preferRelativeResize="0"/>
          <p:nvPr/>
        </p:nvPicPr>
        <p:blipFill rotWithShape="1">
          <a:blip r:embed="rId3">
            <a:alphaModFix/>
          </a:blip>
          <a:srcRect b="13292" l="19283" r="19086" t="18503"/>
          <a:stretch/>
        </p:blipFill>
        <p:spPr>
          <a:xfrm>
            <a:off x="5324475" y="74750"/>
            <a:ext cx="3760099" cy="2340500"/>
          </a:xfrm>
          <a:prstGeom prst="rect">
            <a:avLst/>
          </a:prstGeom>
          <a:noFill/>
          <a:ln>
            <a:noFill/>
          </a:ln>
        </p:spPr>
      </p:pic>
      <p:pic>
        <p:nvPicPr>
          <p:cNvPr id="234" name="Google Shape;234;g129d1d1d844_7_7"/>
          <p:cNvPicPr preferRelativeResize="0"/>
          <p:nvPr/>
        </p:nvPicPr>
        <p:blipFill rotWithShape="1">
          <a:blip r:embed="rId4">
            <a:alphaModFix/>
          </a:blip>
          <a:srcRect b="13097" l="18740" r="18728" t="15799"/>
          <a:stretch/>
        </p:blipFill>
        <p:spPr>
          <a:xfrm>
            <a:off x="5324475" y="2478275"/>
            <a:ext cx="3828125" cy="2448417"/>
          </a:xfrm>
          <a:prstGeom prst="rect">
            <a:avLst/>
          </a:prstGeom>
          <a:noFill/>
          <a:ln>
            <a:noFill/>
          </a:ln>
        </p:spPr>
      </p:pic>
      <p:pic>
        <p:nvPicPr>
          <p:cNvPr id="235" name="Google Shape;235;g129d1d1d844_7_7"/>
          <p:cNvPicPr preferRelativeResize="0"/>
          <p:nvPr/>
        </p:nvPicPr>
        <p:blipFill rotWithShape="1">
          <a:blip r:embed="rId5">
            <a:alphaModFix/>
          </a:blip>
          <a:srcRect b="9216" l="36095" r="34628" t="12944"/>
          <a:stretch/>
        </p:blipFill>
        <p:spPr>
          <a:xfrm>
            <a:off x="246050" y="964850"/>
            <a:ext cx="2010773" cy="3007049"/>
          </a:xfrm>
          <a:prstGeom prst="rect">
            <a:avLst/>
          </a:prstGeom>
          <a:noFill/>
          <a:ln>
            <a:noFill/>
          </a:ln>
        </p:spPr>
      </p:pic>
      <p:pic>
        <p:nvPicPr>
          <p:cNvPr id="236" name="Google Shape;236;g129d1d1d844_7_7"/>
          <p:cNvPicPr preferRelativeResize="0"/>
          <p:nvPr/>
        </p:nvPicPr>
        <p:blipFill rotWithShape="1">
          <a:blip r:embed="rId6">
            <a:alphaModFix/>
          </a:blip>
          <a:srcRect b="20537" l="34123" r="34303" t="23069"/>
          <a:stretch/>
        </p:blipFill>
        <p:spPr>
          <a:xfrm>
            <a:off x="1570275" y="3346925"/>
            <a:ext cx="1788187" cy="1796575"/>
          </a:xfrm>
          <a:prstGeom prst="rect">
            <a:avLst/>
          </a:prstGeom>
          <a:noFill/>
          <a:ln>
            <a:noFill/>
          </a:ln>
        </p:spPr>
      </p:pic>
      <p:pic>
        <p:nvPicPr>
          <p:cNvPr id="237" name="Google Shape;237;g129d1d1d844_7_7"/>
          <p:cNvPicPr preferRelativeResize="0"/>
          <p:nvPr/>
        </p:nvPicPr>
        <p:blipFill rotWithShape="1">
          <a:blip r:embed="rId7">
            <a:alphaModFix/>
          </a:blip>
          <a:srcRect b="9850" l="34826" r="34367" t="12588"/>
          <a:stretch/>
        </p:blipFill>
        <p:spPr>
          <a:xfrm>
            <a:off x="3027225" y="1013638"/>
            <a:ext cx="2200373" cy="3116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129d1d1d844_7_14"/>
          <p:cNvSpPr txBox="1"/>
          <p:nvPr/>
        </p:nvSpPr>
        <p:spPr>
          <a:xfrm>
            <a:off x="533400" y="381000"/>
            <a:ext cx="4822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3200">
                <a:solidFill>
                  <a:srgbClr val="EC008B"/>
                </a:solidFill>
                <a:latin typeface="Barlow Condensed ExtraLight"/>
                <a:ea typeface="Barlow Condensed ExtraLight"/>
                <a:cs typeface="Barlow Condensed ExtraLight"/>
                <a:sym typeface="Barlow Condensed ExtraLight"/>
              </a:rPr>
              <a:t>Grupp 4 - gümnaasium</a:t>
            </a:r>
            <a:endParaRPr i="1" sz="3200">
              <a:solidFill>
                <a:srgbClr val="EC008B"/>
              </a:solidFill>
              <a:latin typeface="Barlow Condensed ExtraLight"/>
              <a:ea typeface="Barlow Condensed ExtraLight"/>
              <a:cs typeface="Barlow Condensed ExtraLight"/>
              <a:sym typeface="Barlow Condensed ExtraLight"/>
            </a:endParaRPr>
          </a:p>
        </p:txBody>
      </p:sp>
      <p:pic>
        <p:nvPicPr>
          <p:cNvPr id="244" name="Google Shape;244;g129d1d1d844_7_14"/>
          <p:cNvPicPr preferRelativeResize="0"/>
          <p:nvPr/>
        </p:nvPicPr>
        <p:blipFill>
          <a:blip r:embed="rId3">
            <a:alphaModFix/>
          </a:blip>
          <a:stretch>
            <a:fillRect/>
          </a:stretch>
        </p:blipFill>
        <p:spPr>
          <a:xfrm>
            <a:off x="404075" y="1210500"/>
            <a:ext cx="2312625" cy="3297225"/>
          </a:xfrm>
          <a:prstGeom prst="rect">
            <a:avLst/>
          </a:prstGeom>
          <a:noFill/>
          <a:ln>
            <a:noFill/>
          </a:ln>
        </p:spPr>
      </p:pic>
      <p:pic>
        <p:nvPicPr>
          <p:cNvPr id="245" name="Google Shape;245;g129d1d1d844_7_14"/>
          <p:cNvPicPr preferRelativeResize="0"/>
          <p:nvPr/>
        </p:nvPicPr>
        <p:blipFill>
          <a:blip r:embed="rId4">
            <a:alphaModFix/>
          </a:blip>
          <a:stretch>
            <a:fillRect/>
          </a:stretch>
        </p:blipFill>
        <p:spPr>
          <a:xfrm>
            <a:off x="3527038" y="1698148"/>
            <a:ext cx="2199100" cy="3140550"/>
          </a:xfrm>
          <a:prstGeom prst="rect">
            <a:avLst/>
          </a:prstGeom>
          <a:noFill/>
          <a:ln>
            <a:noFill/>
          </a:ln>
        </p:spPr>
      </p:pic>
      <p:pic>
        <p:nvPicPr>
          <p:cNvPr id="246" name="Google Shape;246;g129d1d1d844_7_14"/>
          <p:cNvPicPr preferRelativeResize="0"/>
          <p:nvPr/>
        </p:nvPicPr>
        <p:blipFill rotWithShape="1">
          <a:blip r:embed="rId5">
            <a:alphaModFix/>
          </a:blip>
          <a:srcRect b="0" l="0" r="2410" t="0"/>
          <a:stretch/>
        </p:blipFill>
        <p:spPr>
          <a:xfrm>
            <a:off x="6231675" y="458875"/>
            <a:ext cx="2256850" cy="3249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3"/>
          <p:cNvSpPr txBox="1"/>
          <p:nvPr>
            <p:ph type="title"/>
          </p:nvPr>
        </p:nvSpPr>
        <p:spPr>
          <a:xfrm>
            <a:off x="2386249" y="1815502"/>
            <a:ext cx="5928600" cy="1158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JÄRELDUSED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4"/>
          <p:cNvSpPr txBox="1"/>
          <p:nvPr>
            <p:ph idx="1" type="body"/>
          </p:nvPr>
        </p:nvSpPr>
        <p:spPr>
          <a:xfrm>
            <a:off x="553950" y="336775"/>
            <a:ext cx="6306000" cy="3806400"/>
          </a:xfrm>
          <a:prstGeom prst="rect">
            <a:avLst/>
          </a:prstGeom>
          <a:noFill/>
          <a:ln>
            <a:noFill/>
          </a:ln>
        </p:spPr>
        <p:txBody>
          <a:bodyPr anchorCtr="0" anchor="t" bIns="45700" lIns="91425" spcFirstLastPara="1" rIns="91425" wrap="square" tIns="45700">
            <a:noAutofit/>
          </a:bodyPr>
          <a:lstStyle/>
          <a:p>
            <a:pPr indent="-317500" lvl="0" marL="342900" rtl="0" algn="l">
              <a:lnSpc>
                <a:spcPct val="150000"/>
              </a:lnSpc>
              <a:spcBef>
                <a:spcPts val="0"/>
              </a:spcBef>
              <a:spcAft>
                <a:spcPts val="0"/>
              </a:spcAft>
              <a:buClr>
                <a:srgbClr val="24285D"/>
              </a:buClr>
              <a:buSzPts val="1800"/>
              <a:buFont typeface="Barlow Condensed"/>
              <a:buChar char="-"/>
            </a:pPr>
            <a:r>
              <a:rPr lang="en-US" sz="1800">
                <a:solidFill>
                  <a:srgbClr val="24285D"/>
                </a:solidFill>
                <a:highlight>
                  <a:srgbClr val="FFFFFF"/>
                </a:highlight>
                <a:latin typeface="Barlow Condensed"/>
                <a:ea typeface="Barlow Condensed"/>
                <a:cs typeface="Barlow Condensed"/>
                <a:sym typeface="Barlow Condensed"/>
                <a:extLst>
                  <a:ext uri="http://customooxmlschemas.google.com/">
                    <go:slidesCustomData xmlns:go="http://customooxmlschemas.google.com/" textRoundtripDataId="15"/>
                  </a:ext>
                </a:extLst>
              </a:rPr>
              <a:t>Hea koostöö Botaanikaaiaga võimaldas projektile seatud eesmärke sisukalt täita. </a:t>
            </a:r>
            <a:endParaRPr sz="1800">
              <a:solidFill>
                <a:srgbClr val="24285D"/>
              </a:solidFill>
              <a:highlight>
                <a:srgbClr val="FFFFFF"/>
              </a:highlight>
              <a:latin typeface="Barlow Condensed"/>
              <a:ea typeface="Barlow Condensed"/>
              <a:cs typeface="Barlow Condensed"/>
              <a:sym typeface="Barlow Condensed"/>
              <a:extLst>
                <a:ext uri="http://customooxmlschemas.google.com/">
                  <go:slidesCustomData xmlns:go="http://customooxmlschemas.google.com/" textRoundtripDataId="16"/>
                </a:ext>
              </a:extLst>
            </a:endParaRPr>
          </a:p>
          <a:p>
            <a:pPr indent="-317500" lvl="0" marL="342900" rtl="0" algn="l">
              <a:lnSpc>
                <a:spcPct val="150000"/>
              </a:lnSpc>
              <a:spcBef>
                <a:spcPts val="0"/>
              </a:spcBef>
              <a:spcAft>
                <a:spcPts val="0"/>
              </a:spcAft>
              <a:buClr>
                <a:srgbClr val="24285D"/>
              </a:buClr>
              <a:buSzPts val="1800"/>
              <a:buFont typeface="Barlow Condensed"/>
              <a:buChar char="-"/>
            </a:pPr>
            <a:r>
              <a:rPr lang="en-US" sz="1800">
                <a:solidFill>
                  <a:srgbClr val="24285D"/>
                </a:solidFill>
                <a:highlight>
                  <a:srgbClr val="FFFFFF"/>
                </a:highlight>
                <a:latin typeface="Barlow Condensed"/>
                <a:ea typeface="Barlow Condensed"/>
                <a:cs typeface="Barlow Condensed"/>
                <a:sym typeface="Barlow Condensed"/>
                <a:extLst>
                  <a:ext uri="http://customooxmlschemas.google.com/">
                    <go:slidesCustomData xmlns:go="http://customooxmlschemas.google.com/" textRoundtripDataId="17"/>
                  </a:ext>
                </a:extLst>
              </a:rPr>
              <a:t>Katsegruppide tulemused näitasid, et lõimitud õppepäevad on olulised - õpilased saavad uusi teadmisi ning saavad olemasolevad teadmised praktikasse rakendada.</a:t>
            </a:r>
            <a:endParaRPr sz="1800">
              <a:solidFill>
                <a:srgbClr val="24285D"/>
              </a:solidFill>
              <a:latin typeface="Barlow Condensed"/>
              <a:ea typeface="Barlow Condensed"/>
              <a:cs typeface="Barlow Condensed"/>
              <a:sym typeface="Barlow Condensed"/>
              <a:extLst>
                <a:ext uri="http://customooxmlschemas.google.com/">
                  <go:slidesCustomData xmlns:go="http://customooxmlschemas.google.com/" textRoundtripDataId="18"/>
                </a:ext>
              </a:extLst>
            </a:endParaRPr>
          </a:p>
          <a:p>
            <a:pPr indent="-317500" lvl="0" marL="342900" rtl="0" algn="l">
              <a:lnSpc>
                <a:spcPct val="150000"/>
              </a:lnSpc>
              <a:spcBef>
                <a:spcPts val="0"/>
              </a:spcBef>
              <a:spcAft>
                <a:spcPts val="0"/>
              </a:spcAft>
              <a:buClr>
                <a:srgbClr val="24285D"/>
              </a:buClr>
              <a:buSzPts val="1800"/>
              <a:buFont typeface="Barlow Condensed"/>
              <a:buChar char="-"/>
            </a:pPr>
            <a:r>
              <a:rPr lang="en-US" sz="1800">
                <a:solidFill>
                  <a:srgbClr val="24285D"/>
                </a:solidFill>
                <a:latin typeface="Barlow Condensed"/>
                <a:ea typeface="Barlow Condensed"/>
                <a:cs typeface="Barlow Condensed"/>
                <a:sym typeface="Barlow Condensed"/>
                <a:extLst>
                  <a:ext uri="http://customooxmlschemas.google.com/">
                    <go:slidesCustomData xmlns:go="http://customooxmlschemas.google.com/" textRoundtripDataId="19"/>
                  </a:ext>
                </a:extLst>
              </a:rPr>
              <a:t>Interdistsiplinaarsete gruppide koostöö võimaldas mitmekesiseid ülesandeid, mis pakkusid avastamisrõõmu erinevate eelistuste ja huvidega õpilastele</a:t>
            </a:r>
            <a:endParaRPr sz="1800">
              <a:solidFill>
                <a:srgbClr val="24285D"/>
              </a:solidFill>
              <a:latin typeface="Barlow Condensed"/>
              <a:ea typeface="Barlow Condensed"/>
              <a:cs typeface="Barlow Condensed"/>
              <a:sym typeface="Barlow Condensed"/>
              <a:extLst>
                <a:ext uri="http://customooxmlschemas.google.com/">
                  <go:slidesCustomData xmlns:go="http://customooxmlschemas.google.com/" textRoundtripDataId="20"/>
                </a:ext>
              </a:extLst>
            </a:endParaRPr>
          </a:p>
          <a:p>
            <a:pPr indent="-317500" lvl="0" marL="342900" rtl="0" algn="l">
              <a:lnSpc>
                <a:spcPct val="150000"/>
              </a:lnSpc>
              <a:spcBef>
                <a:spcPts val="0"/>
              </a:spcBef>
              <a:spcAft>
                <a:spcPts val="0"/>
              </a:spcAft>
              <a:buClr>
                <a:srgbClr val="24285D"/>
              </a:buClr>
              <a:buSzPts val="1800"/>
              <a:buFont typeface="Barlow Condensed"/>
              <a:buChar char="-"/>
            </a:pPr>
            <a:r>
              <a:rPr lang="en-US" sz="1800">
                <a:solidFill>
                  <a:srgbClr val="24285D"/>
                </a:solidFill>
                <a:highlight>
                  <a:srgbClr val="FFFFFF"/>
                </a:highlight>
                <a:latin typeface="Barlow Condensed"/>
                <a:ea typeface="Barlow Condensed"/>
                <a:cs typeface="Barlow Condensed"/>
                <a:sym typeface="Barlow Condensed"/>
                <a:extLst>
                  <a:ext uri="http://customooxmlschemas.google.com/">
                    <go:slidesCustomData xmlns:go="http://customooxmlschemas.google.com/" textRoundtripDataId="21"/>
                  </a:ext>
                </a:extLst>
              </a:rPr>
              <a:t>Programmide ülesehitus toetas õ</a:t>
            </a:r>
            <a:r>
              <a:rPr lang="en-US" sz="1800">
                <a:solidFill>
                  <a:srgbClr val="24285D"/>
                </a:solidFill>
                <a:highlight>
                  <a:srgbClr val="FFFFFF"/>
                </a:highlight>
                <a:latin typeface="Barlow Condensed"/>
                <a:ea typeface="Barlow Condensed"/>
                <a:cs typeface="Barlow Condensed"/>
                <a:sym typeface="Barlow Condensed"/>
              </a:rPr>
              <a:t>pilastes koostöisuse edendamist.</a:t>
            </a:r>
            <a:endParaRPr sz="1800">
              <a:solidFill>
                <a:srgbClr val="24285D"/>
              </a:solidFill>
              <a:highlight>
                <a:srgbClr val="FFFFFF"/>
              </a:highlight>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129d1d1d844_11_31"/>
          <p:cNvSpPr txBox="1"/>
          <p:nvPr>
            <p:ph type="title"/>
          </p:nvPr>
        </p:nvSpPr>
        <p:spPr>
          <a:xfrm>
            <a:off x="2472940" y="1421060"/>
            <a:ext cx="5928600" cy="21105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22"/>
                  </a:ext>
                </a:extLst>
              </a:rPr>
              <a:t>MEEDIAKAJASTUS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txBox="1"/>
          <p:nvPr>
            <p:ph type="title"/>
          </p:nvPr>
        </p:nvSpPr>
        <p:spPr>
          <a:xfrm>
            <a:off x="334141" y="215699"/>
            <a:ext cx="7962900" cy="92612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a:ea typeface="Barlow Condensed"/>
                <a:cs typeface="Barlow Condensed"/>
                <a:sym typeface="Barlow Condensed"/>
              </a:rPr>
              <a:t>TEEMAD</a:t>
            </a:r>
            <a:endParaRPr i="1" sz="4500">
              <a:solidFill>
                <a:srgbClr val="EC008B"/>
              </a:solidFill>
              <a:latin typeface="Barlow Condensed"/>
              <a:ea typeface="Barlow Condensed"/>
              <a:cs typeface="Barlow Condensed"/>
              <a:sym typeface="Barlow Condensed"/>
            </a:endParaRPr>
          </a:p>
        </p:txBody>
      </p:sp>
      <p:sp>
        <p:nvSpPr>
          <p:cNvPr id="127" name="Google Shape;127;p2"/>
          <p:cNvSpPr/>
          <p:nvPr/>
        </p:nvSpPr>
        <p:spPr>
          <a:xfrm>
            <a:off x="1626550" y="2081300"/>
            <a:ext cx="1833600" cy="92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Esindatud erialad, juhendajad, partnerid ja </a:t>
            </a:r>
            <a:r>
              <a:rPr lang="en-US" sz="1700">
                <a:solidFill>
                  <a:srgbClr val="24285D"/>
                </a:solidFill>
                <a:latin typeface="Barlow Condensed"/>
                <a:ea typeface="Barlow Condensed"/>
                <a:cs typeface="Barlow Condensed"/>
                <a:sym typeface="Barlow Condensed"/>
              </a:rPr>
              <a:t>interdistsiplinaarsus</a:t>
            </a:r>
            <a:endParaRPr b="0" i="0" sz="1700" u="none" cap="none" strike="noStrike">
              <a:solidFill>
                <a:srgbClr val="24285D"/>
              </a:solidFill>
              <a:latin typeface="Barlow Condensed"/>
              <a:ea typeface="Barlow Condensed"/>
              <a:cs typeface="Barlow Condensed"/>
              <a:sym typeface="Barlow Condensed"/>
            </a:endParaRPr>
          </a:p>
        </p:txBody>
      </p:sp>
      <p:sp>
        <p:nvSpPr>
          <p:cNvPr id="128" name="Google Shape;128;p2"/>
          <p:cNvSpPr/>
          <p:nvPr/>
        </p:nvSpPr>
        <p:spPr>
          <a:xfrm>
            <a:off x="1552140" y="4041517"/>
            <a:ext cx="1982400" cy="35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Rakendatud tegevused</a:t>
            </a:r>
            <a:endParaRPr b="0" i="0" sz="1700" u="none" cap="none" strike="noStrike">
              <a:solidFill>
                <a:srgbClr val="24285D"/>
              </a:solidFill>
              <a:latin typeface="Barlow Condensed"/>
              <a:ea typeface="Barlow Condensed"/>
              <a:cs typeface="Barlow Condensed"/>
              <a:sym typeface="Barlow Condensed"/>
            </a:endParaRPr>
          </a:p>
        </p:txBody>
      </p:sp>
      <p:sp>
        <p:nvSpPr>
          <p:cNvPr id="129" name="Google Shape;129;p2"/>
          <p:cNvSpPr/>
          <p:nvPr/>
        </p:nvSpPr>
        <p:spPr>
          <a:xfrm>
            <a:off x="5733388" y="2349060"/>
            <a:ext cx="2215800" cy="461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lang="en-US" sz="1700">
                <a:solidFill>
                  <a:srgbClr val="24285D"/>
                </a:solidFill>
                <a:latin typeface="Barlow Condensed"/>
                <a:ea typeface="Barlow Condensed"/>
                <a:cs typeface="Barlow Condensed"/>
                <a:sym typeface="Barlow Condensed"/>
              </a:rPr>
              <a:t>   </a:t>
            </a:r>
            <a:r>
              <a:rPr b="0" i="0" lang="en-US" sz="1700" u="none" cap="none" strike="noStrike">
                <a:solidFill>
                  <a:srgbClr val="24285D"/>
                </a:solidFill>
                <a:latin typeface="Barlow Condensed"/>
                <a:ea typeface="Barlow Condensed"/>
                <a:cs typeface="Barlow Condensed"/>
                <a:sym typeface="Barlow Condensed"/>
              </a:rPr>
              <a:t>Projekti teaduspõhisus</a:t>
            </a:r>
            <a:endParaRPr b="0" i="0" sz="1700" u="none" cap="none" strike="noStrike">
              <a:solidFill>
                <a:srgbClr val="24285D"/>
              </a:solidFill>
              <a:latin typeface="Barlow Condensed"/>
              <a:ea typeface="Barlow Condensed"/>
              <a:cs typeface="Barlow Condensed"/>
              <a:sym typeface="Barlow Condensed"/>
            </a:endParaRPr>
          </a:p>
        </p:txBody>
      </p:sp>
      <p:sp>
        <p:nvSpPr>
          <p:cNvPr id="130" name="Google Shape;130;p2"/>
          <p:cNvSpPr/>
          <p:nvPr/>
        </p:nvSpPr>
        <p:spPr>
          <a:xfrm>
            <a:off x="3743547" y="2288304"/>
            <a:ext cx="1751482"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Probleem, olulisus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ja eesmärk</a:t>
            </a:r>
            <a:endParaRPr b="0" i="0" sz="1700" u="none" cap="none" strike="noStrike">
              <a:solidFill>
                <a:srgbClr val="24285D"/>
              </a:solidFill>
              <a:latin typeface="Barlow Condensed"/>
              <a:ea typeface="Barlow Condensed"/>
              <a:cs typeface="Barlow Condensed"/>
              <a:sym typeface="Barlow Condensed"/>
            </a:endParaRPr>
          </a:p>
        </p:txBody>
      </p:sp>
      <p:pic>
        <p:nvPicPr>
          <p:cNvPr id="131" name="Google Shape;131;p2"/>
          <p:cNvPicPr preferRelativeResize="0"/>
          <p:nvPr/>
        </p:nvPicPr>
        <p:blipFill rotWithShape="1">
          <a:blip r:embed="rId3">
            <a:alphaModFix/>
          </a:blip>
          <a:srcRect b="0" l="0" r="0" t="0"/>
          <a:stretch/>
        </p:blipFill>
        <p:spPr>
          <a:xfrm>
            <a:off x="4230379" y="1346926"/>
            <a:ext cx="942543" cy="720000"/>
          </a:xfrm>
          <a:prstGeom prst="rect">
            <a:avLst/>
          </a:prstGeom>
          <a:noFill/>
          <a:ln>
            <a:noFill/>
          </a:ln>
        </p:spPr>
      </p:pic>
      <p:cxnSp>
        <p:nvCxnSpPr>
          <p:cNvPr id="132" name="Google Shape;132;p2"/>
          <p:cNvCxnSpPr/>
          <p:nvPr/>
        </p:nvCxnSpPr>
        <p:spPr>
          <a:xfrm flipH="1">
            <a:off x="3520889" y="1371266"/>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id="133" name="Google Shape;133;p2"/>
          <p:cNvPicPr preferRelativeResize="0"/>
          <p:nvPr/>
        </p:nvPicPr>
        <p:blipFill rotWithShape="1">
          <a:blip r:embed="rId4">
            <a:alphaModFix/>
          </a:blip>
          <a:srcRect b="0" l="0" r="0" t="0"/>
          <a:stretch/>
        </p:blipFill>
        <p:spPr>
          <a:xfrm>
            <a:off x="2104783" y="3136614"/>
            <a:ext cx="877136" cy="756000"/>
          </a:xfrm>
          <a:prstGeom prst="rect">
            <a:avLst/>
          </a:prstGeom>
          <a:noFill/>
          <a:ln>
            <a:noFill/>
          </a:ln>
        </p:spPr>
      </p:pic>
      <p:pic>
        <p:nvPicPr>
          <p:cNvPr id="134" name="Google Shape;134;p2"/>
          <p:cNvPicPr preferRelativeResize="0"/>
          <p:nvPr/>
        </p:nvPicPr>
        <p:blipFill rotWithShape="1">
          <a:blip r:embed="rId5">
            <a:alphaModFix/>
          </a:blip>
          <a:srcRect b="0" l="0" r="0" t="0"/>
          <a:stretch/>
        </p:blipFill>
        <p:spPr>
          <a:xfrm>
            <a:off x="2189817" y="1167066"/>
            <a:ext cx="707052" cy="864000"/>
          </a:xfrm>
          <a:prstGeom prst="rect">
            <a:avLst/>
          </a:prstGeom>
          <a:noFill/>
          <a:ln>
            <a:noFill/>
          </a:ln>
        </p:spPr>
      </p:pic>
      <p:cxnSp>
        <p:nvCxnSpPr>
          <p:cNvPr id="135" name="Google Shape;135;p2"/>
          <p:cNvCxnSpPr/>
          <p:nvPr/>
        </p:nvCxnSpPr>
        <p:spPr>
          <a:xfrm flipH="1">
            <a:off x="5604473" y="1365821"/>
            <a:ext cx="164726" cy="659800"/>
          </a:xfrm>
          <a:prstGeom prst="straightConnector1">
            <a:avLst/>
          </a:prstGeom>
          <a:noFill/>
          <a:ln cap="flat" cmpd="sng" w="53975">
            <a:solidFill>
              <a:srgbClr val="BE1E2D"/>
            </a:solidFill>
            <a:prstDash val="solid"/>
            <a:miter lim="800000"/>
            <a:headEnd len="sm" w="sm" type="none"/>
            <a:tailEnd len="sm" w="sm" type="none"/>
          </a:ln>
        </p:spPr>
      </p:cxnSp>
      <p:cxnSp>
        <p:nvCxnSpPr>
          <p:cNvPr id="136" name="Google Shape;136;p2"/>
          <p:cNvCxnSpPr/>
          <p:nvPr/>
        </p:nvCxnSpPr>
        <p:spPr>
          <a:xfrm flipH="1">
            <a:off x="7667828" y="1345332"/>
            <a:ext cx="164726" cy="659800"/>
          </a:xfrm>
          <a:prstGeom prst="straightConnector1">
            <a:avLst/>
          </a:prstGeom>
          <a:noFill/>
          <a:ln cap="flat" cmpd="sng" w="53975">
            <a:solidFill>
              <a:srgbClr val="BE1E2D"/>
            </a:solidFill>
            <a:prstDash val="solid"/>
            <a:miter lim="800000"/>
            <a:headEnd len="sm" w="sm" type="none"/>
            <a:tailEnd len="sm" w="sm" type="none"/>
          </a:ln>
        </p:spPr>
      </p:cxnSp>
      <p:cxnSp>
        <p:nvCxnSpPr>
          <p:cNvPr id="137" name="Google Shape;137;p2"/>
          <p:cNvCxnSpPr/>
          <p:nvPr/>
        </p:nvCxnSpPr>
        <p:spPr>
          <a:xfrm flipH="1">
            <a:off x="3518171" y="3176670"/>
            <a:ext cx="164726" cy="659800"/>
          </a:xfrm>
          <a:prstGeom prst="straightConnector1">
            <a:avLst/>
          </a:prstGeom>
          <a:noFill/>
          <a:ln cap="flat" cmpd="sng" w="53975">
            <a:solidFill>
              <a:srgbClr val="BE1E2D"/>
            </a:solidFill>
            <a:prstDash val="solid"/>
            <a:miter lim="800000"/>
            <a:headEnd len="sm" w="sm" type="none"/>
            <a:tailEnd len="sm" w="sm" type="none"/>
          </a:ln>
        </p:spPr>
      </p:cxnSp>
      <p:sp>
        <p:nvSpPr>
          <p:cNvPr id="138" name="Google Shape;138;p2"/>
          <p:cNvSpPr/>
          <p:nvPr/>
        </p:nvSpPr>
        <p:spPr>
          <a:xfrm>
            <a:off x="3651262" y="3910738"/>
            <a:ext cx="2026976" cy="61555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Projekti tulemused</a:t>
            </a:r>
            <a:endParaRPr b="0" i="0" sz="1700" u="none" cap="none" strike="noStrike">
              <a:solidFill>
                <a:srgbClr val="24285D"/>
              </a:solidFill>
              <a:latin typeface="Barlow Condensed"/>
              <a:ea typeface="Barlow Condensed"/>
              <a:cs typeface="Barlow Condensed"/>
              <a:sym typeface="Barlow Condensed"/>
            </a:endParaRPr>
          </a:p>
        </p:txBody>
      </p:sp>
      <p:pic>
        <p:nvPicPr>
          <p:cNvPr descr="https://lh3.googleusercontent.com/6GRNvr0XC57ugURaw1plr6KpZzvLKf0I7B51Xxj3RjpFX8W7FKeMtM6hp9gL9HooSOcREv9EcuB943mobwUqA_aeuSSawZ3aisXNWAeYwGWK2ttY84p9fqKFbDdCTZMPvQRvJNU" id="139" name="Google Shape;139;p2"/>
          <p:cNvPicPr preferRelativeResize="0"/>
          <p:nvPr/>
        </p:nvPicPr>
        <p:blipFill rotWithShape="1">
          <a:blip r:embed="rId6">
            <a:alphaModFix/>
          </a:blip>
          <a:srcRect b="0" l="0" r="0" t="0"/>
          <a:stretch/>
        </p:blipFill>
        <p:spPr>
          <a:xfrm>
            <a:off x="4315591" y="3105068"/>
            <a:ext cx="770880" cy="780187"/>
          </a:xfrm>
          <a:prstGeom prst="rect">
            <a:avLst/>
          </a:prstGeom>
          <a:noFill/>
          <a:ln>
            <a:noFill/>
          </a:ln>
        </p:spPr>
      </p:pic>
      <p:cxnSp>
        <p:nvCxnSpPr>
          <p:cNvPr id="140" name="Google Shape;140;p2"/>
          <p:cNvCxnSpPr/>
          <p:nvPr/>
        </p:nvCxnSpPr>
        <p:spPr>
          <a:xfrm flipH="1">
            <a:off x="5604473" y="3176670"/>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descr="https://lh5.googleusercontent.com/IPLV0Xop8TqtOrsMj4uY4bc4juzDvSwMp_mS5JL-1tnM2FdNLkf9p2skoZROQr0U2DlVa2Fgkvshy3sS7S_s8QCNFpIWNBzcBPFXtQTsqIiRKF9B7yAvCRXLMBYVGQuQs9eGvQo" id="141" name="Google Shape;141;p2"/>
          <p:cNvPicPr preferRelativeResize="0"/>
          <p:nvPr/>
        </p:nvPicPr>
        <p:blipFill rotWithShape="1">
          <a:blip r:embed="rId7">
            <a:alphaModFix/>
          </a:blip>
          <a:srcRect b="0" l="0" r="0" t="0"/>
          <a:stretch/>
        </p:blipFill>
        <p:spPr>
          <a:xfrm>
            <a:off x="6342943" y="3133893"/>
            <a:ext cx="996687" cy="761455"/>
          </a:xfrm>
          <a:prstGeom prst="rect">
            <a:avLst/>
          </a:prstGeom>
          <a:noFill/>
          <a:ln>
            <a:noFill/>
          </a:ln>
        </p:spPr>
      </p:pic>
      <p:sp>
        <p:nvSpPr>
          <p:cNvPr id="142" name="Google Shape;142;p2"/>
          <p:cNvSpPr/>
          <p:nvPr/>
        </p:nvSpPr>
        <p:spPr>
          <a:xfrm>
            <a:off x="5867103" y="3895348"/>
            <a:ext cx="2026976" cy="61555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Järeldused</a:t>
            </a:r>
            <a:endParaRPr b="0" i="0" sz="1700" u="none" cap="none" strike="noStrike">
              <a:solidFill>
                <a:srgbClr val="24285D"/>
              </a:solidFill>
              <a:latin typeface="Barlow Condensed"/>
              <a:ea typeface="Barlow Condensed"/>
              <a:cs typeface="Barlow Condensed"/>
              <a:sym typeface="Barlow Condensed"/>
            </a:endParaRPr>
          </a:p>
        </p:txBody>
      </p:sp>
      <p:cxnSp>
        <p:nvCxnSpPr>
          <p:cNvPr id="143" name="Google Shape;143;p2"/>
          <p:cNvCxnSpPr/>
          <p:nvPr/>
        </p:nvCxnSpPr>
        <p:spPr>
          <a:xfrm flipH="1">
            <a:off x="7665267" y="3176670"/>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id="144" name="Google Shape;144;p2"/>
          <p:cNvPicPr preferRelativeResize="0"/>
          <p:nvPr/>
        </p:nvPicPr>
        <p:blipFill rotWithShape="1">
          <a:blip r:embed="rId8">
            <a:alphaModFix/>
          </a:blip>
          <a:srcRect b="0" l="0" r="0" t="0"/>
          <a:stretch/>
        </p:blipFill>
        <p:spPr>
          <a:xfrm>
            <a:off x="6297355" y="1343170"/>
            <a:ext cx="842299" cy="756000"/>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29d1d1d844_11_72"/>
          <p:cNvSpPr txBox="1"/>
          <p:nvPr/>
        </p:nvSpPr>
        <p:spPr>
          <a:xfrm>
            <a:off x="228600" y="208550"/>
            <a:ext cx="485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EC008B"/>
              </a:buClr>
              <a:buSzPts val="4000"/>
              <a:buFont typeface="Barlow Condensed ExtraLight"/>
              <a:buNone/>
            </a:pPr>
            <a:r>
              <a:rPr i="1" lang="en-US" sz="3000">
                <a:solidFill>
                  <a:srgbClr val="EC008B"/>
                </a:solidFill>
                <a:latin typeface="Barlow Condensed ExtraLight"/>
                <a:ea typeface="Barlow Condensed ExtraLight"/>
                <a:cs typeface="Barlow Condensed ExtraLight"/>
                <a:sym typeface="Barlow Condensed ExtraLight"/>
              </a:rPr>
              <a:t>Plakatid ja video: 1.-4. kool</a:t>
            </a:r>
            <a:r>
              <a:rPr i="1" lang="en-US" sz="30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23"/>
                  </a:ext>
                </a:extLst>
              </a:rPr>
              <a:t>iast</a:t>
            </a:r>
            <a:r>
              <a:rPr i="1" lang="en-US" sz="3000">
                <a:solidFill>
                  <a:srgbClr val="EC008B"/>
                </a:solidFill>
                <a:latin typeface="Barlow Condensed ExtraLight"/>
                <a:ea typeface="Barlow Condensed ExtraLight"/>
                <a:cs typeface="Barlow Condensed ExtraLight"/>
                <a:sym typeface="Barlow Condensed ExtraLight"/>
              </a:rPr>
              <a:t>e</a:t>
            </a:r>
            <a:endParaRPr i="1" sz="3000">
              <a:solidFill>
                <a:srgbClr val="EC008B"/>
              </a:solidFill>
              <a:latin typeface="Barlow Condensed ExtraLight"/>
              <a:ea typeface="Barlow Condensed ExtraLight"/>
              <a:cs typeface="Barlow Condensed ExtraLight"/>
              <a:sym typeface="Barlow Condensed ExtraLight"/>
            </a:endParaRPr>
          </a:p>
        </p:txBody>
      </p:sp>
      <p:pic>
        <p:nvPicPr>
          <p:cNvPr id="270" name="Google Shape;270;g129d1d1d844_11_72"/>
          <p:cNvPicPr preferRelativeResize="0"/>
          <p:nvPr/>
        </p:nvPicPr>
        <p:blipFill>
          <a:blip r:embed="rId3">
            <a:alphaModFix/>
          </a:blip>
          <a:stretch>
            <a:fillRect/>
          </a:stretch>
        </p:blipFill>
        <p:spPr>
          <a:xfrm>
            <a:off x="2768200" y="996125"/>
            <a:ext cx="2309524" cy="3266463"/>
          </a:xfrm>
          <a:prstGeom prst="rect">
            <a:avLst/>
          </a:prstGeom>
          <a:noFill/>
          <a:ln>
            <a:noFill/>
          </a:ln>
        </p:spPr>
      </p:pic>
      <p:pic>
        <p:nvPicPr>
          <p:cNvPr id="271" name="Google Shape;271;g129d1d1d844_11_72"/>
          <p:cNvPicPr preferRelativeResize="0"/>
          <p:nvPr/>
        </p:nvPicPr>
        <p:blipFill>
          <a:blip r:embed="rId4">
            <a:alphaModFix/>
          </a:blip>
          <a:stretch>
            <a:fillRect/>
          </a:stretch>
        </p:blipFill>
        <p:spPr>
          <a:xfrm>
            <a:off x="100500" y="996125"/>
            <a:ext cx="2427186" cy="3193375"/>
          </a:xfrm>
          <a:prstGeom prst="rect">
            <a:avLst/>
          </a:prstGeom>
          <a:noFill/>
          <a:ln>
            <a:noFill/>
          </a:ln>
        </p:spPr>
      </p:pic>
      <p:sp>
        <p:nvSpPr>
          <p:cNvPr id="272" name="Google Shape;272;g129d1d1d844_11_72"/>
          <p:cNvSpPr txBox="1"/>
          <p:nvPr/>
        </p:nvSpPr>
        <p:spPr>
          <a:xfrm>
            <a:off x="5742150" y="2787275"/>
            <a:ext cx="512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273" name="Google Shape;273;g129d1d1d844_11_72"/>
          <p:cNvPicPr preferRelativeResize="0"/>
          <p:nvPr/>
        </p:nvPicPr>
        <p:blipFill>
          <a:blip r:embed="rId5">
            <a:alphaModFix/>
          </a:blip>
          <a:stretch>
            <a:fillRect/>
          </a:stretch>
        </p:blipFill>
        <p:spPr>
          <a:xfrm>
            <a:off x="5714675" y="125600"/>
            <a:ext cx="2034523" cy="2877548"/>
          </a:xfrm>
          <a:prstGeom prst="rect">
            <a:avLst/>
          </a:prstGeom>
          <a:noFill/>
          <a:ln>
            <a:noFill/>
          </a:ln>
        </p:spPr>
      </p:pic>
      <p:pic>
        <p:nvPicPr>
          <p:cNvPr descr="Täname Turba Kooli õpilasi ja kõiki, kes aitasid kaasa video valmimisele." id="274" name="Google Shape;274;g129d1d1d844_11_72" title="Lõimitud haridusprogramm Tallinna Botaanikaaias II kooliastmele">
            <a:hlinkClick r:id="rId6"/>
          </p:cNvPr>
          <p:cNvPicPr preferRelativeResize="0"/>
          <p:nvPr/>
        </p:nvPicPr>
        <p:blipFill>
          <a:blip r:embed="rId7">
            <a:alphaModFix/>
          </a:blip>
          <a:stretch>
            <a:fillRect/>
          </a:stretch>
        </p:blipFill>
        <p:spPr>
          <a:xfrm>
            <a:off x="5577175" y="3187477"/>
            <a:ext cx="2309525" cy="17321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5"/>
          <p:cNvSpPr/>
          <p:nvPr/>
        </p:nvSpPr>
        <p:spPr>
          <a:xfrm>
            <a:off x="763501" y="1341475"/>
            <a:ext cx="4306500" cy="3181200"/>
          </a:xfrm>
          <a:prstGeom prst="rect">
            <a:avLst/>
          </a:prstGeom>
          <a:noFill/>
          <a:ln>
            <a:noFill/>
          </a:ln>
        </p:spPr>
        <p:txBody>
          <a:bodyPr anchorCtr="0" anchor="t" bIns="45700" lIns="91425" spcFirstLastPara="1" rIns="91425" wrap="square" tIns="45700">
            <a:noAutofit/>
          </a:bodyPr>
          <a:lstStyle/>
          <a:p>
            <a:pPr indent="0" lvl="0" marL="0" marR="0" rtl="0" algn="r">
              <a:lnSpc>
                <a:spcPct val="60000"/>
              </a:lnSpc>
              <a:spcBef>
                <a:spcPts val="0"/>
              </a:spcBef>
              <a:spcAft>
                <a:spcPts val="0"/>
              </a:spcAft>
              <a:buClr>
                <a:srgbClr val="000000"/>
              </a:buClr>
              <a:buSzPts val="5000"/>
              <a:buFont typeface="Arial"/>
              <a:buNone/>
            </a:pPr>
            <a:r>
              <a:rPr b="0" i="1" lang="en-US" sz="5000" u="none" cap="none" strike="noStrike">
                <a:solidFill>
                  <a:srgbClr val="EC008B"/>
                </a:solidFill>
                <a:latin typeface="Barlow Condensed Medium"/>
                <a:ea typeface="Barlow Condensed Medium"/>
                <a:cs typeface="Barlow Condensed Medium"/>
                <a:sym typeface="Barlow Condensed Medium"/>
              </a:rPr>
              <a:t>     </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r>
              <a:rPr b="0" i="1" lang="en-US" sz="8000" u="none" cap="none" strike="noStrike">
                <a:solidFill>
                  <a:srgbClr val="EC008B"/>
                </a:solidFill>
                <a:latin typeface="Barlow Condensed ExtraLight"/>
                <a:ea typeface="Barlow Condensed ExtraLight"/>
                <a:cs typeface="Barlow Condensed ExtraLight"/>
                <a:sym typeface="Barlow Condensed ExtraLight"/>
              </a:rPr>
              <a:t>TÄNAME KUULAMAST</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
          <p:cNvSpPr txBox="1"/>
          <p:nvPr>
            <p:ph idx="4294967295" type="subTitle"/>
          </p:nvPr>
        </p:nvSpPr>
        <p:spPr>
          <a:xfrm>
            <a:off x="599912" y="170049"/>
            <a:ext cx="4782000" cy="48033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1000"/>
              </a:spcBef>
              <a:spcAft>
                <a:spcPts val="0"/>
              </a:spcAft>
              <a:buClr>
                <a:srgbClr val="9B002B"/>
              </a:buClr>
              <a:buSzPts val="2000"/>
              <a:buFont typeface="Merriweather Sans"/>
              <a:buNone/>
            </a:pPr>
            <a:r>
              <a:rPr b="0" i="0" lang="en-US" sz="2400" u="none" cap="none" strike="noStrike">
                <a:solidFill>
                  <a:srgbClr val="002060"/>
                </a:solidFill>
                <a:latin typeface="Barlow Condensed Medium"/>
                <a:ea typeface="Barlow Condensed Medium"/>
                <a:cs typeface="Barlow Condensed Medium"/>
                <a:sym typeface="Barlow Condensed Medium"/>
              </a:rPr>
              <a:t>Esindatud erialad: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rPr b="0" i="1" lang="en-US" sz="1900" u="none" cap="none" strike="noStrike">
                <a:solidFill>
                  <a:srgbClr val="002060"/>
                </a:solidFill>
                <a:latin typeface="Barlow Condensed"/>
                <a:ea typeface="Barlow Condensed"/>
                <a:cs typeface="Barlow Condensed"/>
                <a:sym typeface="Barlow Condensed"/>
              </a:rPr>
              <a:t>Eripedagoogika</a:t>
            </a:r>
            <a:r>
              <a:rPr lang="en-US" sz="1900"/>
              <a:t>, </a:t>
            </a:r>
            <a:r>
              <a:rPr i="1" lang="en-US" sz="1900">
                <a:solidFill>
                  <a:srgbClr val="002060"/>
                </a:solidFill>
                <a:latin typeface="Barlow Condensed"/>
                <a:ea typeface="Barlow Condensed"/>
                <a:cs typeface="Barlow Condensed"/>
                <a:sym typeface="Barlow Condensed"/>
              </a:rPr>
              <a:t>al</a:t>
            </a:r>
            <a:r>
              <a:rPr b="0" i="1" lang="en-US" sz="1900" u="none" cap="none" strike="noStrike">
                <a:solidFill>
                  <a:srgbClr val="002060"/>
                </a:solidFill>
                <a:latin typeface="Barlow Condensed"/>
                <a:ea typeface="Barlow Condensed"/>
                <a:cs typeface="Barlow Condensed"/>
                <a:sym typeface="Barlow Condensed"/>
              </a:rPr>
              <a:t>ushariduse pedagoog, </a:t>
            </a:r>
            <a:r>
              <a:rPr i="1" lang="en-US" sz="1900">
                <a:solidFill>
                  <a:srgbClr val="002060"/>
                </a:solidFill>
                <a:latin typeface="Barlow Condensed"/>
                <a:ea typeface="Barlow Condensed"/>
                <a:cs typeface="Barlow Condensed"/>
                <a:sym typeface="Barlow Condensed"/>
              </a:rPr>
              <a:t>k</a:t>
            </a:r>
            <a:r>
              <a:rPr b="0" i="1" lang="en-US" sz="1900" u="none" cap="none" strike="noStrike">
                <a:solidFill>
                  <a:srgbClr val="002060"/>
                </a:solidFill>
                <a:latin typeface="Barlow Condensed"/>
                <a:ea typeface="Barlow Condensed"/>
                <a:cs typeface="Barlow Condensed"/>
                <a:sym typeface="Barlow Condensed"/>
              </a:rPr>
              <a:t>lassiõpetaja</a:t>
            </a:r>
            <a:r>
              <a:rPr lang="en-US" sz="1900"/>
              <a:t>, </a:t>
            </a:r>
            <a:r>
              <a:rPr i="1" lang="en-US" sz="1900">
                <a:solidFill>
                  <a:srgbClr val="002060"/>
                </a:solidFill>
                <a:latin typeface="Barlow Condensed"/>
                <a:ea typeface="Barlow Condensed"/>
                <a:cs typeface="Barlow Condensed"/>
                <a:sym typeface="Barlow Condensed"/>
              </a:rPr>
              <a:t>antropoloogia, informaatika, molekulaarne biokeemia ja ökoloogia, rekreatsioonikorraldus, keskkonnakorraldus, bioloogia </a:t>
            </a:r>
            <a:endParaRPr i="1" sz="19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b="0" i="0" lang="en-US" sz="2400" u="none" cap="none" strike="noStrike">
                <a:solidFill>
                  <a:srgbClr val="002060"/>
                </a:solidFill>
                <a:latin typeface="Barlow Condensed Medium"/>
                <a:ea typeface="Barlow Condensed Medium"/>
                <a:cs typeface="Barlow Condensed Medium"/>
                <a:sym typeface="Barlow Condensed Medium"/>
              </a:rPr>
              <a:t>Juhendaja(-d): </a:t>
            </a:r>
            <a:endParaRPr b="0" i="0" sz="2000" u="none" cap="none" strike="noStrike">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9B002B"/>
              </a:buClr>
              <a:buSzPts val="2000"/>
              <a:buFont typeface="Merriweather Sans"/>
              <a:buNone/>
            </a:pPr>
            <a:r>
              <a:rPr i="1" lang="en-US" sz="1900">
                <a:solidFill>
                  <a:srgbClr val="002060"/>
                </a:solidFill>
                <a:latin typeface="Barlow Condensed"/>
                <a:ea typeface="Barlow Condensed"/>
                <a:cs typeface="Barlow Condensed"/>
                <a:sym typeface="Barlow Condensed"/>
              </a:rPr>
              <a:t>Elle Rajandu</a:t>
            </a:r>
            <a:endParaRPr i="1" sz="1900">
              <a:solidFill>
                <a:srgbClr val="002060"/>
              </a:solidFill>
              <a:latin typeface="Barlow Condensed"/>
              <a:ea typeface="Barlow Condensed"/>
              <a:cs typeface="Barlow Condensed"/>
              <a:sym typeface="Barlow Condensed"/>
            </a:endParaRPr>
          </a:p>
          <a:p>
            <a:pPr indent="0" lvl="0" marL="0" rtl="0" algn="l">
              <a:lnSpc>
                <a:spcPct val="115000"/>
              </a:lnSpc>
              <a:spcBef>
                <a:spcPts val="0"/>
              </a:spcBef>
              <a:spcAft>
                <a:spcPts val="0"/>
              </a:spcAft>
              <a:buClr>
                <a:srgbClr val="9B002B"/>
              </a:buClr>
              <a:buSzPts val="2000"/>
              <a:buFont typeface="Merriweather Sans"/>
              <a:buNone/>
            </a:pPr>
            <a:r>
              <a:rPr i="1" lang="en-US" sz="1900">
                <a:solidFill>
                  <a:srgbClr val="002060"/>
                </a:solidFill>
                <a:latin typeface="Barlow Condensed"/>
                <a:ea typeface="Barlow Condensed"/>
                <a:cs typeface="Barlow Condensed"/>
                <a:sym typeface="Barlow Condensed"/>
              </a:rPr>
              <a:t>Ingrid Kalev</a:t>
            </a:r>
            <a:endParaRPr i="1" sz="18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b="0" i="0" lang="en-US" sz="2400" u="none" cap="none" strike="noStrike">
                <a:solidFill>
                  <a:srgbClr val="002060"/>
                </a:solidFill>
                <a:latin typeface="Barlow Condensed Medium"/>
                <a:ea typeface="Barlow Condensed Medium"/>
                <a:cs typeface="Barlow Condensed Medium"/>
                <a:sym typeface="Barlow Condensed Medium"/>
              </a:rPr>
              <a:t>Koostööpartner (-id):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rPr i="1" lang="en-US" sz="1900">
                <a:solidFill>
                  <a:srgbClr val="002060"/>
                </a:solidFill>
                <a:latin typeface="Barlow Condensed"/>
                <a:ea typeface="Barlow Condensed"/>
                <a:cs typeface="Barlow Condensed"/>
                <a:sym typeface="Barlow Condensed"/>
              </a:rPr>
              <a:t>Tallinna Botaanikaaed</a:t>
            </a:r>
            <a:endParaRPr b="0" i="0" sz="21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9"/>
          <p:cNvSpPr txBox="1"/>
          <p:nvPr>
            <p:ph type="title"/>
          </p:nvPr>
        </p:nvSpPr>
        <p:spPr>
          <a:xfrm>
            <a:off x="2004925" y="1865350"/>
            <a:ext cx="7033500" cy="930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 </a:t>
            </a:r>
            <a:r>
              <a:rPr lang="en-US" sz="6000">
                <a:solidFill>
                  <a:srgbClr val="EC008B"/>
                </a:solidFill>
                <a:latin typeface="Barlow Condensed ExtraLight"/>
                <a:ea typeface="Barlow Condensed ExtraLight"/>
                <a:cs typeface="Barlow Condensed ExtraLight"/>
                <a:sym typeface="Barlow Condensed ExtraLight"/>
                <a:extLst>
                  <a:ext uri="http://customooxmlschemas.google.com/">
                    <go:slidesCustomData xmlns:go="http://customooxmlschemas.google.com/" textRoundtripDataId="2"/>
                  </a:ext>
                </a:extLst>
              </a:rPr>
              <a:t>INTERDISTSIPLINAARSUS</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12ae16fc8ec_2_12"/>
          <p:cNvSpPr txBox="1"/>
          <p:nvPr>
            <p:ph idx="1" type="body"/>
          </p:nvPr>
        </p:nvSpPr>
        <p:spPr>
          <a:xfrm>
            <a:off x="833425" y="1227175"/>
            <a:ext cx="7858200" cy="3195000"/>
          </a:xfrm>
          <a:prstGeom prst="rect">
            <a:avLst/>
          </a:prstGeom>
        </p:spPr>
        <p:txBody>
          <a:bodyPr anchorCtr="0" anchor="t" bIns="45700" lIns="91425" spcFirstLastPara="1" rIns="91425" wrap="square" tIns="45700">
            <a:noAutofit/>
          </a:bodyPr>
          <a:lstStyle/>
          <a:p>
            <a:pPr indent="-355600" lvl="0" marL="45720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rPr>
              <a:t>Bioloogia, keskkonnakorralduse ning molekulaarse biokeemia ja ökoloogia eriala tugevused loodusainete lõimingul.</a:t>
            </a:r>
            <a:endParaRPr sz="2000">
              <a:solidFill>
                <a:srgbClr val="24285D"/>
              </a:solidFill>
              <a:latin typeface="Barlow Condensed"/>
              <a:ea typeface="Barlow Condensed"/>
              <a:cs typeface="Barlow Condensed"/>
              <a:sym typeface="Barlow Condensed"/>
            </a:endParaRPr>
          </a:p>
          <a:p>
            <a:pPr indent="-355600" lvl="0" marL="45720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rPr>
              <a:t>Eripedagoogika abi õppepäeva koostamisel eri tasemetega õpilaste kaasamisel. </a:t>
            </a:r>
            <a:endParaRPr sz="2000">
              <a:solidFill>
                <a:srgbClr val="24285D"/>
              </a:solidFill>
              <a:latin typeface="Barlow Condensed"/>
              <a:ea typeface="Barlow Condensed"/>
              <a:cs typeface="Barlow Condensed"/>
              <a:sym typeface="Barlow Condensed"/>
            </a:endParaRPr>
          </a:p>
          <a:p>
            <a:pPr indent="-355600" lvl="0" marL="45720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rPr>
              <a:t>Teadmised klassiõpetaja ja alushariduse pedagoogi erialalt suunasid mitmekülgselt rühmade visiooni haridusprogrammi korraldamisel.</a:t>
            </a:r>
            <a:endParaRPr sz="2000">
              <a:solidFill>
                <a:srgbClr val="24285D"/>
              </a:solidFill>
              <a:latin typeface="Barlow Condensed"/>
              <a:ea typeface="Barlow Condensed"/>
              <a:cs typeface="Barlow Condensed"/>
              <a:sym typeface="Barlow Condensed"/>
            </a:endParaRPr>
          </a:p>
          <a:p>
            <a:pPr indent="-355600" lvl="0" marL="45720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rPr>
              <a:t>Rekreatsioonikorralduse teadmiste kasutamine mängulisuseks. </a:t>
            </a:r>
            <a:endParaRPr sz="2000">
              <a:solidFill>
                <a:srgbClr val="24285D"/>
              </a:solidFill>
              <a:latin typeface="Barlow Condensed"/>
              <a:ea typeface="Barlow Condensed"/>
              <a:cs typeface="Barlow Condensed"/>
              <a:sym typeface="Barlow Condensed"/>
            </a:endParaRPr>
          </a:p>
          <a:p>
            <a:pPr indent="-355600" lvl="0" marL="45720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rPr>
              <a:t>Antropoloogia ja informaatika erialad pakkusid eriilmelisi probleemide lahendusi.</a:t>
            </a:r>
            <a:endParaRPr sz="2000">
              <a:solidFill>
                <a:srgbClr val="24285D"/>
              </a:solidFill>
              <a:latin typeface="Barlow Condensed"/>
              <a:ea typeface="Barlow Condensed"/>
              <a:cs typeface="Barlow Condensed"/>
              <a:sym typeface="Barlow Condensed"/>
            </a:endParaRPr>
          </a:p>
        </p:txBody>
      </p:sp>
      <p:sp>
        <p:nvSpPr>
          <p:cNvPr id="162" name="Google Shape;162;g12ae16fc8ec_2_12"/>
          <p:cNvSpPr txBox="1"/>
          <p:nvPr/>
        </p:nvSpPr>
        <p:spPr>
          <a:xfrm>
            <a:off x="603575" y="198475"/>
            <a:ext cx="8012100" cy="7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4500">
                <a:solidFill>
                  <a:srgbClr val="EC008B"/>
                </a:solidFill>
                <a:latin typeface="Barlow Condensed ExtraLight"/>
                <a:ea typeface="Barlow Condensed ExtraLight"/>
                <a:cs typeface="Barlow Condensed ExtraLight"/>
                <a:sym typeface="Barlow Condensed ExtraLight"/>
              </a:rPr>
              <a:t>Interdistsiplinaarsuse tugevused</a:t>
            </a:r>
            <a:endParaRPr i="1" sz="45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4"/>
          <p:cNvSpPr txBox="1"/>
          <p:nvPr>
            <p:ph type="title"/>
          </p:nvPr>
        </p:nvSpPr>
        <p:spPr>
          <a:xfrm>
            <a:off x="2091328" y="2296399"/>
            <a:ext cx="5928560" cy="115833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PROBLEEM, OLULISUS </a:t>
            </a:r>
            <a:br>
              <a:rPr lang="en-US" sz="6000">
                <a:solidFill>
                  <a:srgbClr val="EC008B"/>
                </a:solidFill>
                <a:latin typeface="Barlow Condensed ExtraLight"/>
                <a:ea typeface="Barlow Condensed ExtraLight"/>
                <a:cs typeface="Barlow Condensed ExtraLight"/>
                <a:sym typeface="Barlow Condensed ExtraLight"/>
              </a:rPr>
            </a:br>
            <a:r>
              <a:rPr lang="en-US" sz="6000">
                <a:solidFill>
                  <a:srgbClr val="EC008B"/>
                </a:solidFill>
                <a:latin typeface="Barlow Condensed ExtraLight"/>
                <a:ea typeface="Barlow Condensed ExtraLight"/>
                <a:cs typeface="Barlow Condensed ExtraLight"/>
                <a:sym typeface="Barlow Condensed ExtraLight"/>
              </a:rPr>
              <a:t>JA EESMÄRK</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5"/>
          <p:cNvSpPr txBox="1"/>
          <p:nvPr>
            <p:ph idx="1" type="body"/>
          </p:nvPr>
        </p:nvSpPr>
        <p:spPr>
          <a:xfrm>
            <a:off x="477325" y="1192450"/>
            <a:ext cx="5247000" cy="3175500"/>
          </a:xfrm>
          <a:prstGeom prst="rect">
            <a:avLst/>
          </a:prstGeom>
          <a:noFill/>
          <a:ln>
            <a:noFill/>
          </a:ln>
        </p:spPr>
        <p:txBody>
          <a:bodyPr anchorCtr="0" anchor="t" bIns="45700" lIns="91425" spcFirstLastPara="1" rIns="91425" wrap="square" tIns="45700">
            <a:noAutofit/>
          </a:bodyPr>
          <a:lstStyle/>
          <a:p>
            <a:pPr indent="-355600" lvl="0" marL="457200" marR="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rPr>
              <a:t>Botaanikaaial on vähe haridusprogramme erinevatele kooliastmetele ning p</a:t>
            </a:r>
            <a:r>
              <a:rPr lang="en-US" sz="2000">
                <a:solidFill>
                  <a:srgbClr val="24285D"/>
                </a:solidFill>
                <a:latin typeface="Barlow Condensed"/>
                <a:ea typeface="Barlow Condensed"/>
                <a:cs typeface="Barlow Condensed"/>
                <a:sym typeface="Barlow Condensed"/>
                <a:extLst>
                  <a:ext uri="http://customooxmlschemas.google.com/">
                    <go:slidesCustomData xmlns:go="http://customooxmlschemas.google.com/" textRoundtripDataId="3"/>
                  </a:ext>
                </a:extLst>
              </a:rPr>
              <a:t>uuduvad programmid,</a:t>
            </a:r>
            <a:r>
              <a:rPr lang="en-US" sz="2000">
                <a:solidFill>
                  <a:srgbClr val="24285D"/>
                </a:solidFill>
                <a:latin typeface="Barlow Condensed"/>
                <a:ea typeface="Barlow Condensed"/>
                <a:cs typeface="Barlow Condensed"/>
                <a:sym typeface="Barlow Condensed"/>
              </a:rPr>
              <a:t> mis oleks läbiviidavad klassiga iseseisvalt õpetajate poolt.</a:t>
            </a:r>
            <a:endParaRPr sz="2000">
              <a:solidFill>
                <a:srgbClr val="24285D"/>
              </a:solidFill>
              <a:latin typeface="Barlow Condensed"/>
              <a:ea typeface="Barlow Condensed"/>
              <a:cs typeface="Barlow Condensed"/>
              <a:sym typeface="Barlow Condensed"/>
            </a:endParaRPr>
          </a:p>
          <a:p>
            <a:pPr indent="-355600" lvl="0" marL="457200" marR="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extLst>
                  <a:ext uri="http://customooxmlschemas.google.com/">
                    <go:slidesCustomData xmlns:go="http://customooxmlschemas.google.com/" textRoundtripDataId="4"/>
                  </a:ext>
                </a:extLst>
              </a:rPr>
              <a:t>Botaanikaaia</a:t>
            </a:r>
            <a:r>
              <a:rPr lang="en-US" sz="2000">
                <a:solidFill>
                  <a:srgbClr val="24285D"/>
                </a:solidFill>
                <a:latin typeface="Barlow Condensed"/>
                <a:ea typeface="Barlow Condensed"/>
                <a:cs typeface="Barlow Condensed"/>
                <a:sym typeface="Barlow Condensed"/>
              </a:rPr>
              <a:t> poolne huvi haridusprogrammide vastu.</a:t>
            </a:r>
            <a:endParaRPr sz="2000">
              <a:solidFill>
                <a:srgbClr val="24285D"/>
              </a:solidFill>
              <a:latin typeface="Barlow Condensed"/>
              <a:ea typeface="Barlow Condensed"/>
              <a:cs typeface="Barlow Condensed"/>
              <a:sym typeface="Barlow Condensed"/>
            </a:endParaRPr>
          </a:p>
          <a:p>
            <a:pPr indent="-355600" lvl="0" marL="457200" marR="0" rtl="0" algn="just">
              <a:lnSpc>
                <a:spcPct val="150000"/>
              </a:lnSpc>
              <a:spcBef>
                <a:spcPts val="0"/>
              </a:spcBef>
              <a:spcAft>
                <a:spcPts val="0"/>
              </a:spcAft>
              <a:buClr>
                <a:srgbClr val="24285D"/>
              </a:buClr>
              <a:buSzPts val="2000"/>
              <a:buFont typeface="Barlow Condensed"/>
              <a:buChar char="-"/>
            </a:pPr>
            <a:r>
              <a:rPr lang="en-US" sz="2000">
                <a:solidFill>
                  <a:srgbClr val="24285D"/>
                </a:solidFill>
                <a:latin typeface="Barlow Condensed"/>
                <a:ea typeface="Barlow Condensed"/>
                <a:cs typeface="Barlow Condensed"/>
                <a:sym typeface="Barlow Condensed"/>
                <a:extLst>
                  <a:ext uri="http://customooxmlschemas.google.com/">
                    <go:slidesCustomData xmlns:go="http://customooxmlschemas.google.com/" textRoundtripDataId="5"/>
                  </a:ext>
                </a:extLst>
              </a:rPr>
              <a:t>Vajadus </a:t>
            </a:r>
            <a:r>
              <a:rPr lang="en-US" sz="2000">
                <a:solidFill>
                  <a:srgbClr val="24285D"/>
                </a:solidFill>
                <a:latin typeface="Barlow Condensed"/>
                <a:ea typeface="Barlow Condensed"/>
                <a:cs typeface="Barlow Condensed"/>
                <a:sym typeface="Barlow Condensed"/>
              </a:rPr>
              <a:t>lõimitud hariduspäevadeks.</a:t>
            </a:r>
            <a:endParaRPr sz="2000">
              <a:solidFill>
                <a:srgbClr val="24285D"/>
              </a:solidFill>
              <a:latin typeface="Barlow Condensed"/>
              <a:ea typeface="Barlow Condensed"/>
              <a:cs typeface="Barlow Condensed"/>
              <a:sym typeface="Barlow Condensed"/>
            </a:endParaRPr>
          </a:p>
          <a:p>
            <a:pPr indent="-203200" lvl="0" marL="342900" rtl="0" algn="l">
              <a:lnSpc>
                <a:spcPct val="120000"/>
              </a:lnSpc>
              <a:spcBef>
                <a:spcPts val="14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74" name="Google Shape;174;p5"/>
          <p:cNvSpPr txBox="1"/>
          <p:nvPr>
            <p:ph type="title"/>
          </p:nvPr>
        </p:nvSpPr>
        <p:spPr>
          <a:xfrm>
            <a:off x="477330" y="39594"/>
            <a:ext cx="4462418" cy="95408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Probleem</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175" name="Google Shape;175;p5"/>
          <p:cNvPicPr preferRelativeResize="0"/>
          <p:nvPr/>
        </p:nvPicPr>
        <p:blipFill rotWithShape="1">
          <a:blip r:embed="rId3">
            <a:alphaModFix/>
          </a:blip>
          <a:srcRect b="0" l="26373" r="0" t="0"/>
          <a:stretch/>
        </p:blipFill>
        <p:spPr>
          <a:xfrm>
            <a:off x="5671350" y="1085300"/>
            <a:ext cx="3381600" cy="3175500"/>
          </a:xfrm>
          <a:prstGeom prst="ellipse">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6"/>
          <p:cNvSpPr txBox="1"/>
          <p:nvPr>
            <p:ph idx="1" type="body"/>
          </p:nvPr>
        </p:nvSpPr>
        <p:spPr>
          <a:xfrm>
            <a:off x="477325" y="1642375"/>
            <a:ext cx="7953300" cy="2512800"/>
          </a:xfrm>
          <a:prstGeom prst="rect">
            <a:avLst/>
          </a:prstGeom>
          <a:noFill/>
          <a:ln>
            <a:noFill/>
          </a:ln>
        </p:spPr>
        <p:txBody>
          <a:bodyPr anchorCtr="0" anchor="t" bIns="45700" lIns="91425" spcFirstLastPara="1" rIns="91425" wrap="square" tIns="45700">
            <a:noAutofit/>
          </a:bodyPr>
          <a:lstStyle/>
          <a:p>
            <a:pPr indent="-355600" lvl="0" marL="457200" rtl="0" algn="just">
              <a:lnSpc>
                <a:spcPct val="150000"/>
              </a:lnSpc>
              <a:spcBef>
                <a:spcPts val="0"/>
              </a:spcBef>
              <a:spcAft>
                <a:spcPts val="0"/>
              </a:spcAft>
              <a:buClr>
                <a:srgbClr val="262261"/>
              </a:buClr>
              <a:buSzPts val="2000"/>
              <a:buFont typeface="Barlow Condensed"/>
              <a:buChar char="-"/>
            </a:pPr>
            <a:r>
              <a:rPr lang="en-US" sz="2000">
                <a:solidFill>
                  <a:srgbClr val="262261"/>
                </a:solidFill>
                <a:highlight>
                  <a:schemeClr val="lt1"/>
                </a:highlight>
                <a:latin typeface="Barlow Condensed"/>
                <a:ea typeface="Barlow Condensed"/>
                <a:cs typeface="Barlow Condensed"/>
                <a:sym typeface="Barlow Condensed"/>
              </a:rPr>
              <a:t>Toetada lõimitud õppeprogrammide loomisega põhikooli- ja gümnaasiumi riikliku õppekava õpiväljundite saavutamist mitmekesises botaanikaaia keskkonnas luues erineva eriala õpetajatele toe õppepäeva läbiviimiseks.</a:t>
            </a:r>
            <a:endParaRPr sz="2000">
              <a:solidFill>
                <a:srgbClr val="262261"/>
              </a:solidFill>
              <a:highlight>
                <a:schemeClr val="lt1"/>
              </a:highlight>
              <a:latin typeface="Barlow Condensed"/>
              <a:ea typeface="Barlow Condensed"/>
              <a:cs typeface="Barlow Condensed"/>
              <a:sym typeface="Barlow Condensed"/>
            </a:endParaRPr>
          </a:p>
          <a:p>
            <a:pPr indent="-355600" lvl="0" marL="457200" rtl="0" algn="just">
              <a:lnSpc>
                <a:spcPct val="150000"/>
              </a:lnSpc>
              <a:spcBef>
                <a:spcPts val="0"/>
              </a:spcBef>
              <a:spcAft>
                <a:spcPts val="0"/>
              </a:spcAft>
              <a:buClr>
                <a:srgbClr val="262261"/>
              </a:buClr>
              <a:buSzPts val="2000"/>
              <a:buFont typeface="Barlow Condensed"/>
              <a:buChar char="-"/>
            </a:pPr>
            <a:r>
              <a:rPr lang="en-US" sz="2000">
                <a:solidFill>
                  <a:srgbClr val="262261"/>
                </a:solidFill>
                <a:highlight>
                  <a:schemeClr val="lt1"/>
                </a:highlight>
                <a:latin typeface="Barlow Condensed"/>
                <a:ea typeface="Barlow Condensed"/>
                <a:cs typeface="Barlow Condensed"/>
                <a:sym typeface="Barlow Condensed"/>
              </a:rPr>
              <a:t>Projekti tulemus koosneb kahest osast: detailsest juhendist õpetajale ja materjalidest  õpilasele.</a:t>
            </a:r>
            <a:endParaRPr sz="2000">
              <a:solidFill>
                <a:srgbClr val="262261"/>
              </a:solidFill>
              <a:highlight>
                <a:schemeClr val="lt1"/>
              </a:highlight>
              <a:latin typeface="Barlow Condensed"/>
              <a:ea typeface="Barlow Condensed"/>
              <a:cs typeface="Barlow Condensed"/>
              <a:sym typeface="Barlow Condensed"/>
            </a:endParaRPr>
          </a:p>
          <a:p>
            <a:pPr indent="0" lvl="0" marL="457200" rtl="0" algn="just">
              <a:lnSpc>
                <a:spcPct val="150000"/>
              </a:lnSpc>
              <a:spcBef>
                <a:spcPts val="0"/>
              </a:spcBef>
              <a:spcAft>
                <a:spcPts val="0"/>
              </a:spcAft>
              <a:buNone/>
            </a:pPr>
            <a:r>
              <a:t/>
            </a:r>
            <a:endParaRPr/>
          </a:p>
          <a:p>
            <a:pPr indent="0" lvl="0" marL="457200" rtl="0" algn="l">
              <a:lnSpc>
                <a:spcPct val="120000"/>
              </a:lnSpc>
              <a:spcBef>
                <a:spcPts val="1400"/>
              </a:spcBef>
              <a:spcAft>
                <a:spcPts val="0"/>
              </a:spcAft>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82" name="Google Shape;182;p6"/>
          <p:cNvSpPr txBox="1"/>
          <p:nvPr>
            <p:ph type="title"/>
          </p:nvPr>
        </p:nvSpPr>
        <p:spPr>
          <a:xfrm>
            <a:off x="477325" y="356074"/>
            <a:ext cx="4462500" cy="798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Projekti eesmärk</a:t>
            </a:r>
            <a:endParaRPr i="1" sz="45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127a873d4ca_0_0"/>
          <p:cNvSpPr txBox="1"/>
          <p:nvPr>
            <p:ph idx="1" type="body"/>
          </p:nvPr>
        </p:nvSpPr>
        <p:spPr>
          <a:xfrm>
            <a:off x="387000" y="1643700"/>
            <a:ext cx="8757000" cy="2650500"/>
          </a:xfrm>
          <a:prstGeom prst="rect">
            <a:avLst/>
          </a:prstGeom>
        </p:spPr>
        <p:txBody>
          <a:bodyPr anchorCtr="0" anchor="t" bIns="45700" lIns="91425" spcFirstLastPara="1" rIns="91425" wrap="square" tIns="45700">
            <a:noAutofit/>
          </a:bodyPr>
          <a:lstStyle/>
          <a:p>
            <a:pPr indent="-368300" lvl="0" marL="457200" rtl="0" algn="just">
              <a:lnSpc>
                <a:spcPct val="150000"/>
              </a:lnSpc>
              <a:spcBef>
                <a:spcPts val="0"/>
              </a:spcBef>
              <a:spcAft>
                <a:spcPts val="0"/>
              </a:spcAft>
              <a:buClr>
                <a:srgbClr val="262261"/>
              </a:buClr>
              <a:buSzPts val="2200"/>
              <a:buFont typeface="Barlow Condensed"/>
              <a:buChar char="-"/>
            </a:pPr>
            <a:r>
              <a:rPr lang="en-US" sz="2200">
                <a:solidFill>
                  <a:srgbClr val="262261"/>
                </a:solidFill>
                <a:highlight>
                  <a:schemeClr val="lt1"/>
                </a:highlight>
                <a:latin typeface="Barlow Condensed"/>
                <a:ea typeface="Barlow Condensed"/>
                <a:cs typeface="Barlow Condensed"/>
                <a:sym typeface="Barlow Condensed"/>
              </a:rPr>
              <a:t>Koostada põhikooli- ja gümnaasiumi õpilastele lõimitud, põnev ja interaktiivne haridusprogramm Tallinna Botaanikaaias.</a:t>
            </a:r>
            <a:endParaRPr sz="2200">
              <a:solidFill>
                <a:srgbClr val="262261"/>
              </a:solidFill>
              <a:highlight>
                <a:schemeClr val="lt1"/>
              </a:highlight>
              <a:latin typeface="Barlow Condensed"/>
              <a:ea typeface="Barlow Condensed"/>
              <a:cs typeface="Barlow Condensed"/>
              <a:sym typeface="Barlow Condensed"/>
            </a:endParaRPr>
          </a:p>
          <a:p>
            <a:pPr indent="-368300" lvl="0" marL="457200" rtl="0" algn="just">
              <a:lnSpc>
                <a:spcPct val="150000"/>
              </a:lnSpc>
              <a:spcBef>
                <a:spcPts val="0"/>
              </a:spcBef>
              <a:spcAft>
                <a:spcPts val="0"/>
              </a:spcAft>
              <a:buClr>
                <a:srgbClr val="262261"/>
              </a:buClr>
              <a:buSzPts val="2200"/>
              <a:buFont typeface="Barlow Condensed"/>
              <a:buChar char="-"/>
            </a:pPr>
            <a:r>
              <a:rPr lang="en-US" sz="2200">
                <a:solidFill>
                  <a:srgbClr val="262261"/>
                </a:solidFill>
                <a:highlight>
                  <a:schemeClr val="lt1"/>
                </a:highlight>
                <a:latin typeface="Barlow Condensed"/>
                <a:ea typeface="Barlow Condensed"/>
                <a:cs typeface="Barlow Condensed"/>
                <a:sym typeface="Barlow Condensed"/>
              </a:rPr>
              <a:t>Lähtuda nüüdisaegsest õpikäsitusest ja riiklikust </a:t>
            </a:r>
            <a:r>
              <a:rPr lang="en-US" sz="2200">
                <a:solidFill>
                  <a:srgbClr val="262261"/>
                </a:solidFill>
                <a:highlight>
                  <a:schemeClr val="lt1"/>
                </a:highlight>
                <a:latin typeface="Barlow Condensed"/>
                <a:ea typeface="Barlow Condensed"/>
                <a:cs typeface="Barlow Condensed"/>
                <a:sym typeface="Barlow Condensed"/>
                <a:extLst>
                  <a:ext uri="http://customooxmlschemas.google.com/">
                    <go:slidesCustomData xmlns:go="http://customooxmlschemas.google.com/" textRoundtripDataId="6"/>
                  </a:ext>
                </a:extLst>
              </a:rPr>
              <a:t>õppekavast</a:t>
            </a:r>
            <a:r>
              <a:rPr lang="en-US" sz="2200">
                <a:solidFill>
                  <a:srgbClr val="262261"/>
                </a:solidFill>
                <a:highlight>
                  <a:schemeClr val="lt1"/>
                </a:highlight>
                <a:latin typeface="Barlow Condensed"/>
                <a:ea typeface="Barlow Condensed"/>
                <a:cs typeface="Barlow Condensed"/>
                <a:sym typeface="Barlow Condensed"/>
              </a:rPr>
              <a:t>.</a:t>
            </a:r>
            <a:endParaRPr sz="2200">
              <a:solidFill>
                <a:srgbClr val="262261"/>
              </a:solidFill>
              <a:highlight>
                <a:schemeClr val="lt1"/>
              </a:highlight>
              <a:latin typeface="Barlow Condensed"/>
              <a:ea typeface="Barlow Condensed"/>
              <a:cs typeface="Barlow Condensed"/>
              <a:sym typeface="Barlow Condensed"/>
            </a:endParaRPr>
          </a:p>
          <a:p>
            <a:pPr indent="-368300" lvl="0" marL="457200" rtl="0" algn="just">
              <a:lnSpc>
                <a:spcPct val="150000"/>
              </a:lnSpc>
              <a:spcBef>
                <a:spcPts val="0"/>
              </a:spcBef>
              <a:spcAft>
                <a:spcPts val="0"/>
              </a:spcAft>
              <a:buClr>
                <a:srgbClr val="262261"/>
              </a:buClr>
              <a:buSzPts val="2200"/>
              <a:buFont typeface="Barlow Condensed"/>
              <a:buChar char="-"/>
            </a:pPr>
            <a:r>
              <a:rPr lang="en-US" sz="2200">
                <a:solidFill>
                  <a:srgbClr val="262261"/>
                </a:solidFill>
                <a:highlight>
                  <a:schemeClr val="lt1"/>
                </a:highlight>
                <a:latin typeface="Barlow Condensed"/>
                <a:ea typeface="Barlow Condensed"/>
                <a:cs typeface="Barlow Condensed"/>
                <a:sym typeface="Barlow Condensed"/>
              </a:rPr>
              <a:t>Toimub erinevate õppeainete </a:t>
            </a:r>
            <a:r>
              <a:rPr lang="en-US" sz="2200">
                <a:solidFill>
                  <a:srgbClr val="262261"/>
                </a:solidFill>
                <a:highlight>
                  <a:schemeClr val="lt1"/>
                </a:highlight>
                <a:latin typeface="Barlow Condensed"/>
                <a:ea typeface="Barlow Condensed"/>
                <a:cs typeface="Barlow Condensed"/>
                <a:sym typeface="Barlow Condensed"/>
                <a:extLst>
                  <a:ext uri="http://customooxmlschemas.google.com/">
                    <go:slidesCustomData xmlns:go="http://customooxmlschemas.google.com/" textRoundtripDataId="7"/>
                  </a:ext>
                </a:extLst>
              </a:rPr>
              <a:t>lõimimine</a:t>
            </a:r>
            <a:r>
              <a:rPr lang="en-US" sz="2200">
                <a:solidFill>
                  <a:srgbClr val="262261"/>
                </a:solidFill>
                <a:highlight>
                  <a:schemeClr val="lt1"/>
                </a:highlight>
                <a:latin typeface="Barlow Condensed"/>
                <a:ea typeface="Barlow Condensed"/>
                <a:cs typeface="Barlow Condensed"/>
                <a:sym typeface="Barlow Condensed"/>
              </a:rPr>
              <a:t>.</a:t>
            </a:r>
            <a:endParaRPr sz="2200">
              <a:solidFill>
                <a:srgbClr val="262261"/>
              </a:solidFill>
              <a:highlight>
                <a:schemeClr val="lt1"/>
              </a:highlight>
              <a:latin typeface="Barlow Condensed"/>
              <a:ea typeface="Barlow Condensed"/>
              <a:cs typeface="Barlow Condensed"/>
              <a:sym typeface="Barlow Condensed"/>
            </a:endParaRPr>
          </a:p>
        </p:txBody>
      </p:sp>
      <p:sp>
        <p:nvSpPr>
          <p:cNvPr id="189" name="Google Shape;189;g127a873d4ca_0_0"/>
          <p:cNvSpPr txBox="1"/>
          <p:nvPr>
            <p:ph type="title"/>
          </p:nvPr>
        </p:nvSpPr>
        <p:spPr>
          <a:xfrm>
            <a:off x="517500" y="383825"/>
            <a:ext cx="3452100" cy="833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EC008B"/>
              </a:buClr>
              <a:buSzPts val="4000"/>
              <a:buFont typeface="Barlow Condensed ExtraLight"/>
              <a:buNone/>
            </a:pPr>
            <a:r>
              <a:t/>
            </a:r>
            <a:endParaRPr i="1" sz="4500">
              <a:solidFill>
                <a:srgbClr val="EC008B"/>
              </a:solidFill>
              <a:latin typeface="Barlow Condensed ExtraLight"/>
              <a:ea typeface="Barlow Condensed ExtraLight"/>
              <a:cs typeface="Barlow Condensed ExtraLight"/>
              <a:sym typeface="Barlow Condensed ExtraLight"/>
            </a:endParaRPr>
          </a:p>
          <a:p>
            <a:pPr indent="0" lvl="0" marL="0" rtl="0" algn="l">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Olulisus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LU Esitlus - valge">
  <a:themeElements>
    <a:clrScheme name="TLY">
      <a:dk1>
        <a:srgbClr val="000000"/>
      </a:dk1>
      <a:lt1>
        <a:srgbClr val="FFFFFF"/>
      </a:lt1>
      <a:dk2>
        <a:srgbClr val="44546A"/>
      </a:dk2>
      <a:lt2>
        <a:srgbClr val="E7E6E6"/>
      </a:lt2>
      <a:accent1>
        <a:srgbClr val="CF003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Greta Raidma</dc:creator>
</cp:coreProperties>
</file>