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Barlow Condensed ExtraLight"/>
      <p:regular r:id="rId23"/>
      <p:bold r:id="rId24"/>
      <p:italic r:id="rId25"/>
      <p:boldItalic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Barlow Condensed Medium"/>
      <p:regular r:id="rId31"/>
      <p:bold r:id="rId32"/>
      <p:italic r:id="rId33"/>
      <p:boldItalic r:id="rId34"/>
    </p:embeddedFont>
    <p:embeddedFont>
      <p:font typeface="Barlow Condensed SemiBold"/>
      <p:regular r:id="rId35"/>
      <p:bold r:id="rId36"/>
      <p:italic r:id="rId37"/>
      <p:boldItalic r:id="rId38"/>
    </p:embeddedFont>
    <p:embeddedFont>
      <p:font typeface="Barlow Condensed"/>
      <p:regular r:id="rId39"/>
      <p:bold r:id="rId40"/>
      <p:italic r:id="rId41"/>
      <p:boldItalic r:id="rId42"/>
    </p:embeddedFont>
    <p:embeddedFont>
      <p:font typeface="EB Garamond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7" roundtripDataSignature="AMtx7mjWR2MyaiEPbzuThjPmxmcy+NF2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Condensed-bold.fntdata"/><Relationship Id="rId20" Type="http://schemas.openxmlformats.org/officeDocument/2006/relationships/slide" Target="slides/slide15.xml"/><Relationship Id="rId42" Type="http://schemas.openxmlformats.org/officeDocument/2006/relationships/font" Target="fonts/BarlowCondensed-boldItalic.fntdata"/><Relationship Id="rId41" Type="http://schemas.openxmlformats.org/officeDocument/2006/relationships/font" Target="fonts/BarlowCondensed-italic.fntdata"/><Relationship Id="rId22" Type="http://schemas.openxmlformats.org/officeDocument/2006/relationships/slide" Target="slides/slide17.xml"/><Relationship Id="rId44" Type="http://schemas.openxmlformats.org/officeDocument/2006/relationships/font" Target="fonts/EBGaramond-bold.fntdata"/><Relationship Id="rId21" Type="http://schemas.openxmlformats.org/officeDocument/2006/relationships/slide" Target="slides/slide16.xml"/><Relationship Id="rId43" Type="http://schemas.openxmlformats.org/officeDocument/2006/relationships/font" Target="fonts/EBGaramond-regular.fntdata"/><Relationship Id="rId24" Type="http://schemas.openxmlformats.org/officeDocument/2006/relationships/font" Target="fonts/BarlowCondensedExtraLight-bold.fntdata"/><Relationship Id="rId46" Type="http://schemas.openxmlformats.org/officeDocument/2006/relationships/font" Target="fonts/EBGaramond-boldItalic.fntdata"/><Relationship Id="rId23" Type="http://schemas.openxmlformats.org/officeDocument/2006/relationships/font" Target="fonts/BarlowCondensedExtraLight-regular.fntdata"/><Relationship Id="rId45" Type="http://schemas.openxmlformats.org/officeDocument/2006/relationships/font" Target="fonts/EBGaramon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ExtraLight-boldItalic.fntdata"/><Relationship Id="rId25" Type="http://schemas.openxmlformats.org/officeDocument/2006/relationships/font" Target="fonts/BarlowCondensedExtraLight-italic.fntdata"/><Relationship Id="rId47" Type="http://customschemas.google.com/relationships/presentationmetadata" Target="meta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Medium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BarlowCondensedMedium-italic.fntdata"/><Relationship Id="rId10" Type="http://schemas.openxmlformats.org/officeDocument/2006/relationships/slide" Target="slides/slide5.xml"/><Relationship Id="rId32" Type="http://schemas.openxmlformats.org/officeDocument/2006/relationships/font" Target="fonts/BarlowCondensedMedium-bold.fntdata"/><Relationship Id="rId13" Type="http://schemas.openxmlformats.org/officeDocument/2006/relationships/slide" Target="slides/slide8.xml"/><Relationship Id="rId35" Type="http://schemas.openxmlformats.org/officeDocument/2006/relationships/font" Target="fonts/BarlowCondensedSemiBold-regular.fntdata"/><Relationship Id="rId12" Type="http://schemas.openxmlformats.org/officeDocument/2006/relationships/slide" Target="slides/slide7.xml"/><Relationship Id="rId34" Type="http://schemas.openxmlformats.org/officeDocument/2006/relationships/font" Target="fonts/BarlowCondensed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BarlowCondensedSemiBold-italic.fntdata"/><Relationship Id="rId14" Type="http://schemas.openxmlformats.org/officeDocument/2006/relationships/slide" Target="slides/slide9.xml"/><Relationship Id="rId36" Type="http://schemas.openxmlformats.org/officeDocument/2006/relationships/font" Target="fonts/BarlowCondensedSemiBold-bold.fntdata"/><Relationship Id="rId17" Type="http://schemas.openxmlformats.org/officeDocument/2006/relationships/slide" Target="slides/slide12.xml"/><Relationship Id="rId39" Type="http://schemas.openxmlformats.org/officeDocument/2006/relationships/font" Target="fonts/BarlowCondensed-regular.fntdata"/><Relationship Id="rId16" Type="http://schemas.openxmlformats.org/officeDocument/2006/relationships/slide" Target="slides/slide11.xml"/><Relationship Id="rId38" Type="http://schemas.openxmlformats.org/officeDocument/2006/relationships/font" Target="fonts/BarlowCondensedSemiBold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a5da7c04a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1a5da7c04a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91" name="Google Shape;191;g1a5da7c04a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Hea Laps: jaanuari number 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Oma Keel: aprilli väljaanne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Lemmikloom.ee: veebiajakiri</a:t>
            </a:r>
            <a:endParaRPr sz="1000"/>
          </a:p>
        </p:txBody>
      </p:sp>
      <p:sp>
        <p:nvSpPr>
          <p:cNvPr id="198" name="Google Shape;19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Merriweather Sans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</a:t>
            </a:r>
            <a:endParaRPr sz="1000"/>
          </a:p>
        </p:txBody>
      </p:sp>
      <p:sp>
        <p:nvSpPr>
          <p:cNvPr id="206" name="Google Shape;20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801024fabb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1801024fabb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15" name="Google Shape;215;g1801024fabb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5da7c04a2_4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1a5da7c04a2_4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Merriweather Sans"/>
              <a:buChar char="-"/>
            </a:pPr>
            <a:r>
              <a:t/>
            </a:r>
            <a:endParaRPr sz="1000"/>
          </a:p>
        </p:txBody>
      </p:sp>
      <p:sp>
        <p:nvSpPr>
          <p:cNvPr id="223" name="Google Shape;223;g1a5da7c04a2_4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a5da7c04a2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1a5da7c04a2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Barlow Condensed"/>
              <a:buChar char="-"/>
            </a:pPr>
            <a:r>
              <a:rPr lang="en-US" sz="1500">
                <a:latin typeface="Barlow Condensed"/>
                <a:ea typeface="Barlow Condensed"/>
                <a:cs typeface="Barlow Condensed"/>
                <a:sym typeface="Barlow Condensed"/>
              </a:rPr>
              <a:t>Tulemused näitasid, et lemmikloomade suhtes kõige rohkem solvanguid kasutavad 21-aastased ja järgmisena 40-aastased; näiteks võib tuua pätt, kaabakas, põrsas, põrglane ja topsik</a:t>
            </a:r>
            <a:endParaRPr sz="15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Barlow Condensed"/>
              <a:buChar char="-"/>
            </a:pPr>
            <a:r>
              <a:rPr lang="en-US" sz="1500">
                <a:latin typeface="Barlow Condensed"/>
                <a:ea typeface="Barlow Condensed"/>
                <a:cs typeface="Barlow Condensed"/>
                <a:sym typeface="Barlow Condensed"/>
              </a:rPr>
              <a:t>Roppsõnu kasutavad pigem alla 30-aastased; siinkohal näiteid ei too, aga võin raporteerida, et neid, kes peamiselt või ainult roppuseid kirja pani tuli pärast andmete analüüsi välja ka kaduvväike arv, kokku langes sinna kategooriasse vaid 3</a:t>
            </a:r>
            <a:endParaRPr sz="15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Barlow Condensed"/>
              <a:buChar char="-"/>
            </a:pPr>
            <a:r>
              <a:rPr lang="en-US" sz="1500">
                <a:latin typeface="Barlow Condensed"/>
                <a:ea typeface="Barlow Condensed"/>
                <a:cs typeface="Barlow Condensed"/>
                <a:sym typeface="Barlow Condensed"/>
              </a:rPr>
              <a:t>Kiitvaid sõnu kasutavad kõige rohkem 39-40 aastased; näiteks tavalised tubli, kallis, nunnu; kuid ka moosipall, meisteriito ja nupsik-tupsik.</a:t>
            </a:r>
            <a:endParaRPr sz="15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Barlow Condensed"/>
              <a:buChar char="-"/>
            </a:pPr>
            <a:r>
              <a:rPr lang="en-US" sz="1500">
                <a:latin typeface="Barlow Condensed"/>
                <a:ea typeface="Barlow Condensed"/>
                <a:cs typeface="Barlow Condensed"/>
                <a:sym typeface="Barlow Condensed"/>
              </a:rPr>
              <a:t>Hoidjakeel on jagunenud üpris võrdselt 16-58 aastaste vahel; nt sõnakordused ai-ai ja kalli-kalli, lihtsa hääldusega hellitavad vähendussõnad kiisu, rotu, helisid jäljendavaid sõnu mjäuks  </a:t>
            </a:r>
            <a:endParaRPr sz="15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500">
                <a:latin typeface="Barlow Condensed"/>
                <a:ea typeface="Barlow Condensed"/>
                <a:cs typeface="Barlow Condensed"/>
                <a:sym typeface="Barlow Condensed"/>
              </a:rPr>
              <a:t>Ülekaalukalt kiidetakse koeri rohkem (53) kui kasse (22).</a:t>
            </a:r>
            <a:endParaRPr sz="15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2" name="Google Shape;232;g1a5da7c04a2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a5da7c04a2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1a5da7c04a2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41" name="Google Shape;241;g1a5da7c04a2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25" name="Google Shape;12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34" name="Google Shape;13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a5da7c04a2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1a5da7c04a2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62261"/>
              </a:buClr>
              <a:buSzPts val="1200"/>
              <a:buFont typeface="Barlow Condensed Medium"/>
              <a:buChar char="●"/>
            </a:pPr>
            <a:r>
              <a:rPr lang="en-US">
                <a:solidFill>
                  <a:srgbClr val="262261"/>
                </a:solidFill>
                <a:highlight>
                  <a:srgbClr val="FFFFFF"/>
                </a:highlight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temaatilise teaduskirjanduse otsimine;</a:t>
            </a:r>
            <a:endParaRPr>
              <a:solidFill>
                <a:srgbClr val="262261"/>
              </a:solidFill>
              <a:highlight>
                <a:srgbClr val="FFFFFF"/>
              </a:highlight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1"/>
              </a:buClr>
              <a:buSzPts val="1200"/>
              <a:buFont typeface="Barlow Condensed Medium"/>
              <a:buChar char="●"/>
            </a:pPr>
            <a:r>
              <a:rPr lang="en-US">
                <a:solidFill>
                  <a:srgbClr val="262261"/>
                </a:solidFill>
                <a:highlight>
                  <a:srgbClr val="FFFFFF"/>
                </a:highlight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andmete kogumine koduloomade ja -masinate nimede, hellitus- ja hüüdnimede kohta, sh kuidas viidatakse loomadele ja masinatele kõnes teiste inimestega;</a:t>
            </a:r>
            <a:endParaRPr>
              <a:solidFill>
                <a:srgbClr val="262261"/>
              </a:solidFill>
              <a:highlight>
                <a:srgbClr val="FFFFFF"/>
              </a:highlight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1"/>
              </a:buClr>
              <a:buSzPts val="1200"/>
              <a:buFont typeface="Barlow Condensed Medium"/>
              <a:buChar char="●"/>
            </a:pPr>
            <a:r>
              <a:rPr lang="en-US">
                <a:solidFill>
                  <a:srgbClr val="262261"/>
                </a:solidFill>
                <a:highlight>
                  <a:srgbClr val="FFFFFF"/>
                </a:highlight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kogutud andmete ühtsesse andmebaasi salvestamine;</a:t>
            </a:r>
            <a:endParaRPr>
              <a:solidFill>
                <a:srgbClr val="262261"/>
              </a:solidFill>
              <a:highlight>
                <a:srgbClr val="FFFFFF"/>
              </a:highlight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1"/>
              </a:buClr>
              <a:buSzPts val="1200"/>
              <a:buFont typeface="Barlow Condensed Medium"/>
              <a:buChar char="●"/>
            </a:pPr>
            <a:r>
              <a:rPr lang="en-US">
                <a:solidFill>
                  <a:srgbClr val="262261"/>
                </a:solidFill>
                <a:highlight>
                  <a:srgbClr val="FFFFFF"/>
                </a:highlight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koos teise kahe rühmaga populaarteadusliku artikli kirjutamine.</a:t>
            </a:r>
            <a:endParaRPr sz="1000"/>
          </a:p>
        </p:txBody>
      </p:sp>
      <p:sp>
        <p:nvSpPr>
          <p:cNvPr id="142" name="Google Shape;142;g1a5da7c04a2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a5da7c04a2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1a5da7c04a2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Uurisime olemasolevat kirjandust etc</a:t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Sõnade all mõtleme just spetsiifiliselt, et kuidas viidati ja mis sõnu kasutati loomaga suheldes peale tema nime</a:t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Mis sõnu kodutehnikale viidates kasutati?</a:t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Uurisime kas lemmikutega kasutatavad sõnad on kiitvad, solvavad, hoidjakeelsed jne.</a:t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51" name="Google Shape;151;g1a5da7c04a2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a5da7c04a2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1a5da7c04a2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59" name="Google Shape;159;g1a5da7c04a2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a5da7c04a2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a5da7c04a2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67" name="Google Shape;167;g1a5da7c04a2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a5da7c04a2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1a5da7c04a2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75" name="Google Shape;175;g1a5da7c04a2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83" name="Google Shape;18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6" name="Google Shape;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7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17"/>
          <p:cNvSpPr txBox="1"/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idx="1" type="body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b="0" i="1" sz="38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29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9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9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9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30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1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1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31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>
            <p:ph idx="1" type="body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3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 txBox="1"/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" type="body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5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/>
          <p:nvPr>
            <p:ph idx="2" type="pic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6"/>
          <p:cNvSpPr txBox="1"/>
          <p:nvPr>
            <p:ph idx="1" type="body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/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41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41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41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41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41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41"/>
          <p:cNvSpPr txBox="1"/>
          <p:nvPr>
            <p:ph idx="1" type="body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41"/>
          <p:cNvSpPr txBox="1"/>
          <p:nvPr>
            <p:ph idx="8" type="body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1"/>
          <p:cNvSpPr txBox="1"/>
          <p:nvPr>
            <p:ph idx="9" type="body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3" type="body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1"/>
          <p:cNvSpPr txBox="1"/>
          <p:nvPr>
            <p:ph idx="14" type="body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1"/>
          <p:cNvSpPr txBox="1"/>
          <p:nvPr>
            <p:ph idx="15" type="body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1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0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20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" name="Google Shape;37;p22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1" name="Google Shape;41;p23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4" name="Google Shape;44;p24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.png" id="12" name="Google Shape;12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>
            <a:off x="1356700" y="1472275"/>
            <a:ext cx="43683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ELU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r>
              <a:rPr i="1" lang="en-US" sz="54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Kuidas me oma lemmikutega räägime?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a5da7c04a2_0_0"/>
          <p:cNvSpPr txBox="1"/>
          <p:nvPr>
            <p:ph idx="1" type="body"/>
          </p:nvPr>
        </p:nvSpPr>
        <p:spPr>
          <a:xfrm>
            <a:off x="477325" y="1103250"/>
            <a:ext cx="81894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Tuginesime varasematest uuringutest saadud teabe analüüsil, mis aitas püstitada uurimisküsimusi ja seada fookust.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Viisime läbi küsitlused, mis kvantitatiivse andmekogumismeetodina on üks</a:t>
            </a:r>
            <a:r>
              <a:rPr i="1" lang="en-US" sz="2200">
                <a:solidFill>
                  <a:srgbClr val="262262"/>
                </a:solidFill>
                <a:highlight>
                  <a:schemeClr val="lt1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kõige enam kasutatav meetodiga ühiskonna uurimisel.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Projektis saavad kokku sotsioloogiline ja lingvistiline uurimus.</a:t>
            </a:r>
            <a:endParaRPr i="1" sz="2200"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Eeliseks on erinevatel erialadel ja õppetasemetel õppivad rühmaliikmed.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4" name="Google Shape;194;g1a5da7c04a2_0_0"/>
          <p:cNvSpPr txBox="1"/>
          <p:nvPr>
            <p:ph type="title"/>
          </p:nvPr>
        </p:nvSpPr>
        <p:spPr>
          <a:xfrm>
            <a:off x="477321" y="39600"/>
            <a:ext cx="8189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 ja interdistsiplinaarsus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/>
          <p:nvPr>
            <p:ph idx="1" type="body"/>
          </p:nvPr>
        </p:nvSpPr>
        <p:spPr>
          <a:xfrm>
            <a:off x="212825" y="798150"/>
            <a:ext cx="5959500" cy="3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Artikkel </a:t>
            </a:r>
            <a:r>
              <a:rPr i="1"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“Kuidas me lemmikutega räägime?”</a:t>
            </a:r>
            <a:r>
              <a:rPr b="1"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kolme väljaandesse:</a:t>
            </a:r>
            <a:endParaRPr b="1"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85D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Hea Laps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</a:t>
            </a:r>
            <a:r>
              <a:rPr i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fookus kassid</a:t>
            </a:r>
            <a:endParaRPr i="1"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Oma Keel</a:t>
            </a:r>
            <a:r>
              <a:rPr lang="en-US" sz="2000">
                <a:latin typeface="Barlow Condensed"/>
                <a:ea typeface="Barlow Condensed"/>
                <a:cs typeface="Barlow Condensed"/>
                <a:sym typeface="Barlow Condensed"/>
              </a:rPr>
              <a:t>:</a:t>
            </a:r>
            <a:r>
              <a:rPr i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i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fookus loomad ja masinad</a:t>
            </a:r>
            <a:endParaRPr i="1"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6226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Lemmikloom.ee</a:t>
            </a:r>
            <a:r>
              <a:rPr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</a:t>
            </a:r>
            <a:r>
              <a:rPr i="1"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i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fookus loomad</a:t>
            </a:r>
            <a:endParaRPr i="1"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Andmed Clarin’isse:</a:t>
            </a:r>
            <a:endParaRPr b="1"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Materjalid kättesaadavad keeleuuringute keskkonnas ja kasutatavad edasisteks samateemalisteks uurimusteks.</a:t>
            </a:r>
            <a:r>
              <a:rPr i="1"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</a:t>
            </a:r>
            <a:endParaRPr i="1"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1" name="Google Shape;201;p12"/>
          <p:cNvSpPr txBox="1"/>
          <p:nvPr>
            <p:ph type="title"/>
          </p:nvPr>
        </p:nvSpPr>
        <p:spPr>
          <a:xfrm>
            <a:off x="212825" y="-70951"/>
            <a:ext cx="44625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tulemused 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02" name="Google Shape;202;p12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6049100" y="-79650"/>
            <a:ext cx="5302500" cy="5302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/>
          <p:nvPr>
            <p:ph idx="1" type="body"/>
          </p:nvPr>
        </p:nvSpPr>
        <p:spPr>
          <a:xfrm>
            <a:off x="477325" y="993675"/>
            <a:ext cx="56637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Lemmikloomad</a:t>
            </a:r>
            <a:endParaRPr b="1"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Uuringust selgus, et inimesed pigem räägivad enda koduloomadega, kui üldse mitte.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Missugustesse kategooriatesse nimed jagusid: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inimeste nimed (28%): Uku, Toomas, Milvi,  Meeri, Berta, Victoria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tüüpilised kodulooma nimed (18%): Muki, Pätu, Tommi, Nublu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tuntud tegelaste nimed (11,8%): Pipi, Sipsik, Elvis, Kanye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9" name="Google Shape;209;p14"/>
          <p:cNvSpPr txBox="1"/>
          <p:nvPr>
            <p:ph type="title"/>
          </p:nvPr>
        </p:nvSpPr>
        <p:spPr>
          <a:xfrm>
            <a:off x="477324" y="39600"/>
            <a:ext cx="5337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Huvitavaid fakte: Nimed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10" name="Google Shape;2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800" y="216525"/>
            <a:ext cx="3123199" cy="193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 rotWithShape="1">
          <a:blip r:embed="rId4">
            <a:alphaModFix/>
          </a:blip>
          <a:srcRect b="0" l="4520" r="4891" t="0"/>
          <a:stretch/>
        </p:blipFill>
        <p:spPr>
          <a:xfrm>
            <a:off x="6105700" y="2250525"/>
            <a:ext cx="3006850" cy="254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801024fabb_0_4"/>
          <p:cNvSpPr txBox="1"/>
          <p:nvPr>
            <p:ph idx="1" type="body"/>
          </p:nvPr>
        </p:nvSpPr>
        <p:spPr>
          <a:xfrm>
            <a:off x="477325" y="922850"/>
            <a:ext cx="61236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Lemmikloomad</a:t>
            </a:r>
            <a:endParaRPr b="1"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Enamasti oli nimi pandud kellegi teise poolt (18,3%)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Mille järgi pandi nimed: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välimuse järgi(14,6%) - Nunnu, Armas, Pisike, Tuust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käitumise (8,7%) - Pätu, Suslik, Boss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Leidus ka neid, kes kutsuvad loomi eluta objektide järgi nt Tekiila, Bentley, Safran, Hernes, Kops, Siirup jne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8" name="Google Shape;218;g1801024fabb_0_4"/>
          <p:cNvSpPr txBox="1"/>
          <p:nvPr>
            <p:ph type="title"/>
          </p:nvPr>
        </p:nvSpPr>
        <p:spPr>
          <a:xfrm>
            <a:off x="477324" y="-31150"/>
            <a:ext cx="5337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Huvitavaid fakte: Nimed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19" name="Google Shape;219;g1801024fabb_0_4"/>
          <p:cNvPicPr preferRelativeResize="0"/>
          <p:nvPr/>
        </p:nvPicPr>
        <p:blipFill rotWithShape="1">
          <a:blip r:embed="rId3">
            <a:alphaModFix/>
          </a:blip>
          <a:srcRect b="0" l="3316" r="6062" t="0"/>
          <a:stretch/>
        </p:blipFill>
        <p:spPr>
          <a:xfrm>
            <a:off x="5977550" y="532213"/>
            <a:ext cx="2752150" cy="254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a5da7c04a2_4_3"/>
          <p:cNvSpPr txBox="1"/>
          <p:nvPr>
            <p:ph idx="1" type="body"/>
          </p:nvPr>
        </p:nvSpPr>
        <p:spPr>
          <a:xfrm>
            <a:off x="477324" y="993675"/>
            <a:ext cx="54036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Kodumasinad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60% vastanutest ei räägi üldse kodumasinatega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Need, kes rääkisid panid nimesid enamasti robotitele (12,6%)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Enamjaolt pandi nimed inimeste järgi (8,5%)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Kõige sagedamini kasutatud nimed on Robi/Robert, Miralda ja Bob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6" name="Google Shape;226;g1a5da7c04a2_4_3"/>
          <p:cNvSpPr txBox="1"/>
          <p:nvPr>
            <p:ph type="title"/>
          </p:nvPr>
        </p:nvSpPr>
        <p:spPr>
          <a:xfrm>
            <a:off x="477324" y="39600"/>
            <a:ext cx="5337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Huvitavaid fakte: Nimed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27" name="Google Shape;227;g1a5da7c04a2_4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925" y="277125"/>
            <a:ext cx="3031425" cy="187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a5da7c04a2_4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9775" y="2240200"/>
            <a:ext cx="2632563" cy="254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a5da7c04a2_0_42"/>
          <p:cNvSpPr txBox="1"/>
          <p:nvPr>
            <p:ph idx="1" type="body"/>
          </p:nvPr>
        </p:nvSpPr>
        <p:spPr>
          <a:xfrm>
            <a:off x="477325" y="1065250"/>
            <a:ext cx="7986900" cy="4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b="1"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Solvangud</a:t>
            </a:r>
            <a:b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Kõige rohkem 21-aastased ja 40-aastased.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200"/>
              <a:buChar char="-"/>
            </a:pPr>
            <a:r>
              <a:rPr b="1"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Roppsõnad</a:t>
            </a:r>
            <a:b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Pigem alla 30-aastased.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200"/>
              <a:buChar char="-"/>
            </a:pPr>
            <a:r>
              <a:rPr b="1"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Kiitvad sõnad </a:t>
            </a:r>
            <a:b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Kõige rohkem 39-40 aastased.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ts val="2200"/>
              <a:buChar char="-"/>
            </a:pPr>
            <a:r>
              <a:rPr b="1"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Hoidjakeel</a:t>
            </a:r>
            <a:br>
              <a:rPr b="1"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Võrdselt 16-58 aastaste vahel.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5" name="Google Shape;235;g1a5da7c04a2_0_42"/>
          <p:cNvSpPr txBox="1"/>
          <p:nvPr>
            <p:ph type="title"/>
          </p:nvPr>
        </p:nvSpPr>
        <p:spPr>
          <a:xfrm>
            <a:off x="477324" y="0"/>
            <a:ext cx="5337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Huvitavaid fakte: Sõnavara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236" name="Google Shape;236;g1a5da7c04a2_0_42"/>
          <p:cNvSpPr txBox="1"/>
          <p:nvPr/>
        </p:nvSpPr>
        <p:spPr>
          <a:xfrm>
            <a:off x="5468925" y="993600"/>
            <a:ext cx="3433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Merriweather Sans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Koeri kiidetakse rohkem kui kasse.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g1a5da7c04a2_0_42" title="Points score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905525"/>
            <a:ext cx="4127850" cy="32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a5da7c04a2_0_48"/>
          <p:cNvSpPr txBox="1"/>
          <p:nvPr>
            <p:ph idx="1" type="body"/>
          </p:nvPr>
        </p:nvSpPr>
        <p:spPr>
          <a:xfrm>
            <a:off x="477321" y="993675"/>
            <a:ext cx="80112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00"/>
              <a:buChar char="-"/>
            </a:pPr>
            <a:r>
              <a:rPr i="1"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Loomadega suhtlemine on loomulik ja harjumuspärane, suhtlus on positiivne, kõne eesmärk on enim nunnutamine ja hellitamine ja suheldakse kõigis olukordades (söögitegemine, koristamine) </a:t>
            </a:r>
            <a:endParaRPr i="1" sz="19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00"/>
              <a:buChar char="-"/>
            </a:pPr>
            <a:r>
              <a:rPr i="1"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Masinatega  suheldakse  vähe, kuna masin ei ole elus ja ei vasta. Suhtlus on üldjuhul negatiivsust väljendav, kui masin tõrgub. Suheldakse enim kodus ja siis kui masin annab ise endast märku.   </a:t>
            </a:r>
            <a:endParaRPr i="1" sz="2100"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Enim suheldakse:</a:t>
            </a:r>
            <a:r>
              <a:rPr i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kassid,  koerad, linnud, närilised, taluloomad, putukad.</a:t>
            </a:r>
            <a:endParaRPr i="1" sz="1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pesumasin, arvuti, tolmuimeja, telefon, auto, pliit, televiisor, nõudepesumasin,, printer, ahi, külmkapp.</a:t>
            </a:r>
            <a:endParaRPr i="1" sz="1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4" name="Google Shape;244;g1a5da7c04a2_0_48"/>
          <p:cNvSpPr txBox="1"/>
          <p:nvPr>
            <p:ph type="title"/>
          </p:nvPr>
        </p:nvSpPr>
        <p:spPr>
          <a:xfrm>
            <a:off x="477324" y="39600"/>
            <a:ext cx="5337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Huvitavaid fakte: Strateegia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/>
          <p:nvPr/>
        </p:nvSpPr>
        <p:spPr>
          <a:xfrm>
            <a:off x="763501" y="1341475"/>
            <a:ext cx="43065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1" lang="en-US" sz="5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b="0" i="1" lang="en-US" sz="80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TÄNAME KUULAMAST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>
            <p:ph idx="1" type="body"/>
          </p:nvPr>
        </p:nvSpPr>
        <p:spPr>
          <a:xfrm>
            <a:off x="223525" y="904625"/>
            <a:ext cx="3642900" cy="3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b="1" i="1"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</a:t>
            </a:r>
            <a:r>
              <a:rPr b="1"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ilit Laas</a:t>
            </a:r>
            <a:r>
              <a:rPr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psühholoogia</a:t>
            </a:r>
            <a:endParaRPr i="1" sz="1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b="1"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Helin Kind</a:t>
            </a:r>
            <a:r>
              <a:rPr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eesti filoloogia</a:t>
            </a:r>
            <a:endParaRPr i="1" sz="1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b="1"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Eva</a:t>
            </a:r>
            <a:r>
              <a:rPr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-</a:t>
            </a:r>
            <a:r>
              <a:rPr b="1"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Maria</a:t>
            </a:r>
            <a:r>
              <a:rPr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b="1"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Lass</a:t>
            </a:r>
            <a:r>
              <a:rPr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organisatsioonikäitumine</a:t>
            </a:r>
            <a:endParaRPr i="1" sz="1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b="1"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Olga Bõndina</a:t>
            </a:r>
            <a:r>
              <a:rPr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vene filoloogia</a:t>
            </a:r>
            <a:endParaRPr i="1" sz="1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b="1"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Kätlyn Nõmm</a:t>
            </a:r>
            <a:r>
              <a:rPr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haldus- ja ärikorraldus</a:t>
            </a:r>
            <a:endParaRPr i="1" sz="1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b="1"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Margaret Mäses</a:t>
            </a:r>
            <a:r>
              <a:rPr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dokumentaalfilm</a:t>
            </a:r>
            <a:endParaRPr i="1" sz="1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b="1"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Jekaterina Aboltõn</a:t>
            </a:r>
            <a:r>
              <a:rPr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organisatsioonikäitumine</a:t>
            </a:r>
            <a:endParaRPr i="1" sz="1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b="1"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Annika Kaseorg</a:t>
            </a:r>
            <a:r>
              <a:rPr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organisatsioonikäitumine</a:t>
            </a:r>
            <a:endParaRPr i="1" sz="1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182880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 cap="small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i="1" sz="1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8" name="Google Shape;128;p10"/>
          <p:cNvSpPr txBox="1"/>
          <p:nvPr>
            <p:ph type="title"/>
          </p:nvPr>
        </p:nvSpPr>
        <p:spPr>
          <a:xfrm>
            <a:off x="223525" y="106423"/>
            <a:ext cx="44625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2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Projektis osalejad</a:t>
            </a:r>
            <a:endParaRPr i="1" sz="42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129" name="Google Shape;129;p10"/>
          <p:cNvSpPr txBox="1"/>
          <p:nvPr>
            <p:ph idx="1" type="body"/>
          </p:nvPr>
        </p:nvSpPr>
        <p:spPr>
          <a:xfrm>
            <a:off x="3990650" y="230575"/>
            <a:ext cx="5153400" cy="4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1"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Reet Tuberg</a:t>
            </a:r>
            <a:r>
              <a:rPr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infotehnoloogia juhtimine</a:t>
            </a:r>
            <a:endParaRPr i="1" sz="16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1"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Käroli Pajo</a:t>
            </a:r>
            <a:r>
              <a:rPr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sotsioloogia</a:t>
            </a:r>
            <a:endParaRPr i="1" sz="16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1"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Margit Jullinen</a:t>
            </a:r>
            <a:r>
              <a:rPr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psühholoogia</a:t>
            </a:r>
            <a:endParaRPr i="1" sz="16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1"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Helen Nurm</a:t>
            </a:r>
            <a:r>
              <a:rPr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alushariduse pedagoogika</a:t>
            </a:r>
            <a:endParaRPr i="1" sz="16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1"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Katrin Bergmann</a:t>
            </a:r>
            <a:r>
              <a:rPr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andragoogika</a:t>
            </a:r>
            <a:endParaRPr i="1" sz="16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Karina Solovjova</a:t>
            </a:r>
            <a:r>
              <a:rPr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matemaatika, majandusmatemaatika ja andmeanalüüs</a:t>
            </a:r>
            <a:endParaRPr i="1" sz="16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Hedy Laine</a:t>
            </a:r>
            <a:r>
              <a:rPr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psühholoogia</a:t>
            </a:r>
            <a:endParaRPr i="1" sz="16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Asko Nuume</a:t>
            </a:r>
            <a:r>
              <a:rPr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psühholoogia</a:t>
            </a:r>
            <a:endParaRPr i="1" sz="16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Katrin Maasik</a:t>
            </a:r>
            <a:r>
              <a:rPr i="1" lang="en-US" sz="16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Aasia uuringud</a:t>
            </a:r>
            <a:endParaRPr i="1" sz="16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Erle Koger</a:t>
            </a:r>
            <a:r>
              <a:rPr i="1" lang="en-US" sz="1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sotsiaaltöö</a:t>
            </a:r>
            <a:endParaRPr i="1" sz="16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300" cap="small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0" name="Google Shape;130;p10"/>
          <p:cNvSpPr txBox="1"/>
          <p:nvPr/>
        </p:nvSpPr>
        <p:spPr>
          <a:xfrm>
            <a:off x="3990650" y="4540350"/>
            <a:ext cx="3849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Barlow Condensed"/>
                <a:ea typeface="Barlow Condensed"/>
                <a:cs typeface="Barlow Condensed"/>
                <a:sym typeface="Barlow Condensed"/>
              </a:rPr>
              <a:t>Juhendajad:</a:t>
            </a:r>
            <a:r>
              <a:rPr b="1" i="1" lang="en-US" sz="1900">
                <a:latin typeface="Barlow Condensed"/>
                <a:ea typeface="Barlow Condensed"/>
                <a:cs typeface="Barlow Condensed"/>
                <a:sym typeface="Barlow Condensed"/>
              </a:rPr>
              <a:t> Reili Argus </a:t>
            </a:r>
            <a:r>
              <a:rPr i="1" lang="en-US" sz="1900">
                <a:latin typeface="Barlow Condensed"/>
                <a:ea typeface="Barlow Condensed"/>
                <a:cs typeface="Barlow Condensed"/>
                <a:sym typeface="Barlow Condensed"/>
              </a:rPr>
              <a:t>ja </a:t>
            </a:r>
            <a:r>
              <a:rPr b="1" i="1" lang="en-US" sz="1900">
                <a:latin typeface="Barlow Condensed"/>
                <a:ea typeface="Barlow Condensed"/>
                <a:cs typeface="Barlow Condensed"/>
                <a:sym typeface="Barlow Condensed"/>
              </a:rPr>
              <a:t>Annika Hussar</a:t>
            </a:r>
            <a:endParaRPr b="1" i="1" sz="19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idx="1" type="body"/>
          </p:nvPr>
        </p:nvSpPr>
        <p:spPr>
          <a:xfrm>
            <a:off x="208724" y="993675"/>
            <a:ext cx="47310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Selgitada, kuidas eestlased räägivad lemmikloomade ja seadmetega, milliseid nimesid neile annavad ja millist sõnavara lemmikute kohta kasutavad.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Anda panus keeleuuringute andmebaasi Clarin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Char char="-"/>
            </a:pPr>
            <a:r>
              <a:rPr i="1" lang="en-US" sz="22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Kirjutada populaarteaduslik artikkel.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7" name="Google Shape;137;p5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eesmärk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4743129" y="-239040"/>
            <a:ext cx="5461818" cy="546181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a5da7c04a2_0_14"/>
          <p:cNvSpPr txBox="1"/>
          <p:nvPr>
            <p:ph idx="1" type="body"/>
          </p:nvPr>
        </p:nvSpPr>
        <p:spPr>
          <a:xfrm>
            <a:off x="208725" y="1338975"/>
            <a:ext cx="5635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Milliseid nimesid ja ka hellitus ja hüüdnimesid panevad eestlased oma lemmikloomadele ja kodumasinatele?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</a:t>
            </a: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as vastajate generatsiooni, soo, elukoha, koduse keele ja haridustaseme vahel on erinevusi hellitus- ja hüüdnimede kasutamise osas?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45" name="Google Shape;145;g1a5da7c04a2_0_14"/>
          <p:cNvSpPr txBox="1"/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Nimede grupp uuris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46" name="Google Shape;146;g1a5da7c04a2_0_14"/>
          <p:cNvPicPr preferRelativeResize="0"/>
          <p:nvPr/>
        </p:nvPicPr>
        <p:blipFill rotWithShape="1">
          <a:blip r:embed="rId3">
            <a:alphaModFix/>
          </a:blip>
          <a:srcRect b="14812" l="11413" r="18263" t="3668"/>
          <a:stretch/>
        </p:blipFill>
        <p:spPr>
          <a:xfrm>
            <a:off x="5843925" y="2487300"/>
            <a:ext cx="3049824" cy="235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a5da7c04a2_0_14"/>
          <p:cNvPicPr preferRelativeResize="0"/>
          <p:nvPr/>
        </p:nvPicPr>
        <p:blipFill rotWithShape="1">
          <a:blip r:embed="rId4">
            <a:alphaModFix/>
          </a:blip>
          <a:srcRect b="20430" l="2163" r="1682" t="5087"/>
          <a:stretch/>
        </p:blipFill>
        <p:spPr>
          <a:xfrm>
            <a:off x="5157650" y="155650"/>
            <a:ext cx="3671901" cy="1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a5da7c04a2_0_21"/>
          <p:cNvSpPr txBox="1"/>
          <p:nvPr>
            <p:ph idx="1" type="body"/>
          </p:nvPr>
        </p:nvSpPr>
        <p:spPr>
          <a:xfrm>
            <a:off x="208725" y="1237425"/>
            <a:ext cx="4731000" cy="1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Milliseid sõnu kasutavad eesti keelt kõnelevad inimesed lemmikloomaga ja lemmikloomast rääkides?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</a:t>
            </a: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as ja kuidas suheldakse kodutehnikaga?</a:t>
            </a:r>
            <a:endParaRPr i="1" sz="22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Char char="-"/>
            </a:pPr>
            <a:r>
              <a:rPr i="1" lang="en-US" sz="22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Millised on kõnemaneerid lemmikutega suheldes?</a:t>
            </a:r>
            <a:endParaRPr i="1" sz="22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4" name="Google Shape;154;g1a5da7c04a2_0_21"/>
          <p:cNvSpPr txBox="1"/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Sõnavara grupp uuris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55" name="Google Shape;155;g1a5da7c04a2_0_21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4743125" y="-63200"/>
            <a:ext cx="5286000" cy="52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a5da7c04a2_0_28"/>
          <p:cNvSpPr txBox="1"/>
          <p:nvPr>
            <p:ph idx="1" type="body"/>
          </p:nvPr>
        </p:nvSpPr>
        <p:spPr>
          <a:xfrm>
            <a:off x="208725" y="1177775"/>
            <a:ext cx="4731000" cy="1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Kuidas eestlased räägivad lemmikloomade ja seadmetega?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Millistes olukordades ja mis põhjusel suheldakse?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Mis on suhtlemise eesmärk?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Miks suheldakse just verbaalselt?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2" name="Google Shape;162;g1a5da7c04a2_0_28"/>
          <p:cNvSpPr txBox="1"/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Strateegia grupp uuris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63" name="Google Shape;163;g1a5da7c04a2_0_28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a5da7c04a2_0_7"/>
          <p:cNvSpPr txBox="1"/>
          <p:nvPr>
            <p:ph idx="1" type="body"/>
          </p:nvPr>
        </p:nvSpPr>
        <p:spPr>
          <a:xfrm>
            <a:off x="88675" y="1093725"/>
            <a:ext cx="5533800" cy="3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C008B"/>
              </a:buClr>
              <a:buSzPts val="2300"/>
              <a:buFont typeface="Barlow Condensed"/>
              <a:buChar char="-"/>
            </a:pPr>
            <a:r>
              <a:rPr i="1"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Lemmikloomadele suunatud kõne ja hellitleva registri kasutust on eesti keeles uuritud väga vähe.</a:t>
            </a:r>
            <a:endParaRPr i="1"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2300"/>
              <a:buFont typeface="Barlow Condensed"/>
              <a:buChar char="-"/>
            </a:pPr>
            <a:r>
              <a:rPr i="1" lang="en-US" sz="23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Senised uurimused keskenduvad lapsekeelse või hoidjakeelse sõnavara uurimisele.</a:t>
            </a:r>
            <a:endParaRPr i="1"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2300"/>
              <a:buFont typeface="Barlow Condensed"/>
              <a:buChar char="-"/>
            </a:pPr>
            <a:r>
              <a:rPr i="1" lang="en-US" sz="23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Kodumasinatega rääkimise kohta meie teada eestikeelsed uuringud puuduvad.</a:t>
            </a:r>
            <a:endParaRPr i="1" sz="23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0" name="Google Shape;170;g1a5da7c04a2_0_7"/>
          <p:cNvSpPr txBox="1"/>
          <p:nvPr>
            <p:ph type="title"/>
          </p:nvPr>
        </p:nvSpPr>
        <p:spPr>
          <a:xfrm>
            <a:off x="414630" y="-6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Probleem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71" name="Google Shape;171;g1a5da7c04a2_0_7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5935829" y="-31829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a5da7c04a2_0_35"/>
          <p:cNvSpPr txBox="1"/>
          <p:nvPr>
            <p:ph idx="1" type="body"/>
          </p:nvPr>
        </p:nvSpPr>
        <p:spPr>
          <a:xfrm>
            <a:off x="0" y="969575"/>
            <a:ext cx="6128100" cy="3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i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Lemmikloomade pidamine on väga populaarne, aga lemmikutega rääkimise lingvistilist poolt pole põhjalikult uuritud.</a:t>
            </a:r>
            <a:endParaRPr i="1"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1800"/>
              <a:buChar char="-"/>
            </a:pPr>
            <a:r>
              <a:rPr i="1" lang="en-US" sz="20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Järjest rohkem on lemmikloomi ja mitmekülgseid kodumasinaid ning võib märgata inimesi nendega suhtlemas.</a:t>
            </a:r>
            <a:endParaRPr i="1" sz="20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000"/>
              <a:buChar char="-"/>
            </a:pPr>
            <a:r>
              <a:rPr i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Tulemused annavad olulist infot lemmikloomapidamiskultuuri ja teiste sotsioloogiliste ja lingvistiliste nähtuste kohta.</a:t>
            </a:r>
            <a:endParaRPr i="1"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000"/>
              <a:buChar char="-"/>
            </a:pPr>
            <a:r>
              <a:rPr i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</a:t>
            </a:r>
            <a:r>
              <a:rPr i="1"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eie töö annab inimestele kindlustunde, et lemmikutega rääkimine on normaalsus.</a:t>
            </a:r>
            <a:endParaRPr i="1"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8" name="Google Shape;178;g1a5da7c04a2_0_35"/>
          <p:cNvSpPr txBox="1"/>
          <p:nvPr>
            <p:ph type="title"/>
          </p:nvPr>
        </p:nvSpPr>
        <p:spPr>
          <a:xfrm>
            <a:off x="422800" y="124149"/>
            <a:ext cx="44625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Teema olulisus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79" name="Google Shape;179;g1a5da7c04a2_0_35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6128079" y="-31829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>
            <p:ph idx="1" type="body"/>
          </p:nvPr>
        </p:nvSpPr>
        <p:spPr>
          <a:xfrm>
            <a:off x="477325" y="1162876"/>
            <a:ext cx="4193100" cy="11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Uurisime Eestis ja välismaal ilmunud teemakohast kirjandust.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Püstitasime uurimisküsimused.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Viisime läbi küsitlused FB vastajaskonna abil.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i="1"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Kogutud andmete põhjal tegime analüüsi.</a:t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6" name="Google Shape;186;p8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Rakendatud tegevused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4625816" y="-841734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Greta Raidma</dc:creator>
</cp:coreProperties>
</file>