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Barlow Condensed ExtraLight"/>
      <p:regular r:id="rId24"/>
      <p:bold r:id="rId25"/>
      <p:italic r:id="rId26"/>
      <p:boldItalic r:id="rId27"/>
    </p:embeddedFont>
    <p:embeddedFont>
      <p:font typeface="Barlow Condensed Medium"/>
      <p:regular r:id="rId28"/>
      <p:bold r:id="rId29"/>
      <p:italic r:id="rId30"/>
      <p:boldItalic r:id="rId31"/>
    </p:embeddedFont>
    <p:embeddedFont>
      <p:font typeface="Barlow Condensed"/>
      <p:regular r:id="rId32"/>
      <p:bold r:id="rId33"/>
      <p:italic r:id="rId34"/>
      <p:boldItalic r:id="rId35"/>
    </p:embeddedFont>
    <p:embeddedFont>
      <p:font typeface="EB Garamond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0" roundtripDataSignature="AMtx7mhi+TBoDNPs4bTh1ARKP0H5ILrR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  <p:guide pos="162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BarlowCondensedExtraLight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arlowCondensedExtraLight-italic.fntdata"/><Relationship Id="rId25" Type="http://schemas.openxmlformats.org/officeDocument/2006/relationships/font" Target="fonts/BarlowCondensedExtraLight-bold.fntdata"/><Relationship Id="rId28" Type="http://schemas.openxmlformats.org/officeDocument/2006/relationships/font" Target="fonts/BarlowCondensedMedium-regular.fntdata"/><Relationship Id="rId27" Type="http://schemas.openxmlformats.org/officeDocument/2006/relationships/font" Target="fonts/BarlowCondensedExtraLigh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arlowCondensedMedium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BarlowCondensedMedium-boldItalic.fntdata"/><Relationship Id="rId30" Type="http://schemas.openxmlformats.org/officeDocument/2006/relationships/font" Target="fonts/BarlowCondensedMedium-italic.fntdata"/><Relationship Id="rId11" Type="http://schemas.openxmlformats.org/officeDocument/2006/relationships/slide" Target="slides/slide6.xml"/><Relationship Id="rId33" Type="http://schemas.openxmlformats.org/officeDocument/2006/relationships/font" Target="fonts/BarlowCondensed-bold.fntdata"/><Relationship Id="rId10" Type="http://schemas.openxmlformats.org/officeDocument/2006/relationships/slide" Target="slides/slide5.xml"/><Relationship Id="rId32" Type="http://schemas.openxmlformats.org/officeDocument/2006/relationships/font" Target="fonts/BarlowCondensed-regular.fntdata"/><Relationship Id="rId13" Type="http://schemas.openxmlformats.org/officeDocument/2006/relationships/slide" Target="slides/slide8.xml"/><Relationship Id="rId35" Type="http://schemas.openxmlformats.org/officeDocument/2006/relationships/font" Target="fonts/BarlowCondensed-boldItalic.fntdata"/><Relationship Id="rId12" Type="http://schemas.openxmlformats.org/officeDocument/2006/relationships/slide" Target="slides/slide7.xml"/><Relationship Id="rId34" Type="http://schemas.openxmlformats.org/officeDocument/2006/relationships/font" Target="fonts/BarlowCondensed-italic.fntdata"/><Relationship Id="rId15" Type="http://schemas.openxmlformats.org/officeDocument/2006/relationships/slide" Target="slides/slide10.xml"/><Relationship Id="rId37" Type="http://schemas.openxmlformats.org/officeDocument/2006/relationships/font" Target="fonts/EBGaramond-bold.fntdata"/><Relationship Id="rId14" Type="http://schemas.openxmlformats.org/officeDocument/2006/relationships/slide" Target="slides/slide9.xml"/><Relationship Id="rId36" Type="http://schemas.openxmlformats.org/officeDocument/2006/relationships/font" Target="fonts/EBGaramond-regular.fntdata"/><Relationship Id="rId17" Type="http://schemas.openxmlformats.org/officeDocument/2006/relationships/slide" Target="slides/slide12.xml"/><Relationship Id="rId39" Type="http://schemas.openxmlformats.org/officeDocument/2006/relationships/font" Target="fonts/EBGaramond-boldItalic.fntdata"/><Relationship Id="rId16" Type="http://schemas.openxmlformats.org/officeDocument/2006/relationships/slide" Target="slides/slide11.xml"/><Relationship Id="rId38" Type="http://schemas.openxmlformats.org/officeDocument/2006/relationships/font" Target="fonts/EBGaramond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ylokool.com/helisalv/iseseisvalt-motlema/mis-probleem/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" name="Google Shape;11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6e4943deb3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g16e4943deb3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2" name="Google Shape;192;g16e4943deb3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b02c941069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g1b02c941069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0" name="Google Shape;200;g1b02c941069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b02c941069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g1b02c941069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8" name="Google Shape;208;g1b02c941069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b02c941069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g1b02c941069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6" name="Google Shape;216;g1b02c941069_0_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b02c941069_0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g1b02c941069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4" name="Google Shape;224;g1b02c941069_0_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237" name="Google Shape;237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3" name="Google Shape;24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b02c94106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b02c94106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1b02c941069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" name="Google Shape;14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Probleem on: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- Lahendust nõudev küsimus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- Takistus, väljakutse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-  Vastuolu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/>
              <a:t>Kuula: Ülo Vooglaid, </a:t>
            </a:r>
            <a:r>
              <a:rPr lang="en-US" sz="1000" u="sng">
                <a:solidFill>
                  <a:schemeClr val="hlink"/>
                </a:solidFill>
                <a:hlinkClick r:id="rId2"/>
              </a:rPr>
              <a:t>Mis on probleem?</a:t>
            </a:r>
            <a:endParaRPr sz="1000"/>
          </a:p>
        </p:txBody>
      </p:sp>
      <p:sp>
        <p:nvSpPr>
          <p:cNvPr id="155" name="Google Shape;155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163" name="Google Shape;163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176" name="Google Shape;176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3" name="Google Shape;18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sislaid (valge)">
  <p:cSld name="Esislaid (valge)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/>
          <p:nvPr/>
        </p:nvSpPr>
        <p:spPr>
          <a:xfrm>
            <a:off x="0" y="4318000"/>
            <a:ext cx="3263900" cy="82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5" name="Google Shape;15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80796" y="2811083"/>
            <a:ext cx="1758374" cy="10176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LY-est.png" id="16" name="Google Shape;1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18109" y="4120464"/>
            <a:ext cx="1724101" cy="3548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15"/>
          <p:cNvCxnSpPr/>
          <p:nvPr/>
        </p:nvCxnSpPr>
        <p:spPr>
          <a:xfrm flipH="1">
            <a:off x="5676901" y="609600"/>
            <a:ext cx="800099" cy="3888589"/>
          </a:xfrm>
          <a:prstGeom prst="straightConnector1">
            <a:avLst/>
          </a:prstGeom>
          <a:noFill/>
          <a:ln cap="flat" cmpd="sng" w="444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" name="Google Shape;18;p15"/>
          <p:cNvSpPr txBox="1"/>
          <p:nvPr>
            <p:ph type="title"/>
          </p:nvPr>
        </p:nvSpPr>
        <p:spPr>
          <a:xfrm>
            <a:off x="628203" y="625298"/>
            <a:ext cx="4781997" cy="38500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i="0"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9" name="Google Shape;1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769025" y="27865019"/>
            <a:ext cx="1749449" cy="1749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74165" y="715318"/>
            <a:ext cx="1810421" cy="1797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õrdlus 01">
  <p:cSld name="võrdlus 0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/>
          <p:nvPr>
            <p:ph idx="1" type="body"/>
          </p:nvPr>
        </p:nvSpPr>
        <p:spPr>
          <a:xfrm>
            <a:off x="622300" y="1778000"/>
            <a:ext cx="3724275" cy="2550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4"/>
          <p:cNvSpPr txBox="1"/>
          <p:nvPr>
            <p:ph idx="2" type="body"/>
          </p:nvPr>
        </p:nvSpPr>
        <p:spPr>
          <a:xfrm>
            <a:off x="4810126" y="1778000"/>
            <a:ext cx="3724275" cy="2550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24"/>
          <p:cNvSpPr txBox="1"/>
          <p:nvPr>
            <p:ph type="title"/>
          </p:nvPr>
        </p:nvSpPr>
        <p:spPr>
          <a:xfrm>
            <a:off x="628650" y="464083"/>
            <a:ext cx="7886700" cy="1264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õrdlus 02">
  <p:cSld name="võrdlus 02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5"/>
          <p:cNvSpPr txBox="1"/>
          <p:nvPr>
            <p:ph idx="1" type="body"/>
          </p:nvPr>
        </p:nvSpPr>
        <p:spPr>
          <a:xfrm>
            <a:off x="622300" y="1394223"/>
            <a:ext cx="3724275" cy="2934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25"/>
          <p:cNvSpPr txBox="1"/>
          <p:nvPr>
            <p:ph idx="2" type="body"/>
          </p:nvPr>
        </p:nvSpPr>
        <p:spPr>
          <a:xfrm>
            <a:off x="4810126" y="1394223"/>
            <a:ext cx="3724275" cy="2934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25"/>
          <p:cNvSpPr txBox="1"/>
          <p:nvPr>
            <p:ph type="title"/>
          </p:nvPr>
        </p:nvSpPr>
        <p:spPr>
          <a:xfrm>
            <a:off x="596900" y="362930"/>
            <a:ext cx="7962900" cy="926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i="0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">
  <p:cSld name="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6"/>
          <p:cNvSpPr txBox="1"/>
          <p:nvPr>
            <p:ph idx="1" type="body"/>
          </p:nvPr>
        </p:nvSpPr>
        <p:spPr>
          <a:xfrm>
            <a:off x="415007" y="458412"/>
            <a:ext cx="3127768" cy="499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8000"/>
              <a:buNone/>
              <a:defRPr b="0" i="1" sz="38000">
                <a:solidFill>
                  <a:srgbClr val="D0043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26"/>
          <p:cNvSpPr txBox="1"/>
          <p:nvPr>
            <p:ph idx="2" type="body"/>
          </p:nvPr>
        </p:nvSpPr>
        <p:spPr>
          <a:xfrm>
            <a:off x="3698721" y="1661862"/>
            <a:ext cx="4751812" cy="1675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Merriweather Sans"/>
              <a:buChar char="-"/>
              <a:defRPr sz="3200"/>
            </a:lvl1pPr>
            <a:lvl2pPr indent="-4064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00"/>
              <a:buChar char="-"/>
              <a:defRPr sz="2800"/>
            </a:lvl2pPr>
            <a:lvl3pPr indent="-3810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lm ruutu 01">
  <p:cSld name="kolm ruutu 0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7"/>
          <p:cNvSpPr/>
          <p:nvPr/>
        </p:nvSpPr>
        <p:spPr>
          <a:xfrm>
            <a:off x="7493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" name="Google Shape;61;p27"/>
          <p:cNvSpPr txBox="1"/>
          <p:nvPr>
            <p:ph type="title"/>
          </p:nvPr>
        </p:nvSpPr>
        <p:spPr>
          <a:xfrm>
            <a:off x="755576" y="1790344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anchorCtr="0" anchor="b" bIns="140400" lIns="180000" spcFirstLastPara="1" rIns="180000" wrap="square" tIns="374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b="0" i="0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7"/>
          <p:cNvSpPr/>
          <p:nvPr>
            <p:ph idx="2" type="pic"/>
          </p:nvPr>
        </p:nvSpPr>
        <p:spPr>
          <a:xfrm>
            <a:off x="34558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27"/>
          <p:cNvSpPr/>
          <p:nvPr>
            <p:ph idx="3" type="pic"/>
          </p:nvPr>
        </p:nvSpPr>
        <p:spPr>
          <a:xfrm>
            <a:off x="61561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7"/>
          <p:cNvSpPr txBox="1"/>
          <p:nvPr>
            <p:ph idx="1" type="body"/>
          </p:nvPr>
        </p:nvSpPr>
        <p:spPr>
          <a:xfrm>
            <a:off x="762000" y="2828922"/>
            <a:ext cx="7772400" cy="155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27"/>
          <p:cNvSpPr txBox="1"/>
          <p:nvPr/>
        </p:nvSpPr>
        <p:spPr>
          <a:xfrm>
            <a:off x="755576" y="627534"/>
            <a:ext cx="1656184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140400" lIns="180000" spcFirstLastPara="1" rIns="180000" wrap="square" tIns="374400">
            <a:noAutofit/>
          </a:bodyPr>
          <a:lstStyle/>
          <a:p>
            <a:pPr indent="0" lvl="0" marL="0" marR="0" rtl="0" algn="l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b="0" i="1" lang="en-US" sz="6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lm ruutu 02">
  <p:cSld name="kolm ruutu 0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8"/>
          <p:cNvSpPr/>
          <p:nvPr>
            <p:ph idx="2" type="pic"/>
          </p:nvPr>
        </p:nvSpPr>
        <p:spPr>
          <a:xfrm>
            <a:off x="7634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8"/>
          <p:cNvSpPr/>
          <p:nvPr>
            <p:ph idx="3" type="pic"/>
          </p:nvPr>
        </p:nvSpPr>
        <p:spPr>
          <a:xfrm>
            <a:off x="61561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28"/>
          <p:cNvSpPr/>
          <p:nvPr/>
        </p:nvSpPr>
        <p:spPr>
          <a:xfrm>
            <a:off x="34798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28"/>
          <p:cNvSpPr txBox="1"/>
          <p:nvPr>
            <p:ph type="title"/>
          </p:nvPr>
        </p:nvSpPr>
        <p:spPr>
          <a:xfrm>
            <a:off x="3486076" y="1762122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anchorCtr="0" anchor="b" bIns="140400" lIns="180000" spcFirstLastPara="1" rIns="180000" wrap="square" tIns="374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b="0" i="0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8"/>
          <p:cNvSpPr txBox="1"/>
          <p:nvPr/>
        </p:nvSpPr>
        <p:spPr>
          <a:xfrm>
            <a:off x="3486076" y="627534"/>
            <a:ext cx="1656184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140400" lIns="180000" spcFirstLastPara="1" rIns="180000" wrap="square" tIns="374400">
            <a:noAutofit/>
          </a:bodyPr>
          <a:lstStyle/>
          <a:p>
            <a:pPr indent="0" lvl="0" marL="0" marR="0" rtl="0" algn="l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b="0" i="1" lang="en-US" sz="6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8"/>
          <p:cNvSpPr txBox="1"/>
          <p:nvPr>
            <p:ph idx="1" type="body"/>
          </p:nvPr>
        </p:nvSpPr>
        <p:spPr>
          <a:xfrm>
            <a:off x="762000" y="2828922"/>
            <a:ext cx="7772400" cy="155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lm ruutu 03">
  <p:cSld name="kolm ruutu 03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9"/>
          <p:cNvSpPr/>
          <p:nvPr>
            <p:ph idx="2" type="pic"/>
          </p:nvPr>
        </p:nvSpPr>
        <p:spPr>
          <a:xfrm>
            <a:off x="34558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29"/>
          <p:cNvSpPr/>
          <p:nvPr>
            <p:ph idx="3" type="pic"/>
          </p:nvPr>
        </p:nvSpPr>
        <p:spPr>
          <a:xfrm>
            <a:off x="7586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29"/>
          <p:cNvSpPr/>
          <p:nvPr/>
        </p:nvSpPr>
        <p:spPr>
          <a:xfrm>
            <a:off x="61849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p29"/>
          <p:cNvSpPr txBox="1"/>
          <p:nvPr>
            <p:ph type="title"/>
          </p:nvPr>
        </p:nvSpPr>
        <p:spPr>
          <a:xfrm>
            <a:off x="6191176" y="1776233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anchorCtr="0" anchor="b" bIns="140400" lIns="180000" spcFirstLastPara="1" rIns="180000" wrap="square" tIns="374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b="0" i="0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9"/>
          <p:cNvSpPr txBox="1"/>
          <p:nvPr/>
        </p:nvSpPr>
        <p:spPr>
          <a:xfrm>
            <a:off x="6191176" y="627534"/>
            <a:ext cx="1656184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140400" lIns="180000" spcFirstLastPara="1" rIns="180000" wrap="square" tIns="374400">
            <a:noAutofit/>
          </a:bodyPr>
          <a:lstStyle/>
          <a:p>
            <a:pPr indent="0" lvl="0" marL="0" marR="0" rtl="0" algn="l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b="0" i="1" lang="en-US" sz="6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9"/>
          <p:cNvSpPr txBox="1"/>
          <p:nvPr>
            <p:ph idx="1" type="body"/>
          </p:nvPr>
        </p:nvSpPr>
        <p:spPr>
          <a:xfrm>
            <a:off x="762000" y="2828922"/>
            <a:ext cx="7772400" cy="155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äike ringpilt + sisu">
  <p:cSld name="väike ringpilt + sisu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0"/>
          <p:cNvSpPr/>
          <p:nvPr>
            <p:ph idx="2" type="pic"/>
          </p:nvPr>
        </p:nvSpPr>
        <p:spPr>
          <a:xfrm>
            <a:off x="566445" y="777213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2" name="Google Shape;82;p30"/>
          <p:cNvSpPr txBox="1"/>
          <p:nvPr>
            <p:ph idx="1" type="body"/>
          </p:nvPr>
        </p:nvSpPr>
        <p:spPr>
          <a:xfrm>
            <a:off x="4247444" y="1762553"/>
            <a:ext cx="4460622" cy="1299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ur ringpilt + sisu">
  <p:cSld name="suur ringpilt + sisu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1"/>
          <p:cNvSpPr txBox="1"/>
          <p:nvPr>
            <p:ph idx="1" type="body"/>
          </p:nvPr>
        </p:nvSpPr>
        <p:spPr>
          <a:xfrm>
            <a:off x="451930" y="1963490"/>
            <a:ext cx="3466560" cy="1299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31"/>
          <p:cNvSpPr/>
          <p:nvPr>
            <p:ph idx="2" type="pic"/>
          </p:nvPr>
        </p:nvSpPr>
        <p:spPr>
          <a:xfrm>
            <a:off x="4671398" y="-668680"/>
            <a:ext cx="6732000" cy="67320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 + pealkiri + sisu">
  <p:cSld name="pilt + pealkiri + sisu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2"/>
          <p:cNvSpPr/>
          <p:nvPr>
            <p:ph idx="2" type="pic"/>
          </p:nvPr>
        </p:nvSpPr>
        <p:spPr>
          <a:xfrm>
            <a:off x="4850090" y="0"/>
            <a:ext cx="4293911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32"/>
          <p:cNvSpPr txBox="1"/>
          <p:nvPr>
            <p:ph type="title"/>
          </p:nvPr>
        </p:nvSpPr>
        <p:spPr>
          <a:xfrm>
            <a:off x="470288" y="984230"/>
            <a:ext cx="3921133" cy="1426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2"/>
          <p:cNvSpPr txBox="1"/>
          <p:nvPr>
            <p:ph idx="1" type="body"/>
          </p:nvPr>
        </p:nvSpPr>
        <p:spPr>
          <a:xfrm>
            <a:off x="515430" y="2563565"/>
            <a:ext cx="3878770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 + sisu">
  <p:cSld name="pilt + sisu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3"/>
          <p:cNvSpPr/>
          <p:nvPr>
            <p:ph idx="2" type="pic"/>
          </p:nvPr>
        </p:nvSpPr>
        <p:spPr>
          <a:xfrm>
            <a:off x="4850090" y="0"/>
            <a:ext cx="4293911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33"/>
          <p:cNvSpPr txBox="1"/>
          <p:nvPr>
            <p:ph idx="1" type="body"/>
          </p:nvPr>
        </p:nvSpPr>
        <p:spPr>
          <a:xfrm>
            <a:off x="515430" y="1992065"/>
            <a:ext cx="3878770" cy="1299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tt pealkirjaga 02">
  <p:cSld name="jutt pealkirjaga 02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596900" y="362930"/>
            <a:ext cx="7962900" cy="926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i="0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body"/>
          </p:nvPr>
        </p:nvSpPr>
        <p:spPr>
          <a:xfrm>
            <a:off x="625320" y="1371978"/>
            <a:ext cx="7909080" cy="2925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 + pildiallkiri">
  <p:cSld name="pilt + pildiallkiri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4"/>
          <p:cNvSpPr/>
          <p:nvPr>
            <p:ph idx="2" type="pic"/>
          </p:nvPr>
        </p:nvSpPr>
        <p:spPr>
          <a:xfrm>
            <a:off x="381000" y="257175"/>
            <a:ext cx="8356600" cy="4010025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34"/>
          <p:cNvSpPr txBox="1"/>
          <p:nvPr>
            <p:ph idx="1" type="body"/>
          </p:nvPr>
        </p:nvSpPr>
        <p:spPr>
          <a:xfrm>
            <a:off x="2755900" y="4419600"/>
            <a:ext cx="5969000" cy="4256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alkiri 01">
  <p:cSld name="pealkiri 0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5"/>
          <p:cNvSpPr txBox="1"/>
          <p:nvPr>
            <p:ph type="title"/>
          </p:nvPr>
        </p:nvSpPr>
        <p:spPr>
          <a:xfrm>
            <a:off x="393700" y="471140"/>
            <a:ext cx="8356600" cy="14058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alkiri 02">
  <p:cSld name="pealkiri 02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6"/>
          <p:cNvSpPr txBox="1"/>
          <p:nvPr>
            <p:ph type="title"/>
          </p:nvPr>
        </p:nvSpPr>
        <p:spPr>
          <a:xfrm>
            <a:off x="375566" y="334356"/>
            <a:ext cx="8363190" cy="850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i="0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ühi">
  <p:cSld name="tühi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">
  <p:cSld name="pil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8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9"/>
          <p:cNvSpPr/>
          <p:nvPr>
            <p:ph idx="2" type="pic"/>
          </p:nvPr>
        </p:nvSpPr>
        <p:spPr>
          <a:xfrm>
            <a:off x="985545" y="9775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5" name="Google Shape;105;p39"/>
          <p:cNvSpPr/>
          <p:nvPr>
            <p:ph idx="3" type="pic"/>
          </p:nvPr>
        </p:nvSpPr>
        <p:spPr>
          <a:xfrm>
            <a:off x="3474745" y="9775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6" name="Google Shape;106;p39"/>
          <p:cNvSpPr/>
          <p:nvPr>
            <p:ph idx="4" type="pic"/>
          </p:nvPr>
        </p:nvSpPr>
        <p:spPr>
          <a:xfrm>
            <a:off x="5887745" y="9775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7" name="Google Shape;107;p39"/>
          <p:cNvSpPr/>
          <p:nvPr>
            <p:ph idx="5" type="pic"/>
          </p:nvPr>
        </p:nvSpPr>
        <p:spPr>
          <a:xfrm>
            <a:off x="6891045" y="28063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8" name="Google Shape;108;p39"/>
          <p:cNvSpPr/>
          <p:nvPr>
            <p:ph idx="6" type="pic"/>
          </p:nvPr>
        </p:nvSpPr>
        <p:spPr>
          <a:xfrm>
            <a:off x="4414545" y="28063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9" name="Google Shape;109;p39"/>
          <p:cNvSpPr/>
          <p:nvPr>
            <p:ph idx="7" type="pic"/>
          </p:nvPr>
        </p:nvSpPr>
        <p:spPr>
          <a:xfrm>
            <a:off x="1963445" y="28063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0" name="Google Shape;110;p39"/>
          <p:cNvSpPr txBox="1"/>
          <p:nvPr>
            <p:ph idx="1" type="body"/>
          </p:nvPr>
        </p:nvSpPr>
        <p:spPr>
          <a:xfrm>
            <a:off x="787400" y="20930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39"/>
          <p:cNvSpPr txBox="1"/>
          <p:nvPr>
            <p:ph idx="8" type="body"/>
          </p:nvPr>
        </p:nvSpPr>
        <p:spPr>
          <a:xfrm>
            <a:off x="3251200" y="20930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39"/>
          <p:cNvSpPr txBox="1"/>
          <p:nvPr>
            <p:ph idx="9" type="body"/>
          </p:nvPr>
        </p:nvSpPr>
        <p:spPr>
          <a:xfrm>
            <a:off x="5676900" y="20930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39"/>
          <p:cNvSpPr txBox="1"/>
          <p:nvPr>
            <p:ph idx="13" type="body"/>
          </p:nvPr>
        </p:nvSpPr>
        <p:spPr>
          <a:xfrm>
            <a:off x="6680200" y="39218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39"/>
          <p:cNvSpPr txBox="1"/>
          <p:nvPr>
            <p:ph idx="14" type="body"/>
          </p:nvPr>
        </p:nvSpPr>
        <p:spPr>
          <a:xfrm>
            <a:off x="4203700" y="39218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39"/>
          <p:cNvSpPr txBox="1"/>
          <p:nvPr>
            <p:ph idx="15" type="body"/>
          </p:nvPr>
        </p:nvSpPr>
        <p:spPr>
          <a:xfrm>
            <a:off x="1752600" y="39218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39"/>
          <p:cNvSpPr txBox="1"/>
          <p:nvPr>
            <p:ph type="title"/>
          </p:nvPr>
        </p:nvSpPr>
        <p:spPr>
          <a:xfrm>
            <a:off x="375566" y="334356"/>
            <a:ext cx="8363190" cy="850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i="0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01 (valge)">
  <p:cSld name="tees 01 (valge)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7"/>
          <p:cNvSpPr txBox="1"/>
          <p:nvPr>
            <p:ph type="title"/>
          </p:nvPr>
        </p:nvSpPr>
        <p:spPr>
          <a:xfrm>
            <a:off x="2472940" y="1421060"/>
            <a:ext cx="5928560" cy="21105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6" name="Google Shape;26;p17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ur ringpilt + pealkiri + sisu">
  <p:cSld name="suur ringpilt + pealkiri + sisu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/>
          <p:nvPr>
            <p:ph idx="1" type="body"/>
          </p:nvPr>
        </p:nvSpPr>
        <p:spPr>
          <a:xfrm>
            <a:off x="477330" y="2563565"/>
            <a:ext cx="3466560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18"/>
          <p:cNvSpPr/>
          <p:nvPr>
            <p:ph idx="2" type="pic"/>
          </p:nvPr>
        </p:nvSpPr>
        <p:spPr>
          <a:xfrm>
            <a:off x="4671398" y="-668680"/>
            <a:ext cx="6732000" cy="6732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0" name="Google Shape;30;p18"/>
          <p:cNvSpPr txBox="1"/>
          <p:nvPr>
            <p:ph type="title"/>
          </p:nvPr>
        </p:nvSpPr>
        <p:spPr>
          <a:xfrm>
            <a:off x="470288" y="1009630"/>
            <a:ext cx="3452119" cy="1426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02 (valge)">
  <p:cSld name="tees 02 (valge)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/>
          <p:nvPr>
            <p:ph type="title"/>
          </p:nvPr>
        </p:nvSpPr>
        <p:spPr>
          <a:xfrm>
            <a:off x="2469826" y="1418720"/>
            <a:ext cx="5944374" cy="2027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i="0"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3" name="Google Shape;33;p19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selgitusega 01 (valge)" type="obj">
  <p:cSld name="OBJEC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0"/>
          <p:cNvSpPr txBox="1"/>
          <p:nvPr>
            <p:ph type="title"/>
          </p:nvPr>
        </p:nvSpPr>
        <p:spPr>
          <a:xfrm>
            <a:off x="2472940" y="1421061"/>
            <a:ext cx="592856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0"/>
          <p:cNvSpPr txBox="1"/>
          <p:nvPr>
            <p:ph idx="1" type="body"/>
          </p:nvPr>
        </p:nvSpPr>
        <p:spPr>
          <a:xfrm>
            <a:off x="2472940" y="2555894"/>
            <a:ext cx="5928562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37" name="Google Shape;37;p20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selgitusega 02 (valge)">
  <p:cSld name="tees selgitusega 02 (valge)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/>
          <p:nvPr>
            <p:ph type="title"/>
          </p:nvPr>
        </p:nvSpPr>
        <p:spPr>
          <a:xfrm>
            <a:off x="2469826" y="1418721"/>
            <a:ext cx="5944374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i="0"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1" type="body"/>
          </p:nvPr>
        </p:nvSpPr>
        <p:spPr>
          <a:xfrm>
            <a:off x="2472940" y="2555894"/>
            <a:ext cx="5928562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41" name="Google Shape;41;p21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lgitus">
  <p:cSld name="selgitu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2"/>
          <p:cNvSpPr txBox="1"/>
          <p:nvPr>
            <p:ph idx="1" type="body"/>
          </p:nvPr>
        </p:nvSpPr>
        <p:spPr>
          <a:xfrm>
            <a:off x="2499021" y="1490409"/>
            <a:ext cx="5724679" cy="1919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Merriweather Sans"/>
              <a:buChar char="-"/>
              <a:defRPr sz="3200"/>
            </a:lvl1pPr>
            <a:lvl2pPr indent="-4064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00"/>
              <a:buChar char="-"/>
              <a:defRPr sz="2800"/>
            </a:lvl2pPr>
            <a:lvl3pPr indent="-3810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44" name="Google Shape;44;p22"/>
          <p:cNvCxnSpPr/>
          <p:nvPr/>
        </p:nvCxnSpPr>
        <p:spPr>
          <a:xfrm flipH="1">
            <a:off x="1130535" y="1195554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tt pealkirjaga 01">
  <p:cSld name="jutt pealkirjaga 0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/>
          <p:nvPr>
            <p:ph type="title"/>
          </p:nvPr>
        </p:nvSpPr>
        <p:spPr>
          <a:xfrm>
            <a:off x="628650" y="464083"/>
            <a:ext cx="7886700" cy="1264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" type="body"/>
          </p:nvPr>
        </p:nvSpPr>
        <p:spPr>
          <a:xfrm>
            <a:off x="625320" y="1820334"/>
            <a:ext cx="7909080" cy="2476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7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idx="1" type="body"/>
          </p:nvPr>
        </p:nvSpPr>
        <p:spPr>
          <a:xfrm>
            <a:off x="628650" y="1806221"/>
            <a:ext cx="7886700" cy="28265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925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429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3655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11" name="Google Shape;11;p14"/>
          <p:cNvSpPr txBox="1"/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  <a:defRPr b="0" i="1" sz="6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TLY-est.png" id="12" name="Google Shape;12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00050" y="4483721"/>
            <a:ext cx="1896511" cy="3903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Relationship Id="rId4" Type="http://schemas.openxmlformats.org/officeDocument/2006/relationships/hyperlink" Target="http://www.youtube.com/watch?v=y7ssp-oWw0M" TargetMode="External"/><Relationship Id="rId5" Type="http://schemas.openxmlformats.org/officeDocument/2006/relationships/image" Target="../media/image19.jpg"/><Relationship Id="rId6" Type="http://schemas.openxmlformats.org/officeDocument/2006/relationships/image" Target="../media/image22.png"/><Relationship Id="rId7" Type="http://schemas.openxmlformats.org/officeDocument/2006/relationships/image" Target="../media/image20.png"/><Relationship Id="rId8" Type="http://schemas.openxmlformats.org/officeDocument/2006/relationships/image" Target="../media/image2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12.png"/><Relationship Id="rId7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"/>
          <p:cNvSpPr/>
          <p:nvPr/>
        </p:nvSpPr>
        <p:spPr>
          <a:xfrm>
            <a:off x="0" y="1223650"/>
            <a:ext cx="5967300" cy="21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US" sz="6800" u="none" cap="none" strike="noStrike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ÕPPEMATERJALIDE         </a:t>
            </a:r>
            <a:r>
              <a:rPr b="0" i="1" lang="en-US" sz="6800" u="none" cap="none" strike="noStrike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LOOMINE  LASTEAEDADELE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6e4943deb3_0_10"/>
          <p:cNvSpPr txBox="1"/>
          <p:nvPr/>
        </p:nvSpPr>
        <p:spPr>
          <a:xfrm>
            <a:off x="609600" y="257175"/>
            <a:ext cx="44193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1" lang="en-US" sz="4500" u="none" cap="none" strike="noStrike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VISUAAL INSTAGRAM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g16e4943deb3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6975" y="1210575"/>
            <a:ext cx="3219450" cy="3070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16e4943deb3_0_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8825" y="152400"/>
            <a:ext cx="2583417" cy="4838699"/>
          </a:xfrm>
          <a:prstGeom prst="rect">
            <a:avLst/>
          </a:prstGeom>
          <a:noFill/>
          <a:ln>
            <a:noFill/>
          </a:ln>
          <a:effectLst>
            <a:outerShdw blurRad="114300" rotWithShape="0" algn="bl" dir="3480000" dist="9525">
              <a:schemeClr val="dk2">
                <a:alpha val="37647"/>
              </a:scheme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b02c941069_0_8"/>
          <p:cNvSpPr txBox="1"/>
          <p:nvPr/>
        </p:nvSpPr>
        <p:spPr>
          <a:xfrm>
            <a:off x="609600" y="257175"/>
            <a:ext cx="50388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1" lang="en-US" sz="4500" u="none" cap="none" strike="noStrike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VISUAAL FACEBOOK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g1b02c941069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6975" y="1210575"/>
            <a:ext cx="3219450" cy="3070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1b02c941069_0_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8225" y="99800"/>
            <a:ext cx="2317249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b02c941069_0_16"/>
          <p:cNvSpPr txBox="1"/>
          <p:nvPr/>
        </p:nvSpPr>
        <p:spPr>
          <a:xfrm>
            <a:off x="609600" y="257175"/>
            <a:ext cx="53658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1" lang="en-US" sz="4500" u="none" cap="none" strike="noStrike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VISUAAL VEEB</a:t>
            </a: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I</a:t>
            </a:r>
            <a:r>
              <a:rPr b="0" i="1" lang="en-US" sz="4500" u="none" cap="none" strike="noStrike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LEHT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g1b02c941069_0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6975" y="1210575"/>
            <a:ext cx="3219450" cy="3070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1b02c941069_0_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5475" y="152400"/>
            <a:ext cx="2559788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b02c941069_0_28"/>
          <p:cNvSpPr txBox="1"/>
          <p:nvPr/>
        </p:nvSpPr>
        <p:spPr>
          <a:xfrm>
            <a:off x="609600" y="257175"/>
            <a:ext cx="53658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1" lang="en-US" sz="4500" u="none" cap="none" strike="noStrike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VISUAAL </a:t>
            </a: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PLAKAT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g1b02c941069_0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6975" y="1210575"/>
            <a:ext cx="3219450" cy="3070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g1b02c941069_0_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2525" y="0"/>
            <a:ext cx="363662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b02c941069_0_36"/>
          <p:cNvSpPr txBox="1"/>
          <p:nvPr/>
        </p:nvSpPr>
        <p:spPr>
          <a:xfrm>
            <a:off x="609600" y="257175"/>
            <a:ext cx="53658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1" lang="en-US" sz="4500" u="none" cap="none" strike="noStrike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VISUAAL </a:t>
            </a: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JUHEND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g1b02c941069_0_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6975" y="1210575"/>
            <a:ext cx="3219450" cy="3070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1b02c941069_0_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2850" y="0"/>
            <a:ext cx="363661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0"/>
          <p:cNvSpPr txBox="1"/>
          <p:nvPr>
            <p:ph type="title"/>
          </p:nvPr>
        </p:nvSpPr>
        <p:spPr>
          <a:xfrm>
            <a:off x="2059349" y="1370525"/>
            <a:ext cx="6331500" cy="211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TEADUSPÕHISUS  JA INTERDISTSIPLINAARSUS</a:t>
            </a:r>
            <a:endParaRPr sz="60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1"/>
          <p:cNvSpPr txBox="1"/>
          <p:nvPr>
            <p:ph idx="1" type="body"/>
          </p:nvPr>
        </p:nvSpPr>
        <p:spPr>
          <a:xfrm>
            <a:off x="477325" y="1146075"/>
            <a:ext cx="80127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Tugineme teadusartiklitele ja uuringutele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Teaduspõhisest lähenemisest on toetatud juhendi loomine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Erinevad erialad aitavad näha tulemust erinevate vaatenurkade alt. Iga erineva eriala esindaja loob lisandväärtust läbi oma teadmiste. Ühisosana on grupi liikmete seotus lasteasutustega.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40" name="Google Shape;240;p11"/>
          <p:cNvSpPr txBox="1"/>
          <p:nvPr>
            <p:ph type="title"/>
          </p:nvPr>
        </p:nvSpPr>
        <p:spPr>
          <a:xfrm>
            <a:off x="477321" y="96750"/>
            <a:ext cx="76983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VÕRSUMISEKS LOODUD SUPER-ALGUS</a:t>
            </a:r>
            <a:endParaRPr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2"/>
          <p:cNvSpPr txBox="1"/>
          <p:nvPr>
            <p:ph idx="1" type="body"/>
          </p:nvPr>
        </p:nvSpPr>
        <p:spPr>
          <a:xfrm>
            <a:off x="477325" y="1223769"/>
            <a:ext cx="4572300" cy="25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Väljakutsed: 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Merriweather Sans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Ajaressurss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Merriweather Sans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Lõpliku kujunduse loomine 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46" name="Google Shape;246;p12"/>
          <p:cNvSpPr txBox="1"/>
          <p:nvPr>
            <p:ph type="title"/>
          </p:nvPr>
        </p:nvSpPr>
        <p:spPr>
          <a:xfrm>
            <a:off x="477324" y="39600"/>
            <a:ext cx="64773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1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VÄLJAKUTSED  &amp; KÜSIMUSED</a:t>
            </a:r>
            <a:endParaRPr i="1" sz="41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247" name="Google Shape;24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08601" y="1650825"/>
            <a:ext cx="5435402" cy="3492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g1b02c941069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227" y="1652775"/>
            <a:ext cx="1701701" cy="1133326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1b02c941069_0_0"/>
          <p:cNvSpPr txBox="1"/>
          <p:nvPr>
            <p:ph type="title"/>
          </p:nvPr>
        </p:nvSpPr>
        <p:spPr>
          <a:xfrm>
            <a:off x="470393" y="-126350"/>
            <a:ext cx="8673600" cy="1426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VÕRSUMISEKS LOODUD SUPER-ALGUS</a:t>
            </a:r>
            <a:endParaRPr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5" name="Google Shape;255;g1b02c941069_0_0" title="Võrsuv võrse ver2 4K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65825" y="874300"/>
            <a:ext cx="5422375" cy="40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g1b02c941069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01026" y="825951"/>
            <a:ext cx="1220125" cy="122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g1b02c941069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6300" y="3138425"/>
            <a:ext cx="1484850" cy="148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g1b02c941069_0_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3238" y="2786095"/>
            <a:ext cx="2775700" cy="68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"/>
          <p:cNvSpPr txBox="1"/>
          <p:nvPr>
            <p:ph type="title"/>
          </p:nvPr>
        </p:nvSpPr>
        <p:spPr>
          <a:xfrm>
            <a:off x="334141" y="215699"/>
            <a:ext cx="7962900" cy="9261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TEEMAD</a:t>
            </a:r>
            <a:endParaRPr i="1" sz="4500">
              <a:solidFill>
                <a:srgbClr val="EC008B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27" name="Google Shape;127;p2"/>
          <p:cNvSpPr/>
          <p:nvPr/>
        </p:nvSpPr>
        <p:spPr>
          <a:xfrm>
            <a:off x="1626548" y="2287423"/>
            <a:ext cx="1833589" cy="3539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Tiimiliikmed ja erialad</a:t>
            </a:r>
            <a:endParaRPr b="0" i="0" sz="1700" u="none" cap="none" strike="noStrik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juhendajad</a:t>
            </a:r>
            <a:endParaRPr b="0" i="0" sz="1700" u="none" cap="none" strike="noStrik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28" name="Google Shape;128;p2"/>
          <p:cNvSpPr/>
          <p:nvPr/>
        </p:nvSpPr>
        <p:spPr>
          <a:xfrm>
            <a:off x="5850020" y="2298000"/>
            <a:ext cx="1982534" cy="3539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Tegevuste rakendamine ja projektiga seotud sidusrühmad</a:t>
            </a:r>
            <a:endParaRPr b="0" i="0" sz="1700" u="none" cap="none" strike="noStrik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29" name="Google Shape;129;p2"/>
          <p:cNvSpPr/>
          <p:nvPr/>
        </p:nvSpPr>
        <p:spPr>
          <a:xfrm>
            <a:off x="2471929" y="3911997"/>
            <a:ext cx="17584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Projekti teaduspõhisus ja interdistsiplinaarsus</a:t>
            </a:r>
            <a:endParaRPr b="0" i="0" sz="1700" u="none" cap="none" strike="noStrik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30" name="Google Shape;130;p2"/>
          <p:cNvSpPr/>
          <p:nvPr/>
        </p:nvSpPr>
        <p:spPr>
          <a:xfrm>
            <a:off x="3743547" y="2288304"/>
            <a:ext cx="1751482" cy="3539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Projekti eesmärk ja olulisus</a:t>
            </a:r>
            <a:endParaRPr b="0" i="0" sz="1700" u="none" cap="none" strike="noStrik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131" name="Google Shape;13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47064" y="3022750"/>
            <a:ext cx="842298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30379" y="1346926"/>
            <a:ext cx="942543" cy="72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" name="Google Shape;133;p2"/>
          <p:cNvCxnSpPr/>
          <p:nvPr/>
        </p:nvCxnSpPr>
        <p:spPr>
          <a:xfrm flipH="1">
            <a:off x="3520889" y="1371266"/>
            <a:ext cx="164726" cy="659800"/>
          </a:xfrm>
          <a:prstGeom prst="straightConnector1">
            <a:avLst/>
          </a:prstGeom>
          <a:noFill/>
          <a:ln cap="flat" cmpd="sng" w="53975">
            <a:solidFill>
              <a:srgbClr val="BE1E2D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" name="Google Shape;13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79945" y="1322539"/>
            <a:ext cx="877137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89817" y="1167066"/>
            <a:ext cx="707052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54480" y="3052492"/>
            <a:ext cx="829438" cy="79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" name="Google Shape;137;p2"/>
          <p:cNvCxnSpPr/>
          <p:nvPr/>
        </p:nvCxnSpPr>
        <p:spPr>
          <a:xfrm flipH="1">
            <a:off x="5604473" y="1365821"/>
            <a:ext cx="164726" cy="659800"/>
          </a:xfrm>
          <a:prstGeom prst="straightConnector1">
            <a:avLst/>
          </a:prstGeom>
          <a:noFill/>
          <a:ln cap="flat" cmpd="sng" w="53975">
            <a:solidFill>
              <a:srgbClr val="BE1E2D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" name="Google Shape;138;p2"/>
          <p:cNvCxnSpPr/>
          <p:nvPr/>
        </p:nvCxnSpPr>
        <p:spPr>
          <a:xfrm flipH="1">
            <a:off x="7667828" y="1345332"/>
            <a:ext cx="164726" cy="659800"/>
          </a:xfrm>
          <a:prstGeom prst="straightConnector1">
            <a:avLst/>
          </a:prstGeom>
          <a:noFill/>
          <a:ln cap="flat" cmpd="sng" w="53975">
            <a:solidFill>
              <a:srgbClr val="BE1E2D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" name="Google Shape;139;p2"/>
          <p:cNvCxnSpPr/>
          <p:nvPr/>
        </p:nvCxnSpPr>
        <p:spPr>
          <a:xfrm flipH="1">
            <a:off x="4536925" y="3180921"/>
            <a:ext cx="164726" cy="659800"/>
          </a:xfrm>
          <a:prstGeom prst="straightConnector1">
            <a:avLst/>
          </a:prstGeom>
          <a:noFill/>
          <a:ln cap="flat" cmpd="sng" w="53975">
            <a:solidFill>
              <a:srgbClr val="BE1E2D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2"/>
          <p:cNvSpPr/>
          <p:nvPr/>
        </p:nvSpPr>
        <p:spPr>
          <a:xfrm>
            <a:off x="4755711" y="3977599"/>
            <a:ext cx="2026976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Väljakutsed ja küsimused</a:t>
            </a:r>
            <a:endParaRPr b="0" i="0" sz="1700" u="none" cap="none" strike="noStrik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"/>
          <p:cNvSpPr txBox="1"/>
          <p:nvPr>
            <p:ph idx="4294967295" type="subTitle"/>
          </p:nvPr>
        </p:nvSpPr>
        <p:spPr>
          <a:xfrm>
            <a:off x="814925" y="1267125"/>
            <a:ext cx="5105400" cy="33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b="0" i="0" lang="en-US" sz="2200" u="none" cap="none" strike="noStrike">
                <a:solidFill>
                  <a:srgbClr val="00206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Grupp: </a:t>
            </a:r>
            <a:endParaRPr b="0" i="1" sz="1600" u="none" cap="none" strike="noStrike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b="0" i="1" lang="en-US" sz="1600" u="none" cap="none" strike="noStrike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Maria Andrekson, Tervisejuht</a:t>
            </a:r>
            <a:endParaRPr b="0" i="1" sz="1600" u="none" cap="none" strike="noStrike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b="0" i="1" lang="en-US" sz="1600" u="none" cap="none" strike="noStrike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Triinu Kruus, Integreeritud tehnoloogiad ja käsitöö</a:t>
            </a:r>
            <a:endParaRPr b="0" i="1" sz="1600" u="none" cap="none" strike="noStrike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b="0" i="1" lang="en-US" sz="1600" u="none" cap="none" strike="noStrike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Paula Marit Leiumaa, Käsitöötehnoloogia ja disain</a:t>
            </a:r>
            <a:endParaRPr b="0" i="1" sz="1600" u="none" cap="none" strike="noStrike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b="0" i="1" lang="en-US" sz="1600" u="none" cap="none" strike="noStrike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Taire Ojala, Tervisejuht</a:t>
            </a:r>
            <a:endParaRPr b="0" i="1" sz="1600" u="none" cap="none" strike="noStrike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b="0" i="1" lang="en-US" sz="1600" u="none" cap="none" strike="noStrike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Margit Tamsalu, Integreeritud tehnoloogiad ja käsitöö</a:t>
            </a:r>
            <a:endParaRPr b="0" i="1" sz="1600" u="none" cap="none" strike="noStrike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b="0" i="1" lang="en-US" sz="1600" u="none" cap="none" strike="noStrike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Triin Vespere, Andragoogika</a:t>
            </a:r>
            <a:endParaRPr b="0" i="1" sz="1600" u="none" cap="none" strike="noStrike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b="0" i="0" lang="en-US" sz="2200" u="none" cap="none" strike="noStrike">
                <a:solidFill>
                  <a:srgbClr val="00206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Juhendaja: 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b="0" i="1" lang="en-US" sz="1600" u="none" cap="none" strike="noStrike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Kristi Kuusmik-Orav, Tervisejuht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"/>
          <p:cNvSpPr txBox="1"/>
          <p:nvPr>
            <p:ph type="title"/>
          </p:nvPr>
        </p:nvSpPr>
        <p:spPr>
          <a:xfrm>
            <a:off x="2105078" y="1794510"/>
            <a:ext cx="5928560" cy="11583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EESMÄRK JA OLULISUS</a:t>
            </a:r>
            <a:endParaRPr sz="60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"/>
          <p:cNvSpPr txBox="1"/>
          <p:nvPr>
            <p:ph idx="1" type="body"/>
          </p:nvPr>
        </p:nvSpPr>
        <p:spPr>
          <a:xfrm>
            <a:off x="401125" y="1440100"/>
            <a:ext cx="4388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Eesmärk: õpijuhise loomine lasteaedadele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Probleem: laste ülekaalulisus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Eesti õpilaste kasvu uuring (COSI)</a:t>
            </a:r>
            <a:endParaRPr/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58" name="Google Shape;158;p5"/>
          <p:cNvSpPr txBox="1"/>
          <p:nvPr>
            <p:ph type="title"/>
          </p:nvPr>
        </p:nvSpPr>
        <p:spPr>
          <a:xfrm>
            <a:off x="477325" y="244400"/>
            <a:ext cx="7571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5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VÕRSUV VÕRSE -  KASVAV LAPS</a:t>
            </a:r>
            <a:endParaRPr i="1" sz="50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159" name="Google Shape;15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3775" y="1550825"/>
            <a:ext cx="4790226" cy="3592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6200" y="1339250"/>
            <a:ext cx="5707800" cy="380424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6"/>
          <p:cNvSpPr txBox="1"/>
          <p:nvPr>
            <p:ph idx="1" type="body"/>
          </p:nvPr>
        </p:nvSpPr>
        <p:spPr>
          <a:xfrm>
            <a:off x="477325" y="1242150"/>
            <a:ext cx="43488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Parema tervisega uus põlvkond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Mitmekülgsete toitumisharjumuste kujundamine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Valminud õpijuhise kohta sihtgrupilt tagasiside saamine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67" name="Google Shape;167;p6"/>
          <p:cNvSpPr txBox="1"/>
          <p:nvPr>
            <p:ph type="title"/>
          </p:nvPr>
        </p:nvSpPr>
        <p:spPr>
          <a:xfrm>
            <a:off x="477325" y="172950"/>
            <a:ext cx="74952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5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SÜNNIST SAATI ROHENÄPP</a:t>
            </a:r>
            <a:endParaRPr i="1" sz="50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"/>
          <p:cNvSpPr txBox="1"/>
          <p:nvPr>
            <p:ph type="title"/>
          </p:nvPr>
        </p:nvSpPr>
        <p:spPr>
          <a:xfrm>
            <a:off x="2091430" y="2210767"/>
            <a:ext cx="5928560" cy="11583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TEGEVUSTE RAKENDAMINE</a:t>
            </a:r>
            <a:endParaRPr sz="60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3174" y="1805625"/>
            <a:ext cx="4915050" cy="333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8"/>
          <p:cNvSpPr txBox="1"/>
          <p:nvPr>
            <p:ph idx="1" type="body"/>
          </p:nvPr>
        </p:nvSpPr>
        <p:spPr>
          <a:xfrm>
            <a:off x="477325" y="1464450"/>
            <a:ext cx="3951900" cy="26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lang="en-US" sz="2200">
                <a:solidFill>
                  <a:srgbClr val="C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-</a:t>
            </a: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Koostasime juhendi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lang="en-US" sz="2200">
                <a:solidFill>
                  <a:srgbClr val="C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-</a:t>
            </a: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Tegime tutvustava video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lang="en-US" sz="2200">
                <a:solidFill>
                  <a:srgbClr val="C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-</a:t>
            </a: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Piloteerimine 6-s lasteaias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lang="en-US" sz="2200">
                <a:solidFill>
                  <a:srgbClr val="C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-</a:t>
            </a: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Koostöö Plantosega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(mahetooraine  müüja)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80" name="Google Shape;180;p8"/>
          <p:cNvSpPr txBox="1"/>
          <p:nvPr>
            <p:ph type="title"/>
          </p:nvPr>
        </p:nvSpPr>
        <p:spPr>
          <a:xfrm>
            <a:off x="477322" y="300900"/>
            <a:ext cx="71808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5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VEIDI VETT JA VALGUST</a:t>
            </a:r>
            <a:endParaRPr i="1" sz="50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8450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9"/>
          <p:cNvSpPr txBox="1"/>
          <p:nvPr>
            <p:ph idx="1" type="body"/>
          </p:nvPr>
        </p:nvSpPr>
        <p:spPr>
          <a:xfrm>
            <a:off x="331725" y="1170928"/>
            <a:ext cx="6430500" cy="3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2000"/>
              <a:buFont typeface="Barlow Condensed"/>
              <a:buChar char="-"/>
            </a:pP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Teaduslike artiklite ja uuringute analüüs ja kokkuvõtete loomine</a:t>
            </a: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55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2000"/>
              <a:buFont typeface="Barlow Condensed"/>
              <a:buChar char="-"/>
            </a:pP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Õpijuhise koostamine (tekstid, pildid, kujundus)</a:t>
            </a: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55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2000"/>
              <a:buFont typeface="Barlow Condensed"/>
              <a:buChar char="-"/>
            </a:pP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Praktiline läbiproovimine: taaskasutus aluste disainimine, võrsete kasvatamine lasteaias</a:t>
            </a: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55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2000"/>
              <a:buFont typeface="Barlow Condensed"/>
              <a:buChar char="-"/>
            </a:pP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Plakatite loomine</a:t>
            </a: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55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2000"/>
              <a:buFont typeface="Barlow Condensed"/>
              <a:buChar char="-"/>
            </a:pP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Reklaamvideo loomine sihtgrupile</a:t>
            </a: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55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2000"/>
              <a:buFont typeface="Barlow Condensed"/>
              <a:buChar char="-"/>
            </a:pP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Suhtlus meediaga</a:t>
            </a: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 </a:t>
            </a:r>
            <a:endParaRPr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190500" lvl="0" marL="3429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None/>
            </a:pPr>
            <a:r>
              <a:t/>
            </a:r>
            <a:endParaRPr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87" name="Google Shape;187;p9"/>
          <p:cNvSpPr txBox="1"/>
          <p:nvPr>
            <p:ph type="title"/>
          </p:nvPr>
        </p:nvSpPr>
        <p:spPr>
          <a:xfrm>
            <a:off x="477330" y="39594"/>
            <a:ext cx="4462418" cy="9540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TEGEVUSKAVA</a:t>
            </a:r>
            <a:endParaRPr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sp>
        <p:nvSpPr>
          <p:cNvPr id="188" name="Google Shape;188;p9"/>
          <p:cNvSpPr txBox="1"/>
          <p:nvPr/>
        </p:nvSpPr>
        <p:spPr>
          <a:xfrm>
            <a:off x="3305175" y="1924050"/>
            <a:ext cx="548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TLU Esitlus - valge">
  <a:themeElements>
    <a:clrScheme name="TL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F003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Greta Raidma</dc:creator>
</cp:coreProperties>
</file>