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Barlow Condensed ExtraLight"/>
      <p:regular r:id="rId22"/>
      <p:bold r:id="rId23"/>
      <p:italic r:id="rId24"/>
      <p:boldItalic r:id="rId25"/>
    </p:embeddedFont>
    <p:embeddedFont>
      <p:font typeface="Barlow Condensed Medium"/>
      <p:regular r:id="rId26"/>
      <p:bold r:id="rId27"/>
      <p:italic r:id="rId28"/>
      <p:boldItalic r:id="rId29"/>
    </p:embeddedFont>
    <p:embeddedFont>
      <p:font typeface="Barlow Condensed"/>
      <p:regular r:id="rId30"/>
      <p:bold r:id="rId31"/>
      <p:italic r:id="rId32"/>
      <p:boldItalic r:id="rId33"/>
    </p:embeddedFont>
    <p:embeddedFont>
      <p:font typeface="EB Garamond"/>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orient="horz" pos="1620">
          <p15:clr>
            <a:srgbClr val="A4A3A4"/>
          </p15:clr>
        </p15:guide>
      </p15:sldGuideLst>
    </p:ext>
    <p:ext uri="http://customooxmlschemas.google.com/">
      <go:slidesCustomData xmlns:go="http://customooxmlschemas.google.com/" r:id="rId38" roundtripDataSignature="AMtx7mgocFd3X+utgpImJn21xz2LHepw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162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BarlowCondensedExtraLight-regular.fntdata"/><Relationship Id="rId21" Type="http://schemas.openxmlformats.org/officeDocument/2006/relationships/slide" Target="slides/slide16.xml"/><Relationship Id="rId24" Type="http://schemas.openxmlformats.org/officeDocument/2006/relationships/font" Target="fonts/BarlowCondensedExtraLight-italic.fntdata"/><Relationship Id="rId23" Type="http://schemas.openxmlformats.org/officeDocument/2006/relationships/font" Target="fonts/BarlowCondensedExtraLigh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arlowCondensedMedium-regular.fntdata"/><Relationship Id="rId25" Type="http://schemas.openxmlformats.org/officeDocument/2006/relationships/font" Target="fonts/BarlowCondensedExtraLight-boldItalic.fntdata"/><Relationship Id="rId28" Type="http://schemas.openxmlformats.org/officeDocument/2006/relationships/font" Target="fonts/BarlowCondensedMedium-italic.fntdata"/><Relationship Id="rId27" Type="http://schemas.openxmlformats.org/officeDocument/2006/relationships/font" Target="fonts/BarlowCondensedMedium-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arlowCondensedMedium-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arlowCondensed-bold.fntdata"/><Relationship Id="rId30" Type="http://schemas.openxmlformats.org/officeDocument/2006/relationships/font" Target="fonts/BarlowCondensed-regular.fntdata"/><Relationship Id="rId11" Type="http://schemas.openxmlformats.org/officeDocument/2006/relationships/slide" Target="slides/slide6.xml"/><Relationship Id="rId33" Type="http://schemas.openxmlformats.org/officeDocument/2006/relationships/font" Target="fonts/BarlowCondensed-boldItalic.fntdata"/><Relationship Id="rId10" Type="http://schemas.openxmlformats.org/officeDocument/2006/relationships/slide" Target="slides/slide5.xml"/><Relationship Id="rId32" Type="http://schemas.openxmlformats.org/officeDocument/2006/relationships/font" Target="fonts/BarlowCondensed-italic.fntdata"/><Relationship Id="rId13" Type="http://schemas.openxmlformats.org/officeDocument/2006/relationships/slide" Target="slides/slide8.xml"/><Relationship Id="rId35" Type="http://schemas.openxmlformats.org/officeDocument/2006/relationships/font" Target="fonts/EBGaramond-bold.fntdata"/><Relationship Id="rId12" Type="http://schemas.openxmlformats.org/officeDocument/2006/relationships/slide" Target="slides/slide7.xml"/><Relationship Id="rId34" Type="http://schemas.openxmlformats.org/officeDocument/2006/relationships/font" Target="fonts/EBGaramond-regular.fntdata"/><Relationship Id="rId15" Type="http://schemas.openxmlformats.org/officeDocument/2006/relationships/slide" Target="slides/slide10.xml"/><Relationship Id="rId37" Type="http://schemas.openxmlformats.org/officeDocument/2006/relationships/font" Target="fonts/EBGaramond-boldItalic.fntdata"/><Relationship Id="rId14" Type="http://schemas.openxmlformats.org/officeDocument/2006/relationships/slide" Target="slides/slide9.xml"/><Relationship Id="rId36" Type="http://schemas.openxmlformats.org/officeDocument/2006/relationships/font" Target="fonts/EBGaramond-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b747c3b1e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b747c3b1e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Jooniselt on näha, et kõige olulisem aspekt lapse nime valikul oli sobivus õe või venna nimega. 82 inimesel oli laste eesnimede puhul tähtis sama algustäht või kindel täht eesnimes. Vastajatele oli ka oluline, et nimed oleksid eestipärased. Vähem valiti võõrapärasuse aspekti, see oli oluline vaid 3 inimese jaoks. Populaarsuse aspekti pidasid oluliseks 11 inimest. </a:t>
            </a:r>
            <a:endParaRPr/>
          </a:p>
        </p:txBody>
      </p:sp>
      <p:sp>
        <p:nvSpPr>
          <p:cNvPr id="184" name="Google Shape;184;g1b747c3b1e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b725184637_0_2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b725184637_0_2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g1b725184637_0_2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17500" lvl="0" marL="457200" rtl="0" algn="l">
              <a:lnSpc>
                <a:spcPct val="120000"/>
              </a:lnSpc>
              <a:spcBef>
                <a:spcPts val="1200"/>
              </a:spcBef>
              <a:spcAft>
                <a:spcPts val="0"/>
              </a:spcAft>
              <a:buClr>
                <a:srgbClr val="24285D"/>
              </a:buClr>
              <a:buSzPts val="1400"/>
              <a:buFont typeface="Barlow Condensed"/>
              <a:buAutoNum type="arabicPeriod"/>
            </a:pPr>
            <a:r>
              <a:rPr lang="en-US" sz="1400">
                <a:solidFill>
                  <a:srgbClr val="24285D"/>
                </a:solidFill>
                <a:latin typeface="Barlow Condensed"/>
                <a:ea typeface="Barlow Condensed"/>
                <a:cs typeface="Barlow Condensed"/>
                <a:sym typeface="Barlow Condensed"/>
              </a:rPr>
              <a:t>intervjuusid oli väga erinevaid ja lugusid palju. Selleks, et saaksime üldisema pildi, mis on eestalste puhul väärtused eesnimede taga lõime me teemapuu. teemapuu nimepanemise väärtustest räägib teile lähemalt juba barbara brigita. </a:t>
            </a:r>
            <a:endParaRPr sz="14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None/>
            </a:pPr>
            <a:r>
              <a:t/>
            </a:r>
            <a:endParaRPr sz="1400">
              <a:solidFill>
                <a:srgbClr val="24285D"/>
              </a:solidFill>
              <a:latin typeface="Barlow Condensed"/>
              <a:ea typeface="Barlow Condensed"/>
              <a:cs typeface="Barlow Condensed"/>
              <a:sym typeface="Barlow Condensed"/>
            </a:endParaRPr>
          </a:p>
        </p:txBody>
      </p:sp>
      <p:sp>
        <p:nvSpPr>
          <p:cNvPr id="197" name="Google Shape;19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b281cd8494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b281cd8494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kes </a:t>
            </a:r>
            <a:r>
              <a:rPr lang="en-US"/>
              <a:t>otsustab nime- intervjuudest koorus välja, et nimevaliku üle otsustavad nii vanemad lapsed kui nimede otsustamisel ei ole vaja teisi lähedasi-sugulasi kaasata, enda lastele valivad nime ikkagi vanemad ise ning alles peale lapse sündi jagatakse sugulastega vanemate poolt otsustatud nime.</a:t>
            </a:r>
            <a:endParaRPr/>
          </a:p>
          <a:p>
            <a:pPr indent="0" lvl="0" marL="0" rtl="0" algn="l">
              <a:spcBef>
                <a:spcPts val="0"/>
              </a:spcBef>
              <a:spcAft>
                <a:spcPts val="0"/>
              </a:spcAft>
              <a:buClr>
                <a:schemeClr val="dk1"/>
              </a:buClr>
              <a:buSzPts val="1100"/>
              <a:buFont typeface="Arial"/>
              <a:buNone/>
            </a:pPr>
            <a:r>
              <a:rPr lang="en-US"/>
              <a:t>nimi muutub peale sündi- intervjuude käigus tõid vanemad välja ka selle, kas laps sai varem välja mõeldud ja kokku lepitud nime või muutus nimi peale lapse sündi. Intervjuudes toodi välja nii ühte- kui ka teistpidi lahendusi.</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206" name="Google Shape;206;g1b281cd8494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b281cd8494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b281cd8494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Nime kasutamise mugavus-</a:t>
            </a:r>
            <a:endParaRPr/>
          </a:p>
          <a:p>
            <a:pPr indent="0" lvl="0" marL="0" rtl="0" algn="l">
              <a:spcBef>
                <a:spcPts val="0"/>
              </a:spcBef>
              <a:spcAft>
                <a:spcPts val="0"/>
              </a:spcAft>
              <a:buClr>
                <a:schemeClr val="dk1"/>
              </a:buClr>
              <a:buSzPts val="1100"/>
              <a:buFont typeface="Arial"/>
              <a:buNone/>
            </a:pPr>
            <a:r>
              <a:rPr lang="en-US"/>
              <a:t>Sageli eelistatakse nime, mis on lapsele suupärane, kus on vähe silpe ja mida on lihtne juba väikesel lapsel hääldada. </a:t>
            </a:r>
            <a:endParaRPr/>
          </a:p>
          <a:p>
            <a:pPr indent="0" lvl="0" marL="0" rtl="0" algn="l">
              <a:spcBef>
                <a:spcPts val="0"/>
              </a:spcBef>
              <a:spcAft>
                <a:spcPts val="0"/>
              </a:spcAft>
              <a:buClr>
                <a:schemeClr val="dk1"/>
              </a:buClr>
              <a:buSzPts val="1100"/>
              <a:buFont typeface="Arial"/>
              <a:buNone/>
            </a:pPr>
            <a:r>
              <a:rPr lang="en-US"/>
              <a:t>Soovitakse lihtsamat nime, et vältida hüüdnimede tekkimist, seejuures vältides mitme nime panemist. </a:t>
            </a:r>
            <a:endParaRPr/>
          </a:p>
          <a:p>
            <a:pPr indent="0" lvl="0" marL="0" rtl="0" algn="l">
              <a:spcBef>
                <a:spcPts val="0"/>
              </a:spcBef>
              <a:spcAft>
                <a:spcPts val="0"/>
              </a:spcAft>
              <a:buClr>
                <a:schemeClr val="dk1"/>
              </a:buClr>
              <a:buSzPts val="1100"/>
              <a:buFont typeface="Arial"/>
              <a:buNone/>
            </a:pPr>
            <a:r>
              <a:rPr lang="en-US"/>
              <a:t>Paindlik kaksiknimi - valik, kumba nime eelistada, jääb lapsele. Ka variant üks lihtsam ja teine keerulisem nimi. </a:t>
            </a:r>
            <a:endParaRPr/>
          </a:p>
          <a:p>
            <a:pPr indent="0" lvl="0" marL="0" rtl="0" algn="l">
              <a:spcBef>
                <a:spcPts val="0"/>
              </a:spcBef>
              <a:spcAft>
                <a:spcPts val="0"/>
              </a:spcAft>
              <a:buClr>
                <a:schemeClr val="dk1"/>
              </a:buClr>
              <a:buSzPts val="1100"/>
              <a:buFont typeface="Arial"/>
              <a:buNone/>
            </a:pPr>
            <a:r>
              <a:rPr lang="en-US"/>
              <a:t>Kindel täht - ühtne süsteem kõigi laste puhul, sama algustäht pere lastel, algustäht vanemaga sama</a:t>
            </a:r>
            <a:endParaRPr/>
          </a:p>
          <a:p>
            <a:pPr indent="0" lvl="0" marL="0" rtl="0" algn="l">
              <a:spcBef>
                <a:spcPts val="0"/>
              </a:spcBef>
              <a:spcAft>
                <a:spcPts val="0"/>
              </a:spcAft>
              <a:buClr>
                <a:schemeClr val="dk1"/>
              </a:buClr>
              <a:buSzPts val="1100"/>
              <a:buFont typeface="Arial"/>
              <a:buNone/>
            </a:pPr>
            <a:r>
              <a:rPr lang="en-US"/>
              <a:t>Võib mõttesse tulla alles teise lapse puhul, pannes järgmistele esimese lapse nimega sama tähega</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214" name="Google Shape;214;g1b281cd8494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b281cd8494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1b281cd8494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Intervjuudest tulid välja tunnetuslikult olulised küsimused - mõned väärtused mängisid olulist rolli vähestel vastajatel, kuid see-eest peeti neid just väga oluliseks. </a:t>
            </a:r>
            <a:endParaRPr/>
          </a:p>
          <a:p>
            <a:pPr indent="0" lvl="0" marL="0" rtl="0" algn="l">
              <a:spcBef>
                <a:spcPts val="0"/>
              </a:spcBef>
              <a:spcAft>
                <a:spcPts val="0"/>
              </a:spcAft>
              <a:buNone/>
            </a:pPr>
            <a:r>
              <a:rPr lang="en-US"/>
              <a:t>Välismaine ja populaarne vs kindlalt eestipärane. </a:t>
            </a:r>
            <a:endParaRPr/>
          </a:p>
          <a:p>
            <a:pPr indent="0" lvl="0" marL="0" rtl="0" algn="l">
              <a:spcBef>
                <a:spcPts val="0"/>
              </a:spcBef>
              <a:spcAft>
                <a:spcPts val="0"/>
              </a:spcAft>
              <a:buNone/>
            </a:pPr>
            <a:r>
              <a:rPr lang="en-US"/>
              <a:t>Kas esivanema järgi, isaliini mööda jooksev Jaan, olulisest esivanemast inspireeritud. </a:t>
            </a:r>
            <a:endParaRPr/>
          </a:p>
          <a:p>
            <a:pPr indent="0" lvl="0" marL="0" rtl="0" algn="l">
              <a:spcBef>
                <a:spcPts val="0"/>
              </a:spcBef>
              <a:spcAft>
                <a:spcPts val="0"/>
              </a:spcAft>
              <a:buNone/>
            </a:pPr>
            <a:r>
              <a:rPr lang="en-US"/>
              <a:t>Ei soovita kõige populaarsemat nime, aga kui valik kindel tehakse mööndusi. </a:t>
            </a:r>
            <a:endParaRPr/>
          </a:p>
          <a:p>
            <a:pPr indent="0" lvl="0" marL="0" rtl="0" algn="l">
              <a:spcBef>
                <a:spcPts val="0"/>
              </a:spcBef>
              <a:spcAft>
                <a:spcPts val="0"/>
              </a:spcAft>
              <a:buNone/>
            </a:pPr>
            <a:r>
              <a:rPr lang="en-US"/>
              <a:t>Kultuuri mõjust - filmid ja raamatud, võib-olla ootamatud, nagu ENSV või Lepatriinu jõulud. </a:t>
            </a:r>
            <a:endParaRPr/>
          </a:p>
          <a:p>
            <a:pPr indent="0" lvl="0" marL="0" rtl="0" algn="l">
              <a:spcBef>
                <a:spcPts val="0"/>
              </a:spcBef>
              <a:spcAft>
                <a:spcPts val="0"/>
              </a:spcAft>
              <a:buNone/>
            </a:pPr>
            <a:r>
              <a:rPr lang="en-US"/>
              <a:t>Eelarvamused - ei soovi negatiivset seost, aga näiteks ka vanaema hinnangul on Loviise lehma nimi. </a:t>
            </a:r>
            <a:endParaRPr/>
          </a:p>
        </p:txBody>
      </p:sp>
      <p:sp>
        <p:nvSpPr>
          <p:cNvPr id="222" name="Google Shape;222;g1b281cd8494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25" name="Google Shape;12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US" sz="1400">
                <a:solidFill>
                  <a:srgbClr val="24285D"/>
                </a:solidFill>
                <a:latin typeface="Barlow Condensed"/>
                <a:ea typeface="Barlow Condensed"/>
                <a:cs typeface="Barlow Condensed"/>
                <a:sym typeface="Barlow Condensed"/>
              </a:rPr>
              <a:t>Oma projektiga uurisime, millised on laste eesnimede lood ning millistest põhimõtetest/aspektidest lähtutakse perekondades lapse eesnimede valimisel. Antud projekt on oluline seetõttu, et eesnimevaliku motiive ei ole varem Eestis selgitatud. Samuti ei ole Eestis eesnimede taga peituvaid väärtusi uuritud (näiteks pere traditsioonid). Seega anname oma projekti läbi panuse eesnimede uurimisse. </a:t>
            </a:r>
            <a:endParaRPr sz="14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None/>
            </a:pPr>
            <a:r>
              <a:t/>
            </a:r>
            <a:endParaRPr>
              <a:solidFill>
                <a:srgbClr val="24285D"/>
              </a:solidFill>
              <a:latin typeface="Barlow Condensed"/>
              <a:ea typeface="Barlow Condensed"/>
              <a:cs typeface="Barlow Condensed"/>
              <a:sym typeface="Barlow Condensed"/>
            </a:endParaRPr>
          </a:p>
        </p:txBody>
      </p:sp>
      <p:sp>
        <p:nvSpPr>
          <p:cNvPr id="131" name="Google Shape;13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lang="en-US">
                <a:latin typeface="Times New Roman"/>
                <a:ea typeface="Times New Roman"/>
                <a:cs typeface="Times New Roman"/>
                <a:sym typeface="Times New Roman"/>
              </a:rPr>
              <a:t>-projekti eesmärk oli uurida eesnimedes esinevaid mustreid ning eesti laste nimede panemise lugusid ja väärtusi seal taga, mis esmapilgul ei pruugi välja paista. </a:t>
            </a:r>
            <a:endParaRPr>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US">
                <a:latin typeface="Times New Roman"/>
                <a:ea typeface="Times New Roman"/>
                <a:cs typeface="Times New Roman"/>
                <a:sym typeface="Times New Roman"/>
              </a:rPr>
              <a:t>- </a:t>
            </a:r>
            <a:r>
              <a:rPr lang="en-US">
                <a:latin typeface="Times New Roman"/>
                <a:ea typeface="Times New Roman"/>
                <a:cs typeface="Times New Roman"/>
                <a:sym typeface="Times New Roman"/>
              </a:rPr>
              <a:t>küsimustiku ja intervjuude tulemused on kirjutatud kokku uurimustöödeks.</a:t>
            </a:r>
            <a:endParaRPr sz="1400">
              <a:solidFill>
                <a:srgbClr val="24285D"/>
              </a:solidFill>
              <a:latin typeface="Barlow Condensed"/>
              <a:ea typeface="Barlow Condensed"/>
              <a:cs typeface="Barlow Condensed"/>
              <a:sym typeface="Barlow Condensed"/>
            </a:endParaRPr>
          </a:p>
        </p:txBody>
      </p:sp>
      <p:sp>
        <p:nvSpPr>
          <p:cNvPr id="138" name="Google Shape;13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04800" lvl="0" marL="457200" rtl="0" algn="l">
              <a:lnSpc>
                <a:spcPct val="150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projekti käigus koostasime küsitluse, mis jaotati erinevatel nimedega seotud sotsiaalmeedia platvormidele laiali. </a:t>
            </a:r>
            <a:endParaRPr>
              <a:latin typeface="Times New Roman"/>
              <a:ea typeface="Times New Roman"/>
              <a:cs typeface="Times New Roman"/>
              <a:sym typeface="Times New Roman"/>
            </a:endParaRPr>
          </a:p>
          <a:p>
            <a:pPr indent="-304800" lvl="0" marL="457200" rtl="0" algn="l">
              <a:lnSpc>
                <a:spcPct val="150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küsimustiku alla oli ka loodud eraldi lahter, kuhu huvipakkujad said jätta märkme. et soovivad oma nime saamisest või panemisest pikemalt rääkida. </a:t>
            </a:r>
            <a:endParaRPr>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222222"/>
              </a:buClr>
              <a:buSzPts val="1200"/>
              <a:buFont typeface="Times New Roman"/>
              <a:buChar char="-"/>
            </a:pPr>
            <a:r>
              <a:rPr lang="en-US">
                <a:solidFill>
                  <a:srgbClr val="222222"/>
                </a:solidFill>
                <a:highlight>
                  <a:srgbClr val="FFFFFF"/>
                </a:highlight>
                <a:latin typeface="Times New Roman"/>
                <a:ea typeface="Times New Roman"/>
                <a:cs typeface="Times New Roman"/>
                <a:sym typeface="Times New Roman"/>
              </a:rPr>
              <a:t>viisime läbi poolstruktureeritud intervjuu huvi pakkunud nimepanijatega zoomi keskkonna vahendusel. </a:t>
            </a:r>
            <a:endParaRPr>
              <a:solidFill>
                <a:srgbClr val="222222"/>
              </a:solidFill>
              <a:highlight>
                <a:srgbClr val="FFFFFF"/>
              </a:highlight>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222222"/>
              </a:buClr>
              <a:buSzPts val="1200"/>
              <a:buFont typeface="Times New Roman"/>
              <a:buChar char="-"/>
            </a:pPr>
            <a:r>
              <a:rPr lang="en-US">
                <a:solidFill>
                  <a:srgbClr val="222222"/>
                </a:solidFill>
                <a:highlight>
                  <a:srgbClr val="FFFFFF"/>
                </a:highlight>
                <a:latin typeface="Times New Roman"/>
                <a:ea typeface="Times New Roman"/>
                <a:cs typeface="Times New Roman"/>
                <a:sym typeface="Times New Roman"/>
              </a:rPr>
              <a:t>eelkõige lasime intervjueeritavalt vabas vormis rääkida, kuid küsisime juurde ka täpsustavaid küsimusi</a:t>
            </a:r>
            <a:endParaRPr>
              <a:solidFill>
                <a:srgbClr val="222222"/>
              </a:solidFill>
              <a:highlight>
                <a:srgbClr val="FFFFFF"/>
              </a:highlight>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222222"/>
              </a:buClr>
              <a:buSzPts val="1200"/>
              <a:buFont typeface="Times New Roman"/>
              <a:buChar char="-"/>
            </a:pPr>
            <a:r>
              <a:rPr lang="en-US">
                <a:solidFill>
                  <a:srgbClr val="222222"/>
                </a:solidFill>
                <a:highlight>
                  <a:srgbClr val="FFFFFF"/>
                </a:highlight>
                <a:latin typeface="Times New Roman"/>
                <a:ea typeface="Times New Roman"/>
                <a:cs typeface="Times New Roman"/>
                <a:sym typeface="Times New Roman"/>
              </a:rPr>
              <a:t>uurimise käigus keskendusime eelkõige nimedel ning omavahelistele seostele ning mustritele seal taga. kuid kindlasti ka väärtuste mustritele, mis õdede- vendade nimede vahel tekivad.</a:t>
            </a:r>
            <a:endParaRPr>
              <a:solidFill>
                <a:srgbClr val="222222"/>
              </a:solidFill>
              <a:highlight>
                <a:srgbClr val="FFFFFF"/>
              </a:highlight>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222222"/>
              </a:buClr>
              <a:buSzPts val="1200"/>
              <a:buFont typeface="Times New Roman"/>
              <a:buChar char="-"/>
            </a:pPr>
            <a:r>
              <a:rPr lang="en-US">
                <a:solidFill>
                  <a:srgbClr val="222222"/>
                </a:solidFill>
                <a:highlight>
                  <a:srgbClr val="FFFFFF"/>
                </a:highlight>
                <a:latin typeface="Times New Roman"/>
                <a:ea typeface="Times New Roman"/>
                <a:cs typeface="Times New Roman"/>
                <a:sym typeface="Times New Roman"/>
              </a:rPr>
              <a:t>intervjuude analüüsimisel viisime läbi temaatilise analüüsi, kus hiljem koondasime koodide põhjal kokku läbivad teemad. </a:t>
            </a:r>
            <a:endParaRPr>
              <a:solidFill>
                <a:srgbClr val="222222"/>
              </a:solidFill>
              <a:highlight>
                <a:srgbClr val="FFFFFF"/>
              </a:highlight>
              <a:latin typeface="Times New Roman"/>
              <a:ea typeface="Times New Roman"/>
              <a:cs typeface="Times New Roman"/>
              <a:sym typeface="Times New Roman"/>
            </a:endParaRPr>
          </a:p>
          <a:p>
            <a:pPr indent="-304800" lvl="0" marL="457200" rtl="0" algn="l">
              <a:lnSpc>
                <a:spcPct val="150000"/>
              </a:lnSpc>
              <a:spcBef>
                <a:spcPts val="0"/>
              </a:spcBef>
              <a:spcAft>
                <a:spcPts val="0"/>
              </a:spcAft>
              <a:buClr>
                <a:srgbClr val="222222"/>
              </a:buClr>
              <a:buSzPts val="1200"/>
              <a:buFont typeface="Times New Roman"/>
              <a:buChar char="-"/>
            </a:pPr>
            <a:r>
              <a:rPr lang="en-US">
                <a:solidFill>
                  <a:srgbClr val="222222"/>
                </a:solidFill>
                <a:highlight>
                  <a:srgbClr val="FFFFFF"/>
                </a:highlight>
                <a:latin typeface="Times New Roman"/>
                <a:ea typeface="Times New Roman"/>
                <a:cs typeface="Times New Roman"/>
                <a:sym typeface="Times New Roman"/>
              </a:rPr>
              <a:t>samuti analüüsisime piltlikult öeldes peale vaadataes õdede vendade vahelisi nimeustreid, mis küsimustiku vastustes esinesid. </a:t>
            </a:r>
            <a:endParaRPr sz="1400">
              <a:solidFill>
                <a:srgbClr val="24285D"/>
              </a:solidFill>
              <a:latin typeface="Barlow Condensed"/>
              <a:ea typeface="Barlow Condensed"/>
              <a:cs typeface="Barlow Condensed"/>
              <a:sym typeface="Barlow Condensed"/>
            </a:endParaRPr>
          </a:p>
        </p:txBody>
      </p:sp>
      <p:sp>
        <p:nvSpPr>
          <p:cNvPr id="146" name="Google Shape;14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b747c3b1ec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b747c3b1ec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US">
                <a:solidFill>
                  <a:srgbClr val="24285D"/>
                </a:solidFill>
                <a:latin typeface="Barlow Condensed"/>
                <a:ea typeface="Barlow Condensed"/>
                <a:cs typeface="Barlow Condensed"/>
                <a:sym typeface="Barlow Condensed"/>
              </a:rPr>
              <a:t>Väärtuste rühma teksti põhjal suuliselt juurde öelda:</a:t>
            </a:r>
            <a:endParaRPr>
              <a:solidFill>
                <a:srgbClr val="24285D"/>
              </a:solidFill>
              <a:latin typeface="Barlow Condensed"/>
              <a:ea typeface="Barlow Condensed"/>
              <a:cs typeface="Barlow Condensed"/>
              <a:sym typeface="Barlow Condensed"/>
            </a:endParaRPr>
          </a:p>
          <a:p>
            <a:pPr indent="0" lvl="0" marL="0" rtl="0" algn="l">
              <a:lnSpc>
                <a:spcPct val="115000"/>
              </a:lnSpc>
              <a:spcBef>
                <a:spcPts val="1200"/>
              </a:spcBef>
              <a:spcAft>
                <a:spcPts val="0"/>
              </a:spcAft>
              <a:buNone/>
            </a:pPr>
            <a:r>
              <a:rPr lang="en-US">
                <a:solidFill>
                  <a:srgbClr val="24285D"/>
                </a:solidFill>
                <a:latin typeface="Barlow Condensed"/>
                <a:ea typeface="Barlow Condensed"/>
                <a:cs typeface="Barlow Condensed"/>
                <a:sym typeface="Barlow Condensed"/>
              </a:rPr>
              <a:t>2. punkt - Toetusime Eesti ja välismaisele teaduskirjandusele: intervjuu rühm kirjutas oma teoorias väärtuste ja sotsialiseerumise olulisusest ning tõi välja, kuidas need mõjutavad inimese tegutsemisviisi. Lisaks uuriti erienvaid uuringuid, sealhulgas Soome ja Horvaatia uuringud, mis käsitlesid kaksikute nimesid ja traditsioonilise VS mitte traditsioonilisi nimesid. </a:t>
            </a:r>
            <a:r>
              <a:rPr lang="en-US">
                <a:solidFill>
                  <a:srgbClr val="24285D"/>
                </a:solidFill>
                <a:latin typeface="Barlow Condensed"/>
                <a:ea typeface="Barlow Condensed"/>
                <a:cs typeface="Barlow Condensed"/>
                <a:sym typeface="Barlow Condensed"/>
              </a:rPr>
              <a:t>Pierre Bourdieu [Bordöö] (sümboolne kapital) - nimi kujundab nimekandja identiteedi</a:t>
            </a:r>
            <a:endParaRPr>
              <a:solidFill>
                <a:srgbClr val="24285D"/>
              </a:solidFill>
              <a:latin typeface="Barlow Condensed"/>
              <a:ea typeface="Barlow Condensed"/>
              <a:cs typeface="Barlow Condensed"/>
              <a:sym typeface="Barlow Condensed"/>
            </a:endParaRPr>
          </a:p>
          <a:p>
            <a:pPr indent="0" lvl="0" marL="0" rtl="0" algn="l">
              <a:lnSpc>
                <a:spcPct val="115000"/>
              </a:lnSpc>
              <a:spcBef>
                <a:spcPts val="1200"/>
              </a:spcBef>
              <a:spcAft>
                <a:spcPts val="0"/>
              </a:spcAft>
              <a:buNone/>
            </a:pPr>
            <a:r>
              <a:rPr lang="en-US">
                <a:solidFill>
                  <a:srgbClr val="24285D"/>
                </a:solidFill>
                <a:latin typeface="Barlow Condensed"/>
                <a:ea typeface="Barlow Condensed"/>
                <a:cs typeface="Barlow Condensed"/>
                <a:sym typeface="Barlow Condensed"/>
              </a:rPr>
              <a:t>4. punkt - Varasemad intervjueerimise ja andmeanalüüsi kogemused</a:t>
            </a:r>
            <a:endParaRPr>
              <a:solidFill>
                <a:srgbClr val="24285D"/>
              </a:solidFill>
              <a:latin typeface="Barlow Condensed"/>
              <a:ea typeface="Barlow Condensed"/>
              <a:cs typeface="Barlow Condensed"/>
              <a:sym typeface="Barlow Condensed"/>
            </a:endParaRPr>
          </a:p>
          <a:p>
            <a:pPr indent="0" lvl="0" marL="0" rtl="0" algn="l">
              <a:spcBef>
                <a:spcPts val="0"/>
              </a:spcBef>
              <a:spcAft>
                <a:spcPts val="0"/>
              </a:spcAft>
              <a:buNone/>
            </a:pPr>
            <a:r>
              <a:t/>
            </a:r>
            <a:endParaRPr/>
          </a:p>
          <a:p>
            <a:pPr indent="0" lvl="0" marL="0" rtl="0" algn="l">
              <a:spcBef>
                <a:spcPts val="0"/>
              </a:spcBef>
              <a:spcAft>
                <a:spcPts val="0"/>
              </a:spcAft>
              <a:buNone/>
            </a:pPr>
            <a:r>
              <a:rPr lang="en-US"/>
              <a:t>Küsitluse koostanud rühm toetus oma veebiküsitluse tulemustele. Uurisime eesti keelset ja välismaist teaduskirjandust, mida saime teha nii inglise, hispaania ja saksa keeles. Küsitluse koostamisel tuginesime Evelin Kivimaa magistritööle, mille pealkirjaks on “Eestlaste eesnimevaliku põhjendused”</a:t>
            </a:r>
            <a:endParaRPr/>
          </a:p>
        </p:txBody>
      </p:sp>
      <p:sp>
        <p:nvSpPr>
          <p:cNvPr id="154" name="Google Shape;154;g1b747c3b1ec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04800" lvl="0" marL="457200" rtl="0" algn="just">
              <a:lnSpc>
                <a:spcPct val="150000"/>
              </a:lnSpc>
              <a:spcBef>
                <a:spcPts val="0"/>
              </a:spcBef>
              <a:spcAft>
                <a:spcPts val="1000"/>
              </a:spcAft>
              <a:buClr>
                <a:schemeClr val="dk1"/>
              </a:buClr>
              <a:buSzPts val="1200"/>
              <a:buFont typeface="Times New Roman"/>
              <a:buChar char="-"/>
            </a:pPr>
            <a:r>
              <a:rPr lang="en-US">
                <a:latin typeface="Times New Roman"/>
                <a:ea typeface="Times New Roman"/>
                <a:cs typeface="Times New Roman"/>
                <a:sym typeface="Times New Roman"/>
              </a:rPr>
              <a:t>Ka teistele huvilistele soovime luua võimaluse oma projekti tulemustega tutvuda. Seda peamiselt läbi meediakajastuse Novaatori väljaandes. Novaatorile oleme oma tulemusi pakkunud ning nende tiim tundis suurt huvi meie tulemuste vastu. Samuti jagame uurimistulemusi Facebooki gruppidele, kust esialgseid nimede andmeid koguti. Kuna projekti käigus näitasid intervjueeritavad suurt huvi ka selle vastu, et tulemusi nendega otse jagaksime, otsustasime nendele huvilistele saata meie lõplik kokkuvõtte tulemustest personaalselt nende meiliaadressidele. kuid küsimustiku täpsematest tulemusest räägivad teile tuule ja karin</a:t>
            </a:r>
            <a:endParaRPr sz="1400">
              <a:solidFill>
                <a:srgbClr val="24285D"/>
              </a:solidFill>
              <a:latin typeface="Barlow Condensed"/>
              <a:ea typeface="Barlow Condensed"/>
              <a:cs typeface="Barlow Condensed"/>
              <a:sym typeface="Barlow Condensed"/>
            </a:endParaRPr>
          </a:p>
        </p:txBody>
      </p:sp>
      <p:sp>
        <p:nvSpPr>
          <p:cNvPr id="161" name="Google Shape;16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b72518463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b72518463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1b725184637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b725184637_0_1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b725184637_0_1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Küsisime oma küsitluses, et mis olid olulised aspektid lapse nime valikul. Kõige populaarsem vastus oli, et lapse nimi peab sobima õe või venna nimega. Osadele vastajatele oli ka oluline, et nimed sobiksid vanemate eesnimedega. Lisaks oli oluline, et nimes oleks kindel täht. Näiteks K, P ja M tähe olemasolu. Siin saab tuua näiteks Merilin ja Maarja, Ketlin ja Kert ning lisaks ka Mirell ja Mirtel. Viimase nimepaari puhul on ka näha, et nimede struktuur on sama ehk nimed algavad ja lõpevad samade tähtedega. </a:t>
            </a:r>
            <a:endParaRPr/>
          </a:p>
          <a:p>
            <a:pPr indent="0" lvl="0" marL="0" rtl="0" algn="l">
              <a:spcBef>
                <a:spcPts val="0"/>
              </a:spcBef>
              <a:spcAft>
                <a:spcPts val="0"/>
              </a:spcAft>
              <a:buNone/>
            </a:pPr>
            <a:r>
              <a:rPr lang="en-US"/>
              <a:t>Nimede valikul oli ka oluline, et laste nimed ei oleks liialt pikad või liialt lühikesed. Lühikeste nimede näiteks saab tuua Iris ja Sass. Mõnel juhul võeti ka arvesse perekonnanime. Näiteks kui on lühike perekonnanimi, siis valitakse lastele pikemad eesnimed. Selle näiteks saab tuua nimed Arabella ja Katariina. </a:t>
            </a:r>
            <a:endParaRPr/>
          </a:p>
          <a:p>
            <a:pPr indent="0" lvl="0" marL="0" rtl="0" algn="l">
              <a:spcBef>
                <a:spcPts val="0"/>
              </a:spcBef>
              <a:spcAft>
                <a:spcPts val="0"/>
              </a:spcAft>
              <a:buNone/>
            </a:pPr>
            <a:r>
              <a:rPr lang="en-US"/>
              <a:t>Vastajate seas oli neid, kes soovisid, et lapse nimi oleks rahvusvaheline, näiteks saadi inspiratsiooni Sandra Bullocki nimest. Oli ka neid, kes soovisid hoopis eestipäraseid nimesid, näiteks sai laps nime Hipp Võrumaa kihelkonna traditsiooni järgi. </a:t>
            </a:r>
            <a:endParaRPr/>
          </a:p>
        </p:txBody>
      </p:sp>
      <p:sp>
        <p:nvSpPr>
          <p:cNvPr id="176" name="Google Shape;176;g1b725184637_0_1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islaid (valge)">
  <p:cSld name="Esislaid (valge)">
    <p:spTree>
      <p:nvGrpSpPr>
        <p:cNvPr id="13" name="Shape 13"/>
        <p:cNvGrpSpPr/>
        <p:nvPr/>
      </p:nvGrpSpPr>
      <p:grpSpPr>
        <a:xfrm>
          <a:off x="0" y="0"/>
          <a:ext cx="0" cy="0"/>
          <a:chOff x="0" y="0"/>
          <a:chExt cx="0" cy="0"/>
        </a:xfrm>
      </p:grpSpPr>
      <p:sp>
        <p:nvSpPr>
          <p:cNvPr id="14" name="Google Shape;14;p17"/>
          <p:cNvSpPr/>
          <p:nvPr/>
        </p:nvSpPr>
        <p:spPr>
          <a:xfrm>
            <a:off x="0" y="4318000"/>
            <a:ext cx="3263900" cy="825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B Garamond"/>
              <a:ea typeface="EB Garamond"/>
              <a:cs typeface="EB Garamond"/>
              <a:sym typeface="EB Garamond"/>
            </a:endParaRPr>
          </a:p>
        </p:txBody>
      </p:sp>
      <p:pic>
        <p:nvPicPr>
          <p:cNvPr id="15" name="Google Shape;15;p17"/>
          <p:cNvPicPr preferRelativeResize="0"/>
          <p:nvPr/>
        </p:nvPicPr>
        <p:blipFill rotWithShape="1">
          <a:blip r:embed="rId2">
            <a:alphaModFix/>
          </a:blip>
          <a:srcRect b="0" l="0" r="0" t="0"/>
          <a:stretch/>
        </p:blipFill>
        <p:spPr>
          <a:xfrm>
            <a:off x="6880796" y="2811083"/>
            <a:ext cx="1758374" cy="1017617"/>
          </a:xfrm>
          <a:prstGeom prst="rect">
            <a:avLst/>
          </a:prstGeom>
          <a:noFill/>
          <a:ln>
            <a:noFill/>
          </a:ln>
        </p:spPr>
      </p:pic>
      <p:pic>
        <p:nvPicPr>
          <p:cNvPr descr="TLY-est.png" id="16" name="Google Shape;16;p17"/>
          <p:cNvPicPr preferRelativeResize="0"/>
          <p:nvPr/>
        </p:nvPicPr>
        <p:blipFill rotWithShape="1">
          <a:blip r:embed="rId3">
            <a:alphaModFix/>
          </a:blip>
          <a:srcRect b="0" l="0" r="0" t="0"/>
          <a:stretch/>
        </p:blipFill>
        <p:spPr>
          <a:xfrm>
            <a:off x="6918109" y="4120464"/>
            <a:ext cx="1724101" cy="354856"/>
          </a:xfrm>
          <a:prstGeom prst="rect">
            <a:avLst/>
          </a:prstGeom>
          <a:noFill/>
          <a:ln>
            <a:noFill/>
          </a:ln>
        </p:spPr>
      </p:pic>
      <p:cxnSp>
        <p:nvCxnSpPr>
          <p:cNvPr id="17" name="Google Shape;17;p17"/>
          <p:cNvCxnSpPr/>
          <p:nvPr/>
        </p:nvCxnSpPr>
        <p:spPr>
          <a:xfrm flipH="1">
            <a:off x="5676901" y="609600"/>
            <a:ext cx="800099" cy="3888589"/>
          </a:xfrm>
          <a:prstGeom prst="straightConnector1">
            <a:avLst/>
          </a:prstGeom>
          <a:noFill/>
          <a:ln cap="flat" cmpd="sng" w="44450">
            <a:solidFill>
              <a:srgbClr val="D0043C"/>
            </a:solidFill>
            <a:prstDash val="solid"/>
            <a:miter lim="800000"/>
            <a:headEnd len="sm" w="sm" type="none"/>
            <a:tailEnd len="sm" w="sm" type="none"/>
          </a:ln>
        </p:spPr>
      </p:cxnSp>
      <p:sp>
        <p:nvSpPr>
          <p:cNvPr id="18" name="Google Shape;18;p17"/>
          <p:cNvSpPr txBox="1"/>
          <p:nvPr>
            <p:ph type="title"/>
          </p:nvPr>
        </p:nvSpPr>
        <p:spPr>
          <a:xfrm>
            <a:off x="628203" y="625298"/>
            <a:ext cx="4781997" cy="385002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9" name="Google Shape;19;p17"/>
          <p:cNvPicPr preferRelativeResize="0"/>
          <p:nvPr/>
        </p:nvPicPr>
        <p:blipFill rotWithShape="1">
          <a:blip r:embed="rId4">
            <a:alphaModFix/>
          </a:blip>
          <a:srcRect b="0" l="0" r="0" t="0"/>
          <a:stretch/>
        </p:blipFill>
        <p:spPr>
          <a:xfrm>
            <a:off x="12769025" y="27865019"/>
            <a:ext cx="1749449" cy="1749449"/>
          </a:xfrm>
          <a:prstGeom prst="rect">
            <a:avLst/>
          </a:prstGeom>
          <a:noFill/>
          <a:ln>
            <a:noFill/>
          </a:ln>
        </p:spPr>
      </p:pic>
      <p:pic>
        <p:nvPicPr>
          <p:cNvPr id="20" name="Google Shape;20;p17"/>
          <p:cNvPicPr preferRelativeResize="0"/>
          <p:nvPr/>
        </p:nvPicPr>
        <p:blipFill rotWithShape="1">
          <a:blip r:embed="rId5">
            <a:alphaModFix/>
          </a:blip>
          <a:srcRect b="0" l="0" r="0" t="0"/>
          <a:stretch/>
        </p:blipFill>
        <p:spPr>
          <a:xfrm>
            <a:off x="6874165" y="715318"/>
            <a:ext cx="1810421" cy="1797581"/>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01">
  <p:cSld name="võrdlus 01">
    <p:spTree>
      <p:nvGrpSpPr>
        <p:cNvPr id="48" name="Shape 48"/>
        <p:cNvGrpSpPr/>
        <p:nvPr/>
      </p:nvGrpSpPr>
      <p:grpSpPr>
        <a:xfrm>
          <a:off x="0" y="0"/>
          <a:ext cx="0" cy="0"/>
          <a:chOff x="0" y="0"/>
          <a:chExt cx="0" cy="0"/>
        </a:xfrm>
      </p:grpSpPr>
      <p:sp>
        <p:nvSpPr>
          <p:cNvPr id="49" name="Google Shape;49;p26"/>
          <p:cNvSpPr txBox="1"/>
          <p:nvPr>
            <p:ph idx="1" type="body"/>
          </p:nvPr>
        </p:nvSpPr>
        <p:spPr>
          <a:xfrm>
            <a:off x="622300" y="1778000"/>
            <a:ext cx="3724275" cy="2550424"/>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6"/>
          <p:cNvSpPr txBox="1"/>
          <p:nvPr>
            <p:ph idx="2" type="body"/>
          </p:nvPr>
        </p:nvSpPr>
        <p:spPr>
          <a:xfrm>
            <a:off x="4810126" y="1778000"/>
            <a:ext cx="3724275" cy="2550424"/>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6"/>
          <p:cNvSpPr txBox="1"/>
          <p:nvPr>
            <p:ph type="title"/>
          </p:nvPr>
        </p:nvSpPr>
        <p:spPr>
          <a:xfrm>
            <a:off x="628650" y="464083"/>
            <a:ext cx="7886700" cy="1264788"/>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02">
  <p:cSld name="võrdlus 02">
    <p:spTree>
      <p:nvGrpSpPr>
        <p:cNvPr id="52" name="Shape 52"/>
        <p:cNvGrpSpPr/>
        <p:nvPr/>
      </p:nvGrpSpPr>
      <p:grpSpPr>
        <a:xfrm>
          <a:off x="0" y="0"/>
          <a:ext cx="0" cy="0"/>
          <a:chOff x="0" y="0"/>
          <a:chExt cx="0" cy="0"/>
        </a:xfrm>
      </p:grpSpPr>
      <p:sp>
        <p:nvSpPr>
          <p:cNvPr id="53" name="Google Shape;53;p27"/>
          <p:cNvSpPr txBox="1"/>
          <p:nvPr>
            <p:ph idx="1" type="body"/>
          </p:nvPr>
        </p:nvSpPr>
        <p:spPr>
          <a:xfrm>
            <a:off x="622300" y="1394223"/>
            <a:ext cx="3724275" cy="2934202"/>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27"/>
          <p:cNvSpPr txBox="1"/>
          <p:nvPr>
            <p:ph idx="2" type="body"/>
          </p:nvPr>
        </p:nvSpPr>
        <p:spPr>
          <a:xfrm>
            <a:off x="4810126" y="1394223"/>
            <a:ext cx="3724275" cy="2934202"/>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7"/>
          <p:cNvSpPr txBox="1"/>
          <p:nvPr>
            <p:ph type="title"/>
          </p:nvPr>
        </p:nvSpPr>
        <p:spPr>
          <a:xfrm>
            <a:off x="596900" y="362930"/>
            <a:ext cx="7962900" cy="92612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
  <p:cSld name="number">
    <p:spTree>
      <p:nvGrpSpPr>
        <p:cNvPr id="56" name="Shape 56"/>
        <p:cNvGrpSpPr/>
        <p:nvPr/>
      </p:nvGrpSpPr>
      <p:grpSpPr>
        <a:xfrm>
          <a:off x="0" y="0"/>
          <a:ext cx="0" cy="0"/>
          <a:chOff x="0" y="0"/>
          <a:chExt cx="0" cy="0"/>
        </a:xfrm>
      </p:grpSpPr>
      <p:sp>
        <p:nvSpPr>
          <p:cNvPr id="57" name="Google Shape;57;p28"/>
          <p:cNvSpPr txBox="1"/>
          <p:nvPr>
            <p:ph idx="1" type="body"/>
          </p:nvPr>
        </p:nvSpPr>
        <p:spPr>
          <a:xfrm>
            <a:off x="415007" y="458412"/>
            <a:ext cx="3127768" cy="4991100"/>
          </a:xfrm>
          <a:prstGeom prst="rect">
            <a:avLst/>
          </a:prstGeom>
          <a:noFill/>
          <a:ln>
            <a:noFill/>
          </a:ln>
        </p:spPr>
        <p:txBody>
          <a:bodyPr anchorCtr="0" anchor="b" bIns="45700" lIns="91425" spcFirstLastPara="1" rIns="91425" wrap="square" tIns="45700">
            <a:noAutofit/>
          </a:bodyPr>
          <a:lstStyle>
            <a:lvl1pPr indent="-228600" lvl="0" marL="457200" algn="l">
              <a:lnSpc>
                <a:spcPct val="120000"/>
              </a:lnSpc>
              <a:spcBef>
                <a:spcPts val="1000"/>
              </a:spcBef>
              <a:spcAft>
                <a:spcPts val="0"/>
              </a:spcAft>
              <a:buSzPts val="38000"/>
              <a:buNone/>
              <a:defRPr b="0" i="1" sz="38000">
                <a:solidFill>
                  <a:srgbClr val="D0043C"/>
                </a:solidFill>
                <a:latin typeface="Times New Roman"/>
                <a:ea typeface="Times New Roman"/>
                <a:cs typeface="Times New Roman"/>
                <a:sym typeface="Times New Roman"/>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28"/>
          <p:cNvSpPr txBox="1"/>
          <p:nvPr>
            <p:ph idx="2" type="body"/>
          </p:nvPr>
        </p:nvSpPr>
        <p:spPr>
          <a:xfrm>
            <a:off x="3698721" y="1661862"/>
            <a:ext cx="4751812" cy="1675338"/>
          </a:xfrm>
          <a:prstGeom prst="rect">
            <a:avLst/>
          </a:prstGeom>
          <a:noFill/>
          <a:ln>
            <a:noFill/>
          </a:ln>
        </p:spPr>
        <p:txBody>
          <a:bodyPr anchorCtr="0" anchor="ctr" bIns="45700" lIns="91425" spcFirstLastPara="1" rIns="91425" wrap="square" tIns="45700">
            <a:noAutofit/>
          </a:bodyPr>
          <a:lstStyle>
            <a:lvl1pPr indent="-431800" lvl="0" marL="457200" algn="l">
              <a:lnSpc>
                <a:spcPct val="120000"/>
              </a:lnSpc>
              <a:spcBef>
                <a:spcPts val="1000"/>
              </a:spcBef>
              <a:spcAft>
                <a:spcPts val="0"/>
              </a:spcAft>
              <a:buSzPts val="3200"/>
              <a:buFont typeface="Merriweather Sans"/>
              <a:buChar char="-"/>
              <a:defRPr sz="3200"/>
            </a:lvl1pPr>
            <a:lvl2pPr indent="-406400" lvl="1" marL="914400" algn="l">
              <a:lnSpc>
                <a:spcPct val="120000"/>
              </a:lnSpc>
              <a:spcBef>
                <a:spcPts val="500"/>
              </a:spcBef>
              <a:spcAft>
                <a:spcPts val="0"/>
              </a:spcAft>
              <a:buSzPts val="2800"/>
              <a:buChar char="-"/>
              <a:defRPr sz="2800"/>
            </a:lvl2pPr>
            <a:lvl3pPr indent="-381000" lvl="2" marL="1371600" algn="l">
              <a:lnSpc>
                <a:spcPct val="120000"/>
              </a:lnSpc>
              <a:spcBef>
                <a:spcPts val="500"/>
              </a:spcBef>
              <a:spcAft>
                <a:spcPts val="0"/>
              </a:spcAft>
              <a:buSzPts val="2400"/>
              <a:buChar char="-"/>
              <a:defRPr sz="24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1">
  <p:cSld name="kolm ruutu 01">
    <p:spTree>
      <p:nvGrpSpPr>
        <p:cNvPr id="59" name="Shape 59"/>
        <p:cNvGrpSpPr/>
        <p:nvPr/>
      </p:nvGrpSpPr>
      <p:grpSpPr>
        <a:xfrm>
          <a:off x="0" y="0"/>
          <a:ext cx="0" cy="0"/>
          <a:chOff x="0" y="0"/>
          <a:chExt cx="0" cy="0"/>
        </a:xfrm>
      </p:grpSpPr>
      <p:sp>
        <p:nvSpPr>
          <p:cNvPr id="60" name="Google Shape;60;p29"/>
          <p:cNvSpPr/>
          <p:nvPr/>
        </p:nvSpPr>
        <p:spPr>
          <a:xfrm>
            <a:off x="7493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61" name="Google Shape;61;p29"/>
          <p:cNvSpPr txBox="1"/>
          <p:nvPr>
            <p:ph type="title"/>
          </p:nvPr>
        </p:nvSpPr>
        <p:spPr>
          <a:xfrm>
            <a:off x="755576" y="1790344"/>
            <a:ext cx="2340000" cy="893397"/>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9"/>
          <p:cNvSpPr/>
          <p:nvPr>
            <p:ph idx="2" type="pic"/>
          </p:nvPr>
        </p:nvSpPr>
        <p:spPr>
          <a:xfrm>
            <a:off x="3455876" y="519522"/>
            <a:ext cx="2160000" cy="2160000"/>
          </a:xfrm>
          <a:prstGeom prst="rect">
            <a:avLst/>
          </a:prstGeom>
          <a:noFill/>
          <a:ln>
            <a:noFill/>
          </a:ln>
        </p:spPr>
      </p:sp>
      <p:sp>
        <p:nvSpPr>
          <p:cNvPr id="63" name="Google Shape;63;p29"/>
          <p:cNvSpPr/>
          <p:nvPr>
            <p:ph idx="3" type="pic"/>
          </p:nvPr>
        </p:nvSpPr>
        <p:spPr>
          <a:xfrm>
            <a:off x="6156176" y="519522"/>
            <a:ext cx="2160000" cy="2160000"/>
          </a:xfrm>
          <a:prstGeom prst="rect">
            <a:avLst/>
          </a:prstGeom>
          <a:noFill/>
          <a:ln>
            <a:noFill/>
          </a:ln>
        </p:spPr>
      </p:sp>
      <p:sp>
        <p:nvSpPr>
          <p:cNvPr id="64" name="Google Shape;64;p29"/>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29"/>
          <p:cNvSpPr txBox="1"/>
          <p:nvPr/>
        </p:nvSpPr>
        <p:spPr>
          <a:xfrm>
            <a:off x="7555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US" sz="6600" u="none" cap="none" strike="noStrike">
                <a:solidFill>
                  <a:schemeClr val="lt1"/>
                </a:solidFill>
                <a:latin typeface="Times New Roman"/>
                <a:ea typeface="Times New Roman"/>
                <a:cs typeface="Times New Roman"/>
                <a:sym typeface="Times New Roman"/>
              </a:rPr>
              <a:t>1.</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2">
  <p:cSld name="kolm ruutu 02">
    <p:spTree>
      <p:nvGrpSpPr>
        <p:cNvPr id="66" name="Shape 66"/>
        <p:cNvGrpSpPr/>
        <p:nvPr/>
      </p:nvGrpSpPr>
      <p:grpSpPr>
        <a:xfrm>
          <a:off x="0" y="0"/>
          <a:ext cx="0" cy="0"/>
          <a:chOff x="0" y="0"/>
          <a:chExt cx="0" cy="0"/>
        </a:xfrm>
      </p:grpSpPr>
      <p:sp>
        <p:nvSpPr>
          <p:cNvPr id="67" name="Google Shape;67;p30"/>
          <p:cNvSpPr/>
          <p:nvPr>
            <p:ph idx="2" type="pic"/>
          </p:nvPr>
        </p:nvSpPr>
        <p:spPr>
          <a:xfrm>
            <a:off x="763476" y="519522"/>
            <a:ext cx="2160000" cy="2160000"/>
          </a:xfrm>
          <a:prstGeom prst="rect">
            <a:avLst/>
          </a:prstGeom>
          <a:noFill/>
          <a:ln>
            <a:noFill/>
          </a:ln>
        </p:spPr>
      </p:sp>
      <p:sp>
        <p:nvSpPr>
          <p:cNvPr id="68" name="Google Shape;68;p30"/>
          <p:cNvSpPr/>
          <p:nvPr>
            <p:ph idx="3" type="pic"/>
          </p:nvPr>
        </p:nvSpPr>
        <p:spPr>
          <a:xfrm>
            <a:off x="6156176" y="519522"/>
            <a:ext cx="2160000" cy="2160000"/>
          </a:xfrm>
          <a:prstGeom prst="rect">
            <a:avLst/>
          </a:prstGeom>
          <a:noFill/>
          <a:ln>
            <a:noFill/>
          </a:ln>
        </p:spPr>
      </p:sp>
      <p:sp>
        <p:nvSpPr>
          <p:cNvPr id="69" name="Google Shape;69;p30"/>
          <p:cNvSpPr/>
          <p:nvPr/>
        </p:nvSpPr>
        <p:spPr>
          <a:xfrm>
            <a:off x="34798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0" name="Google Shape;70;p30"/>
          <p:cNvSpPr txBox="1"/>
          <p:nvPr>
            <p:ph type="title"/>
          </p:nvPr>
        </p:nvSpPr>
        <p:spPr>
          <a:xfrm>
            <a:off x="3486076" y="1762122"/>
            <a:ext cx="2340000" cy="893397"/>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0"/>
          <p:cNvSpPr txBox="1"/>
          <p:nvPr/>
        </p:nvSpPr>
        <p:spPr>
          <a:xfrm>
            <a:off x="34860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US" sz="6600" u="none" cap="none" strike="noStrike">
                <a:solidFill>
                  <a:schemeClr val="lt1"/>
                </a:solidFill>
                <a:latin typeface="Times New Roman"/>
                <a:ea typeface="Times New Roman"/>
                <a:cs typeface="Times New Roman"/>
                <a:sym typeface="Times New Roman"/>
              </a:rPr>
              <a:t>2.</a:t>
            </a:r>
            <a:endParaRPr b="0" i="0" sz="1400" u="none" cap="none" strike="noStrike">
              <a:solidFill>
                <a:srgbClr val="000000"/>
              </a:solidFill>
              <a:latin typeface="Arial"/>
              <a:ea typeface="Arial"/>
              <a:cs typeface="Arial"/>
              <a:sym typeface="Arial"/>
            </a:endParaRPr>
          </a:p>
        </p:txBody>
      </p:sp>
      <p:sp>
        <p:nvSpPr>
          <p:cNvPr id="72" name="Google Shape;72;p30"/>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3">
  <p:cSld name="kolm ruutu 03">
    <p:spTree>
      <p:nvGrpSpPr>
        <p:cNvPr id="73" name="Shape 73"/>
        <p:cNvGrpSpPr/>
        <p:nvPr/>
      </p:nvGrpSpPr>
      <p:grpSpPr>
        <a:xfrm>
          <a:off x="0" y="0"/>
          <a:ext cx="0" cy="0"/>
          <a:chOff x="0" y="0"/>
          <a:chExt cx="0" cy="0"/>
        </a:xfrm>
      </p:grpSpPr>
      <p:sp>
        <p:nvSpPr>
          <p:cNvPr id="74" name="Google Shape;74;p31"/>
          <p:cNvSpPr/>
          <p:nvPr>
            <p:ph idx="2" type="pic"/>
          </p:nvPr>
        </p:nvSpPr>
        <p:spPr>
          <a:xfrm>
            <a:off x="3455876" y="519522"/>
            <a:ext cx="2160000" cy="2160000"/>
          </a:xfrm>
          <a:prstGeom prst="rect">
            <a:avLst/>
          </a:prstGeom>
          <a:noFill/>
          <a:ln>
            <a:noFill/>
          </a:ln>
        </p:spPr>
      </p:sp>
      <p:sp>
        <p:nvSpPr>
          <p:cNvPr id="75" name="Google Shape;75;p31"/>
          <p:cNvSpPr/>
          <p:nvPr>
            <p:ph idx="3" type="pic"/>
          </p:nvPr>
        </p:nvSpPr>
        <p:spPr>
          <a:xfrm>
            <a:off x="758676" y="519522"/>
            <a:ext cx="2160000" cy="2160000"/>
          </a:xfrm>
          <a:prstGeom prst="rect">
            <a:avLst/>
          </a:prstGeom>
          <a:noFill/>
          <a:ln>
            <a:noFill/>
          </a:ln>
        </p:spPr>
      </p:sp>
      <p:sp>
        <p:nvSpPr>
          <p:cNvPr id="76" name="Google Shape;76;p31"/>
          <p:cNvSpPr/>
          <p:nvPr/>
        </p:nvSpPr>
        <p:spPr>
          <a:xfrm>
            <a:off x="61849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7" name="Google Shape;77;p31"/>
          <p:cNvSpPr txBox="1"/>
          <p:nvPr>
            <p:ph type="title"/>
          </p:nvPr>
        </p:nvSpPr>
        <p:spPr>
          <a:xfrm>
            <a:off x="6191176" y="1776233"/>
            <a:ext cx="2340000" cy="893397"/>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1"/>
          <p:cNvSpPr txBox="1"/>
          <p:nvPr/>
        </p:nvSpPr>
        <p:spPr>
          <a:xfrm>
            <a:off x="61911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US" sz="6600" u="none" cap="none" strike="noStrike">
                <a:solidFill>
                  <a:schemeClr val="lt1"/>
                </a:solidFill>
                <a:latin typeface="Times New Roman"/>
                <a:ea typeface="Times New Roman"/>
                <a:cs typeface="Times New Roman"/>
                <a:sym typeface="Times New Roman"/>
              </a:rPr>
              <a:t>3.</a:t>
            </a:r>
            <a:endParaRPr b="0" i="0" sz="1400" u="none" cap="none" strike="noStrike">
              <a:solidFill>
                <a:srgbClr val="000000"/>
              </a:solidFill>
              <a:latin typeface="Arial"/>
              <a:ea typeface="Arial"/>
              <a:cs typeface="Arial"/>
              <a:sym typeface="Arial"/>
            </a:endParaRPr>
          </a:p>
        </p:txBody>
      </p:sp>
      <p:sp>
        <p:nvSpPr>
          <p:cNvPr id="79" name="Google Shape;79;p31"/>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äike ringpilt + sisu">
  <p:cSld name="väike ringpilt + sisu">
    <p:spTree>
      <p:nvGrpSpPr>
        <p:cNvPr id="80" name="Shape 80"/>
        <p:cNvGrpSpPr/>
        <p:nvPr/>
      </p:nvGrpSpPr>
      <p:grpSpPr>
        <a:xfrm>
          <a:off x="0" y="0"/>
          <a:ext cx="0" cy="0"/>
          <a:chOff x="0" y="0"/>
          <a:chExt cx="0" cy="0"/>
        </a:xfrm>
      </p:grpSpPr>
      <p:sp>
        <p:nvSpPr>
          <p:cNvPr id="81" name="Google Shape;81;p32"/>
          <p:cNvSpPr/>
          <p:nvPr>
            <p:ph idx="2" type="pic"/>
          </p:nvPr>
        </p:nvSpPr>
        <p:spPr>
          <a:xfrm>
            <a:off x="566445" y="777213"/>
            <a:ext cx="3240000" cy="3240000"/>
          </a:xfrm>
          <a:prstGeom prst="ellipse">
            <a:avLst/>
          </a:prstGeom>
          <a:noFill/>
          <a:ln>
            <a:noFill/>
          </a:ln>
        </p:spPr>
      </p:sp>
      <p:sp>
        <p:nvSpPr>
          <p:cNvPr id="82" name="Google Shape;82;p32"/>
          <p:cNvSpPr txBox="1"/>
          <p:nvPr>
            <p:ph idx="1" type="body"/>
          </p:nvPr>
        </p:nvSpPr>
        <p:spPr>
          <a:xfrm>
            <a:off x="4247444" y="1762553"/>
            <a:ext cx="4460622" cy="1299411"/>
          </a:xfrm>
          <a:prstGeom prst="rect">
            <a:avLst/>
          </a:prstGeom>
          <a:noFill/>
          <a:ln>
            <a:noFill/>
          </a:ln>
        </p:spPr>
        <p:txBody>
          <a:bodyPr anchorCtr="0" anchor="ctr"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sisu">
  <p:cSld name="suur ringpilt + sisu">
    <p:spTree>
      <p:nvGrpSpPr>
        <p:cNvPr id="83" name="Shape 83"/>
        <p:cNvGrpSpPr/>
        <p:nvPr/>
      </p:nvGrpSpPr>
      <p:grpSpPr>
        <a:xfrm>
          <a:off x="0" y="0"/>
          <a:ext cx="0" cy="0"/>
          <a:chOff x="0" y="0"/>
          <a:chExt cx="0" cy="0"/>
        </a:xfrm>
      </p:grpSpPr>
      <p:sp>
        <p:nvSpPr>
          <p:cNvPr id="84" name="Google Shape;84;p33"/>
          <p:cNvSpPr txBox="1"/>
          <p:nvPr>
            <p:ph idx="1" type="body"/>
          </p:nvPr>
        </p:nvSpPr>
        <p:spPr>
          <a:xfrm>
            <a:off x="451930" y="1963490"/>
            <a:ext cx="3466560" cy="1299411"/>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33"/>
          <p:cNvSpPr/>
          <p:nvPr>
            <p:ph idx="2" type="pic"/>
          </p:nvPr>
        </p:nvSpPr>
        <p:spPr>
          <a:xfrm>
            <a:off x="4671398" y="-668680"/>
            <a:ext cx="6732000" cy="6732000"/>
          </a:xfrm>
          <a:prstGeom prst="ellipse">
            <a:avLst/>
          </a:prstGeom>
          <a:noFill/>
          <a:ln>
            <a:noFill/>
          </a:ln>
        </p:spPr>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pealkiri + sisu">
  <p:cSld name="pilt + pealkiri + sisu">
    <p:spTree>
      <p:nvGrpSpPr>
        <p:cNvPr id="86" name="Shape 86"/>
        <p:cNvGrpSpPr/>
        <p:nvPr/>
      </p:nvGrpSpPr>
      <p:grpSpPr>
        <a:xfrm>
          <a:off x="0" y="0"/>
          <a:ext cx="0" cy="0"/>
          <a:chOff x="0" y="0"/>
          <a:chExt cx="0" cy="0"/>
        </a:xfrm>
      </p:grpSpPr>
      <p:sp>
        <p:nvSpPr>
          <p:cNvPr id="87" name="Google Shape;87;p34"/>
          <p:cNvSpPr/>
          <p:nvPr>
            <p:ph idx="2" type="pic"/>
          </p:nvPr>
        </p:nvSpPr>
        <p:spPr>
          <a:xfrm>
            <a:off x="4850090" y="0"/>
            <a:ext cx="4293911" cy="5143500"/>
          </a:xfrm>
          <a:prstGeom prst="rect">
            <a:avLst/>
          </a:prstGeom>
          <a:noFill/>
          <a:ln>
            <a:noFill/>
          </a:ln>
        </p:spPr>
      </p:sp>
      <p:sp>
        <p:nvSpPr>
          <p:cNvPr id="88" name="Google Shape;88;p34"/>
          <p:cNvSpPr txBox="1"/>
          <p:nvPr>
            <p:ph type="title"/>
          </p:nvPr>
        </p:nvSpPr>
        <p:spPr>
          <a:xfrm>
            <a:off x="470288" y="984230"/>
            <a:ext cx="3921133" cy="14268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800"/>
              <a:buFont typeface="Times New Roman"/>
              <a:buNone/>
              <a:defRPr i="0" sz="28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4"/>
          <p:cNvSpPr txBox="1"/>
          <p:nvPr>
            <p:ph idx="1" type="body"/>
          </p:nvPr>
        </p:nvSpPr>
        <p:spPr>
          <a:xfrm>
            <a:off x="515430" y="2563565"/>
            <a:ext cx="3878770" cy="1299411"/>
          </a:xfrm>
          <a:prstGeom prst="rect">
            <a:avLst/>
          </a:prstGeom>
          <a:noFill/>
          <a:ln>
            <a:noFill/>
          </a:ln>
        </p:spPr>
        <p:txBody>
          <a:bodyPr anchorCtr="0" anchor="t"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sisu">
  <p:cSld name="pilt + sisu">
    <p:spTree>
      <p:nvGrpSpPr>
        <p:cNvPr id="90" name="Shape 90"/>
        <p:cNvGrpSpPr/>
        <p:nvPr/>
      </p:nvGrpSpPr>
      <p:grpSpPr>
        <a:xfrm>
          <a:off x="0" y="0"/>
          <a:ext cx="0" cy="0"/>
          <a:chOff x="0" y="0"/>
          <a:chExt cx="0" cy="0"/>
        </a:xfrm>
      </p:grpSpPr>
      <p:sp>
        <p:nvSpPr>
          <p:cNvPr id="91" name="Google Shape;91;p35"/>
          <p:cNvSpPr/>
          <p:nvPr>
            <p:ph idx="2" type="pic"/>
          </p:nvPr>
        </p:nvSpPr>
        <p:spPr>
          <a:xfrm>
            <a:off x="4850090" y="0"/>
            <a:ext cx="4293911" cy="5143500"/>
          </a:xfrm>
          <a:prstGeom prst="rect">
            <a:avLst/>
          </a:prstGeom>
          <a:noFill/>
          <a:ln>
            <a:noFill/>
          </a:ln>
        </p:spPr>
      </p:sp>
      <p:sp>
        <p:nvSpPr>
          <p:cNvPr id="92" name="Google Shape;92;p35"/>
          <p:cNvSpPr txBox="1"/>
          <p:nvPr>
            <p:ph idx="1" type="body"/>
          </p:nvPr>
        </p:nvSpPr>
        <p:spPr>
          <a:xfrm>
            <a:off x="515430" y="1992065"/>
            <a:ext cx="3878770" cy="1299411"/>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tt pealkirjaga 02">
  <p:cSld name="jutt pealkirjaga 02">
    <p:spTree>
      <p:nvGrpSpPr>
        <p:cNvPr id="21" name="Shape 21"/>
        <p:cNvGrpSpPr/>
        <p:nvPr/>
      </p:nvGrpSpPr>
      <p:grpSpPr>
        <a:xfrm>
          <a:off x="0" y="0"/>
          <a:ext cx="0" cy="0"/>
          <a:chOff x="0" y="0"/>
          <a:chExt cx="0" cy="0"/>
        </a:xfrm>
      </p:grpSpPr>
      <p:sp>
        <p:nvSpPr>
          <p:cNvPr id="22" name="Google Shape;22;p18"/>
          <p:cNvSpPr txBox="1"/>
          <p:nvPr>
            <p:ph type="title"/>
          </p:nvPr>
        </p:nvSpPr>
        <p:spPr>
          <a:xfrm>
            <a:off x="596900" y="362930"/>
            <a:ext cx="7962900" cy="92612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8"/>
          <p:cNvSpPr txBox="1"/>
          <p:nvPr>
            <p:ph idx="1" type="body"/>
          </p:nvPr>
        </p:nvSpPr>
        <p:spPr>
          <a:xfrm>
            <a:off x="625320" y="1371978"/>
            <a:ext cx="7909080" cy="2925209"/>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Font typeface="Merriweather Sans"/>
              <a:buChar char="-"/>
              <a:defRPr sz="2400"/>
            </a:lvl2pPr>
            <a:lvl3pPr indent="-355600" lvl="2" marL="1371600" algn="l">
              <a:lnSpc>
                <a:spcPct val="12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pildiallkiri">
  <p:cSld name="pilt + pildiallkiri">
    <p:spTree>
      <p:nvGrpSpPr>
        <p:cNvPr id="93" name="Shape 93"/>
        <p:cNvGrpSpPr/>
        <p:nvPr/>
      </p:nvGrpSpPr>
      <p:grpSpPr>
        <a:xfrm>
          <a:off x="0" y="0"/>
          <a:ext cx="0" cy="0"/>
          <a:chOff x="0" y="0"/>
          <a:chExt cx="0" cy="0"/>
        </a:xfrm>
      </p:grpSpPr>
      <p:sp>
        <p:nvSpPr>
          <p:cNvPr id="94" name="Google Shape;94;p36"/>
          <p:cNvSpPr/>
          <p:nvPr>
            <p:ph idx="2" type="pic"/>
          </p:nvPr>
        </p:nvSpPr>
        <p:spPr>
          <a:xfrm>
            <a:off x="381000" y="257175"/>
            <a:ext cx="8356600" cy="4010025"/>
          </a:xfrm>
          <a:prstGeom prst="rect">
            <a:avLst/>
          </a:prstGeom>
          <a:noFill/>
          <a:ln>
            <a:noFill/>
          </a:ln>
        </p:spPr>
      </p:sp>
      <p:sp>
        <p:nvSpPr>
          <p:cNvPr id="95" name="Google Shape;95;p36"/>
          <p:cNvSpPr txBox="1"/>
          <p:nvPr>
            <p:ph idx="1" type="body"/>
          </p:nvPr>
        </p:nvSpPr>
        <p:spPr>
          <a:xfrm>
            <a:off x="2755900" y="4419600"/>
            <a:ext cx="5969000" cy="425655"/>
          </a:xfrm>
          <a:prstGeom prst="rect">
            <a:avLst/>
          </a:prstGeom>
          <a:noFill/>
          <a:ln>
            <a:noFill/>
          </a:ln>
        </p:spPr>
        <p:txBody>
          <a:bodyPr anchorCtr="0" anchor="b" bIns="45700" lIns="91425" spcFirstLastPara="1" rIns="91425" wrap="square" tIns="45700">
            <a:noAutofit/>
          </a:bodyPr>
          <a:lstStyle>
            <a:lvl1pPr indent="-228600" lvl="0" marL="457200" algn="r">
              <a:lnSpc>
                <a:spcPct val="100000"/>
              </a:lnSpc>
              <a:spcBef>
                <a:spcPts val="1000"/>
              </a:spcBef>
              <a:spcAft>
                <a:spcPts val="0"/>
              </a:spcAft>
              <a:buSzPts val="1600"/>
              <a:buNone/>
              <a:defRPr sz="1600"/>
            </a:lvl1pPr>
            <a:lvl2pPr indent="-228600" lvl="1" marL="914400" algn="l">
              <a:lnSpc>
                <a:spcPct val="120000"/>
              </a:lnSpc>
              <a:spcBef>
                <a:spcPts val="500"/>
              </a:spcBef>
              <a:spcAft>
                <a:spcPts val="0"/>
              </a:spcAft>
              <a:buSzPts val="1600"/>
              <a:buNone/>
              <a:defRPr sz="1600"/>
            </a:lvl2pPr>
            <a:lvl3pPr indent="-228600" lvl="2" marL="1371600" algn="l">
              <a:lnSpc>
                <a:spcPct val="120000"/>
              </a:lnSpc>
              <a:spcBef>
                <a:spcPts val="500"/>
              </a:spcBef>
              <a:spcAft>
                <a:spcPts val="0"/>
              </a:spcAft>
              <a:buSzPts val="1600"/>
              <a:buNone/>
              <a:defRPr sz="1600"/>
            </a:lvl3pPr>
            <a:lvl4pPr indent="-228600" lvl="3" marL="1828800" algn="l">
              <a:lnSpc>
                <a:spcPct val="120000"/>
              </a:lnSpc>
              <a:spcBef>
                <a:spcPts val="500"/>
              </a:spcBef>
              <a:spcAft>
                <a:spcPts val="0"/>
              </a:spcAft>
              <a:buSzPts val="1600"/>
              <a:buNone/>
              <a:defRPr sz="1600"/>
            </a:lvl4pPr>
            <a:lvl5pPr indent="-228600" lvl="4" marL="2286000" algn="l">
              <a:lnSpc>
                <a:spcPct val="120000"/>
              </a:lnSpc>
              <a:spcBef>
                <a:spcPts val="500"/>
              </a:spcBef>
              <a:spcAft>
                <a:spcPts val="0"/>
              </a:spcAft>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1">
  <p:cSld name="pealkiri 01">
    <p:spTree>
      <p:nvGrpSpPr>
        <p:cNvPr id="96" name="Shape 96"/>
        <p:cNvGrpSpPr/>
        <p:nvPr/>
      </p:nvGrpSpPr>
      <p:grpSpPr>
        <a:xfrm>
          <a:off x="0" y="0"/>
          <a:ext cx="0" cy="0"/>
          <a:chOff x="0" y="0"/>
          <a:chExt cx="0" cy="0"/>
        </a:xfrm>
      </p:grpSpPr>
      <p:sp>
        <p:nvSpPr>
          <p:cNvPr id="97" name="Google Shape;97;p37"/>
          <p:cNvSpPr txBox="1"/>
          <p:nvPr>
            <p:ph type="title"/>
          </p:nvPr>
        </p:nvSpPr>
        <p:spPr>
          <a:xfrm>
            <a:off x="393700" y="471140"/>
            <a:ext cx="8356600" cy="1405898"/>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2">
  <p:cSld name="pealkiri 02">
    <p:spTree>
      <p:nvGrpSpPr>
        <p:cNvPr id="98" name="Shape 98"/>
        <p:cNvGrpSpPr/>
        <p:nvPr/>
      </p:nvGrpSpPr>
      <p:grpSpPr>
        <a:xfrm>
          <a:off x="0" y="0"/>
          <a:ext cx="0" cy="0"/>
          <a:chOff x="0" y="0"/>
          <a:chExt cx="0" cy="0"/>
        </a:xfrm>
      </p:grpSpPr>
      <p:sp>
        <p:nvSpPr>
          <p:cNvPr id="99" name="Google Shape;99;p38"/>
          <p:cNvSpPr txBox="1"/>
          <p:nvPr>
            <p:ph type="title"/>
          </p:nvPr>
        </p:nvSpPr>
        <p:spPr>
          <a:xfrm>
            <a:off x="375566" y="334356"/>
            <a:ext cx="8363190" cy="85012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ühi">
  <p:cSld name="tühi">
    <p:spTree>
      <p:nvGrpSpPr>
        <p:cNvPr id="100" name="Shape 100"/>
        <p:cNvGrpSpPr/>
        <p:nvPr/>
      </p:nvGrpSpPr>
      <p:grpSpPr>
        <a:xfrm>
          <a:off x="0" y="0"/>
          <a:ext cx="0" cy="0"/>
          <a:chOff x="0" y="0"/>
          <a:chExt cx="0" cy="0"/>
        </a:xfrm>
      </p:grpSpPr>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p:cSld name="pilt">
    <p:spTree>
      <p:nvGrpSpPr>
        <p:cNvPr id="101" name="Shape 101"/>
        <p:cNvGrpSpPr/>
        <p:nvPr/>
      </p:nvGrpSpPr>
      <p:grpSpPr>
        <a:xfrm>
          <a:off x="0" y="0"/>
          <a:ext cx="0" cy="0"/>
          <a:chOff x="0" y="0"/>
          <a:chExt cx="0" cy="0"/>
        </a:xfrm>
      </p:grpSpPr>
      <p:sp>
        <p:nvSpPr>
          <p:cNvPr id="102" name="Google Shape;102;p40"/>
          <p:cNvSpPr/>
          <p:nvPr>
            <p:ph idx="2" type="pic"/>
          </p:nvPr>
        </p:nvSpPr>
        <p:spPr>
          <a:xfrm>
            <a:off x="0" y="0"/>
            <a:ext cx="9144000" cy="5143500"/>
          </a:xfrm>
          <a:prstGeom prst="rect">
            <a:avLst/>
          </a:prstGeom>
          <a:noFill/>
          <a:ln>
            <a:noFill/>
          </a:ln>
        </p:spPr>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03" name="Shape 103"/>
        <p:cNvGrpSpPr/>
        <p:nvPr/>
      </p:nvGrpSpPr>
      <p:grpSpPr>
        <a:xfrm>
          <a:off x="0" y="0"/>
          <a:ext cx="0" cy="0"/>
          <a:chOff x="0" y="0"/>
          <a:chExt cx="0" cy="0"/>
        </a:xfrm>
      </p:grpSpPr>
      <p:sp>
        <p:nvSpPr>
          <p:cNvPr id="104" name="Google Shape;104;p41"/>
          <p:cNvSpPr/>
          <p:nvPr>
            <p:ph idx="2" type="pic"/>
          </p:nvPr>
        </p:nvSpPr>
        <p:spPr>
          <a:xfrm>
            <a:off x="985545" y="977548"/>
            <a:ext cx="1044000" cy="1044000"/>
          </a:xfrm>
          <a:prstGeom prst="ellipse">
            <a:avLst/>
          </a:prstGeom>
          <a:noFill/>
          <a:ln>
            <a:noFill/>
          </a:ln>
        </p:spPr>
      </p:sp>
      <p:sp>
        <p:nvSpPr>
          <p:cNvPr id="105" name="Google Shape;105;p41"/>
          <p:cNvSpPr/>
          <p:nvPr>
            <p:ph idx="3" type="pic"/>
          </p:nvPr>
        </p:nvSpPr>
        <p:spPr>
          <a:xfrm>
            <a:off x="3474745" y="977548"/>
            <a:ext cx="1044000" cy="1044000"/>
          </a:xfrm>
          <a:prstGeom prst="ellipse">
            <a:avLst/>
          </a:prstGeom>
          <a:noFill/>
          <a:ln>
            <a:noFill/>
          </a:ln>
        </p:spPr>
      </p:sp>
      <p:sp>
        <p:nvSpPr>
          <p:cNvPr id="106" name="Google Shape;106;p41"/>
          <p:cNvSpPr/>
          <p:nvPr>
            <p:ph idx="4" type="pic"/>
          </p:nvPr>
        </p:nvSpPr>
        <p:spPr>
          <a:xfrm>
            <a:off x="5887745" y="977548"/>
            <a:ext cx="1044000" cy="1044000"/>
          </a:xfrm>
          <a:prstGeom prst="ellipse">
            <a:avLst/>
          </a:prstGeom>
          <a:noFill/>
          <a:ln>
            <a:noFill/>
          </a:ln>
        </p:spPr>
      </p:sp>
      <p:sp>
        <p:nvSpPr>
          <p:cNvPr id="107" name="Google Shape;107;p41"/>
          <p:cNvSpPr/>
          <p:nvPr>
            <p:ph idx="5" type="pic"/>
          </p:nvPr>
        </p:nvSpPr>
        <p:spPr>
          <a:xfrm>
            <a:off x="6891045" y="2806348"/>
            <a:ext cx="1044000" cy="1044000"/>
          </a:xfrm>
          <a:prstGeom prst="ellipse">
            <a:avLst/>
          </a:prstGeom>
          <a:noFill/>
          <a:ln>
            <a:noFill/>
          </a:ln>
        </p:spPr>
      </p:sp>
      <p:sp>
        <p:nvSpPr>
          <p:cNvPr id="108" name="Google Shape;108;p41"/>
          <p:cNvSpPr/>
          <p:nvPr>
            <p:ph idx="6" type="pic"/>
          </p:nvPr>
        </p:nvSpPr>
        <p:spPr>
          <a:xfrm>
            <a:off x="4414545" y="2806348"/>
            <a:ext cx="1044000" cy="1044000"/>
          </a:xfrm>
          <a:prstGeom prst="ellipse">
            <a:avLst/>
          </a:prstGeom>
          <a:noFill/>
          <a:ln>
            <a:noFill/>
          </a:ln>
        </p:spPr>
      </p:sp>
      <p:sp>
        <p:nvSpPr>
          <p:cNvPr id="109" name="Google Shape;109;p41"/>
          <p:cNvSpPr/>
          <p:nvPr>
            <p:ph idx="7" type="pic"/>
          </p:nvPr>
        </p:nvSpPr>
        <p:spPr>
          <a:xfrm>
            <a:off x="1963445" y="2806348"/>
            <a:ext cx="1044000" cy="1044000"/>
          </a:xfrm>
          <a:prstGeom prst="ellipse">
            <a:avLst/>
          </a:prstGeom>
          <a:noFill/>
          <a:ln>
            <a:noFill/>
          </a:ln>
        </p:spPr>
      </p:sp>
      <p:sp>
        <p:nvSpPr>
          <p:cNvPr id="110" name="Google Shape;110;p41"/>
          <p:cNvSpPr txBox="1"/>
          <p:nvPr>
            <p:ph idx="1" type="body"/>
          </p:nvPr>
        </p:nvSpPr>
        <p:spPr>
          <a:xfrm>
            <a:off x="7874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41"/>
          <p:cNvSpPr txBox="1"/>
          <p:nvPr>
            <p:ph idx="8" type="body"/>
          </p:nvPr>
        </p:nvSpPr>
        <p:spPr>
          <a:xfrm>
            <a:off x="32512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41"/>
          <p:cNvSpPr txBox="1"/>
          <p:nvPr>
            <p:ph idx="9" type="body"/>
          </p:nvPr>
        </p:nvSpPr>
        <p:spPr>
          <a:xfrm>
            <a:off x="56769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41"/>
          <p:cNvSpPr txBox="1"/>
          <p:nvPr>
            <p:ph idx="13" type="body"/>
          </p:nvPr>
        </p:nvSpPr>
        <p:spPr>
          <a:xfrm>
            <a:off x="66802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41"/>
          <p:cNvSpPr txBox="1"/>
          <p:nvPr>
            <p:ph idx="14" type="body"/>
          </p:nvPr>
        </p:nvSpPr>
        <p:spPr>
          <a:xfrm>
            <a:off x="42037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41"/>
          <p:cNvSpPr txBox="1"/>
          <p:nvPr>
            <p:ph idx="15" type="body"/>
          </p:nvPr>
        </p:nvSpPr>
        <p:spPr>
          <a:xfrm>
            <a:off x="17526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41"/>
          <p:cNvSpPr txBox="1"/>
          <p:nvPr>
            <p:ph type="title"/>
          </p:nvPr>
        </p:nvSpPr>
        <p:spPr>
          <a:xfrm>
            <a:off x="375566" y="334356"/>
            <a:ext cx="8363190" cy="85012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01 (valge)">
  <p:cSld name="tees 01 (valge)">
    <p:spTree>
      <p:nvGrpSpPr>
        <p:cNvPr id="24" name="Shape 24"/>
        <p:cNvGrpSpPr/>
        <p:nvPr/>
      </p:nvGrpSpPr>
      <p:grpSpPr>
        <a:xfrm>
          <a:off x="0" y="0"/>
          <a:ext cx="0" cy="0"/>
          <a:chOff x="0" y="0"/>
          <a:chExt cx="0" cy="0"/>
        </a:xfrm>
      </p:grpSpPr>
      <p:sp>
        <p:nvSpPr>
          <p:cNvPr id="25" name="Google Shape;25;p19"/>
          <p:cNvSpPr txBox="1"/>
          <p:nvPr>
            <p:ph type="title"/>
          </p:nvPr>
        </p:nvSpPr>
        <p:spPr>
          <a:xfrm>
            <a:off x="2472940" y="1421060"/>
            <a:ext cx="5928560" cy="2110595"/>
          </a:xfrm>
          <a:prstGeom prst="rect">
            <a:avLst/>
          </a:prstGeom>
          <a:noFill/>
          <a:ln>
            <a:noFill/>
          </a:ln>
        </p:spPr>
        <p:txBody>
          <a:bodyPr anchorCtr="0" anchor="ctr" bIns="45700" lIns="91425" spcFirstLastPara="1" rIns="91425" wrap="square" tIns="45700">
            <a:noAutofit/>
          </a:bodyPr>
          <a:lstStyle>
            <a:lvl1pPr lvl="0" algn="l">
              <a:lnSpc>
                <a:spcPct val="54000"/>
              </a:lnSpc>
              <a:spcBef>
                <a:spcPts val="0"/>
              </a:spcBef>
              <a:spcAft>
                <a:spcPts val="0"/>
              </a:spcAft>
              <a:buClr>
                <a:schemeClr val="dk1"/>
              </a:buClr>
              <a:buSzPts val="6300"/>
              <a:buFont typeface="Times New Roma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6" name="Google Shape;26;p19"/>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pealkiri + sisu">
  <p:cSld name="suur ringpilt + pealkiri + sisu">
    <p:spTree>
      <p:nvGrpSpPr>
        <p:cNvPr id="27" name="Shape 27"/>
        <p:cNvGrpSpPr/>
        <p:nvPr/>
      </p:nvGrpSpPr>
      <p:grpSpPr>
        <a:xfrm>
          <a:off x="0" y="0"/>
          <a:ext cx="0" cy="0"/>
          <a:chOff x="0" y="0"/>
          <a:chExt cx="0" cy="0"/>
        </a:xfrm>
      </p:grpSpPr>
      <p:sp>
        <p:nvSpPr>
          <p:cNvPr id="28" name="Google Shape;28;p20"/>
          <p:cNvSpPr txBox="1"/>
          <p:nvPr>
            <p:ph idx="1" type="body"/>
          </p:nvPr>
        </p:nvSpPr>
        <p:spPr>
          <a:xfrm>
            <a:off x="477330" y="2563565"/>
            <a:ext cx="3466560" cy="1299411"/>
          </a:xfrm>
          <a:prstGeom prst="rect">
            <a:avLst/>
          </a:prstGeom>
          <a:noFill/>
          <a:ln>
            <a:noFill/>
          </a:ln>
        </p:spPr>
        <p:txBody>
          <a:bodyPr anchorCtr="0" anchor="t"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20"/>
          <p:cNvSpPr/>
          <p:nvPr>
            <p:ph idx="2" type="pic"/>
          </p:nvPr>
        </p:nvSpPr>
        <p:spPr>
          <a:xfrm>
            <a:off x="4671398" y="-668680"/>
            <a:ext cx="6732000" cy="6732000"/>
          </a:xfrm>
          <a:prstGeom prst="ellipse">
            <a:avLst/>
          </a:prstGeom>
          <a:noFill/>
          <a:ln>
            <a:noFill/>
          </a:ln>
        </p:spPr>
      </p:sp>
      <p:sp>
        <p:nvSpPr>
          <p:cNvPr id="30" name="Google Shape;30;p20"/>
          <p:cNvSpPr txBox="1"/>
          <p:nvPr>
            <p:ph type="title"/>
          </p:nvPr>
        </p:nvSpPr>
        <p:spPr>
          <a:xfrm>
            <a:off x="470288" y="1009630"/>
            <a:ext cx="3452119" cy="14268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800"/>
              <a:buFont typeface="Times New Roman"/>
              <a:buNone/>
              <a:defRPr i="0" sz="28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02 (valge)">
  <p:cSld name="tees 02 (valge)">
    <p:spTree>
      <p:nvGrpSpPr>
        <p:cNvPr id="31" name="Shape 31"/>
        <p:cNvGrpSpPr/>
        <p:nvPr/>
      </p:nvGrpSpPr>
      <p:grpSpPr>
        <a:xfrm>
          <a:off x="0" y="0"/>
          <a:ext cx="0" cy="0"/>
          <a:chOff x="0" y="0"/>
          <a:chExt cx="0" cy="0"/>
        </a:xfrm>
      </p:grpSpPr>
      <p:sp>
        <p:nvSpPr>
          <p:cNvPr id="32" name="Google Shape;32;p21"/>
          <p:cNvSpPr txBox="1"/>
          <p:nvPr>
            <p:ph type="title"/>
          </p:nvPr>
        </p:nvSpPr>
        <p:spPr>
          <a:xfrm>
            <a:off x="2469826" y="1418720"/>
            <a:ext cx="5944374" cy="202721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3" name="Google Shape;33;p21"/>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selgitusega 01 (valge)" type="obj">
  <p:cSld name="OBJECT">
    <p:spTree>
      <p:nvGrpSpPr>
        <p:cNvPr id="34" name="Shape 34"/>
        <p:cNvGrpSpPr/>
        <p:nvPr/>
      </p:nvGrpSpPr>
      <p:grpSpPr>
        <a:xfrm>
          <a:off x="0" y="0"/>
          <a:ext cx="0" cy="0"/>
          <a:chOff x="0" y="0"/>
          <a:chExt cx="0" cy="0"/>
        </a:xfrm>
      </p:grpSpPr>
      <p:sp>
        <p:nvSpPr>
          <p:cNvPr id="35" name="Google Shape;35;p22"/>
          <p:cNvSpPr txBox="1"/>
          <p:nvPr>
            <p:ph type="title"/>
          </p:nvPr>
        </p:nvSpPr>
        <p:spPr>
          <a:xfrm>
            <a:off x="2472940" y="1421061"/>
            <a:ext cx="5928560" cy="994172"/>
          </a:xfrm>
          <a:prstGeom prst="rect">
            <a:avLst/>
          </a:prstGeom>
          <a:noFill/>
          <a:ln>
            <a:noFill/>
          </a:ln>
        </p:spPr>
        <p:txBody>
          <a:bodyPr anchorCtr="0" anchor="ctr"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2"/>
          <p:cNvSpPr txBox="1"/>
          <p:nvPr>
            <p:ph idx="1" type="body"/>
          </p:nvPr>
        </p:nvSpPr>
        <p:spPr>
          <a:xfrm>
            <a:off x="2472940" y="255589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7" name="Google Shape;37;p22"/>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selgitusega 02 (valge)">
  <p:cSld name="tees selgitusega 02 (valge)">
    <p:spTree>
      <p:nvGrpSpPr>
        <p:cNvPr id="38" name="Shape 38"/>
        <p:cNvGrpSpPr/>
        <p:nvPr/>
      </p:nvGrpSpPr>
      <p:grpSpPr>
        <a:xfrm>
          <a:off x="0" y="0"/>
          <a:ext cx="0" cy="0"/>
          <a:chOff x="0" y="0"/>
          <a:chExt cx="0" cy="0"/>
        </a:xfrm>
      </p:grpSpPr>
      <p:sp>
        <p:nvSpPr>
          <p:cNvPr id="39" name="Google Shape;39;p23"/>
          <p:cNvSpPr txBox="1"/>
          <p:nvPr>
            <p:ph type="title"/>
          </p:nvPr>
        </p:nvSpPr>
        <p:spPr>
          <a:xfrm>
            <a:off x="2469826" y="1418721"/>
            <a:ext cx="5944374" cy="9941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3"/>
          <p:cNvSpPr txBox="1"/>
          <p:nvPr>
            <p:ph idx="1" type="body"/>
          </p:nvPr>
        </p:nvSpPr>
        <p:spPr>
          <a:xfrm>
            <a:off x="2472940" y="255589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1" name="Google Shape;41;p23"/>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lgitus">
  <p:cSld name="selgitus">
    <p:spTree>
      <p:nvGrpSpPr>
        <p:cNvPr id="42" name="Shape 42"/>
        <p:cNvGrpSpPr/>
        <p:nvPr/>
      </p:nvGrpSpPr>
      <p:grpSpPr>
        <a:xfrm>
          <a:off x="0" y="0"/>
          <a:ext cx="0" cy="0"/>
          <a:chOff x="0" y="0"/>
          <a:chExt cx="0" cy="0"/>
        </a:xfrm>
      </p:grpSpPr>
      <p:sp>
        <p:nvSpPr>
          <p:cNvPr id="43" name="Google Shape;43;p24"/>
          <p:cNvSpPr txBox="1"/>
          <p:nvPr>
            <p:ph idx="1" type="body"/>
          </p:nvPr>
        </p:nvSpPr>
        <p:spPr>
          <a:xfrm>
            <a:off x="2499021" y="1490409"/>
            <a:ext cx="5724679" cy="1919538"/>
          </a:xfrm>
          <a:prstGeom prst="rect">
            <a:avLst/>
          </a:prstGeom>
          <a:noFill/>
          <a:ln>
            <a:noFill/>
          </a:ln>
        </p:spPr>
        <p:txBody>
          <a:bodyPr anchorCtr="0" anchor="ctr" bIns="45700" lIns="91425" spcFirstLastPara="1" rIns="91425" wrap="square" tIns="45700">
            <a:noAutofit/>
          </a:bodyPr>
          <a:lstStyle>
            <a:lvl1pPr indent="-431800" lvl="0" marL="457200" algn="l">
              <a:lnSpc>
                <a:spcPct val="120000"/>
              </a:lnSpc>
              <a:spcBef>
                <a:spcPts val="1000"/>
              </a:spcBef>
              <a:spcAft>
                <a:spcPts val="0"/>
              </a:spcAft>
              <a:buSzPts val="3200"/>
              <a:buFont typeface="Merriweather Sans"/>
              <a:buChar char="-"/>
              <a:defRPr sz="3200"/>
            </a:lvl1pPr>
            <a:lvl2pPr indent="-406400" lvl="1" marL="914400" algn="l">
              <a:lnSpc>
                <a:spcPct val="120000"/>
              </a:lnSpc>
              <a:spcBef>
                <a:spcPts val="500"/>
              </a:spcBef>
              <a:spcAft>
                <a:spcPts val="0"/>
              </a:spcAft>
              <a:buSzPts val="2800"/>
              <a:buChar char="-"/>
              <a:defRPr sz="2800"/>
            </a:lvl2pPr>
            <a:lvl3pPr indent="-381000" lvl="2" marL="1371600" algn="l">
              <a:lnSpc>
                <a:spcPct val="120000"/>
              </a:lnSpc>
              <a:spcBef>
                <a:spcPts val="500"/>
              </a:spcBef>
              <a:spcAft>
                <a:spcPts val="0"/>
              </a:spcAft>
              <a:buSzPts val="2400"/>
              <a:buChar char="-"/>
              <a:defRPr sz="24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4" name="Google Shape;44;p24"/>
          <p:cNvCxnSpPr/>
          <p:nvPr/>
        </p:nvCxnSpPr>
        <p:spPr>
          <a:xfrm flipH="1">
            <a:off x="1130535" y="1195554"/>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tt pealkirjaga 01">
  <p:cSld name="jutt pealkirjaga 01">
    <p:spTree>
      <p:nvGrpSpPr>
        <p:cNvPr id="45" name="Shape 45"/>
        <p:cNvGrpSpPr/>
        <p:nvPr/>
      </p:nvGrpSpPr>
      <p:grpSpPr>
        <a:xfrm>
          <a:off x="0" y="0"/>
          <a:ext cx="0" cy="0"/>
          <a:chOff x="0" y="0"/>
          <a:chExt cx="0" cy="0"/>
        </a:xfrm>
      </p:grpSpPr>
      <p:sp>
        <p:nvSpPr>
          <p:cNvPr id="46" name="Google Shape;46;p25"/>
          <p:cNvSpPr txBox="1"/>
          <p:nvPr>
            <p:ph type="title"/>
          </p:nvPr>
        </p:nvSpPr>
        <p:spPr>
          <a:xfrm>
            <a:off x="628650" y="464083"/>
            <a:ext cx="7886700" cy="1264788"/>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5"/>
          <p:cNvSpPr txBox="1"/>
          <p:nvPr>
            <p:ph idx="1" type="body"/>
          </p:nvPr>
        </p:nvSpPr>
        <p:spPr>
          <a:xfrm>
            <a:off x="625320" y="1820334"/>
            <a:ext cx="7909080" cy="2476853"/>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Font typeface="Merriweather Sans"/>
              <a:buChar char="-"/>
              <a:defRPr sz="2400"/>
            </a:lvl2pPr>
            <a:lvl3pPr indent="-355600" lvl="2" marL="1371600" algn="l">
              <a:lnSpc>
                <a:spcPct val="12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idx="1" type="body"/>
          </p:nvPr>
        </p:nvSpPr>
        <p:spPr>
          <a:xfrm>
            <a:off x="628650" y="1806221"/>
            <a:ext cx="7886700" cy="2826501"/>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20000"/>
              </a:lnSpc>
              <a:spcBef>
                <a:spcPts val="1000"/>
              </a:spcBef>
              <a:spcAft>
                <a:spcPts val="0"/>
              </a:spcAft>
              <a:buClr>
                <a:srgbClr val="9B002B"/>
              </a:buClr>
              <a:buSzPts val="2000"/>
              <a:buFont typeface="Merriweather Sans"/>
              <a:buChar char="-"/>
              <a:defRPr b="0" i="0" sz="2000" u="none" cap="none" strike="noStrike">
                <a:solidFill>
                  <a:schemeClr val="dk1"/>
                </a:solidFill>
                <a:latin typeface="Times New Roman"/>
                <a:ea typeface="Times New Roman"/>
                <a:cs typeface="Times New Roman"/>
                <a:sym typeface="Times New Roman"/>
              </a:defRPr>
            </a:lvl1pPr>
            <a:lvl2pPr indent="-349250" lvl="1" marL="914400"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indent="-342900" lvl="2" marL="1371600"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indent="-336550" lvl="3" marL="1828800"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indent="-342900" lvl="4" marL="2286000"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9pPr>
          </a:lstStyle>
          <a:p/>
        </p:txBody>
      </p:sp>
      <p:sp>
        <p:nvSpPr>
          <p:cNvPr id="11" name="Google Shape;11;p16"/>
          <p:cNvSpPr txBox="1"/>
          <p:nvPr>
            <p:ph type="title"/>
          </p:nvPr>
        </p:nvSpPr>
        <p:spPr>
          <a:xfrm>
            <a:off x="628650" y="365128"/>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54000"/>
              </a:lnSpc>
              <a:spcBef>
                <a:spcPts val="0"/>
              </a:spcBef>
              <a:spcAft>
                <a:spcPts val="0"/>
              </a:spcAft>
              <a:buClr>
                <a:schemeClr val="dk1"/>
              </a:buClr>
              <a:buSzPts val="6300"/>
              <a:buFont typeface="Times New Roman"/>
              <a:buNone/>
              <a:defRPr b="0" i="1" sz="6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TLY-est.png" id="12" name="Google Shape;12;p16"/>
          <p:cNvPicPr preferRelativeResize="0"/>
          <p:nvPr/>
        </p:nvPicPr>
        <p:blipFill rotWithShape="1">
          <a:blip r:embed="rId1">
            <a:alphaModFix/>
          </a:blip>
          <a:srcRect b="0" l="0" r="0" t="0"/>
          <a:stretch/>
        </p:blipFill>
        <p:spPr>
          <a:xfrm>
            <a:off x="400050" y="4483721"/>
            <a:ext cx="1896511" cy="39034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
          <p:cNvSpPr/>
          <p:nvPr/>
        </p:nvSpPr>
        <p:spPr>
          <a:xfrm>
            <a:off x="342902" y="1461302"/>
            <a:ext cx="4687800" cy="3181200"/>
          </a:xfrm>
          <a:prstGeom prst="rect">
            <a:avLst/>
          </a:prstGeom>
          <a:noFill/>
          <a:ln>
            <a:noFill/>
          </a:ln>
        </p:spPr>
        <p:txBody>
          <a:bodyPr anchorCtr="0" anchor="t" bIns="45700" lIns="91425" spcFirstLastPara="1" rIns="91425" wrap="square" tIns="45700">
            <a:noAutofit/>
          </a:bodyPr>
          <a:lstStyle/>
          <a:p>
            <a:pPr indent="0" lvl="0" marL="0" rtl="0" algn="r">
              <a:lnSpc>
                <a:spcPct val="60000"/>
              </a:lnSpc>
              <a:spcBef>
                <a:spcPts val="0"/>
              </a:spcBef>
              <a:spcAft>
                <a:spcPts val="0"/>
              </a:spcAft>
              <a:buClr>
                <a:schemeClr val="dk1"/>
              </a:buClr>
              <a:buFont typeface="Arial"/>
              <a:buNone/>
            </a:pPr>
            <a:r>
              <a:rPr i="1" lang="en-US" sz="8000">
                <a:solidFill>
                  <a:srgbClr val="EC008B"/>
                </a:solidFill>
                <a:latin typeface="Barlow Condensed Medium"/>
                <a:ea typeface="Barlow Condensed Medium"/>
                <a:cs typeface="Barlow Condensed Medium"/>
                <a:sym typeface="Barlow Condensed Medium"/>
              </a:rPr>
              <a:t>ELU         </a:t>
            </a:r>
            <a:r>
              <a:rPr i="1" lang="en-US" sz="8000">
                <a:solidFill>
                  <a:srgbClr val="EC008B"/>
                </a:solidFill>
                <a:latin typeface="Barlow Condensed ExtraLight"/>
                <a:ea typeface="Barlow Condensed ExtraLight"/>
                <a:cs typeface="Barlow Condensed ExtraLight"/>
                <a:sym typeface="Barlow Condensed ExtraLight"/>
              </a:rPr>
              <a:t>Mina, tema ja nimed II</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g1b747c3b1ec_0_0"/>
          <p:cNvPicPr preferRelativeResize="0"/>
          <p:nvPr/>
        </p:nvPicPr>
        <p:blipFill>
          <a:blip r:embed="rId3">
            <a:alphaModFix/>
          </a:blip>
          <a:stretch>
            <a:fillRect/>
          </a:stretch>
        </p:blipFill>
        <p:spPr>
          <a:xfrm>
            <a:off x="948625" y="220098"/>
            <a:ext cx="7246750" cy="4226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1b725184637_0_231"/>
          <p:cNvSpPr txBox="1"/>
          <p:nvPr>
            <p:ph idx="1" type="body"/>
          </p:nvPr>
        </p:nvSpPr>
        <p:spPr>
          <a:xfrm>
            <a:off x="477325" y="1081375"/>
            <a:ext cx="7670400" cy="3537000"/>
          </a:xfrm>
          <a:prstGeom prst="rect">
            <a:avLst/>
          </a:prstGeom>
        </p:spPr>
        <p:txBody>
          <a:bodyPr anchorCtr="0" anchor="t" bIns="45700" lIns="91425" spcFirstLastPara="1" rIns="91425" wrap="square" tIns="45700">
            <a:noAutofit/>
          </a:bodyPr>
          <a:lstStyle/>
          <a:p>
            <a:pPr indent="-355600" lvl="0" marL="457200" rtl="0" algn="l">
              <a:lnSpc>
                <a:spcPct val="120000"/>
              </a:lnSpc>
              <a:spcBef>
                <a:spcPts val="1000"/>
              </a:spcBef>
              <a:spcAft>
                <a:spcPts val="0"/>
              </a:spcAft>
              <a:buClr>
                <a:srgbClr val="24285D"/>
              </a:buClr>
              <a:buSzPts val="2000"/>
              <a:buFont typeface="Barlow Condensed"/>
              <a:buChar char="-"/>
            </a:pPr>
            <a:r>
              <a:rPr lang="en-US" sz="2000">
                <a:solidFill>
                  <a:srgbClr val="24285D"/>
                </a:solidFill>
                <a:latin typeface="Barlow Condensed"/>
                <a:ea typeface="Barlow Condensed"/>
                <a:cs typeface="Barlow Condensed"/>
                <a:sym typeface="Barlow Condensed"/>
              </a:rPr>
              <a:t>Nimed Piiblist või pühakute järgi: </a:t>
            </a:r>
            <a:r>
              <a:rPr i="1" lang="en-US" sz="2000">
                <a:solidFill>
                  <a:srgbClr val="24285D"/>
                </a:solidFill>
                <a:latin typeface="Barlow Condensed"/>
                <a:ea typeface="Barlow Condensed"/>
                <a:cs typeface="Barlow Condensed"/>
                <a:sym typeface="Barlow Condensed"/>
              </a:rPr>
              <a:t>Taavet</a:t>
            </a:r>
            <a:r>
              <a:rPr lang="en-US" sz="2000">
                <a:solidFill>
                  <a:srgbClr val="24285D"/>
                </a:solidFill>
                <a:latin typeface="Barlow Condensed"/>
                <a:ea typeface="Barlow Condensed"/>
                <a:cs typeface="Barlow Condensed"/>
                <a:sym typeface="Barlow Condensed"/>
              </a:rPr>
              <a:t>, </a:t>
            </a:r>
            <a:r>
              <a:rPr i="1" lang="en-US" sz="2000">
                <a:solidFill>
                  <a:srgbClr val="24285D"/>
                </a:solidFill>
                <a:latin typeface="Barlow Condensed"/>
                <a:ea typeface="Barlow Condensed"/>
                <a:cs typeface="Barlow Condensed"/>
                <a:sym typeface="Barlow Condensed"/>
              </a:rPr>
              <a:t>Jakob</a:t>
            </a:r>
            <a:r>
              <a:rPr lang="en-US" sz="2000">
                <a:solidFill>
                  <a:srgbClr val="24285D"/>
                </a:solidFill>
                <a:latin typeface="Barlow Condensed"/>
                <a:ea typeface="Barlow Condensed"/>
                <a:cs typeface="Barlow Condensed"/>
                <a:sym typeface="Barlow Condensed"/>
              </a:rPr>
              <a:t>, </a:t>
            </a:r>
            <a:r>
              <a:rPr i="1" lang="en-US" sz="2000">
                <a:solidFill>
                  <a:srgbClr val="24285D"/>
                </a:solidFill>
                <a:latin typeface="Barlow Condensed"/>
                <a:ea typeface="Barlow Condensed"/>
                <a:cs typeface="Barlow Condensed"/>
                <a:sym typeface="Barlow Condensed"/>
              </a:rPr>
              <a:t>Daniel </a:t>
            </a:r>
            <a:r>
              <a:rPr lang="en-US" sz="2000">
                <a:solidFill>
                  <a:srgbClr val="24285D"/>
                </a:solidFill>
                <a:latin typeface="Barlow Condensed"/>
                <a:ea typeface="Barlow Condensed"/>
                <a:cs typeface="Barlow Condensed"/>
                <a:sym typeface="Barlow Condensed"/>
              </a:rPr>
              <a:t>ja </a:t>
            </a:r>
            <a:r>
              <a:rPr i="1" lang="en-US" sz="2000">
                <a:solidFill>
                  <a:srgbClr val="24285D"/>
                </a:solidFill>
                <a:latin typeface="Barlow Condensed"/>
                <a:ea typeface="Barlow Condensed"/>
                <a:cs typeface="Barlow Condensed"/>
                <a:sym typeface="Barlow Condensed"/>
              </a:rPr>
              <a:t>Nikolas</a:t>
            </a:r>
            <a:endParaRPr i="1" sz="2000">
              <a:solidFill>
                <a:srgbClr val="24285D"/>
              </a:solidFill>
              <a:latin typeface="Barlow Condensed"/>
              <a:ea typeface="Barlow Condensed"/>
              <a:cs typeface="Barlow Condensed"/>
              <a:sym typeface="Barlow Condensed"/>
            </a:endParaRPr>
          </a:p>
          <a:p>
            <a:pPr indent="-355600" lvl="0" marL="457200" rtl="0" algn="l">
              <a:lnSpc>
                <a:spcPct val="120000"/>
              </a:lnSpc>
              <a:spcBef>
                <a:spcPts val="0"/>
              </a:spcBef>
              <a:spcAft>
                <a:spcPts val="0"/>
              </a:spcAft>
              <a:buClr>
                <a:srgbClr val="24285D"/>
              </a:buClr>
              <a:buSzPts val="2000"/>
              <a:buFont typeface="Barlow Condensed"/>
              <a:buChar char="-"/>
            </a:pPr>
            <a:r>
              <a:rPr lang="en-US" sz="2000">
                <a:solidFill>
                  <a:srgbClr val="24285D"/>
                </a:solidFill>
                <a:latin typeface="Barlow Condensed"/>
                <a:ea typeface="Barlow Condensed"/>
                <a:cs typeface="Barlow Condensed"/>
                <a:sym typeface="Barlow Condensed"/>
              </a:rPr>
              <a:t>Kaksikute puhul jäi silma, et tihti valiti nimi ühele lapsele ja selle järgi teisele</a:t>
            </a:r>
            <a:endParaRPr sz="2000">
              <a:solidFill>
                <a:srgbClr val="24285D"/>
              </a:solidFill>
              <a:latin typeface="Barlow Condensed"/>
              <a:ea typeface="Barlow Condensed"/>
              <a:cs typeface="Barlow Condensed"/>
              <a:sym typeface="Barlow Condensed"/>
            </a:endParaRPr>
          </a:p>
          <a:p>
            <a:pPr indent="0" lvl="0" marL="457200" rtl="0" algn="l">
              <a:lnSpc>
                <a:spcPct val="120000"/>
              </a:lnSpc>
              <a:spcBef>
                <a:spcPts val="1000"/>
              </a:spcBef>
              <a:spcAft>
                <a:spcPts val="0"/>
              </a:spcAft>
              <a:buNone/>
            </a:pPr>
            <a:r>
              <a:rPr lang="en-US" sz="2000">
                <a:solidFill>
                  <a:srgbClr val="24285D"/>
                </a:solidFill>
                <a:latin typeface="Barlow Condensed"/>
                <a:ea typeface="Barlow Condensed"/>
                <a:cs typeface="Barlow Condensed"/>
                <a:sym typeface="Barlow Condensed"/>
              </a:rPr>
              <a:t>Seda rakendasid ka paljud üksikute laste vanemad. Näiteks: </a:t>
            </a:r>
            <a:r>
              <a:rPr i="1" lang="en-US" sz="2000">
                <a:solidFill>
                  <a:srgbClr val="24285D"/>
                </a:solidFill>
                <a:latin typeface="Barlow Condensed"/>
                <a:ea typeface="Barlow Condensed"/>
                <a:cs typeface="Barlow Condensed"/>
                <a:sym typeface="Barlow Condensed"/>
              </a:rPr>
              <a:t>Liina </a:t>
            </a:r>
            <a:r>
              <a:rPr lang="en-US" sz="2000">
                <a:solidFill>
                  <a:srgbClr val="24285D"/>
                </a:solidFill>
                <a:latin typeface="Barlow Condensed"/>
                <a:ea typeface="Barlow Condensed"/>
                <a:cs typeface="Barlow Condensed"/>
                <a:sym typeface="Barlow Condensed"/>
              </a:rPr>
              <a:t>ja </a:t>
            </a:r>
            <a:r>
              <a:rPr i="1" lang="en-US" sz="2000">
                <a:solidFill>
                  <a:srgbClr val="24285D"/>
                </a:solidFill>
                <a:latin typeface="Barlow Condensed"/>
                <a:ea typeface="Barlow Condensed"/>
                <a:cs typeface="Barlow Condensed"/>
                <a:sym typeface="Barlow Condensed"/>
              </a:rPr>
              <a:t>Lenna</a:t>
            </a:r>
            <a:endParaRPr i="1" sz="2000">
              <a:solidFill>
                <a:srgbClr val="24285D"/>
              </a:solidFill>
              <a:latin typeface="Barlow Condensed"/>
              <a:ea typeface="Barlow Condensed"/>
              <a:cs typeface="Barlow Condensed"/>
              <a:sym typeface="Barlow Condensed"/>
            </a:endParaRPr>
          </a:p>
          <a:p>
            <a:pPr indent="-355600" lvl="0" marL="457200" rtl="0" algn="l">
              <a:lnSpc>
                <a:spcPct val="120000"/>
              </a:lnSpc>
              <a:spcBef>
                <a:spcPts val="1000"/>
              </a:spcBef>
              <a:spcAft>
                <a:spcPts val="0"/>
              </a:spcAft>
              <a:buClr>
                <a:srgbClr val="24285D"/>
              </a:buClr>
              <a:buSzPts val="2000"/>
              <a:buFont typeface="Barlow Condensed"/>
              <a:buChar char="-"/>
            </a:pPr>
            <a:r>
              <a:rPr lang="en-US" sz="2000">
                <a:solidFill>
                  <a:srgbClr val="24285D"/>
                </a:solidFill>
                <a:latin typeface="Barlow Condensed"/>
                <a:ea typeface="Barlow Condensed"/>
                <a:cs typeface="Barlow Condensed"/>
                <a:sym typeface="Barlow Condensed"/>
              </a:rPr>
              <a:t>Saksamaal läbi viidud uuring näitab, et kena kirjapilti ja kõla silmas pidanud vanemad pidasid seda tugevamalt silmas tüdrukute nimede valiku puhul</a:t>
            </a:r>
            <a:endParaRPr sz="2000">
              <a:solidFill>
                <a:srgbClr val="24285D"/>
              </a:solidFill>
              <a:latin typeface="Barlow Condensed"/>
              <a:ea typeface="Barlow Condensed"/>
              <a:cs typeface="Barlow Condensed"/>
              <a:sym typeface="Barlow Condensed"/>
            </a:endParaRPr>
          </a:p>
          <a:p>
            <a:pPr indent="-355600" lvl="0" marL="457200" rtl="0" algn="l">
              <a:spcBef>
                <a:spcPts val="0"/>
              </a:spcBef>
              <a:spcAft>
                <a:spcPts val="0"/>
              </a:spcAft>
              <a:buClr>
                <a:srgbClr val="24285D"/>
              </a:buClr>
              <a:buSzPts val="2000"/>
              <a:buFont typeface="Barlow Condensed"/>
              <a:buChar char="-"/>
            </a:pPr>
            <a:r>
              <a:rPr lang="en-US" sz="2000">
                <a:solidFill>
                  <a:srgbClr val="24285D"/>
                </a:solidFill>
                <a:latin typeface="Barlow Condensed"/>
                <a:ea typeface="Barlow Condensed"/>
                <a:cs typeface="Barlow Condensed"/>
                <a:sym typeface="Barlow Condensed"/>
              </a:rPr>
              <a:t>Analüüs näitas, et sajandi algusest on kasvanud kahe eesnime kasutamine</a:t>
            </a:r>
            <a:endParaRPr sz="2000">
              <a:solidFill>
                <a:srgbClr val="24285D"/>
              </a:solidFill>
              <a:latin typeface="Barlow Condensed"/>
              <a:ea typeface="Barlow Condensed"/>
              <a:cs typeface="Barlow Condensed"/>
              <a:sym typeface="Barlow Condensed"/>
            </a:endParaRPr>
          </a:p>
        </p:txBody>
      </p:sp>
      <p:sp>
        <p:nvSpPr>
          <p:cNvPr id="193" name="Google Shape;193;g1b725184637_0_231"/>
          <p:cNvSpPr txBox="1"/>
          <p:nvPr>
            <p:ph type="title"/>
          </p:nvPr>
        </p:nvSpPr>
        <p:spPr>
          <a:xfrm>
            <a:off x="412500" y="223652"/>
            <a:ext cx="3413400" cy="770400"/>
          </a:xfrm>
          <a:prstGeom prst="rect">
            <a:avLst/>
          </a:prstGeom>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r>
              <a:rPr i="1" lang="en-US" sz="4500">
                <a:solidFill>
                  <a:srgbClr val="EC008B"/>
                </a:solidFill>
                <a:latin typeface="Barlow Condensed ExtraLight"/>
                <a:ea typeface="Barlow Condensed ExtraLight"/>
                <a:cs typeface="Barlow Condensed ExtraLight"/>
                <a:sym typeface="Barlow Condensed ExtraLight"/>
              </a:rPr>
              <a:t>Tulemused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4"/>
          <p:cNvSpPr txBox="1"/>
          <p:nvPr>
            <p:ph idx="1" type="body"/>
          </p:nvPr>
        </p:nvSpPr>
        <p:spPr>
          <a:xfrm>
            <a:off x="477329" y="993675"/>
            <a:ext cx="4214245" cy="1299411"/>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200"/>
              </a:spcBef>
              <a:spcAft>
                <a:spcPts val="0"/>
              </a:spcAft>
              <a:buNone/>
            </a:pPr>
            <a:r>
              <a:t/>
            </a:r>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200" name="Google Shape;200;p14"/>
          <p:cNvSpPr txBox="1"/>
          <p:nvPr>
            <p:ph type="title"/>
          </p:nvPr>
        </p:nvSpPr>
        <p:spPr>
          <a:xfrm>
            <a:off x="477330" y="39594"/>
            <a:ext cx="4462418" cy="95408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Tulemused</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201" name="Google Shape;201;p14"/>
          <p:cNvPicPr preferRelativeResize="0"/>
          <p:nvPr/>
        </p:nvPicPr>
        <p:blipFill>
          <a:blip r:embed="rId3">
            <a:alphaModFix/>
          </a:blip>
          <a:stretch>
            <a:fillRect/>
          </a:stretch>
        </p:blipFill>
        <p:spPr>
          <a:xfrm>
            <a:off x="4255850" y="0"/>
            <a:ext cx="3636609" cy="5143501"/>
          </a:xfrm>
          <a:prstGeom prst="rect">
            <a:avLst/>
          </a:prstGeom>
          <a:noFill/>
          <a:ln>
            <a:noFill/>
          </a:ln>
        </p:spPr>
      </p:pic>
      <p:sp>
        <p:nvSpPr>
          <p:cNvPr id="202" name="Google Shape;202;p14"/>
          <p:cNvSpPr txBox="1"/>
          <p:nvPr>
            <p:ph idx="1" type="body"/>
          </p:nvPr>
        </p:nvSpPr>
        <p:spPr>
          <a:xfrm>
            <a:off x="477325" y="1192441"/>
            <a:ext cx="4265700" cy="2720400"/>
          </a:xfrm>
          <a:prstGeom prst="rect">
            <a:avLst/>
          </a:prstGeom>
          <a:noFill/>
          <a:ln>
            <a:noFill/>
          </a:ln>
        </p:spPr>
        <p:txBody>
          <a:bodyPr anchorCtr="0" anchor="t" bIns="45700" lIns="91425" spcFirstLastPara="1" rIns="91425" wrap="square" tIns="45700">
            <a:noAutofit/>
          </a:bodyPr>
          <a:lstStyle/>
          <a:p>
            <a:pPr indent="-368300" lvl="0" marL="457200" rtl="0" algn="l">
              <a:lnSpc>
                <a:spcPct val="120000"/>
              </a:lnSpc>
              <a:spcBef>
                <a:spcPts val="120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Teemapuu</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1b281cd8494_0_2"/>
          <p:cNvSpPr txBox="1"/>
          <p:nvPr>
            <p:ph type="title"/>
          </p:nvPr>
        </p:nvSpPr>
        <p:spPr>
          <a:xfrm>
            <a:off x="477330" y="39594"/>
            <a:ext cx="44625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Tulemused</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209" name="Google Shape;209;g1b281cd8494_0_2"/>
          <p:cNvPicPr preferRelativeResize="0"/>
          <p:nvPr/>
        </p:nvPicPr>
        <p:blipFill>
          <a:blip r:embed="rId3">
            <a:alphaModFix/>
          </a:blip>
          <a:stretch>
            <a:fillRect/>
          </a:stretch>
        </p:blipFill>
        <p:spPr>
          <a:xfrm>
            <a:off x="3956900" y="-32025"/>
            <a:ext cx="5280675" cy="5207551"/>
          </a:xfrm>
          <a:prstGeom prst="rect">
            <a:avLst/>
          </a:prstGeom>
          <a:noFill/>
          <a:ln>
            <a:noFill/>
          </a:ln>
        </p:spPr>
      </p:pic>
      <p:sp>
        <p:nvSpPr>
          <p:cNvPr id="210" name="Google Shape;210;g1b281cd8494_0_2"/>
          <p:cNvSpPr txBox="1"/>
          <p:nvPr>
            <p:ph idx="1" type="body"/>
          </p:nvPr>
        </p:nvSpPr>
        <p:spPr>
          <a:xfrm>
            <a:off x="199475" y="1192450"/>
            <a:ext cx="3849900" cy="3153300"/>
          </a:xfrm>
          <a:prstGeom prst="rect">
            <a:avLst/>
          </a:prstGeom>
          <a:noFill/>
          <a:ln>
            <a:noFill/>
          </a:ln>
        </p:spPr>
        <p:txBody>
          <a:bodyPr anchorCtr="0" anchor="t" bIns="45700" lIns="91425" spcFirstLastPara="1" rIns="91425" wrap="square" tIns="45700">
            <a:noAutofit/>
          </a:bodyPr>
          <a:lstStyle/>
          <a:p>
            <a:pPr indent="-368300" lvl="0" marL="457200" rtl="0" algn="l">
              <a:lnSpc>
                <a:spcPct val="120000"/>
              </a:lnSpc>
              <a:spcBef>
                <a:spcPts val="120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Valikusse kaasatud pereliikmed, teised lapsed</a:t>
            </a: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Jagamine vs endale hoidmine</a:t>
            </a: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Konsensus, vaheldumisi valik</a:t>
            </a:r>
            <a:br>
              <a:rPr lang="en-US" sz="2200">
                <a:solidFill>
                  <a:srgbClr val="24285D"/>
                </a:solidFill>
                <a:latin typeface="Barlow Condensed"/>
                <a:ea typeface="Barlow Condensed"/>
                <a:cs typeface="Barlow Condensed"/>
                <a:sym typeface="Barlow Condensed"/>
              </a:rPr>
            </a:b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Kindel valik vs variandid</a:t>
            </a: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Mitte ükski vs mõlemad nimed</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1b281cd8494_0_11"/>
          <p:cNvSpPr txBox="1"/>
          <p:nvPr>
            <p:ph type="title"/>
          </p:nvPr>
        </p:nvSpPr>
        <p:spPr>
          <a:xfrm>
            <a:off x="477330" y="39594"/>
            <a:ext cx="44625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Tulemused</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217" name="Google Shape;217;g1b281cd8494_0_11"/>
          <p:cNvPicPr preferRelativeResize="0"/>
          <p:nvPr/>
        </p:nvPicPr>
        <p:blipFill>
          <a:blip r:embed="rId3">
            <a:alphaModFix/>
          </a:blip>
          <a:stretch>
            <a:fillRect/>
          </a:stretch>
        </p:blipFill>
        <p:spPr>
          <a:xfrm>
            <a:off x="4681500" y="-2566"/>
            <a:ext cx="4462500" cy="5148642"/>
          </a:xfrm>
          <a:prstGeom prst="rect">
            <a:avLst/>
          </a:prstGeom>
          <a:noFill/>
          <a:ln>
            <a:noFill/>
          </a:ln>
        </p:spPr>
      </p:pic>
      <p:sp>
        <p:nvSpPr>
          <p:cNvPr id="218" name="Google Shape;218;g1b281cd8494_0_11"/>
          <p:cNvSpPr txBox="1"/>
          <p:nvPr>
            <p:ph idx="1" type="body"/>
          </p:nvPr>
        </p:nvSpPr>
        <p:spPr>
          <a:xfrm>
            <a:off x="199475" y="1192450"/>
            <a:ext cx="4302900" cy="3153300"/>
          </a:xfrm>
          <a:prstGeom prst="rect">
            <a:avLst/>
          </a:prstGeom>
          <a:noFill/>
          <a:ln>
            <a:noFill/>
          </a:ln>
        </p:spPr>
        <p:txBody>
          <a:bodyPr anchorCtr="0" anchor="t" bIns="45700" lIns="91425" spcFirstLastPara="1" rIns="91425" wrap="square" tIns="45700">
            <a:noAutofit/>
          </a:bodyPr>
          <a:lstStyle/>
          <a:p>
            <a:pPr indent="-368300" lvl="0" marL="457200" rtl="0" algn="l">
              <a:lnSpc>
                <a:spcPct val="120000"/>
              </a:lnSpc>
              <a:spcBef>
                <a:spcPts val="120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Lapsele suupärane, vähe silpe</a:t>
            </a: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Ei taha hüüdnime</a:t>
            </a: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Paindlik kaksiknimi - valik jääb lapsele</a:t>
            </a:r>
            <a:br>
              <a:rPr lang="en-US" sz="2200">
                <a:solidFill>
                  <a:srgbClr val="24285D"/>
                </a:solidFill>
                <a:latin typeface="Barlow Condensed"/>
                <a:ea typeface="Barlow Condensed"/>
                <a:cs typeface="Barlow Condensed"/>
                <a:sym typeface="Barlow Condensed"/>
              </a:rPr>
            </a:b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Kindel süsteem</a:t>
            </a: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Sama algustäht pere lastel</a:t>
            </a: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R ja K tugev kõla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1b281cd8494_0_21"/>
          <p:cNvSpPr txBox="1"/>
          <p:nvPr>
            <p:ph type="title"/>
          </p:nvPr>
        </p:nvSpPr>
        <p:spPr>
          <a:xfrm>
            <a:off x="477330" y="39594"/>
            <a:ext cx="44625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Tulemused</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225" name="Google Shape;225;g1b281cd8494_0_21"/>
          <p:cNvPicPr preferRelativeResize="0"/>
          <p:nvPr/>
        </p:nvPicPr>
        <p:blipFill>
          <a:blip r:embed="rId3">
            <a:alphaModFix/>
          </a:blip>
          <a:stretch>
            <a:fillRect/>
          </a:stretch>
        </p:blipFill>
        <p:spPr>
          <a:xfrm>
            <a:off x="2791024" y="-12"/>
            <a:ext cx="6352977" cy="5406687"/>
          </a:xfrm>
          <a:prstGeom prst="rect">
            <a:avLst/>
          </a:prstGeom>
          <a:noFill/>
          <a:ln>
            <a:noFill/>
          </a:ln>
        </p:spPr>
      </p:pic>
      <p:sp>
        <p:nvSpPr>
          <p:cNvPr id="226" name="Google Shape;226;g1b281cd8494_0_21"/>
          <p:cNvSpPr txBox="1"/>
          <p:nvPr>
            <p:ph idx="1" type="body"/>
          </p:nvPr>
        </p:nvSpPr>
        <p:spPr>
          <a:xfrm>
            <a:off x="120675" y="1126675"/>
            <a:ext cx="2591700" cy="3153300"/>
          </a:xfrm>
          <a:prstGeom prst="rect">
            <a:avLst/>
          </a:prstGeom>
          <a:noFill/>
          <a:ln>
            <a:noFill/>
          </a:ln>
        </p:spPr>
        <p:txBody>
          <a:bodyPr anchorCtr="0" anchor="t" bIns="45700" lIns="91425" spcFirstLastPara="1" rIns="91425" wrap="square" tIns="45700">
            <a:noAutofit/>
          </a:bodyPr>
          <a:lstStyle/>
          <a:p>
            <a:pPr indent="-368300" lvl="0" marL="457200" rtl="0" algn="l">
              <a:lnSpc>
                <a:spcPct val="120000"/>
              </a:lnSpc>
              <a:spcBef>
                <a:spcPts val="120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Igal perel on lapsele nime valides olulised kriteeriumid, millest mõnda peetakse teistest olulisemaks</a:t>
            </a:r>
            <a:endParaRPr sz="2200">
              <a:solidFill>
                <a:srgbClr val="24285D"/>
              </a:solidFill>
              <a:latin typeface="Barlow Condensed"/>
              <a:ea typeface="Barlow Condensed"/>
              <a:cs typeface="Barlow Condensed"/>
              <a:sym typeface="Barlow Condense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5"/>
          <p:cNvSpPr/>
          <p:nvPr/>
        </p:nvSpPr>
        <p:spPr>
          <a:xfrm>
            <a:off x="763501" y="1341475"/>
            <a:ext cx="4306500" cy="3181200"/>
          </a:xfrm>
          <a:prstGeom prst="rect">
            <a:avLst/>
          </a:prstGeom>
          <a:noFill/>
          <a:ln>
            <a:noFill/>
          </a:ln>
        </p:spPr>
        <p:txBody>
          <a:bodyPr anchorCtr="0" anchor="t" bIns="45700" lIns="91425" spcFirstLastPara="1" rIns="91425" wrap="square" tIns="45700">
            <a:noAutofit/>
          </a:bodyPr>
          <a:lstStyle/>
          <a:p>
            <a:pPr indent="0" lvl="0" marL="0" marR="0" rtl="0" algn="r">
              <a:lnSpc>
                <a:spcPct val="60000"/>
              </a:lnSpc>
              <a:spcBef>
                <a:spcPts val="0"/>
              </a:spcBef>
              <a:spcAft>
                <a:spcPts val="0"/>
              </a:spcAft>
              <a:buClr>
                <a:srgbClr val="000000"/>
              </a:buClr>
              <a:buSzPts val="5000"/>
              <a:buFont typeface="Arial"/>
              <a:buNone/>
            </a:pPr>
            <a:r>
              <a:rPr b="0" i="1" lang="en-US" sz="5000" u="none" cap="none" strike="noStrike">
                <a:solidFill>
                  <a:srgbClr val="EC008B"/>
                </a:solidFill>
                <a:latin typeface="Barlow Condensed Medium"/>
                <a:ea typeface="Barlow Condensed Medium"/>
                <a:cs typeface="Barlow Condensed Medium"/>
                <a:sym typeface="Barlow Condensed Medium"/>
              </a:rPr>
              <a:t>     </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a:p>
            <a:pPr indent="0" lvl="0" marL="0" marR="0" rtl="0" algn="r">
              <a:lnSpc>
                <a:spcPct val="60000"/>
              </a:lnSpc>
              <a:spcBef>
                <a:spcPts val="0"/>
              </a:spcBef>
              <a:spcAft>
                <a:spcPts val="0"/>
              </a:spcAft>
              <a:buClr>
                <a:srgbClr val="000000"/>
              </a:buClr>
              <a:buSzPts val="8000"/>
              <a:buFont typeface="Arial"/>
              <a:buNone/>
            </a:pPr>
            <a:r>
              <a:rPr b="0" i="1" lang="en-US" sz="8000" u="none" cap="none" strike="noStrike">
                <a:solidFill>
                  <a:srgbClr val="EC008B"/>
                </a:solidFill>
                <a:latin typeface="Barlow Condensed Medium"/>
                <a:ea typeface="Barlow Condensed Medium"/>
                <a:cs typeface="Barlow Condensed Medium"/>
                <a:sym typeface="Barlow Condensed Medium"/>
              </a:rPr>
              <a:t>      </a:t>
            </a:r>
            <a:r>
              <a:rPr b="0" i="1" lang="en-US" sz="8000" u="none" cap="none" strike="noStrike">
                <a:solidFill>
                  <a:srgbClr val="EC008B"/>
                </a:solidFill>
                <a:latin typeface="Barlow Condensed ExtraLight"/>
                <a:ea typeface="Barlow Condensed ExtraLight"/>
                <a:cs typeface="Barlow Condensed ExtraLight"/>
                <a:sym typeface="Barlow Condensed ExtraLight"/>
              </a:rPr>
              <a:t>TÄNAME KUULAMAST</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a:p>
            <a:pPr indent="0" lvl="0" marL="0" marR="0" rtl="0" algn="r">
              <a:lnSpc>
                <a:spcPct val="60000"/>
              </a:lnSpc>
              <a:spcBef>
                <a:spcPts val="0"/>
              </a:spcBef>
              <a:spcAft>
                <a:spcPts val="0"/>
              </a:spcAft>
              <a:buClr>
                <a:srgbClr val="000000"/>
              </a:buClr>
              <a:buSzPts val="8000"/>
              <a:buFont typeface="Arial"/>
              <a:buNone/>
            </a:pPr>
            <a:r>
              <a:rPr b="0" i="1" lang="en-US" sz="8000" u="none" cap="none" strike="noStrike">
                <a:solidFill>
                  <a:srgbClr val="EC008B"/>
                </a:solidFill>
                <a:latin typeface="Barlow Condensed Medium"/>
                <a:ea typeface="Barlow Condensed Medium"/>
                <a:cs typeface="Barlow Condensed Medium"/>
                <a:sym typeface="Barlow Condensed Medium"/>
              </a:rPr>
              <a:t>         </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
          <p:cNvSpPr txBox="1"/>
          <p:nvPr>
            <p:ph idx="4294967295" type="subTitle"/>
          </p:nvPr>
        </p:nvSpPr>
        <p:spPr>
          <a:xfrm>
            <a:off x="85975" y="100300"/>
            <a:ext cx="7163700" cy="487320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1000"/>
              </a:spcBef>
              <a:spcAft>
                <a:spcPts val="0"/>
              </a:spcAft>
              <a:buClr>
                <a:srgbClr val="9B002B"/>
              </a:buClr>
              <a:buSzPts val="2000"/>
              <a:buFont typeface="Merriweather Sans"/>
              <a:buNone/>
            </a:pPr>
            <a:r>
              <a:rPr b="0" i="0" lang="en-US" u="none" cap="none" strike="noStrike">
                <a:solidFill>
                  <a:srgbClr val="002060"/>
                </a:solidFill>
                <a:latin typeface="Barlow Condensed Medium"/>
                <a:ea typeface="Barlow Condensed Medium"/>
                <a:cs typeface="Barlow Condensed Medium"/>
                <a:sym typeface="Barlow Condensed Medium"/>
              </a:rPr>
              <a:t>Esindatud erialad: </a:t>
            </a:r>
            <a:endParaRPr b="0" i="0" u="none" cap="none" strike="noStrike">
              <a:solidFill>
                <a:schemeClr val="dk1"/>
              </a:solidFill>
              <a:latin typeface="Times New Roman"/>
              <a:ea typeface="Times New Roman"/>
              <a:cs typeface="Times New Roman"/>
              <a:sym typeface="Times New Roman"/>
            </a:endParaRPr>
          </a:p>
          <a:p>
            <a:pPr indent="0" lvl="0" marL="0" rtl="0" algn="l">
              <a:lnSpc>
                <a:spcPct val="120000"/>
              </a:lnSpc>
              <a:spcBef>
                <a:spcPts val="1000"/>
              </a:spcBef>
              <a:spcAft>
                <a:spcPts val="0"/>
              </a:spcAft>
              <a:buClr>
                <a:srgbClr val="9B002B"/>
              </a:buClr>
              <a:buSzPts val="2000"/>
              <a:buFont typeface="Merriweather Sans"/>
              <a:buNone/>
            </a:pPr>
            <a:r>
              <a:rPr i="1" lang="en-US">
                <a:solidFill>
                  <a:srgbClr val="002060"/>
                </a:solidFill>
                <a:latin typeface="Barlow Condensed"/>
                <a:ea typeface="Barlow Condensed"/>
                <a:cs typeface="Barlow Condensed"/>
                <a:sym typeface="Barlow Condensed"/>
              </a:rPr>
              <a:t>Käthlin Läänsalu, Liis Kätriin Jegers - alushariduse pedagoog</a:t>
            </a:r>
            <a:endParaRPr i="1">
              <a:solidFill>
                <a:srgbClr val="002060"/>
              </a:solidFill>
              <a:latin typeface="Barlow Condensed"/>
              <a:ea typeface="Barlow Condensed"/>
              <a:cs typeface="Barlow Condensed"/>
              <a:sym typeface="Barlow Condensed"/>
            </a:endParaRPr>
          </a:p>
          <a:p>
            <a:pPr indent="0" lvl="0" marL="0" rtl="0" algn="l">
              <a:lnSpc>
                <a:spcPct val="120000"/>
              </a:lnSpc>
              <a:spcBef>
                <a:spcPts val="1000"/>
              </a:spcBef>
              <a:spcAft>
                <a:spcPts val="0"/>
              </a:spcAft>
              <a:buClr>
                <a:srgbClr val="9B002B"/>
              </a:buClr>
              <a:buSzPts val="2000"/>
              <a:buFont typeface="Merriweather Sans"/>
              <a:buNone/>
            </a:pPr>
            <a:r>
              <a:rPr i="1" lang="en-US">
                <a:solidFill>
                  <a:srgbClr val="002060"/>
                </a:solidFill>
                <a:latin typeface="Barlow Condensed"/>
                <a:ea typeface="Barlow Condensed"/>
                <a:cs typeface="Barlow Condensed"/>
                <a:sym typeface="Barlow Condensed"/>
              </a:rPr>
              <a:t>Karin Malmberg, Agnes Veldemann, Anneli Värk - sotsiaaltöö </a:t>
            </a:r>
            <a:endParaRPr>
              <a:latin typeface="Barlow Condensed"/>
              <a:ea typeface="Barlow Condensed"/>
              <a:cs typeface="Barlow Condensed"/>
              <a:sym typeface="Barlow Condensed"/>
            </a:endParaRPr>
          </a:p>
          <a:p>
            <a:pPr indent="0" lvl="0" marL="0" rtl="0" algn="l">
              <a:lnSpc>
                <a:spcPct val="120000"/>
              </a:lnSpc>
              <a:spcBef>
                <a:spcPts val="1000"/>
              </a:spcBef>
              <a:spcAft>
                <a:spcPts val="0"/>
              </a:spcAft>
              <a:buClr>
                <a:srgbClr val="9B002B"/>
              </a:buClr>
              <a:buSzPts val="2000"/>
              <a:buFont typeface="Merriweather Sans"/>
              <a:buNone/>
            </a:pPr>
            <a:r>
              <a:rPr i="1" lang="en-US">
                <a:solidFill>
                  <a:srgbClr val="002060"/>
                </a:solidFill>
                <a:latin typeface="Barlow Condensed"/>
                <a:ea typeface="Barlow Condensed"/>
                <a:cs typeface="Barlow Condensed"/>
                <a:sym typeface="Barlow Condensed"/>
              </a:rPr>
              <a:t>Carmen Marii Aesma, </a:t>
            </a:r>
            <a:r>
              <a:rPr i="1" lang="en-US">
                <a:solidFill>
                  <a:srgbClr val="002060"/>
                </a:solidFill>
                <a:latin typeface="Barlow Condensed"/>
                <a:ea typeface="Barlow Condensed"/>
                <a:cs typeface="Barlow Condensed"/>
                <a:sym typeface="Barlow Condensed"/>
              </a:rPr>
              <a:t>Tuule Laine, Hanna Väät - Euroopa </a:t>
            </a:r>
            <a:endParaRPr i="1">
              <a:solidFill>
                <a:srgbClr val="002060"/>
              </a:solidFill>
              <a:latin typeface="Barlow Condensed"/>
              <a:ea typeface="Barlow Condensed"/>
              <a:cs typeface="Barlow Condensed"/>
              <a:sym typeface="Barlow Condensed"/>
            </a:endParaRPr>
          </a:p>
          <a:p>
            <a:pPr indent="0" lvl="0" marL="0" rtl="0" algn="l">
              <a:lnSpc>
                <a:spcPct val="120000"/>
              </a:lnSpc>
              <a:spcBef>
                <a:spcPts val="1000"/>
              </a:spcBef>
              <a:spcAft>
                <a:spcPts val="0"/>
              </a:spcAft>
              <a:buClr>
                <a:srgbClr val="9B002B"/>
              </a:buClr>
              <a:buSzPts val="2000"/>
              <a:buFont typeface="Merriweather Sans"/>
              <a:buNone/>
            </a:pPr>
            <a:r>
              <a:rPr i="1" lang="en-US">
                <a:solidFill>
                  <a:srgbClr val="002060"/>
                </a:solidFill>
                <a:latin typeface="Barlow Condensed"/>
                <a:ea typeface="Barlow Condensed"/>
                <a:cs typeface="Barlow Condensed"/>
                <a:sym typeface="Barlow Condensed"/>
              </a:rPr>
              <a:t>nüüdiskeeled ja kultuurid</a:t>
            </a:r>
            <a:endParaRPr i="1">
              <a:solidFill>
                <a:srgbClr val="002060"/>
              </a:solidFill>
              <a:latin typeface="Barlow Condensed"/>
              <a:ea typeface="Barlow Condensed"/>
              <a:cs typeface="Barlow Condensed"/>
              <a:sym typeface="Barlow Condensed"/>
            </a:endParaRPr>
          </a:p>
          <a:p>
            <a:pPr indent="0" lvl="0" marL="0" rtl="0" algn="l">
              <a:lnSpc>
                <a:spcPct val="120000"/>
              </a:lnSpc>
              <a:spcBef>
                <a:spcPts val="1000"/>
              </a:spcBef>
              <a:spcAft>
                <a:spcPts val="0"/>
              </a:spcAft>
              <a:buClr>
                <a:schemeClr val="dk1"/>
              </a:buClr>
              <a:buSzPts val="1100"/>
              <a:buFont typeface="Arial"/>
              <a:buNone/>
            </a:pPr>
            <a:r>
              <a:rPr i="1" lang="en-US">
                <a:solidFill>
                  <a:srgbClr val="24285D"/>
                </a:solidFill>
                <a:latin typeface="Barlow Condensed"/>
                <a:ea typeface="Barlow Condensed"/>
                <a:cs typeface="Barlow Condensed"/>
                <a:sym typeface="Barlow Condensed"/>
              </a:rPr>
              <a:t>Reti Ojasalu - matemaatika, majandusmatemaatika ja andmeanalüüs</a:t>
            </a:r>
            <a:endParaRPr i="1">
              <a:solidFill>
                <a:srgbClr val="24285D"/>
              </a:solidFill>
              <a:latin typeface="Barlow Condensed"/>
              <a:ea typeface="Barlow Condensed"/>
              <a:cs typeface="Barlow Condensed"/>
              <a:sym typeface="Barlow Condensed"/>
            </a:endParaRPr>
          </a:p>
          <a:p>
            <a:pPr indent="0" lvl="0" marL="0" rtl="0" algn="l">
              <a:lnSpc>
                <a:spcPct val="120000"/>
              </a:lnSpc>
              <a:spcBef>
                <a:spcPts val="1000"/>
              </a:spcBef>
              <a:spcAft>
                <a:spcPts val="0"/>
              </a:spcAft>
              <a:buClr>
                <a:schemeClr val="dk1"/>
              </a:buClr>
              <a:buSzPts val="1100"/>
              <a:buFont typeface="Arial"/>
              <a:buNone/>
            </a:pPr>
            <a:r>
              <a:rPr i="1" lang="en-US">
                <a:solidFill>
                  <a:srgbClr val="24285D"/>
                </a:solidFill>
                <a:latin typeface="Barlow Condensed"/>
                <a:ea typeface="Barlow Condensed"/>
                <a:cs typeface="Barlow Condensed"/>
                <a:sym typeface="Barlow Condensed"/>
              </a:rPr>
              <a:t>Eliise Penu - sotsioloogia</a:t>
            </a:r>
            <a:endParaRPr i="1">
              <a:solidFill>
                <a:srgbClr val="24285D"/>
              </a:solidFill>
              <a:latin typeface="Barlow Condensed"/>
              <a:ea typeface="Barlow Condensed"/>
              <a:cs typeface="Barlow Condensed"/>
              <a:sym typeface="Barlow Condensed"/>
            </a:endParaRPr>
          </a:p>
          <a:p>
            <a:pPr indent="0" lvl="0" marL="0" rtl="0" algn="l">
              <a:lnSpc>
                <a:spcPct val="120000"/>
              </a:lnSpc>
              <a:spcBef>
                <a:spcPts val="1000"/>
              </a:spcBef>
              <a:spcAft>
                <a:spcPts val="0"/>
              </a:spcAft>
              <a:buClr>
                <a:schemeClr val="dk1"/>
              </a:buClr>
              <a:buSzPts val="1100"/>
              <a:buFont typeface="Arial"/>
              <a:buNone/>
            </a:pPr>
            <a:r>
              <a:rPr i="1" lang="en-US">
                <a:solidFill>
                  <a:srgbClr val="24285D"/>
                </a:solidFill>
                <a:latin typeface="Barlow Condensed"/>
                <a:ea typeface="Barlow Condensed"/>
                <a:cs typeface="Barlow Condensed"/>
                <a:sym typeface="Barlow Condensed"/>
              </a:rPr>
              <a:t>Barbara Brigita Oja - nüüdismeedia</a:t>
            </a:r>
            <a:endParaRPr i="1">
              <a:solidFill>
                <a:srgbClr val="24285D"/>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b="0" i="0" lang="en-US" u="none" cap="none" strike="noStrike">
                <a:solidFill>
                  <a:srgbClr val="002060"/>
                </a:solidFill>
                <a:latin typeface="Barlow Condensed Medium"/>
                <a:ea typeface="Barlow Condensed Medium"/>
                <a:cs typeface="Barlow Condensed Medium"/>
                <a:sym typeface="Barlow Condensed Medium"/>
              </a:rPr>
              <a:t>Juhendaja: </a:t>
            </a:r>
            <a:endParaRPr b="0" i="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1000"/>
              </a:spcBef>
              <a:spcAft>
                <a:spcPts val="0"/>
              </a:spcAft>
              <a:buClr>
                <a:srgbClr val="9B002B"/>
              </a:buClr>
              <a:buSzPts val="2000"/>
              <a:buFont typeface="Merriweather Sans"/>
              <a:buNone/>
            </a:pPr>
            <a:r>
              <a:rPr i="1" lang="en-US">
                <a:solidFill>
                  <a:srgbClr val="002060"/>
                </a:solidFill>
                <a:latin typeface="Barlow Condensed"/>
                <a:ea typeface="Barlow Condensed"/>
                <a:cs typeface="Barlow Condensed"/>
                <a:sym typeface="Barlow Condensed"/>
              </a:rPr>
              <a:t>Annika Hussar</a:t>
            </a:r>
            <a:endParaRPr b="0" i="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5"/>
          <p:cNvSpPr txBox="1"/>
          <p:nvPr>
            <p:ph idx="1" type="body"/>
          </p:nvPr>
        </p:nvSpPr>
        <p:spPr>
          <a:xfrm>
            <a:off x="477321" y="1088786"/>
            <a:ext cx="8082900" cy="3503700"/>
          </a:xfrm>
          <a:prstGeom prst="rect">
            <a:avLst/>
          </a:prstGeom>
          <a:noFill/>
          <a:ln>
            <a:noFill/>
          </a:ln>
        </p:spPr>
        <p:txBody>
          <a:bodyPr anchorCtr="0" anchor="t" bIns="45700" lIns="91425" spcFirstLastPara="1" rIns="91425" wrap="square" tIns="45700">
            <a:noAutofit/>
          </a:bodyPr>
          <a:lstStyle/>
          <a:p>
            <a:pPr indent="-368300" lvl="0" marL="457200" rtl="0" algn="l">
              <a:spcBef>
                <a:spcPts val="120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Laste nimede lood: millistest põhimõtetest lähtutakse Eesti perekondades lapsele eesnime valimisel</a:t>
            </a:r>
            <a:endParaRPr sz="2200">
              <a:solidFill>
                <a:srgbClr val="24285D"/>
              </a:solidFill>
              <a:latin typeface="Barlow Condensed"/>
              <a:ea typeface="Barlow Condensed"/>
              <a:cs typeface="Barlow Condensed"/>
              <a:sym typeface="Barlow Condensed"/>
            </a:endParaRPr>
          </a:p>
          <a:p>
            <a:pPr indent="-368300" lvl="0" marL="457200" rtl="0" algn="l">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Eesnimevaliku motiiv</a:t>
            </a:r>
            <a:r>
              <a:rPr lang="en-US" sz="2200">
                <a:solidFill>
                  <a:srgbClr val="24285D"/>
                </a:solidFill>
                <a:latin typeface="Barlow Condensed"/>
                <a:ea typeface="Barlow Condensed"/>
                <a:cs typeface="Barlow Condensed"/>
                <a:sym typeface="Barlow Condensed"/>
              </a:rPr>
              <a:t>e pole varem selgitatud </a:t>
            </a:r>
            <a:endParaRPr sz="2200">
              <a:solidFill>
                <a:srgbClr val="24285D"/>
              </a:solidFill>
              <a:latin typeface="Barlow Condensed"/>
              <a:ea typeface="Barlow Condensed"/>
              <a:cs typeface="Barlow Condensed"/>
              <a:sym typeface="Barlow Condensed"/>
            </a:endParaRPr>
          </a:p>
          <a:p>
            <a:pPr indent="-368300" lvl="0" marL="457200" rtl="0" algn="l">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Varem pole Eestis eesnimede taga olevaid väärtusi uuritud</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0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000">
              <a:solidFill>
                <a:srgbClr val="24285D"/>
              </a:solidFill>
              <a:latin typeface="Barlow Condensed"/>
              <a:ea typeface="Barlow Condensed"/>
              <a:cs typeface="Barlow Condensed"/>
              <a:sym typeface="Barlow Condensed"/>
            </a:endParaRPr>
          </a:p>
        </p:txBody>
      </p:sp>
      <p:sp>
        <p:nvSpPr>
          <p:cNvPr id="134" name="Google Shape;134;p5"/>
          <p:cNvSpPr txBox="1"/>
          <p:nvPr>
            <p:ph type="title"/>
          </p:nvPr>
        </p:nvSpPr>
        <p:spPr>
          <a:xfrm>
            <a:off x="477330" y="39594"/>
            <a:ext cx="44625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Probleem ja olulisus</a:t>
            </a:r>
            <a:endParaRPr i="1" sz="45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6"/>
          <p:cNvSpPr txBox="1"/>
          <p:nvPr>
            <p:ph idx="1" type="body"/>
          </p:nvPr>
        </p:nvSpPr>
        <p:spPr>
          <a:xfrm>
            <a:off x="477325" y="1155896"/>
            <a:ext cx="4348800" cy="2831700"/>
          </a:xfrm>
          <a:prstGeom prst="rect">
            <a:avLst/>
          </a:prstGeom>
          <a:noFill/>
          <a:ln>
            <a:noFill/>
          </a:ln>
        </p:spPr>
        <p:txBody>
          <a:bodyPr anchorCtr="0" anchor="t" bIns="45700" lIns="91425" spcFirstLastPara="1" rIns="91425" wrap="square" tIns="45700">
            <a:noAutofit/>
          </a:bodyPr>
          <a:lstStyle/>
          <a:p>
            <a:pPr indent="-368300" lvl="0" marL="457200" rtl="0" algn="l">
              <a:spcBef>
                <a:spcPts val="120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T</a:t>
            </a:r>
            <a:r>
              <a:rPr lang="en-US" sz="2200">
                <a:solidFill>
                  <a:srgbClr val="24285D"/>
                </a:solidFill>
                <a:latin typeface="Barlow Condensed"/>
                <a:ea typeface="Barlow Condensed"/>
                <a:cs typeface="Barlow Condensed"/>
                <a:sym typeface="Barlow Condensed"/>
              </a:rPr>
              <a:t>ähelepanu toomine eesnimede taga seisvatele väärtustele</a:t>
            </a:r>
            <a:endParaRPr sz="2200">
              <a:solidFill>
                <a:srgbClr val="24285D"/>
              </a:solidFill>
              <a:latin typeface="Barlow Condensed"/>
              <a:ea typeface="Barlow Condensed"/>
              <a:cs typeface="Barlow Condensed"/>
              <a:sym typeface="Barlow Condensed"/>
            </a:endParaRPr>
          </a:p>
          <a:p>
            <a:pPr indent="-368300" lvl="0" marL="457200" rtl="0" algn="l">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N</a:t>
            </a:r>
            <a:r>
              <a:rPr lang="en-US" sz="2200">
                <a:solidFill>
                  <a:srgbClr val="24285D"/>
                </a:solidFill>
                <a:latin typeface="Barlow Condensed"/>
                <a:ea typeface="Barlow Condensed"/>
                <a:cs typeface="Barlow Condensed"/>
                <a:sym typeface="Barlow Condensed"/>
              </a:rPr>
              <a:t>imesid ühendavad jooned, mis ei </a:t>
            </a:r>
            <a:r>
              <a:rPr lang="en-US" sz="2200">
                <a:solidFill>
                  <a:srgbClr val="24285D"/>
                </a:solidFill>
                <a:latin typeface="Barlow Condensed"/>
                <a:ea typeface="Barlow Condensed"/>
                <a:cs typeface="Barlow Condensed"/>
                <a:sym typeface="Barlow Condensed"/>
              </a:rPr>
              <a:t>pruugi</a:t>
            </a:r>
            <a:r>
              <a:rPr lang="en-US" sz="2200">
                <a:solidFill>
                  <a:srgbClr val="24285D"/>
                </a:solidFill>
                <a:latin typeface="Barlow Condensed"/>
                <a:ea typeface="Barlow Condensed"/>
                <a:cs typeface="Barlow Condensed"/>
                <a:sym typeface="Barlow Condensed"/>
              </a:rPr>
              <a:t> silmaga nähtavad olla</a:t>
            </a:r>
            <a:endParaRPr sz="2200">
              <a:solidFill>
                <a:srgbClr val="24285D"/>
              </a:solidFill>
              <a:latin typeface="Barlow Condensed"/>
              <a:ea typeface="Barlow Condensed"/>
              <a:cs typeface="Barlow Condensed"/>
              <a:sym typeface="Barlow Condensed"/>
            </a:endParaRPr>
          </a:p>
          <a:p>
            <a:pPr indent="-368300" lvl="0" marL="457200" rtl="0" algn="l">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Tulemuseks kokku kirjutatud terviklik uurimus</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141" name="Google Shape;141;p6"/>
          <p:cNvSpPr txBox="1"/>
          <p:nvPr>
            <p:ph type="title"/>
          </p:nvPr>
        </p:nvSpPr>
        <p:spPr>
          <a:xfrm>
            <a:off x="477330" y="39594"/>
            <a:ext cx="4462418" cy="95408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Eesmärk</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142" name="Google Shape;142;p6"/>
          <p:cNvPicPr preferRelativeResize="0"/>
          <p:nvPr/>
        </p:nvPicPr>
        <p:blipFill rotWithShape="1">
          <a:blip r:embed="rId3">
            <a:alphaModFix/>
          </a:blip>
          <a:srcRect b="0" l="16667" r="16666" t="0"/>
          <a:stretch/>
        </p:blipFill>
        <p:spPr>
          <a:xfrm>
            <a:off x="4826129" y="-223315"/>
            <a:ext cx="5461800" cy="5461800"/>
          </a:xfrm>
          <a:prstGeom prst="ellipse">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8"/>
          <p:cNvSpPr txBox="1"/>
          <p:nvPr>
            <p:ph idx="1" type="body"/>
          </p:nvPr>
        </p:nvSpPr>
        <p:spPr>
          <a:xfrm>
            <a:off x="477330" y="1136200"/>
            <a:ext cx="4193100" cy="1299300"/>
          </a:xfrm>
          <a:prstGeom prst="rect">
            <a:avLst/>
          </a:prstGeom>
          <a:noFill/>
          <a:ln>
            <a:noFill/>
          </a:ln>
        </p:spPr>
        <p:txBody>
          <a:bodyPr anchorCtr="0" anchor="t" bIns="45700" lIns="91425" spcFirstLastPara="1" rIns="91425" wrap="square" tIns="45700">
            <a:noAutofit/>
          </a:bodyPr>
          <a:lstStyle/>
          <a:p>
            <a:pPr indent="-368300" lvl="0" marL="457200" rtl="0" algn="l">
              <a:spcBef>
                <a:spcPts val="120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Küsitluse koostamine</a:t>
            </a:r>
            <a:endParaRPr sz="2200">
              <a:solidFill>
                <a:srgbClr val="24285D"/>
              </a:solidFill>
              <a:latin typeface="Barlow Condensed"/>
              <a:ea typeface="Barlow Condensed"/>
              <a:cs typeface="Barlow Condensed"/>
              <a:sym typeface="Barlow Condensed"/>
            </a:endParaRPr>
          </a:p>
          <a:p>
            <a:pPr indent="-368300" lvl="0" marL="457200" rtl="0" algn="l">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Poolstruktureeritud intervjuud</a:t>
            </a:r>
            <a:endParaRPr sz="2200">
              <a:solidFill>
                <a:srgbClr val="24285D"/>
              </a:solidFill>
              <a:latin typeface="Barlow Condensed"/>
              <a:ea typeface="Barlow Condensed"/>
              <a:cs typeface="Barlow Condensed"/>
              <a:sym typeface="Barlow Condensed"/>
            </a:endParaRPr>
          </a:p>
          <a:p>
            <a:pPr indent="-368300" lvl="0" marL="457200" rtl="0" algn="l">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Temaatiline analüüs</a:t>
            </a:r>
            <a:endParaRPr sz="2200">
              <a:solidFill>
                <a:srgbClr val="24285D"/>
              </a:solidFill>
              <a:latin typeface="Barlow Condensed"/>
              <a:ea typeface="Barlow Condensed"/>
              <a:cs typeface="Barlow Condensed"/>
              <a:sym typeface="Barlow Condensed"/>
            </a:endParaRPr>
          </a:p>
          <a:p>
            <a:pPr indent="-368300" lvl="0" marL="457200" rtl="0" algn="l">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Erinevate teemade välja noppimine</a:t>
            </a:r>
            <a:endParaRPr sz="2200">
              <a:solidFill>
                <a:srgbClr val="24285D"/>
              </a:solidFill>
              <a:latin typeface="Barlow Condensed"/>
              <a:ea typeface="Barlow Condensed"/>
              <a:cs typeface="Barlow Condensed"/>
              <a:sym typeface="Barlow Condensed"/>
            </a:endParaRPr>
          </a:p>
          <a:p>
            <a:pPr indent="-368300" lvl="0" marL="457200" rtl="0" algn="l">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Vendade-õdede nimede vahel seoste otsimine</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rPr lang="en-US" sz="2200">
                <a:solidFill>
                  <a:srgbClr val="24285D"/>
                </a:solidFill>
                <a:latin typeface="Barlow Condensed"/>
                <a:ea typeface="Barlow Condensed"/>
                <a:cs typeface="Barlow Condensed"/>
                <a:sym typeface="Barlow Condensed"/>
              </a:rPr>
              <a:t> </a:t>
            </a:r>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149" name="Google Shape;149;p8"/>
          <p:cNvSpPr txBox="1"/>
          <p:nvPr>
            <p:ph type="title"/>
          </p:nvPr>
        </p:nvSpPr>
        <p:spPr>
          <a:xfrm>
            <a:off x="477325" y="39600"/>
            <a:ext cx="48735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Tegevuste rakendamine</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150" name="Google Shape;150;p8"/>
          <p:cNvPicPr preferRelativeResize="0"/>
          <p:nvPr/>
        </p:nvPicPr>
        <p:blipFill rotWithShape="1">
          <a:blip r:embed="rId3">
            <a:alphaModFix/>
          </a:blip>
          <a:srcRect b="0" l="16667" r="16666" t="0"/>
          <a:stretch/>
        </p:blipFill>
        <p:spPr>
          <a:xfrm>
            <a:off x="4274716" y="-847584"/>
            <a:ext cx="6732000" cy="6732000"/>
          </a:xfrm>
          <a:prstGeom prst="ellipse">
            <a:avLst/>
          </a:prstGeom>
          <a:noFill/>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1b747c3b1ec_0_9"/>
          <p:cNvSpPr txBox="1"/>
          <p:nvPr>
            <p:ph idx="1" type="body"/>
          </p:nvPr>
        </p:nvSpPr>
        <p:spPr>
          <a:xfrm>
            <a:off x="604050" y="1127547"/>
            <a:ext cx="7935900" cy="3018300"/>
          </a:xfrm>
          <a:prstGeom prst="rect">
            <a:avLst/>
          </a:prstGeom>
        </p:spPr>
        <p:txBody>
          <a:bodyPr anchorCtr="0" anchor="t" bIns="45700" lIns="91425" spcFirstLastPara="1" rIns="91425" wrap="square" tIns="45700">
            <a:noAutofit/>
          </a:bodyPr>
          <a:lstStyle/>
          <a:p>
            <a:pPr indent="-368300" lvl="0" marL="457200" rtl="0" algn="l">
              <a:lnSpc>
                <a:spcPct val="120000"/>
              </a:lnSpc>
              <a:spcBef>
                <a:spcPts val="120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Toetumine veebiküsitluse tulemustele</a:t>
            </a: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Eesti ja välismaine teaduskirjandus</a:t>
            </a:r>
            <a:endParaRPr sz="2200">
              <a:solidFill>
                <a:srgbClr val="24285D"/>
              </a:solidFill>
            </a:endParaRPr>
          </a:p>
          <a:p>
            <a:pPr indent="-368300" lvl="0" marL="457200" rtl="0" algn="l">
              <a:lnSpc>
                <a:spcPct val="120000"/>
              </a:lnSpc>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Mitmete keelte oskus rühmas laiendas teaduskirjanduse otsinguvõimalusi</a:t>
            </a: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Erinevate erialade tudengid suutsid näha teemat erineva nurga alt</a:t>
            </a: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Evelin Kivimaa 2017. aasta magistritöö “Eestlaste eesnimevaliku põhjendused”</a:t>
            </a:r>
            <a:endParaRPr sz="2200">
              <a:solidFill>
                <a:srgbClr val="24285D"/>
              </a:solidFill>
              <a:latin typeface="Barlow Condensed"/>
              <a:ea typeface="Barlow Condensed"/>
              <a:cs typeface="Barlow Condensed"/>
              <a:sym typeface="Barlow Condensed"/>
            </a:endParaRPr>
          </a:p>
          <a:p>
            <a:pPr indent="0" lvl="0" marL="0" rtl="0" algn="l">
              <a:spcBef>
                <a:spcPts val="1000"/>
              </a:spcBef>
              <a:spcAft>
                <a:spcPts val="0"/>
              </a:spcAft>
              <a:buNone/>
            </a:pPr>
            <a:r>
              <a:t/>
            </a:r>
            <a:endParaRPr/>
          </a:p>
        </p:txBody>
      </p:sp>
      <p:sp>
        <p:nvSpPr>
          <p:cNvPr id="157" name="Google Shape;157;g1b747c3b1ec_0_9"/>
          <p:cNvSpPr txBox="1"/>
          <p:nvPr>
            <p:ph type="title"/>
          </p:nvPr>
        </p:nvSpPr>
        <p:spPr>
          <a:xfrm>
            <a:off x="477325" y="39600"/>
            <a:ext cx="72444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Allikad ja erialade teadmised</a:t>
            </a:r>
            <a:endParaRPr i="1" sz="45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2"/>
          <p:cNvSpPr txBox="1"/>
          <p:nvPr>
            <p:ph idx="1" type="body"/>
          </p:nvPr>
        </p:nvSpPr>
        <p:spPr>
          <a:xfrm>
            <a:off x="477325" y="1192441"/>
            <a:ext cx="4265700" cy="2720400"/>
          </a:xfrm>
          <a:prstGeom prst="rect">
            <a:avLst/>
          </a:prstGeom>
          <a:noFill/>
          <a:ln>
            <a:noFill/>
          </a:ln>
        </p:spPr>
        <p:txBody>
          <a:bodyPr anchorCtr="0" anchor="t" bIns="45700" lIns="91425" spcFirstLastPara="1" rIns="91425" wrap="square" tIns="45700">
            <a:noAutofit/>
          </a:bodyPr>
          <a:lstStyle/>
          <a:p>
            <a:pPr indent="-368300" lvl="0" marL="457200" rtl="0" algn="l">
              <a:lnSpc>
                <a:spcPct val="120000"/>
              </a:lnSpc>
              <a:spcBef>
                <a:spcPts val="1200"/>
              </a:spcBef>
              <a:spcAft>
                <a:spcPts val="0"/>
              </a:spcAft>
              <a:buClr>
                <a:srgbClr val="24285D"/>
              </a:buClr>
              <a:buSzPts val="2200"/>
              <a:buFont typeface="Barlow Condensed"/>
              <a:buChar char="-"/>
            </a:pPr>
            <a:r>
              <a:rPr lang="en-US" sz="2200">
                <a:solidFill>
                  <a:srgbClr val="24285D"/>
                </a:solidFill>
                <a:highlight>
                  <a:schemeClr val="lt1"/>
                </a:highlight>
                <a:latin typeface="Barlow Condensed"/>
                <a:ea typeface="Barlow Condensed"/>
                <a:cs typeface="Barlow Condensed"/>
                <a:sym typeface="Barlow Condensed"/>
              </a:rPr>
              <a:t>Uurimistöö</a:t>
            </a:r>
            <a:endParaRPr>
              <a:solidFill>
                <a:srgbClr val="24285D"/>
              </a:solidFill>
              <a:highlight>
                <a:schemeClr val="lt1"/>
              </a:highlight>
            </a:endParaRPr>
          </a:p>
          <a:p>
            <a:pPr indent="-368300" lvl="0" marL="457200" rtl="0" algn="l">
              <a:lnSpc>
                <a:spcPct val="120000"/>
              </a:lnSpc>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Populaarteadusliku artikli kirjutamine</a:t>
            </a:r>
            <a:endParaRPr>
              <a:solidFill>
                <a:srgbClr val="24285D"/>
              </a:solidFill>
            </a:endParaRPr>
          </a:p>
          <a:p>
            <a:pPr indent="-368300" lvl="0" marL="457200" rtl="0" algn="l">
              <a:lnSpc>
                <a:spcPct val="120000"/>
              </a:lnSpc>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Tulemuste jagamine intervjueeritavatega</a:t>
            </a: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Jagamine nimegrupis (nt Nimeklubi, Mitmikud)</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164" name="Google Shape;164;p12"/>
          <p:cNvSpPr txBox="1"/>
          <p:nvPr>
            <p:ph type="title"/>
          </p:nvPr>
        </p:nvSpPr>
        <p:spPr>
          <a:xfrm>
            <a:off x="477330" y="39594"/>
            <a:ext cx="4462418" cy="95408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i="1" lang="en-US" sz="4500">
                <a:solidFill>
                  <a:srgbClr val="EC008B"/>
                </a:solidFill>
                <a:latin typeface="Barlow Condensed ExtraLight"/>
                <a:ea typeface="Barlow Condensed ExtraLight"/>
                <a:cs typeface="Barlow Condensed ExtraLight"/>
                <a:sym typeface="Barlow Condensed ExtraLight"/>
              </a:rPr>
              <a:t>Projekti tulemused</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165" name="Google Shape;165;p12"/>
          <p:cNvPicPr preferRelativeResize="0"/>
          <p:nvPr/>
        </p:nvPicPr>
        <p:blipFill rotWithShape="1">
          <a:blip r:embed="rId3">
            <a:alphaModFix/>
          </a:blip>
          <a:srcRect b="0" l="16667" r="16666" t="0"/>
          <a:stretch/>
        </p:blipFill>
        <p:spPr>
          <a:xfrm>
            <a:off x="4743129" y="-239040"/>
            <a:ext cx="5461818" cy="5461818"/>
          </a:xfrm>
          <a:prstGeom prst="ellipse">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1b725184637_0_0"/>
          <p:cNvSpPr txBox="1"/>
          <p:nvPr>
            <p:ph idx="1" type="body"/>
          </p:nvPr>
        </p:nvSpPr>
        <p:spPr>
          <a:xfrm>
            <a:off x="235125" y="1120550"/>
            <a:ext cx="4538400" cy="3213900"/>
          </a:xfrm>
          <a:prstGeom prst="rect">
            <a:avLst/>
          </a:prstGeom>
        </p:spPr>
        <p:txBody>
          <a:bodyPr anchorCtr="0" anchor="t" bIns="45700" lIns="91425" spcFirstLastPara="1" rIns="91425" wrap="square" tIns="45700">
            <a:noAutofit/>
          </a:bodyPr>
          <a:lstStyle/>
          <a:p>
            <a:pPr indent="-368300" lvl="0" marL="457200" rtl="0" algn="l">
              <a:spcBef>
                <a:spcPts val="100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296 vastajat 35 päeva jooksul</a:t>
            </a:r>
            <a:endParaRPr sz="2200">
              <a:solidFill>
                <a:srgbClr val="24285D"/>
              </a:solidFill>
              <a:latin typeface="Barlow Condensed"/>
              <a:ea typeface="Barlow Condensed"/>
              <a:cs typeface="Barlow Condensed"/>
              <a:sym typeface="Barlow Condensed"/>
            </a:endParaRPr>
          </a:p>
          <a:p>
            <a:pPr indent="-368300" lvl="0" marL="457200" rtl="0" algn="l">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75 vastajat oli nõus osalema intervjuus</a:t>
            </a:r>
            <a:endParaRPr sz="2200">
              <a:solidFill>
                <a:srgbClr val="24285D"/>
              </a:solidFill>
              <a:latin typeface="Barlow Condensed"/>
              <a:ea typeface="Barlow Condensed"/>
              <a:cs typeface="Barlow Condensed"/>
              <a:sym typeface="Barlow Condensed"/>
            </a:endParaRPr>
          </a:p>
          <a:p>
            <a:pPr indent="-368300" lvl="0" marL="457200" rtl="0" algn="l">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Küsitlust täitsid inimesed:</a:t>
            </a:r>
            <a:endParaRPr sz="2200">
              <a:solidFill>
                <a:srgbClr val="24285D"/>
              </a:solidFill>
              <a:latin typeface="Barlow Condensed"/>
              <a:ea typeface="Barlow Condensed"/>
              <a:cs typeface="Barlow Condensed"/>
              <a:sym typeface="Barlow Condensed"/>
            </a:endParaRPr>
          </a:p>
          <a:p>
            <a:pPr indent="0" lvl="0" marL="457200" rtl="0" algn="l">
              <a:spcBef>
                <a:spcPts val="1000"/>
              </a:spcBef>
              <a:spcAft>
                <a:spcPts val="0"/>
              </a:spcAft>
              <a:buNone/>
            </a:pPr>
            <a:r>
              <a:rPr lang="en-US" sz="2200">
                <a:solidFill>
                  <a:srgbClr val="24285D"/>
                </a:solidFill>
                <a:latin typeface="Barlow Condensed"/>
                <a:ea typeface="Barlow Condensed"/>
                <a:cs typeface="Barlow Condensed"/>
                <a:sym typeface="Barlow Condensed"/>
              </a:rPr>
              <a:t>64% oma laste kohta</a:t>
            </a:r>
            <a:endParaRPr sz="2200">
              <a:solidFill>
                <a:srgbClr val="24285D"/>
              </a:solidFill>
              <a:latin typeface="Barlow Condensed"/>
              <a:ea typeface="Barlow Condensed"/>
              <a:cs typeface="Barlow Condensed"/>
              <a:sym typeface="Barlow Condensed"/>
            </a:endParaRPr>
          </a:p>
          <a:p>
            <a:pPr indent="0" lvl="0" marL="457200" rtl="0" algn="l">
              <a:spcBef>
                <a:spcPts val="1000"/>
              </a:spcBef>
              <a:spcAft>
                <a:spcPts val="0"/>
              </a:spcAft>
              <a:buNone/>
            </a:pPr>
            <a:r>
              <a:rPr lang="en-US" sz="2200">
                <a:solidFill>
                  <a:srgbClr val="24285D"/>
                </a:solidFill>
                <a:latin typeface="Barlow Condensed"/>
                <a:ea typeface="Barlow Condensed"/>
                <a:cs typeface="Barlow Condensed"/>
                <a:sym typeface="Barlow Condensed"/>
              </a:rPr>
              <a:t>28,9% enda ja oma õdede/vendade kohta</a:t>
            </a:r>
            <a:endParaRPr sz="2200">
              <a:solidFill>
                <a:srgbClr val="24285D"/>
              </a:solidFill>
              <a:latin typeface="Barlow Condensed"/>
              <a:ea typeface="Barlow Condensed"/>
              <a:cs typeface="Barlow Condensed"/>
              <a:sym typeface="Barlow Condensed"/>
            </a:endParaRPr>
          </a:p>
          <a:p>
            <a:pPr indent="0" lvl="0" marL="457200" rtl="0" algn="l">
              <a:spcBef>
                <a:spcPts val="1000"/>
              </a:spcBef>
              <a:spcAft>
                <a:spcPts val="0"/>
              </a:spcAft>
              <a:buNone/>
            </a:pPr>
            <a:r>
              <a:rPr lang="en-US" sz="2200">
                <a:solidFill>
                  <a:srgbClr val="24285D"/>
                </a:solidFill>
                <a:latin typeface="Barlow Condensed"/>
                <a:ea typeface="Barlow Condensed"/>
                <a:cs typeface="Barlow Condensed"/>
                <a:sym typeface="Barlow Condensed"/>
              </a:rPr>
              <a:t>3,7% oma sugulaste kohta</a:t>
            </a:r>
            <a:endParaRPr sz="2200">
              <a:solidFill>
                <a:srgbClr val="24285D"/>
              </a:solidFill>
              <a:latin typeface="Barlow Condensed"/>
              <a:ea typeface="Barlow Condensed"/>
              <a:cs typeface="Barlow Condensed"/>
              <a:sym typeface="Barlow Condensed"/>
            </a:endParaRPr>
          </a:p>
        </p:txBody>
      </p:sp>
      <p:sp>
        <p:nvSpPr>
          <p:cNvPr id="172" name="Google Shape;172;g1b725184637_0_0"/>
          <p:cNvSpPr txBox="1"/>
          <p:nvPr>
            <p:ph type="title"/>
          </p:nvPr>
        </p:nvSpPr>
        <p:spPr>
          <a:xfrm>
            <a:off x="493725" y="64325"/>
            <a:ext cx="3452100" cy="955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i="1" lang="en-US" sz="4500">
                <a:solidFill>
                  <a:srgbClr val="EC008B"/>
                </a:solidFill>
                <a:latin typeface="Barlow Condensed ExtraLight"/>
                <a:ea typeface="Barlow Condensed ExtraLight"/>
                <a:cs typeface="Barlow Condensed ExtraLight"/>
                <a:sym typeface="Barlow Condensed ExtraLight"/>
              </a:rPr>
              <a:t>Tulemused</a:t>
            </a:r>
            <a:endParaRPr i="1" sz="45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1b725184637_0_114"/>
          <p:cNvSpPr txBox="1"/>
          <p:nvPr>
            <p:ph type="title"/>
          </p:nvPr>
        </p:nvSpPr>
        <p:spPr>
          <a:xfrm>
            <a:off x="361725" y="220803"/>
            <a:ext cx="3466500" cy="679800"/>
          </a:xfrm>
          <a:prstGeom prst="rect">
            <a:avLst/>
          </a:prstGeom>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r>
              <a:rPr i="1" lang="en-US" sz="4500">
                <a:solidFill>
                  <a:srgbClr val="EC008B"/>
                </a:solidFill>
                <a:latin typeface="Barlow Condensed ExtraLight"/>
                <a:ea typeface="Barlow Condensed ExtraLight"/>
                <a:cs typeface="Barlow Condensed ExtraLight"/>
                <a:sym typeface="Barlow Condensed ExtraLight"/>
                <a:extLst>
                  <a:ext uri="http://customooxmlschemas.google.com/">
                    <go:slidesCustomData xmlns:go="http://customooxmlschemas.google.com/" textRoundtripDataId="0"/>
                  </a:ext>
                </a:extLst>
              </a:rPr>
              <a:t>Tulemused</a:t>
            </a:r>
            <a:endParaRPr/>
          </a:p>
        </p:txBody>
      </p:sp>
      <p:sp>
        <p:nvSpPr>
          <p:cNvPr id="179" name="Google Shape;179;g1b725184637_0_114"/>
          <p:cNvSpPr txBox="1"/>
          <p:nvPr/>
        </p:nvSpPr>
        <p:spPr>
          <a:xfrm>
            <a:off x="589475" y="1282975"/>
            <a:ext cx="703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180" name="Google Shape;180;g1b725184637_0_114"/>
          <p:cNvSpPr txBox="1"/>
          <p:nvPr/>
        </p:nvSpPr>
        <p:spPr>
          <a:xfrm>
            <a:off x="231650" y="900600"/>
            <a:ext cx="8508600" cy="4525200"/>
          </a:xfrm>
          <a:prstGeom prst="rect">
            <a:avLst/>
          </a:prstGeom>
          <a:noFill/>
          <a:ln>
            <a:noFill/>
          </a:ln>
        </p:spPr>
        <p:txBody>
          <a:bodyPr anchorCtr="0" anchor="ctr" bIns="91425" lIns="91425" spcFirstLastPara="1" rIns="91425" wrap="square" tIns="91425">
            <a:spAutoFit/>
          </a:bodyPr>
          <a:lstStyle/>
          <a:p>
            <a:pPr indent="-355600" lvl="0" marL="457200" rtl="0" algn="l">
              <a:lnSpc>
                <a:spcPct val="150000"/>
              </a:lnSpc>
              <a:spcBef>
                <a:spcPts val="0"/>
              </a:spcBef>
              <a:spcAft>
                <a:spcPts val="0"/>
              </a:spcAft>
              <a:buClr>
                <a:srgbClr val="24285D"/>
              </a:buClr>
              <a:buSzPts val="2000"/>
              <a:buFont typeface="Barlow Condensed"/>
              <a:buChar char="-"/>
            </a:pPr>
            <a:r>
              <a:rPr lang="en-US" sz="2000">
                <a:solidFill>
                  <a:srgbClr val="24285D"/>
                </a:solidFill>
                <a:latin typeface="Barlow Condensed"/>
                <a:ea typeface="Barlow Condensed"/>
                <a:cs typeface="Barlow Condensed"/>
                <a:sym typeface="Barlow Condensed"/>
              </a:rPr>
              <a:t>Nimed sobivad õe või venna nimega (118 vastajat)</a:t>
            </a:r>
            <a:endParaRPr sz="2000">
              <a:solidFill>
                <a:srgbClr val="24285D"/>
              </a:solidFill>
              <a:latin typeface="Barlow Condensed"/>
              <a:ea typeface="Barlow Condensed"/>
              <a:cs typeface="Barlow Condensed"/>
              <a:sym typeface="Barlow Condensed"/>
            </a:endParaRPr>
          </a:p>
          <a:p>
            <a:pPr indent="-355600" lvl="0" marL="457200" rtl="0" algn="l">
              <a:lnSpc>
                <a:spcPct val="150000"/>
              </a:lnSpc>
              <a:spcBef>
                <a:spcPts val="0"/>
              </a:spcBef>
              <a:spcAft>
                <a:spcPts val="0"/>
              </a:spcAft>
              <a:buClr>
                <a:srgbClr val="24285D"/>
              </a:buClr>
              <a:buSzPts val="2000"/>
              <a:buFont typeface="Barlow Condensed"/>
              <a:buChar char="-"/>
            </a:pPr>
            <a:r>
              <a:rPr lang="en-US" sz="2000">
                <a:solidFill>
                  <a:srgbClr val="24285D"/>
                </a:solidFill>
                <a:latin typeface="Barlow Condensed"/>
                <a:ea typeface="Barlow Condensed"/>
                <a:cs typeface="Barlow Condensed"/>
                <a:sym typeface="Barlow Condensed"/>
              </a:rPr>
              <a:t>Nimed sobivad ema-isa nimega: näiteks tütrel emaga sarnane ja pojal isaga sarnane nimi</a:t>
            </a:r>
            <a:endParaRPr sz="2000">
              <a:solidFill>
                <a:srgbClr val="24285D"/>
              </a:solidFill>
              <a:latin typeface="Barlow Condensed"/>
              <a:ea typeface="Barlow Condensed"/>
              <a:cs typeface="Barlow Condensed"/>
              <a:sym typeface="Barlow Condensed"/>
            </a:endParaRPr>
          </a:p>
          <a:p>
            <a:pPr indent="-355600" lvl="0" marL="457200" rtl="0" algn="l">
              <a:lnSpc>
                <a:spcPct val="150000"/>
              </a:lnSpc>
              <a:spcBef>
                <a:spcPts val="0"/>
              </a:spcBef>
              <a:spcAft>
                <a:spcPts val="0"/>
              </a:spcAft>
              <a:buClr>
                <a:srgbClr val="24285D"/>
              </a:buClr>
              <a:buSzPts val="2000"/>
              <a:buFont typeface="Barlow Condensed"/>
              <a:buChar char="-"/>
            </a:pPr>
            <a:r>
              <a:rPr lang="en-US" sz="2000">
                <a:solidFill>
                  <a:srgbClr val="24285D"/>
                </a:solidFill>
                <a:latin typeface="Barlow Condensed"/>
                <a:ea typeface="Barlow Condensed"/>
                <a:cs typeface="Barlow Condensed"/>
                <a:sym typeface="Barlow Condensed"/>
              </a:rPr>
              <a:t>K</a:t>
            </a:r>
            <a:r>
              <a:rPr lang="en-US" sz="2000">
                <a:solidFill>
                  <a:srgbClr val="24285D"/>
                </a:solidFill>
                <a:latin typeface="Barlow Condensed"/>
                <a:ea typeface="Barlow Condensed"/>
                <a:cs typeface="Barlow Condensed"/>
                <a:sym typeface="Barlow Condensed"/>
              </a:rPr>
              <a:t>indel täht nimes</a:t>
            </a:r>
            <a:r>
              <a:rPr lang="en-US" sz="2000">
                <a:solidFill>
                  <a:srgbClr val="24285D"/>
                </a:solidFill>
                <a:latin typeface="Barlow Condensed"/>
                <a:ea typeface="Barlow Condensed"/>
                <a:cs typeface="Barlow Condensed"/>
                <a:sym typeface="Barlow Condensed"/>
              </a:rPr>
              <a:t>: näiteks K, P ja M tähe olemasolu (</a:t>
            </a:r>
            <a:r>
              <a:rPr i="1" lang="en-US" sz="2000">
                <a:solidFill>
                  <a:srgbClr val="24285D"/>
                </a:solidFill>
                <a:latin typeface="Barlow Condensed"/>
                <a:ea typeface="Barlow Condensed"/>
                <a:cs typeface="Barlow Condensed"/>
                <a:sym typeface="Barlow Condensed"/>
              </a:rPr>
              <a:t>Merilin</a:t>
            </a:r>
            <a:r>
              <a:rPr lang="en-US" sz="2000">
                <a:solidFill>
                  <a:srgbClr val="24285D"/>
                </a:solidFill>
                <a:latin typeface="Barlow Condensed"/>
                <a:ea typeface="Barlow Condensed"/>
                <a:cs typeface="Barlow Condensed"/>
                <a:sym typeface="Barlow Condensed"/>
              </a:rPr>
              <a:t> ja </a:t>
            </a:r>
            <a:r>
              <a:rPr i="1" lang="en-US" sz="2000">
                <a:solidFill>
                  <a:srgbClr val="24285D"/>
                </a:solidFill>
                <a:latin typeface="Barlow Condensed"/>
                <a:ea typeface="Barlow Condensed"/>
                <a:cs typeface="Barlow Condensed"/>
                <a:sym typeface="Barlow Condensed"/>
              </a:rPr>
              <a:t>Maarja</a:t>
            </a:r>
            <a:r>
              <a:rPr lang="en-US" sz="2000">
                <a:solidFill>
                  <a:srgbClr val="24285D"/>
                </a:solidFill>
                <a:latin typeface="Barlow Condensed"/>
                <a:ea typeface="Barlow Condensed"/>
                <a:cs typeface="Barlow Condensed"/>
                <a:sym typeface="Barlow Condensed"/>
              </a:rPr>
              <a:t>, </a:t>
            </a:r>
            <a:r>
              <a:rPr i="1" lang="en-US" sz="2000">
                <a:solidFill>
                  <a:srgbClr val="24285D"/>
                </a:solidFill>
                <a:latin typeface="Barlow Condensed"/>
                <a:ea typeface="Barlow Condensed"/>
                <a:cs typeface="Barlow Condensed"/>
                <a:sym typeface="Barlow Condensed"/>
              </a:rPr>
              <a:t>Ketlin </a:t>
            </a:r>
            <a:r>
              <a:rPr lang="en-US" sz="2000">
                <a:solidFill>
                  <a:srgbClr val="24285D"/>
                </a:solidFill>
                <a:latin typeface="Barlow Condensed"/>
                <a:ea typeface="Barlow Condensed"/>
                <a:cs typeface="Barlow Condensed"/>
                <a:sym typeface="Barlow Condensed"/>
              </a:rPr>
              <a:t>ja </a:t>
            </a:r>
            <a:r>
              <a:rPr i="1" lang="en-US" sz="2000">
                <a:solidFill>
                  <a:srgbClr val="24285D"/>
                </a:solidFill>
                <a:latin typeface="Barlow Condensed"/>
                <a:ea typeface="Barlow Condensed"/>
                <a:cs typeface="Barlow Condensed"/>
                <a:sym typeface="Barlow Condensed"/>
              </a:rPr>
              <a:t>Kert</a:t>
            </a:r>
            <a:r>
              <a:rPr lang="en-US" sz="2000">
                <a:solidFill>
                  <a:srgbClr val="24285D"/>
                </a:solidFill>
                <a:latin typeface="Barlow Condensed"/>
                <a:ea typeface="Barlow Condensed"/>
                <a:cs typeface="Barlow Condensed"/>
                <a:sym typeface="Barlow Condensed"/>
              </a:rPr>
              <a:t>, </a:t>
            </a:r>
            <a:r>
              <a:rPr i="1" lang="en-US" sz="2000">
                <a:solidFill>
                  <a:srgbClr val="24285D"/>
                </a:solidFill>
                <a:latin typeface="Barlow Condensed"/>
                <a:ea typeface="Barlow Condensed"/>
                <a:cs typeface="Barlow Condensed"/>
                <a:sym typeface="Barlow Condensed"/>
              </a:rPr>
              <a:t>Mirell </a:t>
            </a:r>
            <a:r>
              <a:rPr lang="en-US" sz="2000">
                <a:solidFill>
                  <a:srgbClr val="24285D"/>
                </a:solidFill>
                <a:latin typeface="Barlow Condensed"/>
                <a:ea typeface="Barlow Condensed"/>
                <a:cs typeface="Barlow Condensed"/>
                <a:sym typeface="Barlow Condensed"/>
              </a:rPr>
              <a:t>ja </a:t>
            </a:r>
            <a:r>
              <a:rPr i="1" lang="en-US" sz="2000">
                <a:solidFill>
                  <a:srgbClr val="24285D"/>
                </a:solidFill>
                <a:latin typeface="Barlow Condensed"/>
                <a:ea typeface="Barlow Condensed"/>
                <a:cs typeface="Barlow Condensed"/>
                <a:sym typeface="Barlow Condensed"/>
              </a:rPr>
              <a:t>Mirtel</a:t>
            </a:r>
            <a:r>
              <a:rPr lang="en-US" sz="2000">
                <a:solidFill>
                  <a:srgbClr val="24285D"/>
                </a:solidFill>
                <a:latin typeface="Barlow Condensed"/>
                <a:ea typeface="Barlow Condensed"/>
                <a:cs typeface="Barlow Condensed"/>
                <a:sym typeface="Barlow Condensed"/>
              </a:rPr>
              <a:t>)</a:t>
            </a:r>
            <a:endParaRPr sz="2000">
              <a:solidFill>
                <a:srgbClr val="24285D"/>
              </a:solidFill>
              <a:latin typeface="Barlow Condensed"/>
              <a:ea typeface="Barlow Condensed"/>
              <a:cs typeface="Barlow Condensed"/>
              <a:sym typeface="Barlow Condensed"/>
            </a:endParaRPr>
          </a:p>
          <a:p>
            <a:pPr indent="-355600" lvl="0" marL="457200" rtl="0" algn="l">
              <a:lnSpc>
                <a:spcPct val="150000"/>
              </a:lnSpc>
              <a:spcBef>
                <a:spcPts val="0"/>
              </a:spcBef>
              <a:spcAft>
                <a:spcPts val="0"/>
              </a:spcAft>
              <a:buClr>
                <a:srgbClr val="24285D"/>
              </a:buClr>
              <a:buSzPts val="2000"/>
              <a:buFont typeface="Barlow Condensed"/>
              <a:buChar char="-"/>
            </a:pPr>
            <a:r>
              <a:rPr lang="en-US" sz="2000">
                <a:solidFill>
                  <a:srgbClr val="24285D"/>
                </a:solidFill>
                <a:latin typeface="Barlow Condensed"/>
                <a:ea typeface="Barlow Condensed"/>
                <a:cs typeface="Barlow Condensed"/>
                <a:sym typeface="Barlow Condensed"/>
              </a:rPr>
              <a:t>Lähtuti nimede pikkusest, perekonnanime pikkusest. </a:t>
            </a:r>
            <a:endParaRPr sz="2000">
              <a:solidFill>
                <a:srgbClr val="24285D"/>
              </a:solidFill>
              <a:latin typeface="Barlow Condensed"/>
              <a:ea typeface="Barlow Condensed"/>
              <a:cs typeface="Barlow Condensed"/>
              <a:sym typeface="Barlow Condensed"/>
            </a:endParaRPr>
          </a:p>
          <a:p>
            <a:pPr indent="0" lvl="0" marL="457200" rtl="0" algn="l">
              <a:lnSpc>
                <a:spcPct val="150000"/>
              </a:lnSpc>
              <a:spcBef>
                <a:spcPts val="0"/>
              </a:spcBef>
              <a:spcAft>
                <a:spcPts val="0"/>
              </a:spcAft>
              <a:buNone/>
            </a:pPr>
            <a:r>
              <a:rPr lang="en-US" sz="2000">
                <a:solidFill>
                  <a:srgbClr val="24285D"/>
                </a:solidFill>
                <a:latin typeface="Barlow Condensed"/>
                <a:ea typeface="Barlow Condensed"/>
                <a:cs typeface="Barlow Condensed"/>
                <a:sym typeface="Barlow Condensed"/>
              </a:rPr>
              <a:t>Lühikesed nimed: </a:t>
            </a:r>
            <a:r>
              <a:rPr i="1" lang="en-US" sz="2000">
                <a:solidFill>
                  <a:srgbClr val="24285D"/>
                </a:solidFill>
                <a:latin typeface="Barlow Condensed"/>
                <a:ea typeface="Barlow Condensed"/>
                <a:cs typeface="Barlow Condensed"/>
                <a:sym typeface="Barlow Condensed"/>
              </a:rPr>
              <a:t>Iris </a:t>
            </a:r>
            <a:r>
              <a:rPr lang="en-US" sz="2000">
                <a:solidFill>
                  <a:srgbClr val="24285D"/>
                </a:solidFill>
                <a:latin typeface="Barlow Condensed"/>
                <a:ea typeface="Barlow Condensed"/>
                <a:cs typeface="Barlow Condensed"/>
                <a:sym typeface="Barlow Condensed"/>
              </a:rPr>
              <a:t>ja </a:t>
            </a:r>
            <a:r>
              <a:rPr i="1" lang="en-US" sz="2000">
                <a:solidFill>
                  <a:srgbClr val="24285D"/>
                </a:solidFill>
                <a:latin typeface="Barlow Condensed"/>
                <a:ea typeface="Barlow Condensed"/>
                <a:cs typeface="Barlow Condensed"/>
                <a:sym typeface="Barlow Condensed"/>
              </a:rPr>
              <a:t>Sass, </a:t>
            </a:r>
            <a:r>
              <a:rPr lang="en-US" sz="2000">
                <a:solidFill>
                  <a:srgbClr val="24285D"/>
                </a:solidFill>
                <a:latin typeface="Barlow Condensed"/>
                <a:ea typeface="Barlow Condensed"/>
                <a:cs typeface="Barlow Condensed"/>
                <a:sym typeface="Barlow Condensed"/>
              </a:rPr>
              <a:t>P</a:t>
            </a:r>
            <a:r>
              <a:rPr lang="en-US" sz="2000">
                <a:solidFill>
                  <a:srgbClr val="24285D"/>
                </a:solidFill>
                <a:latin typeface="Barlow Condensed"/>
                <a:ea typeface="Barlow Condensed"/>
                <a:cs typeface="Barlow Condensed"/>
                <a:sym typeface="Barlow Condensed"/>
              </a:rPr>
              <a:t>ikad nimed: </a:t>
            </a:r>
            <a:r>
              <a:rPr i="1" lang="en-US" sz="2000">
                <a:solidFill>
                  <a:srgbClr val="24285D"/>
                </a:solidFill>
                <a:latin typeface="Barlow Condensed"/>
                <a:ea typeface="Barlow Condensed"/>
                <a:cs typeface="Barlow Condensed"/>
                <a:sym typeface="Barlow Condensed"/>
              </a:rPr>
              <a:t>Arabella </a:t>
            </a:r>
            <a:r>
              <a:rPr lang="en-US" sz="2000">
                <a:solidFill>
                  <a:srgbClr val="24285D"/>
                </a:solidFill>
                <a:latin typeface="Barlow Condensed"/>
                <a:ea typeface="Barlow Condensed"/>
                <a:cs typeface="Barlow Condensed"/>
                <a:sym typeface="Barlow Condensed"/>
              </a:rPr>
              <a:t>ja </a:t>
            </a:r>
            <a:r>
              <a:rPr i="1" lang="en-US" sz="2000">
                <a:solidFill>
                  <a:srgbClr val="24285D"/>
                </a:solidFill>
                <a:latin typeface="Barlow Condensed"/>
                <a:ea typeface="Barlow Condensed"/>
                <a:cs typeface="Barlow Condensed"/>
                <a:sym typeface="Barlow Condensed"/>
              </a:rPr>
              <a:t>Katariina</a:t>
            </a:r>
            <a:endParaRPr sz="2000">
              <a:solidFill>
                <a:srgbClr val="24285D"/>
              </a:solidFill>
              <a:latin typeface="Barlow Condensed"/>
              <a:ea typeface="Barlow Condensed"/>
              <a:cs typeface="Barlow Condensed"/>
              <a:sym typeface="Barlow Condensed"/>
            </a:endParaRPr>
          </a:p>
          <a:p>
            <a:pPr indent="-355600" lvl="0" marL="457200" rtl="0" algn="l">
              <a:lnSpc>
                <a:spcPct val="150000"/>
              </a:lnSpc>
              <a:spcBef>
                <a:spcPts val="0"/>
              </a:spcBef>
              <a:spcAft>
                <a:spcPts val="0"/>
              </a:spcAft>
              <a:buClr>
                <a:srgbClr val="24285D"/>
              </a:buClr>
              <a:buSzPts val="2000"/>
              <a:buFont typeface="Barlow Condensed"/>
              <a:buChar char="-"/>
            </a:pPr>
            <a:r>
              <a:rPr lang="en-US" sz="2000">
                <a:solidFill>
                  <a:srgbClr val="24285D"/>
                </a:solidFill>
                <a:latin typeface="Barlow Condensed"/>
                <a:ea typeface="Barlow Condensed"/>
                <a:cs typeface="Barlow Condensed"/>
                <a:sym typeface="Barlow Condensed"/>
              </a:rPr>
              <a:t>Rahvusvahelised nimed - inspiratsiooniks välismaised kuulsused. Näide:  Sandra Bullock</a:t>
            </a:r>
            <a:endParaRPr sz="2000">
              <a:solidFill>
                <a:srgbClr val="24285D"/>
              </a:solidFill>
              <a:latin typeface="Barlow Condensed"/>
              <a:ea typeface="Barlow Condensed"/>
              <a:cs typeface="Barlow Condensed"/>
              <a:sym typeface="Barlow Condensed"/>
            </a:endParaRPr>
          </a:p>
          <a:p>
            <a:pPr indent="-355600" lvl="0" marL="457200" rtl="0" algn="l">
              <a:lnSpc>
                <a:spcPct val="150000"/>
              </a:lnSpc>
              <a:spcBef>
                <a:spcPts val="0"/>
              </a:spcBef>
              <a:spcAft>
                <a:spcPts val="0"/>
              </a:spcAft>
              <a:buClr>
                <a:srgbClr val="24285D"/>
              </a:buClr>
              <a:buSzPts val="2000"/>
              <a:buFont typeface="Barlow Condensed"/>
              <a:buChar char="-"/>
            </a:pPr>
            <a:r>
              <a:rPr lang="en-US" sz="2000">
                <a:solidFill>
                  <a:srgbClr val="24285D"/>
                </a:solidFill>
                <a:latin typeface="Barlow Condensed"/>
                <a:ea typeface="Barlow Condensed"/>
                <a:cs typeface="Barlow Condensed"/>
                <a:sym typeface="Barlow Condensed"/>
              </a:rPr>
              <a:t>Eestipärased nimed - näiteks nimi Võrumaa kihelkonna traditsiooni kohaselt: </a:t>
            </a:r>
            <a:r>
              <a:rPr i="1" lang="en-US" sz="2000">
                <a:solidFill>
                  <a:srgbClr val="24285D"/>
                </a:solidFill>
                <a:latin typeface="Barlow Condensed"/>
                <a:ea typeface="Barlow Condensed"/>
                <a:cs typeface="Barlow Condensed"/>
                <a:sym typeface="Barlow Condensed"/>
              </a:rPr>
              <a:t>Hipp</a:t>
            </a:r>
            <a:endParaRPr i="1" sz="2000">
              <a:solidFill>
                <a:srgbClr val="24285D"/>
              </a:solidFill>
              <a:latin typeface="Barlow Condensed"/>
              <a:ea typeface="Barlow Condensed"/>
              <a:cs typeface="Barlow Condensed"/>
              <a:sym typeface="Barlow Condensed"/>
            </a:endParaRPr>
          </a:p>
          <a:p>
            <a:pPr indent="0" lvl="0" marL="0" rtl="0" algn="l">
              <a:spcBef>
                <a:spcPts val="0"/>
              </a:spcBef>
              <a:spcAft>
                <a:spcPts val="0"/>
              </a:spcAft>
              <a:buNone/>
            </a:pPr>
            <a:r>
              <a:t/>
            </a:r>
            <a:endParaRPr>
              <a:latin typeface="Barlow Condensed"/>
              <a:ea typeface="Barlow Condensed"/>
              <a:cs typeface="Barlow Condensed"/>
              <a:sym typeface="Barlow Condensed"/>
            </a:endParaRPr>
          </a:p>
          <a:p>
            <a:pPr indent="0" lvl="0" marL="0" rtl="0" algn="l">
              <a:spcBef>
                <a:spcPts val="0"/>
              </a:spcBef>
              <a:spcAft>
                <a:spcPts val="0"/>
              </a:spcAft>
              <a:buNone/>
            </a:pPr>
            <a:r>
              <a:t/>
            </a:r>
            <a:endParaRPr>
              <a:latin typeface="Barlow Condensed"/>
              <a:ea typeface="Barlow Condensed"/>
              <a:cs typeface="Barlow Condensed"/>
              <a:sym typeface="Barlow Condensed"/>
            </a:endParaRPr>
          </a:p>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LU Esitlus - valge">
  <a:themeElements>
    <a:clrScheme name="TLY">
      <a:dk1>
        <a:srgbClr val="000000"/>
      </a:dk1>
      <a:lt1>
        <a:srgbClr val="FFFFFF"/>
      </a:lt1>
      <a:dk2>
        <a:srgbClr val="44546A"/>
      </a:dk2>
      <a:lt2>
        <a:srgbClr val="E7E6E6"/>
      </a:lt2>
      <a:accent1>
        <a:srgbClr val="CF003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Greta Raidma</dc:creator>
</cp:coreProperties>
</file>