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Barlow Condensed ExtraLight"/>
      <p:regular r:id="rId19"/>
      <p:bold r:id="rId20"/>
      <p:italic r:id="rId21"/>
      <p:boldItalic r:id="rId22"/>
    </p:embeddedFont>
    <p:embeddedFont>
      <p:font typeface="Barlow Condensed Medium"/>
      <p:regular r:id="rId23"/>
      <p:bold r:id="rId24"/>
      <p:italic r:id="rId25"/>
      <p:boldItalic r:id="rId26"/>
    </p:embeddedFont>
    <p:embeddedFont>
      <p:font typeface="Barlow Condensed"/>
      <p:regular r:id="rId27"/>
      <p:bold r:id="rId28"/>
      <p:italic r:id="rId29"/>
      <p:boldItalic r:id="rId30"/>
    </p:embeddedFont>
    <p:embeddedFont>
      <p:font typeface="EB Garamon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jZhicv0QCvn352m2vXF1yecVn3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ExtraLight-bold.fntdata"/><Relationship Id="rId22" Type="http://schemas.openxmlformats.org/officeDocument/2006/relationships/font" Target="fonts/BarlowCondensedExtraLight-boldItalic.fntdata"/><Relationship Id="rId21" Type="http://schemas.openxmlformats.org/officeDocument/2006/relationships/font" Target="fonts/BarlowCondensedExtraLight-italic.fntdata"/><Relationship Id="rId24" Type="http://schemas.openxmlformats.org/officeDocument/2006/relationships/font" Target="fonts/BarlowCondensedMedium-bold.fntdata"/><Relationship Id="rId23" Type="http://schemas.openxmlformats.org/officeDocument/2006/relationships/font" Target="fonts/BarlowCondensed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Medium-boldItalic.fntdata"/><Relationship Id="rId25" Type="http://schemas.openxmlformats.org/officeDocument/2006/relationships/font" Target="fonts/BarlowCondensedMedium-italic.fntdata"/><Relationship Id="rId28" Type="http://schemas.openxmlformats.org/officeDocument/2006/relationships/font" Target="fonts/BarlowCondensed-bold.fntdata"/><Relationship Id="rId27" Type="http://schemas.openxmlformats.org/officeDocument/2006/relationships/font" Target="fonts/Barlow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regular.fntdata"/><Relationship Id="rId30" Type="http://schemas.openxmlformats.org/officeDocument/2006/relationships/font" Target="fonts/BarlowCondensed-boldItalic.fntdata"/><Relationship Id="rId11" Type="http://schemas.openxmlformats.org/officeDocument/2006/relationships/slide" Target="slides/slide6.xml"/><Relationship Id="rId33" Type="http://schemas.openxmlformats.org/officeDocument/2006/relationships/font" Target="fonts/EBGaramond-italic.fntdata"/><Relationship Id="rId10" Type="http://schemas.openxmlformats.org/officeDocument/2006/relationships/slide" Target="slides/slide5.xml"/><Relationship Id="rId32" Type="http://schemas.openxmlformats.org/officeDocument/2006/relationships/font" Target="fonts/EBGaramond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EBGaramon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BarlowCondensedExtra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1" name="Google Shape;22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bdf2b97d4_0_2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12bdf2b97d4_0_2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9" name="Google Shape;229;g12bdf2b97d4_0_2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a5e6f606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2a5e6f606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12a5e6f6060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bdf2b97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2bdf2b97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80" name="Google Shape;180;g12bdf2b97d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88" name="Google Shape;18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bdf2b97d4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2bdf2b97d4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96" name="Google Shape;196;g12bdf2b97d4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03" name="Google Shape;20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2" name="Google Shape;21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jpg"/><Relationship Id="rId7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7" name="Google Shape;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" name="Google Shape;19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7309" y="705926"/>
            <a:ext cx="1805495" cy="180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2979" y="2799499"/>
            <a:ext cx="1759231" cy="101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8800" y="4115736"/>
            <a:ext cx="1741841" cy="35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8" name="Google Shape;8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6" name="Google Shape;9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59520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9" name="Google Shape;99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04" name="Google Shape;10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75422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9" name="Google Shape;10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91324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" name="Google Shape;12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" name="Google Shape;12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75422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Google Shape;12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3" name="Google Shape;14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" name="Google Shape;35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" name="Google Shape;39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" name="Google Shape;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9" name="Google Shape;49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" name="Google Shape;5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3" name="Google Shape;53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4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6660" y="4467471"/>
            <a:ext cx="1996865" cy="4093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ehLybcQbouk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cyFHKhzLC_k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EbYn0Cw-92I" TargetMode="External"/><Relationship Id="rId4" Type="http://schemas.openxmlformats.org/officeDocument/2006/relationships/hyperlink" Target="https://www.youtube.com/watch?v=EbYn0Cw-92I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s://www.youtube.com/watch?v=EbYn0Cw-92I" TargetMode="External"/><Relationship Id="rId6" Type="http://schemas.openxmlformats.org/officeDocument/2006/relationships/hyperlink" Target="https://www.youtube.com/watch?v=EbYn0Cw-92I" TargetMode="External"/><Relationship Id="rId7" Type="http://schemas.openxmlformats.org/officeDocument/2006/relationships/hyperlink" Target="https://www.youtube.com/watch?v=EbYn0Cw-92I" TargetMode="External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_nxcbse0g5E&amp;t=38s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-221225" y="951300"/>
            <a:ext cx="5848500" cy="4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SPORTS IN INTERNATIONAL POLITICS</a:t>
            </a:r>
            <a:endParaRPr b="0" i="1" sz="8000" u="none" cap="none" strike="noStrike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i="1" lang="en-US" sz="450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fall 2022</a:t>
            </a:r>
            <a:endParaRPr i="1" sz="4500">
              <a:solidFill>
                <a:srgbClr val="EC008B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idx="1" type="body"/>
          </p:nvPr>
        </p:nvSpPr>
        <p:spPr>
          <a:xfrm>
            <a:off x="477325" y="1242150"/>
            <a:ext cx="41826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Dennis Rodman visiting North Korea - Sociological Liberalism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Episode 3 was uploaded on 07.12.2022 and has 46 views (11.12.2022)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Sports in International Politics - Episode 7 - Algerian Wrestlers refuse to fight Israelis</a:t>
            </a:r>
            <a:endParaRPr sz="1100">
              <a:solidFill>
                <a:srgbClr val="2428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4" name="Google Shape;224;p12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Group 3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1575" y="360825"/>
            <a:ext cx="4586624" cy="43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bdf2b97d4_0_283"/>
          <p:cNvSpPr txBox="1"/>
          <p:nvPr>
            <p:ph idx="1" type="body"/>
          </p:nvPr>
        </p:nvSpPr>
        <p:spPr>
          <a:xfrm>
            <a:off x="477325" y="993600"/>
            <a:ext cx="4190400" cy="3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Font typeface="Barlow Condensed"/>
              <a:buChar char="-"/>
            </a:pPr>
            <a:r>
              <a:rPr lang="en-US" sz="22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</a:t>
            </a:r>
            <a:r>
              <a:rPr lang="en-US" sz="22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ing Pong Diplomacy (1971)- Relationship shift between the US and China</a:t>
            </a:r>
            <a:endParaRPr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Barlow Condensed"/>
              <a:buChar char="-"/>
            </a:pPr>
            <a:r>
              <a:rPr lang="en-US" sz="22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Constructivism</a:t>
            </a:r>
            <a:r>
              <a:rPr b="1" lang="en-US" sz="220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2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Episode 8 was uploaded on 09.12.2022 and has 149 views (11.12.2022).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Sports in International Politics - Episode 8 - Ping Pong Diplomacy</a:t>
            </a:r>
            <a:endParaRPr sz="1100">
              <a:solidFill>
                <a:srgbClr val="2428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2" name="Google Shape;232;g12bdf2b97d4_0_283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Group 4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33" name="Google Shape;233;g12bdf2b97d4_0_283"/>
          <p:cNvPicPr preferRelativeResize="0"/>
          <p:nvPr/>
        </p:nvPicPr>
        <p:blipFill rotWithShape="1">
          <a:blip r:embed="rId4">
            <a:alphaModFix/>
          </a:blip>
          <a:srcRect b="5642" l="0" r="0" t="5633"/>
          <a:stretch/>
        </p:blipFill>
        <p:spPr>
          <a:xfrm>
            <a:off x="4600300" y="0"/>
            <a:ext cx="457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idx="1" type="body"/>
          </p:nvPr>
        </p:nvSpPr>
        <p:spPr>
          <a:xfrm>
            <a:off x="330550" y="993675"/>
            <a:ext cx="4719000" cy="3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Ministry of Foreign Affairs and universities can contribute from the results of our project. The project has an informative goal for the general public, to raise awareness.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Videos are uploaded and shared on YouTube. The project can be continued in the following semesters.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9" name="Google Shape;239;p14"/>
          <p:cNvSpPr txBox="1"/>
          <p:nvPr>
            <p:ph type="title"/>
          </p:nvPr>
        </p:nvSpPr>
        <p:spPr>
          <a:xfrm>
            <a:off x="477330" y="39594"/>
            <a:ext cx="502894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Results and Sustainability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600" y="233025"/>
            <a:ext cx="4849777" cy="40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11300" y="113200"/>
            <a:ext cx="5242500" cy="44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THANK YOU FOR LISTENING AND ENJOY THE VIDEOS!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https://www.youtube.com/channel/UCGWC9wsa6nQEod_28kHUMMw</a:t>
            </a:r>
            <a:endParaRPr b="0" i="1" sz="18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319991" y="201412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Presenters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1427925" y="1304425"/>
            <a:ext cx="19743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Group 1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Oskar Joonas Rundu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5897251" y="1345375"/>
            <a:ext cx="16425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Group 3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Dmitri Shasholin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3391564" y="2537029"/>
            <a:ext cx="2280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3853075" y="1345325"/>
            <a:ext cx="17514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Group 2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Kristjan Kallaste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58" name="Google Shape;158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2"/>
          <p:cNvCxnSpPr/>
          <p:nvPr/>
        </p:nvCxnSpPr>
        <p:spPr>
          <a:xfrm flipH="1">
            <a:off x="3520889" y="318469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2"/>
          <p:cNvSpPr/>
          <p:nvPr/>
        </p:nvSpPr>
        <p:spPr>
          <a:xfrm>
            <a:off x="3715236" y="3206804"/>
            <a:ext cx="202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Group 4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Aires Chung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63" name="Google Shape;163;p2"/>
          <p:cNvCxnSpPr/>
          <p:nvPr/>
        </p:nvCxnSpPr>
        <p:spPr>
          <a:xfrm flipH="1">
            <a:off x="5604473" y="318469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2"/>
          <p:cNvCxnSpPr/>
          <p:nvPr/>
        </p:nvCxnSpPr>
        <p:spPr>
          <a:xfrm flipH="1">
            <a:off x="1144543" y="1345320"/>
            <a:ext cx="164700" cy="6597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>
            <p:ph idx="4294967295" type="subTitle"/>
          </p:nvPr>
        </p:nvSpPr>
        <p:spPr>
          <a:xfrm>
            <a:off x="637287" y="170049"/>
            <a:ext cx="47820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Disciplines represented: </a:t>
            </a:r>
            <a:endParaRPr b="0" i="0" sz="2400" u="none" cap="none" strike="noStrik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8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Political Science, Japanese Studies, Law, Crossmedia, Psychology, Sociology, Politics and Governance, Educational Innovation and Leadership, Human Rights in Digital Society, Physical Education, Public Relations, Asian Studies 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Supervisor(s)/mentor(s): </a:t>
            </a:r>
            <a:endParaRPr b="0" i="0" sz="2400" u="none" cap="none" strike="noStrik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Benjamin Klasche, Terry McDonald, Alena Darafeichyk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a5e6f6060_0_5"/>
          <p:cNvSpPr txBox="1"/>
          <p:nvPr>
            <p:ph idx="4294967295" type="subTitle"/>
          </p:nvPr>
        </p:nvSpPr>
        <p:spPr>
          <a:xfrm>
            <a:off x="637287" y="170049"/>
            <a:ext cx="47820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Academic Partners: 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Tallinn University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Tallinn University Baltic Film and Media School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Social Media: </a:t>
            </a:r>
            <a:endParaRPr b="0" i="0" sz="2400" u="none" cap="none" strike="noStrik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Youtube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1" lang="en-US" sz="1800" u="none" cap="none" strike="noStrik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Facebook</a:t>
            </a:r>
            <a:endParaRPr b="0" i="1" sz="1800" u="none" cap="none" strike="noStrik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bdf2b97d4_0_0"/>
          <p:cNvSpPr txBox="1"/>
          <p:nvPr>
            <p:ph idx="1" type="body"/>
          </p:nvPr>
        </p:nvSpPr>
        <p:spPr>
          <a:xfrm>
            <a:off x="477325" y="1192437"/>
            <a:ext cx="48492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use International Relations theory to </a:t>
            </a:r>
            <a:b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examine the impact of sports events on </a:t>
            </a:r>
            <a:b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world affairs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175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Each team wrote and produced a YouTube</a:t>
            </a:r>
            <a:b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video on a specific sports event,</a:t>
            </a:r>
            <a:b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examining its effects on international </a:t>
            </a:r>
            <a:b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relations and politics.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g12bdf2b97d4_0_0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PROBLEM and AIM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84" name="Google Shape;184;g12bdf2b97d4_0_0"/>
          <p:cNvPicPr preferRelativeResize="0"/>
          <p:nvPr/>
        </p:nvPicPr>
        <p:blipFill rotWithShape="1">
          <a:blip r:embed="rId3">
            <a:alphaModFix/>
          </a:blip>
          <a:srcRect b="0" l="16675" r="16675" t="0"/>
          <a:stretch/>
        </p:blipFill>
        <p:spPr>
          <a:xfrm>
            <a:off x="4289829" y="-24709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298025" y="993675"/>
            <a:ext cx="37974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1st:  RESEARCH - 4 written papers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2nd: PRODUCTION - 4 videos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3rd: PROMOTION 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helped us reach our main goal of introducing International Relations through the field of Sports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1" name="Google Shape;191;p8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THREE MAIN ACTIVITIES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16675" l="0" r="0" t="16675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bdf2b97d4_0_142"/>
          <p:cNvSpPr txBox="1"/>
          <p:nvPr>
            <p:ph idx="1" type="body"/>
          </p:nvPr>
        </p:nvSpPr>
        <p:spPr>
          <a:xfrm>
            <a:off x="477325" y="993675"/>
            <a:ext cx="81246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Sources: Historical for background about subjects; International Relations to provide a suitable theory; Mainly academic for analysis of respective events. We look at all of the events through the chosen International Relations theory.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Groups were made up of at least 6 people from different disciplines and backgrounds.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Each group had a liaison who was responsible for communication with supervisors.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9" name="Google Shape;199;g12bdf2b97d4_0_142"/>
          <p:cNvSpPr txBox="1"/>
          <p:nvPr>
            <p:ph type="title"/>
          </p:nvPr>
        </p:nvSpPr>
        <p:spPr>
          <a:xfrm>
            <a:off x="477325" y="39600"/>
            <a:ext cx="81246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RESEARCH / INTERDISCIPLINARY APPROACH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/>
          <p:nvPr>
            <p:ph idx="1" type="body"/>
          </p:nvPr>
        </p:nvSpPr>
        <p:spPr>
          <a:xfrm>
            <a:off x="306300" y="1192456"/>
            <a:ext cx="42657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India and Pakistan cricket 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rivalry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and the 2004 Friendship Series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Liberalism and mutually beneficial exchange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Episode 1 was uploaded on 24.11.2022 and has 412 views (11.12.2022)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Sports in International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Politics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- Episode 5: India-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Pakistan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Cricket Friendship Series 2004</a:t>
            </a:r>
            <a:endParaRPr sz="1100">
              <a:solidFill>
                <a:srgbClr val="2428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6" name="Google Shape;206;p5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Group 1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07" name="Google Shape;207;p5"/>
          <p:cNvPicPr preferRelativeResize="0"/>
          <p:nvPr/>
        </p:nvPicPr>
        <p:blipFill rotWithShape="1">
          <a:blip r:embed="rId8">
            <a:alphaModFix/>
          </a:blip>
          <a:srcRect b="1254" l="0" r="862" t="0"/>
          <a:stretch/>
        </p:blipFill>
        <p:spPr>
          <a:xfrm>
            <a:off x="5500100" y="88350"/>
            <a:ext cx="3457201" cy="23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9">
            <a:alphaModFix/>
          </a:blip>
          <a:srcRect b="1215" l="0" r="911" t="0"/>
          <a:stretch/>
        </p:blipFill>
        <p:spPr>
          <a:xfrm>
            <a:off x="4572000" y="2571750"/>
            <a:ext cx="3267150" cy="221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idx="1" type="body"/>
          </p:nvPr>
        </p:nvSpPr>
        <p:spPr>
          <a:xfrm>
            <a:off x="477325" y="1242150"/>
            <a:ext cx="4206600" cy="3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Lithuanians refusing to play for the Soviet national basketball team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Post-colonialism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Episode 2 was uploaded on 28.11.2022  and has 85 views (11.12.2022)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Sports in International Politics - Episode 6 - Lithuanians refusing to play with the Soviets (1990) - YouTube</a:t>
            </a:r>
            <a:endParaRPr sz="1100">
              <a:solidFill>
                <a:srgbClr val="2428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5" name="Google Shape;215;p6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Group 2</a:t>
            </a:r>
            <a:endParaRPr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900" y="704000"/>
            <a:ext cx="3013450" cy="1717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  <a:reflection blurRad="0" dir="0" dist="0" endA="0" endPos="65000" fadeDir="5400012" kx="0" rotWithShape="0" algn="bl" stA="30000" stPos="0" sy="-100000" ky="0"/>
          </a:effectLst>
        </p:spPr>
      </p:pic>
      <p:pic>
        <p:nvPicPr>
          <p:cNvPr id="217" name="Google Shape;21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3978" y="2421350"/>
            <a:ext cx="3361425" cy="20168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65000" fadeDir="5400012" kx="0" rotWithShape="0" algn="bl" stA="30000" stPos="0" sy="-100000" ky="0"/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