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Barlow Condensed Medium"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Barlow Condensed" panose="020B0604020202020204" charset="0"/>
      <p:regular r:id="rId32"/>
      <p:bold r:id="rId33"/>
      <p:italic r:id="rId34"/>
      <p:boldItalic r:id="rId35"/>
    </p:embeddedFont>
    <p:embeddedFont>
      <p:font typeface="Barlow Condensed ExtraLight" panose="020B0604020202020204" charset="0"/>
      <p:regular r:id="rId36"/>
      <p:bold r:id="rId37"/>
      <p:italic r:id="rId38"/>
      <p:boldItalic r:id="rId39"/>
    </p:embeddedFont>
    <p:embeddedFont>
      <p:font typeface="EB Garamond"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QME8HgbfUVVzv6kQ7UNa6WwuJ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32" y="32"/>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Karin</a:t>
            </a:r>
            <a:endParaRPr/>
          </a:p>
        </p:txBody>
      </p:sp>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Avely</a:t>
            </a:r>
            <a:endParaRPr/>
          </a:p>
        </p:txBody>
      </p:sp>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Avely</a:t>
            </a:r>
            <a:endParaRPr sz="1000"/>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175950b8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4175950b8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Avely</a:t>
            </a:r>
            <a:endParaRPr sz="1000"/>
          </a:p>
        </p:txBody>
      </p:sp>
      <p:sp>
        <p:nvSpPr>
          <p:cNvPr id="207" name="Google Shape;207;g24175950b83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Karin</a:t>
            </a:r>
            <a:endParaRPr/>
          </a:p>
        </p:txBody>
      </p:sp>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Karin</a:t>
            </a:r>
            <a:endParaRPr sz="1000"/>
          </a:p>
        </p:txBody>
      </p:sp>
      <p:sp>
        <p:nvSpPr>
          <p:cNvPr id="219" name="Google Shape;2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48ddd00a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448ddd00ac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Karin</a:t>
            </a:r>
            <a:endParaRPr sz="1000"/>
          </a:p>
          <a:p>
            <a:pPr marL="0" lvl="0" indent="0" algn="just" rtl="0">
              <a:lnSpc>
                <a:spcPct val="115000"/>
              </a:lnSpc>
              <a:spcBef>
                <a:spcPts val="0"/>
              </a:spcBef>
              <a:spcAft>
                <a:spcPts val="0"/>
              </a:spcAft>
              <a:buSzPts val="1100"/>
              <a:buNone/>
            </a:pPr>
            <a:r>
              <a:rPr lang="en-US">
                <a:latin typeface="Barlow Condensed"/>
                <a:ea typeface="Barlow Condensed"/>
                <a:cs typeface="Barlow Condensed"/>
                <a:sym typeface="Barlow Condensed"/>
              </a:rPr>
              <a:t>Intervjuusid sai kokku 17. Intervjuud järgisid eelnevalt kokkulepitud kava, mis nägi ette 39 erinevat küsimust, millele omakorda lisandusid täpsustavad alaküsimused. Intervjuu küsimused koostati ühise arutelu käigus, pidades seejuures silmas asjaolu, et küsimused puudutaksid erinevaid õppetööga seotud valdkondi. Küsimused jagunesid seitsme suurema kategooria vahel: ainete õpetamine, praktika, juhendamine, õppetööga seotud komisjonid, õppejõu professionaalne areng, õppekava arendus ja muu. </a:t>
            </a:r>
            <a:endParaRPr>
              <a:latin typeface="Barlow Condensed"/>
              <a:ea typeface="Barlow Condensed"/>
              <a:cs typeface="Barlow Condensed"/>
              <a:sym typeface="Barlow Condensed"/>
            </a:endParaRPr>
          </a:p>
          <a:p>
            <a:pPr marL="0" lvl="0" indent="0" algn="just" rtl="0">
              <a:lnSpc>
                <a:spcPct val="115000"/>
              </a:lnSpc>
              <a:spcBef>
                <a:spcPts val="0"/>
              </a:spcBef>
              <a:spcAft>
                <a:spcPts val="0"/>
              </a:spcAft>
              <a:buSzPts val="1100"/>
              <a:buNone/>
            </a:pPr>
            <a:r>
              <a:rPr lang="en-US">
                <a:latin typeface="Barlow Condensed"/>
                <a:ea typeface="Barlow Condensed"/>
                <a:cs typeface="Barlow Condensed"/>
                <a:sym typeface="Barlow Condensed"/>
              </a:rPr>
              <a:t>Seejuures tuleb aga rõhutada, et tegu ei ole olemuselt teoreetilise uurimusega (ei lähtunud kesksest teooriast vms), vaid praktilise, empiirilise uuringuga, mis võiks pakkuda tulevikus ainest mõne teoreetilise teadusartikli tarbeks.</a:t>
            </a:r>
            <a:endParaRPr>
              <a:latin typeface="Barlow Condensed"/>
              <a:ea typeface="Barlow Condensed"/>
              <a:cs typeface="Barlow Condensed"/>
              <a:sym typeface="Barlow Condensed"/>
            </a:endParaRPr>
          </a:p>
          <a:p>
            <a:pPr marL="0" lvl="0" indent="0" algn="just" rtl="0">
              <a:lnSpc>
                <a:spcPct val="115000"/>
              </a:lnSpc>
              <a:spcBef>
                <a:spcPts val="0"/>
              </a:spcBef>
              <a:spcAft>
                <a:spcPts val="0"/>
              </a:spcAft>
              <a:buSzPts val="1100"/>
              <a:buNone/>
            </a:pPr>
            <a:r>
              <a:rPr lang="en-US">
                <a:latin typeface="Barlow Condensed"/>
                <a:ea typeface="Barlow Condensed"/>
                <a:cs typeface="Barlow Condensed"/>
                <a:sym typeface="Barlow Condensed"/>
              </a:rPr>
              <a:t>Keskmine hinnanguline ajakulu oli 40 minutit intervjuu kohta, kuid osa intervjuudest kestis 1,5 h. Kõik vastanud said aru, miks on intervjuud vajalikud (kasulikud ka neile endale), kuid informatiivsuse aste eri intervjuude vahel oli sellegipoolest kohati üsna suur. </a:t>
            </a:r>
            <a:br>
              <a:rPr lang="en-US">
                <a:latin typeface="Barlow Condensed"/>
                <a:ea typeface="Barlow Condensed"/>
                <a:cs typeface="Barlow Condensed"/>
                <a:sym typeface="Barlow Condensed"/>
              </a:rPr>
            </a:br>
            <a:r>
              <a:rPr lang="en-US">
                <a:latin typeface="Barlow Condensed"/>
                <a:ea typeface="Barlow Condensed"/>
                <a:cs typeface="Barlow Condensed"/>
                <a:sym typeface="Barlow Condensed"/>
              </a:rPr>
              <a:t>Kvalitatiivse uuringu intervjuude valim ehk sihtgrupp oli Tallinna Ülikoolis täiskohaga töötavad õppejõud (sh õpetajad, lektorid, dotsendid), kes ei täida suunajuhi, keskuse juhi ega instituudi direktori ülesandeid. Valimisse ei kuulunud ka ülikooli professorid. Selleks, et tutvuda erinevate kogemustega ning koostada laiapõhjaline ja mitmekülgne ülevaade ülikooli õppejõudude tööst, küsitleti eri instituutide õppejõude, kellele tagati täielik anonüümsus. </a:t>
            </a:r>
            <a:endParaRPr>
              <a:latin typeface="Barlow Condensed"/>
              <a:ea typeface="Barlow Condensed"/>
              <a:cs typeface="Barlow Condensed"/>
              <a:sym typeface="Barlow Condensed"/>
            </a:endParaRPr>
          </a:p>
        </p:txBody>
      </p:sp>
      <p:sp>
        <p:nvSpPr>
          <p:cNvPr id="225" name="Google Shape;225;g2448ddd00ac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448ddd00ac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448ddd00ac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Karin</a:t>
            </a:r>
            <a:endParaRPr sz="1000"/>
          </a:p>
          <a:p>
            <a:pPr marL="0" lvl="0" indent="0" algn="just" rtl="0">
              <a:lnSpc>
                <a:spcPct val="115000"/>
              </a:lnSpc>
              <a:spcBef>
                <a:spcPts val="0"/>
              </a:spcBef>
              <a:spcAft>
                <a:spcPts val="0"/>
              </a:spcAft>
              <a:buClr>
                <a:schemeClr val="dk1"/>
              </a:buClr>
              <a:buSzPts val="1100"/>
              <a:buFont typeface="Arial"/>
              <a:buNone/>
            </a:pPr>
            <a:r>
              <a:rPr lang="en-US">
                <a:latin typeface="Barlow Condensed"/>
                <a:ea typeface="Barlow Condensed"/>
                <a:cs typeface="Barlow Condensed"/>
                <a:sym typeface="Barlow Condensed"/>
              </a:rPr>
              <a:t>Analüüsimisel kasutasime tekstipõhist kodeerimist, mille järgi sai iga vastus või vastuse tüüp kas numbrilise või sõnalise koodi. Intervjuude vastused kodeeriti vastavalt kodeerimisvõtmele ning esitati koondtabelis intervjuude kaupa anonümiseeritud ja üldistatud kujul. Kodeerimise hõlbustamiseks töötas projekti iga rühm erineva teemaplokiga, jaotades küsimused mõtteliselt kolmeks: õpetamine (ainete õpetamine, praktika, juhendamine), õpetamist toetavad tegevused (õppetööga seotud komisjonid, õppejõu professionaalne areng, õppekava arendus) ja muu (valdavalt täpsustavad ja lisaküsimused). Kvalitatiivse uuringu koondanalüüs oli väärtuslik sisend projektigrupi jaoks, pakkudes tõenduspõhise ja selge aluse kvantitatiivse küsimustiku koostamiseks.</a:t>
            </a:r>
            <a:endParaRPr sz="1000"/>
          </a:p>
        </p:txBody>
      </p:sp>
      <p:sp>
        <p:nvSpPr>
          <p:cNvPr id="233" name="Google Shape;233;g2448ddd00ac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448ddd00a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448ddd00a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Karin</a:t>
            </a:r>
            <a:endParaRPr sz="1000"/>
          </a:p>
          <a:p>
            <a:pPr marL="457200" marR="0" lvl="0" indent="-228600" algn="l" rtl="0">
              <a:lnSpc>
                <a:spcPct val="100000"/>
              </a:lnSpc>
              <a:spcBef>
                <a:spcPts val="0"/>
              </a:spcBef>
              <a:spcAft>
                <a:spcPts val="0"/>
              </a:spcAft>
              <a:buSzPts val="1400"/>
              <a:buNone/>
            </a:pPr>
            <a:r>
              <a:rPr lang="en-US" sz="1000"/>
              <a:t>Küsimused töötati välja ühiste arutelude j avaidluste käigus.</a:t>
            </a:r>
            <a:endParaRPr sz="1000"/>
          </a:p>
          <a:p>
            <a:pPr marL="0" lvl="0" indent="0" algn="just" rtl="0">
              <a:lnSpc>
                <a:spcPct val="115000"/>
              </a:lnSpc>
              <a:spcBef>
                <a:spcPts val="0"/>
              </a:spcBef>
              <a:spcAft>
                <a:spcPts val="0"/>
              </a:spcAft>
              <a:buClr>
                <a:schemeClr val="dk1"/>
              </a:buClr>
              <a:buSzPts val="1100"/>
              <a:buFont typeface="Arial"/>
              <a:buNone/>
            </a:pPr>
            <a:r>
              <a:rPr lang="en-US">
                <a:latin typeface="Barlow Condensed"/>
                <a:ea typeface="Barlow Condensed"/>
                <a:cs typeface="Barlow Condensed"/>
                <a:sym typeface="Barlow Condensed"/>
              </a:rPr>
              <a:t>Sellele saavad vastata kõik Tallinna Ülikoolis töötavad õppejõud</a:t>
            </a:r>
            <a:endParaRPr>
              <a:latin typeface="Barlow Condensed"/>
              <a:ea typeface="Barlow Condensed"/>
              <a:cs typeface="Barlow Condensed"/>
              <a:sym typeface="Barlow Condensed"/>
            </a:endParaRPr>
          </a:p>
          <a:p>
            <a:pPr marL="0" lvl="0" indent="0" algn="just" rtl="0">
              <a:lnSpc>
                <a:spcPct val="115000"/>
              </a:lnSpc>
              <a:spcBef>
                <a:spcPts val="0"/>
              </a:spcBef>
              <a:spcAft>
                <a:spcPts val="0"/>
              </a:spcAft>
              <a:buSzPts val="1100"/>
              <a:buNone/>
            </a:pPr>
            <a:r>
              <a:rPr lang="en-US">
                <a:latin typeface="Barlow Condensed"/>
                <a:ea typeface="Barlow Condensed"/>
                <a:cs typeface="Barlow Condensed"/>
                <a:sym typeface="Barlow Condensed"/>
              </a:rPr>
              <a:t>Kvantitatiivse uuringu küsimustiku levitamist toetab ülikooli õppeosakond. Tänu sellele omandame eeldatavalt põhjalikuma ülevaate Tallinna Ülikooli õppejõudude ajakasutusest.</a:t>
            </a:r>
            <a:endParaRPr sz="1000"/>
          </a:p>
        </p:txBody>
      </p:sp>
      <p:sp>
        <p:nvSpPr>
          <p:cNvPr id="242" name="Google Shape;242;g2448ddd00ac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Hanna</a:t>
            </a:r>
            <a:endParaRPr/>
          </a:p>
        </p:txBody>
      </p:sp>
      <p:sp>
        <p:nvSpPr>
          <p:cNvPr id="249" name="Google Shape;2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48ddd00ac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448ddd00ac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Hanna. seda viimast kommenteerides võid juurde seletada lihtsalt et igasugune pudipadi, ettevalmistused ja järel tegevused.. las slaidi peal jääb kõlama see meilivahetuse osa mida  lihtsalt on palju, ühe konkreetse seminari asemel nt</a:t>
            </a:r>
            <a:endParaRPr sz="1000"/>
          </a:p>
        </p:txBody>
      </p:sp>
      <p:sp>
        <p:nvSpPr>
          <p:cNvPr id="255" name="Google Shape;255;g2448ddd00ac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Karin</a:t>
            </a: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Arial"/>
              <a:buNone/>
            </a:pPr>
            <a:r>
              <a:rPr lang="en-US" sz="1000"/>
              <a:t>Hanna</a:t>
            </a:r>
            <a:endParaRPr sz="1000"/>
          </a:p>
        </p:txBody>
      </p:sp>
      <p:sp>
        <p:nvSpPr>
          <p:cNvPr id="261" name="Google Shape;26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Karin</a:t>
            </a:r>
            <a:endParaRPr/>
          </a:p>
        </p:txBody>
      </p:sp>
      <p:sp>
        <p:nvSpPr>
          <p:cNvPr id="149" name="Google Shape;1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Avely</a:t>
            </a:r>
            <a:endParaRPr/>
          </a:p>
        </p:txBody>
      </p:sp>
      <p:sp>
        <p:nvSpPr>
          <p:cNvPr id="156" name="Google Shape;1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000"/>
              <a:t>Avely:</a:t>
            </a:r>
            <a:endParaRPr sz="1000"/>
          </a:p>
          <a:p>
            <a:pPr marL="0" lvl="0" indent="0" algn="just" rtl="0">
              <a:lnSpc>
                <a:spcPct val="115000"/>
              </a:lnSpc>
              <a:spcBef>
                <a:spcPts val="0"/>
              </a:spcBef>
              <a:spcAft>
                <a:spcPts val="0"/>
              </a:spcAft>
              <a:buClr>
                <a:schemeClr val="dk1"/>
              </a:buClr>
              <a:buSzPts val="1100"/>
              <a:buFont typeface="Arial"/>
              <a:buNone/>
            </a:pPr>
            <a:r>
              <a:rPr lang="en-US">
                <a:latin typeface="Barlow Condensed"/>
                <a:ea typeface="Barlow Condensed"/>
                <a:cs typeface="Barlow Condensed"/>
                <a:sym typeface="Barlow Condensed"/>
              </a:rPr>
              <a:t>Kõigi osapoolte jaoks on selge, et olukord vajab kiiret lahendust. Seepärast on tekkinud vajadus viia läbi õppejõudude tööanalüüs, mis aitaks rohujuuretasandil mõista, kuhu kaob õppejõu aeg ning millised on tema tänased töökomponendid. Lisaks on oluline hinnata, millised on olnud õppejõu töö eri osiste osakaalu muutumine ning mis on ülepea olulised ja mis mitteolulised tegevused ka nende endi vaates. Seepärast on vaja analüüsida õppejõu tööd terviklikult, et seda paremini planeerida, tööülesandeid organiseerida ja kujundada tööd soosivat töökeskkonda.</a:t>
            </a:r>
            <a:endParaRPr>
              <a:latin typeface="Barlow Condensed"/>
              <a:ea typeface="Barlow Condensed"/>
              <a:cs typeface="Barlow Condensed"/>
              <a:sym typeface="Barlow Condensed"/>
            </a:endParaRPr>
          </a:p>
          <a:p>
            <a:pPr marL="0" lvl="0" indent="0" algn="just" rtl="0">
              <a:lnSpc>
                <a:spcPct val="115000"/>
              </a:lnSpc>
              <a:spcBef>
                <a:spcPts val="0"/>
              </a:spcBef>
              <a:spcAft>
                <a:spcPts val="0"/>
              </a:spcAft>
              <a:buSzPts val="1100"/>
              <a:buNone/>
            </a:pPr>
            <a:r>
              <a:rPr lang="en-US">
                <a:latin typeface="Barlow Condensed"/>
                <a:ea typeface="Barlow Condensed"/>
                <a:cs typeface="Barlow Condensed"/>
                <a:sym typeface="Barlow Condensed"/>
              </a:rPr>
              <a:t>Käesoleva ELU projekti eesmärk ongi täpsustada muutunud keskkonnas õppejõu töö erinevaid komponente. Kuna õppejõudude ajakulule on olemas n-ö administratiivne vaade, siis oli oluline saada siia kõrvale õppejõudude enda vaade ning analüüsida saadud andmeid kompleksselt. </a:t>
            </a:r>
            <a:endParaRPr sz="1000"/>
          </a:p>
        </p:txBody>
      </p:sp>
      <p:sp>
        <p:nvSpPr>
          <p:cNvPr id="162" name="Google Shape;1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Hanna</a:t>
            </a:r>
            <a:endParaRPr sz="1000"/>
          </a:p>
        </p:txBody>
      </p:sp>
      <p:sp>
        <p:nvSpPr>
          <p:cNvPr id="170" name="Google Shape;17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Hanna</a:t>
            </a: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4175950b83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4175950b83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Arial"/>
              <a:buNone/>
            </a:pPr>
            <a:r>
              <a:rPr lang="en-US" sz="1000"/>
              <a:t>Hanna</a:t>
            </a:r>
            <a:endParaRPr/>
          </a:p>
        </p:txBody>
      </p:sp>
      <p:sp>
        <p:nvSpPr>
          <p:cNvPr id="182" name="Google Shape;182;g24175950b83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Arial"/>
              <a:buNone/>
            </a:pPr>
            <a:r>
              <a:rPr lang="en-US" sz="1000"/>
              <a:t>Hanna</a:t>
            </a:r>
            <a:endParaRPr sz="1000"/>
          </a:p>
        </p:txBody>
      </p:sp>
      <p:sp>
        <p:nvSpPr>
          <p:cNvPr id="188" name="Google Shape;1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islaid (valge)">
  <p:cSld name="Esislaid (valge)">
    <p:spTree>
      <p:nvGrpSpPr>
        <p:cNvPr id="1" name="Shape 13"/>
        <p:cNvGrpSpPr/>
        <p:nvPr/>
      </p:nvGrpSpPr>
      <p:grpSpPr>
        <a:xfrm>
          <a:off x="0" y="0"/>
          <a:ext cx="0" cy="0"/>
          <a:chOff x="0" y="0"/>
          <a:chExt cx="0" cy="0"/>
        </a:xfrm>
      </p:grpSpPr>
      <p:sp>
        <p:nvSpPr>
          <p:cNvPr id="14" name="Google Shape;14;p17"/>
          <p:cNvSpPr/>
          <p:nvPr/>
        </p:nvSpPr>
        <p:spPr>
          <a:xfrm>
            <a:off x="0" y="4318000"/>
            <a:ext cx="3263900" cy="82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pic>
        <p:nvPicPr>
          <p:cNvPr id="15" name="Google Shape;15;p17"/>
          <p:cNvPicPr preferRelativeResize="0"/>
          <p:nvPr/>
        </p:nvPicPr>
        <p:blipFill rotWithShape="1">
          <a:blip r:embed="rId2">
            <a:alphaModFix/>
          </a:blip>
          <a:srcRect/>
          <a:stretch/>
        </p:blipFill>
        <p:spPr>
          <a:xfrm>
            <a:off x="6880796" y="2811083"/>
            <a:ext cx="1758374" cy="1017617"/>
          </a:xfrm>
          <a:prstGeom prst="rect">
            <a:avLst/>
          </a:prstGeom>
          <a:noFill/>
          <a:ln>
            <a:noFill/>
          </a:ln>
        </p:spPr>
      </p:pic>
      <p:pic>
        <p:nvPicPr>
          <p:cNvPr id="16" name="Google Shape;16;p17" descr="TLY-est.png"/>
          <p:cNvPicPr preferRelativeResize="0"/>
          <p:nvPr/>
        </p:nvPicPr>
        <p:blipFill rotWithShape="1">
          <a:blip r:embed="rId3">
            <a:alphaModFix/>
          </a:blip>
          <a:srcRect/>
          <a:stretch/>
        </p:blipFill>
        <p:spPr>
          <a:xfrm>
            <a:off x="6918109" y="4120464"/>
            <a:ext cx="1724101" cy="354856"/>
          </a:xfrm>
          <a:prstGeom prst="rect">
            <a:avLst/>
          </a:prstGeom>
          <a:noFill/>
          <a:ln>
            <a:noFill/>
          </a:ln>
        </p:spPr>
      </p:pic>
      <p:cxnSp>
        <p:nvCxnSpPr>
          <p:cNvPr id="17" name="Google Shape;17;p17"/>
          <p:cNvCxnSpPr/>
          <p:nvPr/>
        </p:nvCxnSpPr>
        <p:spPr>
          <a:xfrm flipH="1">
            <a:off x="5676901" y="609600"/>
            <a:ext cx="800099" cy="3888589"/>
          </a:xfrm>
          <a:prstGeom prst="straightConnector1">
            <a:avLst/>
          </a:prstGeom>
          <a:noFill/>
          <a:ln w="44450" cap="flat" cmpd="sng">
            <a:solidFill>
              <a:srgbClr val="D0043C"/>
            </a:solidFill>
            <a:prstDash val="solid"/>
            <a:miter lim="800000"/>
            <a:headEnd type="none" w="sm" len="sm"/>
            <a:tailEnd type="none" w="sm" len="sm"/>
          </a:ln>
        </p:spPr>
      </p:cxnSp>
      <p:sp>
        <p:nvSpPr>
          <p:cNvPr id="18" name="Google Shape;18;p17"/>
          <p:cNvSpPr txBox="1">
            <a:spLocks noGrp="1"/>
          </p:cNvSpPr>
          <p:nvPr>
            <p:ph type="title"/>
          </p:nvPr>
        </p:nvSpPr>
        <p:spPr>
          <a:xfrm>
            <a:off x="628203" y="625298"/>
            <a:ext cx="4781997" cy="38500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17"/>
          <p:cNvPicPr preferRelativeResize="0"/>
          <p:nvPr/>
        </p:nvPicPr>
        <p:blipFill rotWithShape="1">
          <a:blip r:embed="rId4">
            <a:alphaModFix/>
          </a:blip>
          <a:srcRect/>
          <a:stretch/>
        </p:blipFill>
        <p:spPr>
          <a:xfrm>
            <a:off x="12769025" y="27865019"/>
            <a:ext cx="1749449" cy="1749449"/>
          </a:xfrm>
          <a:prstGeom prst="rect">
            <a:avLst/>
          </a:prstGeom>
          <a:noFill/>
          <a:ln>
            <a:noFill/>
          </a:ln>
        </p:spPr>
      </p:pic>
      <p:pic>
        <p:nvPicPr>
          <p:cNvPr id="20" name="Google Shape;20;p17"/>
          <p:cNvPicPr preferRelativeResize="0"/>
          <p:nvPr/>
        </p:nvPicPr>
        <p:blipFill rotWithShape="1">
          <a:blip r:embed="rId5">
            <a:alphaModFix/>
          </a:blip>
          <a:srcRect/>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õrdlus 01">
  <p:cSld name="võrdlus 01">
    <p:spTree>
      <p:nvGrpSpPr>
        <p:cNvPr id="1" name="Shape 48"/>
        <p:cNvGrpSpPr/>
        <p:nvPr/>
      </p:nvGrpSpPr>
      <p:grpSpPr>
        <a:xfrm>
          <a:off x="0" y="0"/>
          <a:ext cx="0" cy="0"/>
          <a:chOff x="0" y="0"/>
          <a:chExt cx="0" cy="0"/>
        </a:xfrm>
      </p:grpSpPr>
      <p:sp>
        <p:nvSpPr>
          <p:cNvPr id="49" name="Google Shape;49;p26"/>
          <p:cNvSpPr txBox="1">
            <a:spLocks noGrp="1"/>
          </p:cNvSpPr>
          <p:nvPr>
            <p:ph type="body" idx="1"/>
          </p:nvPr>
        </p:nvSpPr>
        <p:spPr>
          <a:xfrm>
            <a:off x="622300"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body" idx="2"/>
          </p:nvPr>
        </p:nvSpPr>
        <p:spPr>
          <a:xfrm>
            <a:off x="4810126"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õrdlus 02">
  <p:cSld name="võrdlus 02">
    <p:spTree>
      <p:nvGrpSpPr>
        <p:cNvPr id="1" name="Shape 52"/>
        <p:cNvGrpSpPr/>
        <p:nvPr/>
      </p:nvGrpSpPr>
      <p:grpSpPr>
        <a:xfrm>
          <a:off x="0" y="0"/>
          <a:ext cx="0" cy="0"/>
          <a:chOff x="0" y="0"/>
          <a:chExt cx="0" cy="0"/>
        </a:xfrm>
      </p:grpSpPr>
      <p:sp>
        <p:nvSpPr>
          <p:cNvPr id="53" name="Google Shape;53;p27"/>
          <p:cNvSpPr txBox="1">
            <a:spLocks noGrp="1"/>
          </p:cNvSpPr>
          <p:nvPr>
            <p:ph type="body" idx="1"/>
          </p:nvPr>
        </p:nvSpPr>
        <p:spPr>
          <a:xfrm>
            <a:off x="622300"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7"/>
          <p:cNvSpPr txBox="1">
            <a:spLocks noGrp="1"/>
          </p:cNvSpPr>
          <p:nvPr>
            <p:ph type="body" idx="2"/>
          </p:nvPr>
        </p:nvSpPr>
        <p:spPr>
          <a:xfrm>
            <a:off x="4810126"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7"/>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
  <p:cSld name="number">
    <p:spTree>
      <p:nvGrpSpPr>
        <p:cNvPr id="1" name="Shape 56"/>
        <p:cNvGrpSpPr/>
        <p:nvPr/>
      </p:nvGrpSpPr>
      <p:grpSpPr>
        <a:xfrm>
          <a:off x="0" y="0"/>
          <a:ext cx="0" cy="0"/>
          <a:chOff x="0" y="0"/>
          <a:chExt cx="0" cy="0"/>
        </a:xfrm>
      </p:grpSpPr>
      <p:sp>
        <p:nvSpPr>
          <p:cNvPr id="57" name="Google Shape;57;p28"/>
          <p:cNvSpPr txBox="1">
            <a:spLocks noGrp="1"/>
          </p:cNvSpPr>
          <p:nvPr>
            <p:ph type="body" idx="1"/>
          </p:nvPr>
        </p:nvSpPr>
        <p:spPr>
          <a:xfrm>
            <a:off x="415007" y="458412"/>
            <a:ext cx="3127768" cy="49911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SzPts val="38000"/>
              <a:buNone/>
              <a:defRPr sz="38000" b="0" i="1">
                <a:solidFill>
                  <a:srgbClr val="D0043C"/>
                </a:solidFill>
                <a:latin typeface="Times New Roman"/>
                <a:ea typeface="Times New Roman"/>
                <a:cs typeface="Times New Roman"/>
                <a:sym typeface="Times New Roman"/>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8"/>
          <p:cNvSpPr txBox="1">
            <a:spLocks noGrp="1"/>
          </p:cNvSpPr>
          <p:nvPr>
            <p:ph type="body" idx="2"/>
          </p:nvPr>
        </p:nvSpPr>
        <p:spPr>
          <a:xfrm>
            <a:off x="3698721" y="1661862"/>
            <a:ext cx="4751812" cy="16753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olm ruutu 01">
  <p:cSld name="kolm ruutu 01">
    <p:spTree>
      <p:nvGrpSpPr>
        <p:cNvPr id="1" name="Shape 59"/>
        <p:cNvGrpSpPr/>
        <p:nvPr/>
      </p:nvGrpSpPr>
      <p:grpSpPr>
        <a:xfrm>
          <a:off x="0" y="0"/>
          <a:ext cx="0" cy="0"/>
          <a:chOff x="0" y="0"/>
          <a:chExt cx="0" cy="0"/>
        </a:xfrm>
      </p:grpSpPr>
      <p:sp>
        <p:nvSpPr>
          <p:cNvPr id="60" name="Google Shape;60;p29"/>
          <p:cNvSpPr/>
          <p:nvPr/>
        </p:nvSpPr>
        <p:spPr>
          <a:xfrm>
            <a:off x="7493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 name="Google Shape;61;p29"/>
          <p:cNvSpPr txBox="1">
            <a:spLocks noGrp="1"/>
          </p:cNvSpPr>
          <p:nvPr>
            <p:ph type="title"/>
          </p:nvPr>
        </p:nvSpPr>
        <p:spPr>
          <a:xfrm>
            <a:off x="755576" y="1790344"/>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a:spLocks noGrp="1"/>
          </p:cNvSpPr>
          <p:nvPr>
            <p:ph type="pic" idx="2"/>
          </p:nvPr>
        </p:nvSpPr>
        <p:spPr>
          <a:xfrm>
            <a:off x="3455876" y="519522"/>
            <a:ext cx="2160000" cy="2160000"/>
          </a:xfrm>
          <a:prstGeom prst="rect">
            <a:avLst/>
          </a:prstGeom>
          <a:noFill/>
          <a:ln>
            <a:noFill/>
          </a:ln>
        </p:spPr>
      </p:sp>
      <p:sp>
        <p:nvSpPr>
          <p:cNvPr id="63" name="Google Shape;63;p29"/>
          <p:cNvSpPr>
            <a:spLocks noGrp="1"/>
          </p:cNvSpPr>
          <p:nvPr>
            <p:ph type="pic" idx="3"/>
          </p:nvPr>
        </p:nvSpPr>
        <p:spPr>
          <a:xfrm>
            <a:off x="6156176" y="519522"/>
            <a:ext cx="2160000" cy="2160000"/>
          </a:xfrm>
          <a:prstGeom prst="rect">
            <a:avLst/>
          </a:prstGeom>
          <a:noFill/>
          <a:ln>
            <a:noFill/>
          </a:ln>
        </p:spPr>
      </p:sp>
      <p:sp>
        <p:nvSpPr>
          <p:cNvPr id="64" name="Google Shape;64;p29"/>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9"/>
          <p:cNvSpPr txBox="1"/>
          <p:nvPr/>
        </p:nvSpPr>
        <p:spPr>
          <a:xfrm>
            <a:off x="7555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olm ruutu 02">
  <p:cSld name="kolm ruutu 02">
    <p:spTree>
      <p:nvGrpSpPr>
        <p:cNvPr id="1" name="Shape 66"/>
        <p:cNvGrpSpPr/>
        <p:nvPr/>
      </p:nvGrpSpPr>
      <p:grpSpPr>
        <a:xfrm>
          <a:off x="0" y="0"/>
          <a:ext cx="0" cy="0"/>
          <a:chOff x="0" y="0"/>
          <a:chExt cx="0" cy="0"/>
        </a:xfrm>
      </p:grpSpPr>
      <p:sp>
        <p:nvSpPr>
          <p:cNvPr id="67" name="Google Shape;67;p30"/>
          <p:cNvSpPr>
            <a:spLocks noGrp="1"/>
          </p:cNvSpPr>
          <p:nvPr>
            <p:ph type="pic" idx="2"/>
          </p:nvPr>
        </p:nvSpPr>
        <p:spPr>
          <a:xfrm>
            <a:off x="763476" y="519522"/>
            <a:ext cx="2160000" cy="2160000"/>
          </a:xfrm>
          <a:prstGeom prst="rect">
            <a:avLst/>
          </a:prstGeom>
          <a:noFill/>
          <a:ln>
            <a:noFill/>
          </a:ln>
        </p:spPr>
      </p:sp>
      <p:sp>
        <p:nvSpPr>
          <p:cNvPr id="68" name="Google Shape;68;p30"/>
          <p:cNvSpPr>
            <a:spLocks noGrp="1"/>
          </p:cNvSpPr>
          <p:nvPr>
            <p:ph type="pic" idx="3"/>
          </p:nvPr>
        </p:nvSpPr>
        <p:spPr>
          <a:xfrm>
            <a:off x="6156176" y="519522"/>
            <a:ext cx="2160000" cy="2160000"/>
          </a:xfrm>
          <a:prstGeom prst="rect">
            <a:avLst/>
          </a:prstGeom>
          <a:noFill/>
          <a:ln>
            <a:noFill/>
          </a:ln>
        </p:spPr>
      </p:sp>
      <p:sp>
        <p:nvSpPr>
          <p:cNvPr id="69" name="Google Shape;69;p30"/>
          <p:cNvSpPr/>
          <p:nvPr/>
        </p:nvSpPr>
        <p:spPr>
          <a:xfrm>
            <a:off x="34798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0" name="Google Shape;70;p30"/>
          <p:cNvSpPr txBox="1">
            <a:spLocks noGrp="1"/>
          </p:cNvSpPr>
          <p:nvPr>
            <p:ph type="title"/>
          </p:nvPr>
        </p:nvSpPr>
        <p:spPr>
          <a:xfrm>
            <a:off x="3486076" y="1762122"/>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p:nvPr/>
        </p:nvSpPr>
        <p:spPr>
          <a:xfrm>
            <a:off x="34860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72" name="Google Shape;72;p30"/>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olm ruutu 03">
  <p:cSld name="kolm ruutu 03">
    <p:spTree>
      <p:nvGrpSpPr>
        <p:cNvPr id="1" name="Shape 73"/>
        <p:cNvGrpSpPr/>
        <p:nvPr/>
      </p:nvGrpSpPr>
      <p:grpSpPr>
        <a:xfrm>
          <a:off x="0" y="0"/>
          <a:ext cx="0" cy="0"/>
          <a:chOff x="0" y="0"/>
          <a:chExt cx="0" cy="0"/>
        </a:xfrm>
      </p:grpSpPr>
      <p:sp>
        <p:nvSpPr>
          <p:cNvPr id="74" name="Google Shape;74;p31"/>
          <p:cNvSpPr>
            <a:spLocks noGrp="1"/>
          </p:cNvSpPr>
          <p:nvPr>
            <p:ph type="pic" idx="2"/>
          </p:nvPr>
        </p:nvSpPr>
        <p:spPr>
          <a:xfrm>
            <a:off x="3455876" y="519522"/>
            <a:ext cx="2160000" cy="2160000"/>
          </a:xfrm>
          <a:prstGeom prst="rect">
            <a:avLst/>
          </a:prstGeom>
          <a:noFill/>
          <a:ln>
            <a:noFill/>
          </a:ln>
        </p:spPr>
      </p:sp>
      <p:sp>
        <p:nvSpPr>
          <p:cNvPr id="75" name="Google Shape;75;p31"/>
          <p:cNvSpPr>
            <a:spLocks noGrp="1"/>
          </p:cNvSpPr>
          <p:nvPr>
            <p:ph type="pic" idx="3"/>
          </p:nvPr>
        </p:nvSpPr>
        <p:spPr>
          <a:xfrm>
            <a:off x="758676" y="519522"/>
            <a:ext cx="2160000" cy="2160000"/>
          </a:xfrm>
          <a:prstGeom prst="rect">
            <a:avLst/>
          </a:prstGeom>
          <a:noFill/>
          <a:ln>
            <a:noFill/>
          </a:ln>
        </p:spPr>
      </p:sp>
      <p:sp>
        <p:nvSpPr>
          <p:cNvPr id="76" name="Google Shape;76;p31"/>
          <p:cNvSpPr/>
          <p:nvPr/>
        </p:nvSpPr>
        <p:spPr>
          <a:xfrm>
            <a:off x="61849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7" name="Google Shape;77;p31"/>
          <p:cNvSpPr txBox="1">
            <a:spLocks noGrp="1"/>
          </p:cNvSpPr>
          <p:nvPr>
            <p:ph type="title"/>
          </p:nvPr>
        </p:nvSpPr>
        <p:spPr>
          <a:xfrm>
            <a:off x="6191176" y="1776233"/>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p:nvPr/>
        </p:nvSpPr>
        <p:spPr>
          <a:xfrm>
            <a:off x="61911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3.</a:t>
            </a:r>
            <a:endParaRPr sz="1400" b="0" i="0" u="none" strike="noStrike" cap="none">
              <a:solidFill>
                <a:srgbClr val="000000"/>
              </a:solidFill>
              <a:latin typeface="Arial"/>
              <a:ea typeface="Arial"/>
              <a:cs typeface="Arial"/>
              <a:sym typeface="Arial"/>
            </a:endParaRPr>
          </a:p>
        </p:txBody>
      </p:sp>
      <p:sp>
        <p:nvSpPr>
          <p:cNvPr id="79" name="Google Shape;79;p31"/>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äike ringpilt + sisu">
  <p:cSld name="väike ringpilt + sisu">
    <p:spTree>
      <p:nvGrpSpPr>
        <p:cNvPr id="1" name="Shape 80"/>
        <p:cNvGrpSpPr/>
        <p:nvPr/>
      </p:nvGrpSpPr>
      <p:grpSpPr>
        <a:xfrm>
          <a:off x="0" y="0"/>
          <a:ext cx="0" cy="0"/>
          <a:chOff x="0" y="0"/>
          <a:chExt cx="0" cy="0"/>
        </a:xfrm>
      </p:grpSpPr>
      <p:sp>
        <p:nvSpPr>
          <p:cNvPr id="81" name="Google Shape;81;p32"/>
          <p:cNvSpPr>
            <a:spLocks noGrp="1"/>
          </p:cNvSpPr>
          <p:nvPr>
            <p:ph type="pic" idx="2"/>
          </p:nvPr>
        </p:nvSpPr>
        <p:spPr>
          <a:xfrm>
            <a:off x="566445" y="777213"/>
            <a:ext cx="3240000" cy="3240000"/>
          </a:xfrm>
          <a:prstGeom prst="ellipse">
            <a:avLst/>
          </a:prstGeom>
          <a:noFill/>
          <a:ln>
            <a:noFill/>
          </a:ln>
        </p:spPr>
      </p:sp>
      <p:sp>
        <p:nvSpPr>
          <p:cNvPr id="82" name="Google Shape;82;p32"/>
          <p:cNvSpPr txBox="1">
            <a:spLocks noGrp="1"/>
          </p:cNvSpPr>
          <p:nvPr>
            <p:ph type="body" idx="1"/>
          </p:nvPr>
        </p:nvSpPr>
        <p:spPr>
          <a:xfrm>
            <a:off x="4247444" y="1762553"/>
            <a:ext cx="4460622" cy="1299411"/>
          </a:xfrm>
          <a:prstGeom prst="rect">
            <a:avLst/>
          </a:prstGeom>
          <a:noFill/>
          <a:ln>
            <a:noFill/>
          </a:ln>
        </p:spPr>
        <p:txBody>
          <a:bodyPr spcFirstLastPara="1" wrap="square" lIns="91425" tIns="45700" rIns="91425" bIns="45700" anchor="ctr"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ur ringpilt + sisu">
  <p:cSld name="suur ringpilt + sisu">
    <p:spTree>
      <p:nvGrpSpPr>
        <p:cNvPr id="1" name="Shape 83"/>
        <p:cNvGrpSpPr/>
        <p:nvPr/>
      </p:nvGrpSpPr>
      <p:grpSpPr>
        <a:xfrm>
          <a:off x="0" y="0"/>
          <a:ext cx="0" cy="0"/>
          <a:chOff x="0" y="0"/>
          <a:chExt cx="0" cy="0"/>
        </a:xfrm>
      </p:grpSpPr>
      <p:sp>
        <p:nvSpPr>
          <p:cNvPr id="84" name="Google Shape;84;p33"/>
          <p:cNvSpPr txBox="1">
            <a:spLocks noGrp="1"/>
          </p:cNvSpPr>
          <p:nvPr>
            <p:ph type="body" idx="1"/>
          </p:nvPr>
        </p:nvSpPr>
        <p:spPr>
          <a:xfrm>
            <a:off x="451930" y="1963490"/>
            <a:ext cx="346656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a:spLocks noGrp="1"/>
          </p:cNvSpPr>
          <p:nvPr>
            <p:ph type="pic" idx="2"/>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lt + pealkiri + sisu">
  <p:cSld name="pilt + pealkiri + sisu">
    <p:spTree>
      <p:nvGrpSpPr>
        <p:cNvPr id="1" name="Shape 86"/>
        <p:cNvGrpSpPr/>
        <p:nvPr/>
      </p:nvGrpSpPr>
      <p:grpSpPr>
        <a:xfrm>
          <a:off x="0" y="0"/>
          <a:ext cx="0" cy="0"/>
          <a:chOff x="0" y="0"/>
          <a:chExt cx="0" cy="0"/>
        </a:xfrm>
      </p:grpSpPr>
      <p:sp>
        <p:nvSpPr>
          <p:cNvPr id="87" name="Google Shape;87;p34"/>
          <p:cNvSpPr>
            <a:spLocks noGrp="1"/>
          </p:cNvSpPr>
          <p:nvPr>
            <p:ph type="pic" idx="2"/>
          </p:nvPr>
        </p:nvSpPr>
        <p:spPr>
          <a:xfrm>
            <a:off x="4850090" y="0"/>
            <a:ext cx="4293911" cy="5143500"/>
          </a:xfrm>
          <a:prstGeom prst="rect">
            <a:avLst/>
          </a:prstGeom>
          <a:noFill/>
          <a:ln>
            <a:noFill/>
          </a:ln>
        </p:spPr>
      </p:sp>
      <p:sp>
        <p:nvSpPr>
          <p:cNvPr id="88" name="Google Shape;88;p34"/>
          <p:cNvSpPr txBox="1">
            <a:spLocks noGrp="1"/>
          </p:cNvSpPr>
          <p:nvPr>
            <p:ph type="title"/>
          </p:nvPr>
        </p:nvSpPr>
        <p:spPr>
          <a:xfrm>
            <a:off x="470288" y="984230"/>
            <a:ext cx="3921133"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body" idx="1"/>
          </p:nvPr>
        </p:nvSpPr>
        <p:spPr>
          <a:xfrm>
            <a:off x="515430" y="2563565"/>
            <a:ext cx="387877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lt + sisu">
  <p:cSld name="pilt + sisu">
    <p:spTree>
      <p:nvGrpSpPr>
        <p:cNvPr id="1" name="Shape 90"/>
        <p:cNvGrpSpPr/>
        <p:nvPr/>
      </p:nvGrpSpPr>
      <p:grpSpPr>
        <a:xfrm>
          <a:off x="0" y="0"/>
          <a:ext cx="0" cy="0"/>
          <a:chOff x="0" y="0"/>
          <a:chExt cx="0" cy="0"/>
        </a:xfrm>
      </p:grpSpPr>
      <p:sp>
        <p:nvSpPr>
          <p:cNvPr id="91" name="Google Shape;91;p35"/>
          <p:cNvSpPr>
            <a:spLocks noGrp="1"/>
          </p:cNvSpPr>
          <p:nvPr>
            <p:ph type="pic" idx="2"/>
          </p:nvPr>
        </p:nvSpPr>
        <p:spPr>
          <a:xfrm>
            <a:off x="4850090" y="0"/>
            <a:ext cx="4293911" cy="5143500"/>
          </a:xfrm>
          <a:prstGeom prst="rect">
            <a:avLst/>
          </a:prstGeom>
          <a:noFill/>
          <a:ln>
            <a:noFill/>
          </a:ln>
        </p:spPr>
      </p:sp>
      <p:sp>
        <p:nvSpPr>
          <p:cNvPr id="92" name="Google Shape;92;p35"/>
          <p:cNvSpPr txBox="1">
            <a:spLocks noGrp="1"/>
          </p:cNvSpPr>
          <p:nvPr>
            <p:ph type="body" idx="1"/>
          </p:nvPr>
        </p:nvSpPr>
        <p:spPr>
          <a:xfrm>
            <a:off x="515430" y="1992065"/>
            <a:ext cx="387877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tt pealkirjaga 02">
  <p:cSld name="jutt pealkirjaga 02">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625320" y="1371978"/>
            <a:ext cx="7909080" cy="2925209"/>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lt + pildiallkiri">
  <p:cSld name="pilt + pildiallkiri">
    <p:spTree>
      <p:nvGrpSpPr>
        <p:cNvPr id="1" name="Shape 93"/>
        <p:cNvGrpSpPr/>
        <p:nvPr/>
      </p:nvGrpSpPr>
      <p:grpSpPr>
        <a:xfrm>
          <a:off x="0" y="0"/>
          <a:ext cx="0" cy="0"/>
          <a:chOff x="0" y="0"/>
          <a:chExt cx="0" cy="0"/>
        </a:xfrm>
      </p:grpSpPr>
      <p:sp>
        <p:nvSpPr>
          <p:cNvPr id="94" name="Google Shape;94;p36"/>
          <p:cNvSpPr>
            <a:spLocks noGrp="1"/>
          </p:cNvSpPr>
          <p:nvPr>
            <p:ph type="pic" idx="2"/>
          </p:nvPr>
        </p:nvSpPr>
        <p:spPr>
          <a:xfrm>
            <a:off x="381000" y="257175"/>
            <a:ext cx="8356600" cy="4010025"/>
          </a:xfrm>
          <a:prstGeom prst="rect">
            <a:avLst/>
          </a:prstGeom>
          <a:noFill/>
          <a:ln>
            <a:noFill/>
          </a:ln>
        </p:spPr>
      </p:sp>
      <p:sp>
        <p:nvSpPr>
          <p:cNvPr id="95" name="Google Shape;95;p36"/>
          <p:cNvSpPr txBox="1">
            <a:spLocks noGrp="1"/>
          </p:cNvSpPr>
          <p:nvPr>
            <p:ph type="body" idx="1"/>
          </p:nvPr>
        </p:nvSpPr>
        <p:spPr>
          <a:xfrm>
            <a:off x="2755900" y="4419600"/>
            <a:ext cx="5969000" cy="425655"/>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1600"/>
              <a:buNone/>
              <a:defRPr sz="16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600"/>
              <a:buNone/>
              <a:defRPr sz="1600"/>
            </a:lvl3pPr>
            <a:lvl4pPr marL="1828800" lvl="3" indent="-228600" algn="l">
              <a:lnSpc>
                <a:spcPct val="120000"/>
              </a:lnSpc>
              <a:spcBef>
                <a:spcPts val="500"/>
              </a:spcBef>
              <a:spcAft>
                <a:spcPts val="0"/>
              </a:spcAft>
              <a:buSzPts val="1600"/>
              <a:buNone/>
              <a:defRPr sz="1600"/>
            </a:lvl4pPr>
            <a:lvl5pPr marL="2286000" lvl="4" indent="-228600" algn="l">
              <a:lnSpc>
                <a:spcPct val="12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ealkiri 01">
  <p:cSld name="pealkiri 01">
    <p:spTree>
      <p:nvGrpSpPr>
        <p:cNvPr id="1" name="Shape 96"/>
        <p:cNvGrpSpPr/>
        <p:nvPr/>
      </p:nvGrpSpPr>
      <p:grpSpPr>
        <a:xfrm>
          <a:off x="0" y="0"/>
          <a:ext cx="0" cy="0"/>
          <a:chOff x="0" y="0"/>
          <a:chExt cx="0" cy="0"/>
        </a:xfrm>
      </p:grpSpPr>
      <p:sp>
        <p:nvSpPr>
          <p:cNvPr id="97" name="Google Shape;97;p37"/>
          <p:cNvSpPr txBox="1">
            <a:spLocks noGrp="1"/>
          </p:cNvSpPr>
          <p:nvPr>
            <p:ph type="title"/>
          </p:nvPr>
        </p:nvSpPr>
        <p:spPr>
          <a:xfrm>
            <a:off x="393700" y="471140"/>
            <a:ext cx="8356600" cy="140589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ealkiri 02">
  <p:cSld name="pealkiri 02">
    <p:spTree>
      <p:nvGrpSpPr>
        <p:cNvPr id="1" name="Shape 98"/>
        <p:cNvGrpSpPr/>
        <p:nvPr/>
      </p:nvGrpSpPr>
      <p:grpSpPr>
        <a:xfrm>
          <a:off x="0" y="0"/>
          <a:ext cx="0" cy="0"/>
          <a:chOff x="0" y="0"/>
          <a:chExt cx="0" cy="0"/>
        </a:xfrm>
      </p:grpSpPr>
      <p:sp>
        <p:nvSpPr>
          <p:cNvPr id="99" name="Google Shape;99;p38"/>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ühi">
  <p:cSld name="tühi">
    <p:spTree>
      <p:nvGrpSpPr>
        <p:cNvPr id="1"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lt">
  <p:cSld name="pilt">
    <p:spTree>
      <p:nvGrpSpPr>
        <p:cNvPr id="1" name="Shape 101"/>
        <p:cNvGrpSpPr/>
        <p:nvPr/>
      </p:nvGrpSpPr>
      <p:grpSpPr>
        <a:xfrm>
          <a:off x="0" y="0"/>
          <a:ext cx="0" cy="0"/>
          <a:chOff x="0" y="0"/>
          <a:chExt cx="0" cy="0"/>
        </a:xfrm>
      </p:grpSpPr>
      <p:sp>
        <p:nvSpPr>
          <p:cNvPr id="102" name="Google Shape;102;p40"/>
          <p:cNvSpPr>
            <a:spLocks noGrp="1"/>
          </p:cNvSpPr>
          <p:nvPr>
            <p:ph type="pic" idx="2"/>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3"/>
        <p:cNvGrpSpPr/>
        <p:nvPr/>
      </p:nvGrpSpPr>
      <p:grpSpPr>
        <a:xfrm>
          <a:off x="0" y="0"/>
          <a:ext cx="0" cy="0"/>
          <a:chOff x="0" y="0"/>
          <a:chExt cx="0" cy="0"/>
        </a:xfrm>
      </p:grpSpPr>
      <p:sp>
        <p:nvSpPr>
          <p:cNvPr id="104" name="Google Shape;104;p41"/>
          <p:cNvSpPr>
            <a:spLocks noGrp="1"/>
          </p:cNvSpPr>
          <p:nvPr>
            <p:ph type="pic" idx="2"/>
          </p:nvPr>
        </p:nvSpPr>
        <p:spPr>
          <a:xfrm>
            <a:off x="985545" y="977548"/>
            <a:ext cx="1044000" cy="1044000"/>
          </a:xfrm>
          <a:prstGeom prst="ellipse">
            <a:avLst/>
          </a:prstGeom>
          <a:noFill/>
          <a:ln>
            <a:noFill/>
          </a:ln>
        </p:spPr>
      </p:sp>
      <p:sp>
        <p:nvSpPr>
          <p:cNvPr id="105" name="Google Shape;105;p41"/>
          <p:cNvSpPr>
            <a:spLocks noGrp="1"/>
          </p:cNvSpPr>
          <p:nvPr>
            <p:ph type="pic" idx="3"/>
          </p:nvPr>
        </p:nvSpPr>
        <p:spPr>
          <a:xfrm>
            <a:off x="3474745" y="977548"/>
            <a:ext cx="1044000" cy="1044000"/>
          </a:xfrm>
          <a:prstGeom prst="ellipse">
            <a:avLst/>
          </a:prstGeom>
          <a:noFill/>
          <a:ln>
            <a:noFill/>
          </a:ln>
        </p:spPr>
      </p:sp>
      <p:sp>
        <p:nvSpPr>
          <p:cNvPr id="106" name="Google Shape;106;p41"/>
          <p:cNvSpPr>
            <a:spLocks noGrp="1"/>
          </p:cNvSpPr>
          <p:nvPr>
            <p:ph type="pic" idx="4"/>
          </p:nvPr>
        </p:nvSpPr>
        <p:spPr>
          <a:xfrm>
            <a:off x="5887745" y="977548"/>
            <a:ext cx="1044000" cy="1044000"/>
          </a:xfrm>
          <a:prstGeom prst="ellipse">
            <a:avLst/>
          </a:prstGeom>
          <a:noFill/>
          <a:ln>
            <a:noFill/>
          </a:ln>
        </p:spPr>
      </p:sp>
      <p:sp>
        <p:nvSpPr>
          <p:cNvPr id="107" name="Google Shape;107;p41"/>
          <p:cNvSpPr>
            <a:spLocks noGrp="1"/>
          </p:cNvSpPr>
          <p:nvPr>
            <p:ph type="pic" idx="5"/>
          </p:nvPr>
        </p:nvSpPr>
        <p:spPr>
          <a:xfrm>
            <a:off x="6891045" y="2806348"/>
            <a:ext cx="1044000" cy="1044000"/>
          </a:xfrm>
          <a:prstGeom prst="ellipse">
            <a:avLst/>
          </a:prstGeom>
          <a:noFill/>
          <a:ln>
            <a:noFill/>
          </a:ln>
        </p:spPr>
      </p:sp>
      <p:sp>
        <p:nvSpPr>
          <p:cNvPr id="108" name="Google Shape;108;p41"/>
          <p:cNvSpPr>
            <a:spLocks noGrp="1"/>
          </p:cNvSpPr>
          <p:nvPr>
            <p:ph type="pic" idx="6"/>
          </p:nvPr>
        </p:nvSpPr>
        <p:spPr>
          <a:xfrm>
            <a:off x="4414545" y="2806348"/>
            <a:ext cx="1044000" cy="1044000"/>
          </a:xfrm>
          <a:prstGeom prst="ellipse">
            <a:avLst/>
          </a:prstGeom>
          <a:noFill/>
          <a:ln>
            <a:noFill/>
          </a:ln>
        </p:spPr>
      </p:sp>
      <p:sp>
        <p:nvSpPr>
          <p:cNvPr id="109" name="Google Shape;109;p41"/>
          <p:cNvSpPr>
            <a:spLocks noGrp="1"/>
          </p:cNvSpPr>
          <p:nvPr>
            <p:ph type="pic" idx="7"/>
          </p:nvPr>
        </p:nvSpPr>
        <p:spPr>
          <a:xfrm>
            <a:off x="1963445" y="2806348"/>
            <a:ext cx="1044000" cy="1044000"/>
          </a:xfrm>
          <a:prstGeom prst="ellipse">
            <a:avLst/>
          </a:prstGeom>
          <a:noFill/>
          <a:ln>
            <a:noFill/>
          </a:ln>
        </p:spPr>
      </p:sp>
      <p:sp>
        <p:nvSpPr>
          <p:cNvPr id="110" name="Google Shape;110;p41"/>
          <p:cNvSpPr txBox="1">
            <a:spLocks noGrp="1"/>
          </p:cNvSpPr>
          <p:nvPr>
            <p:ph type="body" idx="1"/>
          </p:nvPr>
        </p:nvSpPr>
        <p:spPr>
          <a:xfrm>
            <a:off x="7874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1"/>
          <p:cNvSpPr txBox="1">
            <a:spLocks noGrp="1"/>
          </p:cNvSpPr>
          <p:nvPr>
            <p:ph type="body" idx="8"/>
          </p:nvPr>
        </p:nvSpPr>
        <p:spPr>
          <a:xfrm>
            <a:off x="32512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1"/>
          <p:cNvSpPr txBox="1">
            <a:spLocks noGrp="1"/>
          </p:cNvSpPr>
          <p:nvPr>
            <p:ph type="body" idx="9"/>
          </p:nvPr>
        </p:nvSpPr>
        <p:spPr>
          <a:xfrm>
            <a:off x="56769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1"/>
          <p:cNvSpPr txBox="1">
            <a:spLocks noGrp="1"/>
          </p:cNvSpPr>
          <p:nvPr>
            <p:ph type="body" idx="13"/>
          </p:nvPr>
        </p:nvSpPr>
        <p:spPr>
          <a:xfrm>
            <a:off x="66802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1"/>
          <p:cNvSpPr txBox="1">
            <a:spLocks noGrp="1"/>
          </p:cNvSpPr>
          <p:nvPr>
            <p:ph type="body" idx="14"/>
          </p:nvPr>
        </p:nvSpPr>
        <p:spPr>
          <a:xfrm>
            <a:off x="42037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1"/>
          <p:cNvSpPr txBox="1">
            <a:spLocks noGrp="1"/>
          </p:cNvSpPr>
          <p:nvPr>
            <p:ph type="body" idx="15"/>
          </p:nvPr>
        </p:nvSpPr>
        <p:spPr>
          <a:xfrm>
            <a:off x="17526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1"/>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es 01 (valge)">
  <p:cSld name="tees 01 (valge)">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2472940" y="1421060"/>
            <a:ext cx="5928560" cy="2110595"/>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6" name="Google Shape;26;p19"/>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ur ringpilt + pealkiri + sisu">
  <p:cSld name="suur ringpilt + pealkiri + sisu">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477330" y="2563565"/>
            <a:ext cx="346656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0"/>
          <p:cNvSpPr>
            <a:spLocks noGrp="1"/>
          </p:cNvSpPr>
          <p:nvPr>
            <p:ph type="pic" idx="2"/>
          </p:nvPr>
        </p:nvSpPr>
        <p:spPr>
          <a:xfrm>
            <a:off x="4671398" y="-668680"/>
            <a:ext cx="6732000" cy="6732000"/>
          </a:xfrm>
          <a:prstGeom prst="ellipse">
            <a:avLst/>
          </a:prstGeom>
          <a:noFill/>
          <a:ln>
            <a:noFill/>
          </a:ln>
        </p:spPr>
      </p:sp>
      <p:sp>
        <p:nvSpPr>
          <p:cNvPr id="30" name="Google Shape;30;p20"/>
          <p:cNvSpPr txBox="1">
            <a:spLocks noGrp="1"/>
          </p:cNvSpPr>
          <p:nvPr>
            <p:ph type="title"/>
          </p:nvPr>
        </p:nvSpPr>
        <p:spPr>
          <a:xfrm>
            <a:off x="470288" y="1009630"/>
            <a:ext cx="3452119"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es 02 (valge)">
  <p:cSld name="tees 02 (valge)">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2469826" y="1418720"/>
            <a:ext cx="5944374" cy="202721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 name="Google Shape;33;p21"/>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es selgitusega 01 (valge)" type="obj">
  <p:cSld name="OBJECT">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2472940" y="1421061"/>
            <a:ext cx="5928560" cy="994172"/>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 name="Google Shape;37;p22"/>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es selgitusega 02 (valge)">
  <p:cSld name="tees selgitusega 02 (valge)">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2469826" y="1418721"/>
            <a:ext cx="5944374" cy="9941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 name="Google Shape;41;p23"/>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lgitus">
  <p:cSld name="selgitus">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2499021" y="1490409"/>
            <a:ext cx="5724679" cy="19195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24"/>
          <p:cNvCxnSpPr/>
          <p:nvPr/>
        </p:nvCxnSpPr>
        <p:spPr>
          <a:xfrm flipH="1">
            <a:off x="1130535" y="1195554"/>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utt pealkirjaga 01">
  <p:cSld name="jutt pealkirjaga 01">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625320" y="1820334"/>
            <a:ext cx="7909080" cy="2476853"/>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628650" y="1806221"/>
            <a:ext cx="7886700" cy="282650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L="914400" marR="0" lvl="1" indent="-349250"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36550"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 name="Google Shape;11;p16"/>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54000"/>
              </a:lnSpc>
              <a:spcBef>
                <a:spcPts val="0"/>
              </a:spcBef>
              <a:spcAft>
                <a:spcPts val="0"/>
              </a:spcAft>
              <a:buClr>
                <a:schemeClr val="dk1"/>
              </a:buClr>
              <a:buSzPts val="6300"/>
              <a:buFont typeface="Times New Roman"/>
              <a:buNone/>
              <a:defRPr sz="6300" b="0"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16" descr="TLY-est.png"/>
          <p:cNvPicPr preferRelativeResize="0"/>
          <p:nvPr/>
        </p:nvPicPr>
        <p:blipFill rotWithShape="1">
          <a:blip r:embed="rId27">
            <a:alphaModFix/>
          </a:blip>
          <a:srcRect/>
          <a:stretch/>
        </p:blipFill>
        <p:spPr>
          <a:xfrm>
            <a:off x="400050" y="4483721"/>
            <a:ext cx="1896511" cy="3903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p:nvPr/>
        </p:nvSpPr>
        <p:spPr>
          <a:xfrm>
            <a:off x="-228598" y="1472277"/>
            <a:ext cx="4687810" cy="3181156"/>
          </a:xfrm>
          <a:prstGeom prst="rect">
            <a:avLst/>
          </a:prstGeom>
          <a:noFill/>
          <a:ln>
            <a:noFill/>
          </a:ln>
        </p:spPr>
        <p:txBody>
          <a:bodyPr spcFirstLastPara="1" wrap="square" lIns="91425" tIns="45700" rIns="76850" bIns="45700" anchor="t" anchorCtr="0">
            <a:noAutofit/>
          </a:bodyPr>
          <a:lstStyle/>
          <a:p>
            <a:pPr marL="0" marR="0" lvl="0" indent="0" algn="r" rtl="0">
              <a:lnSpc>
                <a:spcPct val="60000"/>
              </a:lnSpc>
              <a:spcBef>
                <a:spcPts val="0"/>
              </a:spcBef>
              <a:spcAft>
                <a:spcPts val="0"/>
              </a:spcAft>
              <a:buNone/>
            </a:pPr>
            <a:r>
              <a:rPr lang="en-US" sz="8000" i="1">
                <a:solidFill>
                  <a:srgbClr val="EC008B"/>
                </a:solidFill>
                <a:latin typeface="Barlow Condensed ExtraLight"/>
                <a:ea typeface="Barlow Condensed ExtraLight"/>
                <a:cs typeface="Barlow Condensed ExtraLight"/>
                <a:sym typeface="Barlow Condensed ExtraLight"/>
              </a:rPr>
              <a:t>ÕPPEJÕU KIRJU</a:t>
            </a:r>
            <a:r>
              <a:rPr lang="en-US" sz="8000" i="1">
                <a:solidFill>
                  <a:srgbClr val="EC008B"/>
                </a:solidFill>
                <a:latin typeface="Barlow Condensed Medium"/>
                <a:ea typeface="Barlow Condensed Medium"/>
                <a:cs typeface="Barlow Condensed Medium"/>
                <a:sym typeface="Barlow Condensed Medium"/>
              </a:rPr>
              <a:t> </a:t>
            </a:r>
            <a:endParaRPr sz="8000" i="1">
              <a:solidFill>
                <a:srgbClr val="EC008B"/>
              </a:solidFill>
              <a:latin typeface="Barlow Condensed Medium"/>
              <a:ea typeface="Barlow Condensed Medium"/>
              <a:cs typeface="Barlow Condensed Medium"/>
              <a:sym typeface="Barlow Condensed Medium"/>
            </a:endParaRPr>
          </a:p>
          <a:p>
            <a:pPr marL="0" marR="0" lvl="0" indent="0" algn="r" rtl="0">
              <a:lnSpc>
                <a:spcPct val="60000"/>
              </a:lnSpc>
              <a:spcBef>
                <a:spcPts val="0"/>
              </a:spcBef>
              <a:spcAft>
                <a:spcPts val="0"/>
              </a:spcAft>
              <a:buNone/>
            </a:pPr>
            <a:r>
              <a:rPr lang="en-US" sz="8000" b="0" i="1" u="none" strike="noStrike" cap="none">
                <a:solidFill>
                  <a:srgbClr val="EC008B"/>
                </a:solidFill>
                <a:latin typeface="Barlow Condensed Medium"/>
                <a:ea typeface="Barlow Condensed Medium"/>
                <a:cs typeface="Barlow Condensed Medium"/>
                <a:sym typeface="Barlow Condensed Medium"/>
              </a:rPr>
              <a:t>ELU</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None/>
            </a:pPr>
            <a:r>
              <a:rPr lang="en-US" sz="8000" b="0" i="1" u="none" strike="noStrike" cap="none">
                <a:solidFill>
                  <a:srgbClr val="EC008B"/>
                </a:solidFill>
                <a:latin typeface="Barlow Condensed Medium"/>
                <a:ea typeface="Barlow Condensed Medium"/>
                <a:cs typeface="Barlow Condensed Medium"/>
                <a:sym typeface="Barlow Condensed Medium"/>
              </a:rPr>
              <a:t>         </a:t>
            </a:r>
            <a:endParaRPr/>
          </a:p>
        </p:txBody>
      </p:sp>
      <p:pic>
        <p:nvPicPr>
          <p:cNvPr id="122" name="Google Shape;122;p1"/>
          <p:cNvPicPr preferRelativeResize="0"/>
          <p:nvPr/>
        </p:nvPicPr>
        <p:blipFill>
          <a:blip r:embed="rId3">
            <a:alphaModFix/>
          </a:blip>
          <a:stretch>
            <a:fillRect/>
          </a:stretch>
        </p:blipFill>
        <p:spPr>
          <a:xfrm>
            <a:off x="214475" y="2666900"/>
            <a:ext cx="2053176" cy="2053176"/>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2059349" y="1318500"/>
            <a:ext cx="6406800" cy="2110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TEADUSPÕHISUS  JA INTERDISTSIPLINAARSUS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body" idx="1"/>
          </p:nvPr>
        </p:nvSpPr>
        <p:spPr>
          <a:xfrm>
            <a:off x="477325" y="1013775"/>
            <a:ext cx="8189400" cy="30957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Läbisime Kadi Liigi juhendamisel töö analüüsi meetodide lühikursuse</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Kasutasime Maria Kütt personalijuhtimise kursuse ja Tartu Ülikooli inimuuringute eetika materjale</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Tuginesime eelkõige Tallinna Ülikooli töösuhete eeskirjale, õppekorralduseeskirjale ning  koormusarvestuste alustele</a:t>
            </a: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203" name="Google Shape;203;p10"/>
          <p:cNvSpPr txBox="1">
            <a:spLocks noGrp="1"/>
          </p:cNvSpPr>
          <p:nvPr>
            <p:ph type="title"/>
          </p:nvPr>
        </p:nvSpPr>
        <p:spPr>
          <a:xfrm>
            <a:off x="477330" y="39594"/>
            <a:ext cx="4462418" cy="9540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Teaduspõhisus</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4175950b83_0_17"/>
          <p:cNvSpPr txBox="1">
            <a:spLocks noGrp="1"/>
          </p:cNvSpPr>
          <p:nvPr>
            <p:ph type="body" idx="1"/>
          </p:nvPr>
        </p:nvSpPr>
        <p:spPr>
          <a:xfrm>
            <a:off x="477330" y="1013775"/>
            <a:ext cx="8189400" cy="1299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n-US" sz="2200">
                <a:solidFill>
                  <a:srgbClr val="24285D"/>
                </a:solidFill>
                <a:highlight>
                  <a:schemeClr val="lt1"/>
                </a:highlight>
                <a:latin typeface="Barlow Condensed"/>
                <a:ea typeface="Barlow Condensed"/>
                <a:cs typeface="Barlow Condensed"/>
                <a:sym typeface="Barlow Condensed"/>
              </a:rPr>
              <a:t>13 </a:t>
            </a:r>
            <a:r>
              <a:rPr lang="en-US" sz="2200">
                <a:solidFill>
                  <a:srgbClr val="24285D"/>
                </a:solidFill>
                <a:latin typeface="Barlow Condensed"/>
                <a:ea typeface="Barlow Condensed"/>
                <a:cs typeface="Barlow Condensed"/>
                <a:sym typeface="Barlow Condensed"/>
              </a:rPr>
              <a:t>erinevat eriala = laialdased teadmised ning kirju kogemustepagas, mis aitab jõuda seatud eesmärgini</a:t>
            </a: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None/>
            </a:pPr>
            <a:r>
              <a:rPr lang="en-US" sz="1800">
                <a:solidFill>
                  <a:srgbClr val="24285D"/>
                </a:solidFill>
                <a:latin typeface="Barlow Condensed"/>
                <a:ea typeface="Barlow Condensed"/>
                <a:cs typeface="Barlow Condensed"/>
                <a:sym typeface="Barlow Condensed"/>
              </a:rPr>
              <a:t>Haldus- ja ärikorraldus, Inglise keel ja kultuur, Käsitöötehnoloogiad ja disain , Organisatsioonikäitumine, Kutsepedagoogika, Psühholoogia, Prantsuse keel ja kultuur,</a:t>
            </a:r>
            <a:r>
              <a:rPr lang="en-US" sz="2200">
                <a:solidFill>
                  <a:srgbClr val="24285D"/>
                </a:solidFill>
                <a:latin typeface="Barlow Condensed"/>
                <a:ea typeface="Barlow Condensed"/>
                <a:cs typeface="Barlow Condensed"/>
                <a:sym typeface="Barlow Condensed"/>
              </a:rPr>
              <a:t> </a:t>
            </a:r>
            <a:r>
              <a:rPr lang="en-US" sz="1800" i="1">
                <a:solidFill>
                  <a:srgbClr val="002060"/>
                </a:solidFill>
                <a:latin typeface="Barlow Condensed"/>
                <a:ea typeface="Barlow Condensed"/>
                <a:cs typeface="Barlow Condensed"/>
                <a:sym typeface="Barlow Condensed"/>
              </a:rPr>
              <a:t>Kultuuriteadus, Alushariduse pedagoog, Nüüdiskultuur, Õigusteadus, Andragoogika, Ajakirjandus</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Mitu õppejõu või õpetajatöö kogemusega meeskonnaliiget</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Bakalaureuse kui ka magistri taseme õppekavade tudengid</a:t>
            </a: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210" name="Google Shape;210;g24175950b83_0_17"/>
          <p:cNvSpPr txBox="1">
            <a:spLocks noGrp="1"/>
          </p:cNvSpPr>
          <p:nvPr>
            <p:ph type="title"/>
          </p:nvPr>
        </p:nvSpPr>
        <p:spPr>
          <a:xfrm>
            <a:off x="477325" y="39600"/>
            <a:ext cx="62901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INTERDISTSIPLINAARSUS</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title"/>
          </p:nvPr>
        </p:nvSpPr>
        <p:spPr>
          <a:xfrm>
            <a:off x="1871899" y="1855077"/>
            <a:ext cx="5928560" cy="11583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PROJEKTI TÖÖRIISTAD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body" idx="1"/>
          </p:nvPr>
        </p:nvSpPr>
        <p:spPr>
          <a:xfrm>
            <a:off x="477325" y="1192450"/>
            <a:ext cx="7070700" cy="25362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17 läbiviidud kvalitatiivset intervjuud, 39 küsimust</a:t>
            </a:r>
            <a:endParaRPr/>
          </a:p>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Loodud kodeerimistabel tulemuste analüüsi läbiviimiseks</a:t>
            </a:r>
            <a:endParaRPr/>
          </a:p>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Sisend kvantitatiivseks uuringuks ning edaspidiseks töökoormuse kriitiliste punktide ülevaatamiseks </a:t>
            </a: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g2448ddd00ac_0_14"/>
          <p:cNvPicPr preferRelativeResize="0"/>
          <p:nvPr/>
        </p:nvPicPr>
        <p:blipFill>
          <a:blip r:embed="rId3">
            <a:alphaModFix/>
          </a:blip>
          <a:stretch>
            <a:fillRect/>
          </a:stretch>
        </p:blipFill>
        <p:spPr>
          <a:xfrm>
            <a:off x="5377000" y="2539975"/>
            <a:ext cx="3619226" cy="2412225"/>
          </a:xfrm>
          <a:prstGeom prst="rect">
            <a:avLst/>
          </a:prstGeom>
          <a:noFill/>
          <a:ln>
            <a:noFill/>
          </a:ln>
        </p:spPr>
      </p:pic>
      <p:sp>
        <p:nvSpPr>
          <p:cNvPr id="228" name="Google Shape;228;g2448ddd00ac_0_14"/>
          <p:cNvSpPr txBox="1">
            <a:spLocks noGrp="1"/>
          </p:cNvSpPr>
          <p:nvPr>
            <p:ph type="body" idx="1"/>
          </p:nvPr>
        </p:nvSpPr>
        <p:spPr>
          <a:xfrm>
            <a:off x="477325" y="993600"/>
            <a:ext cx="5500500" cy="3292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Sissejuhatus</a:t>
            </a:r>
            <a:br>
              <a:rPr lang="en-US" sz="2200">
                <a:solidFill>
                  <a:srgbClr val="24285D"/>
                </a:solidFill>
                <a:latin typeface="Barlow Condensed"/>
                <a:ea typeface="Barlow Condensed"/>
                <a:cs typeface="Barlow Condensed"/>
                <a:sym typeface="Barlow Condensed"/>
              </a:rPr>
            </a:br>
            <a:r>
              <a:rPr lang="en-US" sz="2200">
                <a:solidFill>
                  <a:srgbClr val="24285D"/>
                </a:solidFill>
                <a:latin typeface="Barlow Condensed"/>
                <a:ea typeface="Barlow Condensed"/>
                <a:cs typeface="Barlow Condensed"/>
                <a:sym typeface="Barlow Condensed"/>
              </a:rPr>
              <a:t>Ainete õpetamine (20 min)</a:t>
            </a:r>
            <a:br>
              <a:rPr lang="en-US" sz="2200">
                <a:solidFill>
                  <a:srgbClr val="24285D"/>
                </a:solidFill>
                <a:latin typeface="Barlow Condensed"/>
                <a:ea typeface="Barlow Condensed"/>
                <a:cs typeface="Barlow Condensed"/>
                <a:sym typeface="Barlow Condensed"/>
              </a:rPr>
            </a:br>
            <a:r>
              <a:rPr lang="en-US" sz="2200">
                <a:solidFill>
                  <a:srgbClr val="24285D"/>
                </a:solidFill>
                <a:latin typeface="Barlow Condensed"/>
                <a:ea typeface="Barlow Condensed"/>
                <a:cs typeface="Barlow Condensed"/>
                <a:sym typeface="Barlow Condensed"/>
              </a:rPr>
              <a:t>Praktika (0-3min)</a:t>
            </a:r>
            <a:br>
              <a:rPr lang="en-US" sz="2200">
                <a:solidFill>
                  <a:srgbClr val="24285D"/>
                </a:solidFill>
                <a:latin typeface="Barlow Condensed"/>
                <a:ea typeface="Barlow Condensed"/>
                <a:cs typeface="Barlow Condensed"/>
                <a:sym typeface="Barlow Condensed"/>
              </a:rPr>
            </a:br>
            <a:r>
              <a:rPr lang="en-US" sz="2200">
                <a:solidFill>
                  <a:srgbClr val="24285D"/>
                </a:solidFill>
                <a:latin typeface="Barlow Condensed"/>
                <a:ea typeface="Barlow Condensed"/>
                <a:cs typeface="Barlow Condensed"/>
                <a:sym typeface="Barlow Condensed"/>
              </a:rPr>
              <a:t>Juhendamine (5 min)</a:t>
            </a:r>
            <a:br>
              <a:rPr lang="en-US" sz="2200">
                <a:solidFill>
                  <a:srgbClr val="24285D"/>
                </a:solidFill>
                <a:latin typeface="Barlow Condensed"/>
                <a:ea typeface="Barlow Condensed"/>
                <a:cs typeface="Barlow Condensed"/>
                <a:sym typeface="Barlow Condensed"/>
              </a:rPr>
            </a:br>
            <a:r>
              <a:rPr lang="en-US" sz="2200">
                <a:solidFill>
                  <a:srgbClr val="24285D"/>
                </a:solidFill>
                <a:latin typeface="Barlow Condensed"/>
                <a:ea typeface="Barlow Condensed"/>
                <a:cs typeface="Barlow Condensed"/>
                <a:sym typeface="Barlow Condensed"/>
              </a:rPr>
              <a:t>Õppetööga seotud komisjonid (0-1 min)</a:t>
            </a:r>
            <a:br>
              <a:rPr lang="en-US" sz="2200">
                <a:solidFill>
                  <a:srgbClr val="24285D"/>
                </a:solidFill>
                <a:latin typeface="Barlow Condensed"/>
                <a:ea typeface="Barlow Condensed"/>
                <a:cs typeface="Barlow Condensed"/>
                <a:sym typeface="Barlow Condensed"/>
              </a:rPr>
            </a:br>
            <a:r>
              <a:rPr lang="en-US" sz="2200">
                <a:solidFill>
                  <a:srgbClr val="24285D"/>
                </a:solidFill>
                <a:latin typeface="Barlow Condensed"/>
                <a:ea typeface="Barlow Condensed"/>
                <a:cs typeface="Barlow Condensed"/>
                <a:sym typeface="Barlow Condensed"/>
              </a:rPr>
              <a:t>Õppejõu professionaalne areng (3-5 min)</a:t>
            </a:r>
            <a:br>
              <a:rPr lang="en-US" sz="2200">
                <a:solidFill>
                  <a:srgbClr val="24285D"/>
                </a:solidFill>
                <a:latin typeface="Barlow Condensed"/>
                <a:ea typeface="Barlow Condensed"/>
                <a:cs typeface="Barlow Condensed"/>
                <a:sym typeface="Barlow Condensed"/>
              </a:rPr>
            </a:br>
            <a:r>
              <a:rPr lang="en-US" sz="2200">
                <a:solidFill>
                  <a:srgbClr val="24285D"/>
                </a:solidFill>
                <a:latin typeface="Barlow Condensed"/>
                <a:ea typeface="Barlow Condensed"/>
                <a:cs typeface="Barlow Condensed"/>
                <a:sym typeface="Barlow Condensed"/>
              </a:rPr>
              <a:t>Õppekava arendus (1-4 min)</a:t>
            </a:r>
            <a:br>
              <a:rPr lang="en-US" sz="2200">
                <a:solidFill>
                  <a:srgbClr val="24285D"/>
                </a:solidFill>
                <a:latin typeface="Barlow Condensed"/>
                <a:ea typeface="Barlow Condensed"/>
                <a:cs typeface="Barlow Condensed"/>
                <a:sym typeface="Barlow Condensed"/>
              </a:rPr>
            </a:br>
            <a:r>
              <a:rPr lang="en-US" sz="2200">
                <a:solidFill>
                  <a:srgbClr val="24285D"/>
                </a:solidFill>
                <a:latin typeface="Barlow Condensed"/>
                <a:ea typeface="Barlow Condensed"/>
                <a:cs typeface="Barlow Condensed"/>
                <a:sym typeface="Barlow Condensed"/>
              </a:rPr>
              <a:t>Muu (7-10)</a:t>
            </a: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229" name="Google Shape;229;g2448ddd00ac_0_14"/>
          <p:cNvSpPr txBox="1">
            <a:spLocks noGrp="1"/>
          </p:cNvSpPr>
          <p:nvPr>
            <p:ph type="title"/>
          </p:nvPr>
        </p:nvSpPr>
        <p:spPr>
          <a:xfrm>
            <a:off x="477321" y="39600"/>
            <a:ext cx="82983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Kvalitatiivne uuring/Intervjuud </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448ddd00ac_0_31"/>
          <p:cNvSpPr txBox="1">
            <a:spLocks noGrp="1"/>
          </p:cNvSpPr>
          <p:nvPr>
            <p:ph type="body" idx="1"/>
          </p:nvPr>
        </p:nvSpPr>
        <p:spPr>
          <a:xfrm>
            <a:off x="477325" y="993600"/>
            <a:ext cx="5500500" cy="3292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236" name="Google Shape;236;g2448ddd00ac_0_31"/>
          <p:cNvSpPr txBox="1">
            <a:spLocks noGrp="1"/>
          </p:cNvSpPr>
          <p:nvPr>
            <p:ph type="title"/>
          </p:nvPr>
        </p:nvSpPr>
        <p:spPr>
          <a:xfrm>
            <a:off x="477321" y="39600"/>
            <a:ext cx="82983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Kvalitatiivne uuring/ Kodeerimistabel </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237" name="Google Shape;237;g2448ddd00ac_0_31"/>
          <p:cNvPicPr preferRelativeResize="0"/>
          <p:nvPr/>
        </p:nvPicPr>
        <p:blipFill>
          <a:blip r:embed="rId3">
            <a:alphaModFix/>
          </a:blip>
          <a:stretch>
            <a:fillRect/>
          </a:stretch>
        </p:blipFill>
        <p:spPr>
          <a:xfrm>
            <a:off x="0" y="1157789"/>
            <a:ext cx="4356376" cy="2753811"/>
          </a:xfrm>
          <a:prstGeom prst="rect">
            <a:avLst/>
          </a:prstGeom>
          <a:noFill/>
          <a:ln>
            <a:noFill/>
          </a:ln>
        </p:spPr>
      </p:pic>
      <p:pic>
        <p:nvPicPr>
          <p:cNvPr id="238" name="Google Shape;238;g2448ddd00ac_0_31"/>
          <p:cNvPicPr preferRelativeResize="0"/>
          <p:nvPr/>
        </p:nvPicPr>
        <p:blipFill>
          <a:blip r:embed="rId4">
            <a:alphaModFix/>
          </a:blip>
          <a:stretch>
            <a:fillRect/>
          </a:stretch>
        </p:blipFill>
        <p:spPr>
          <a:xfrm>
            <a:off x="4572001" y="1157800"/>
            <a:ext cx="4532434" cy="2753800"/>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448ddd00ac_0_23"/>
          <p:cNvSpPr txBox="1">
            <a:spLocks noGrp="1"/>
          </p:cNvSpPr>
          <p:nvPr>
            <p:ph type="body" idx="1"/>
          </p:nvPr>
        </p:nvSpPr>
        <p:spPr>
          <a:xfrm>
            <a:off x="477325" y="1192450"/>
            <a:ext cx="5500500" cy="129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pic>
        <p:nvPicPr>
          <p:cNvPr id="245" name="Google Shape;245;g2448ddd00ac_0_23"/>
          <p:cNvPicPr preferRelativeResize="0"/>
          <p:nvPr/>
        </p:nvPicPr>
        <p:blipFill>
          <a:blip r:embed="rId3">
            <a:alphaModFix/>
          </a:blip>
          <a:stretch>
            <a:fillRect/>
          </a:stretch>
        </p:blipFill>
        <p:spPr>
          <a:xfrm>
            <a:off x="718525" y="993600"/>
            <a:ext cx="7573125" cy="3616049"/>
          </a:xfrm>
          <a:prstGeom prst="rect">
            <a:avLst/>
          </a:prstGeom>
          <a:noFill/>
          <a:ln>
            <a:noFill/>
          </a:ln>
        </p:spPr>
      </p:pic>
      <p:sp>
        <p:nvSpPr>
          <p:cNvPr id="246" name="Google Shape;246;g2448ddd00ac_0_23"/>
          <p:cNvSpPr txBox="1">
            <a:spLocks noGrp="1"/>
          </p:cNvSpPr>
          <p:nvPr>
            <p:ph type="title"/>
          </p:nvPr>
        </p:nvSpPr>
        <p:spPr>
          <a:xfrm>
            <a:off x="477321" y="39600"/>
            <a:ext cx="82983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Kvantitatiivne uuring: ettevalmistatud</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a:spLocks noGrp="1"/>
          </p:cNvSpPr>
          <p:nvPr>
            <p:ph type="title"/>
          </p:nvPr>
        </p:nvSpPr>
        <p:spPr>
          <a:xfrm>
            <a:off x="1871900" y="1855075"/>
            <a:ext cx="4684500" cy="115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TULEMUSED &amp; JÄRELDUSED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448ddd00ac_0_41"/>
          <p:cNvSpPr txBox="1">
            <a:spLocks noGrp="1"/>
          </p:cNvSpPr>
          <p:nvPr>
            <p:ph type="body" idx="1"/>
          </p:nvPr>
        </p:nvSpPr>
        <p:spPr>
          <a:xfrm>
            <a:off x="477325" y="993675"/>
            <a:ext cx="7170300" cy="34725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Juba praegu on võimalik visandada üldist trendi, et õppejõudude hinnangul pigem ei vasta praegune koormusarvestuse süsteem reaalsele töökoormusele.  </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Täiendavalt toodi välja teadustöö tegemise vajadus kui oluline aspekt õppejõu sisemise motivatsiooni toetamiseks.</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Kuhu kaob aeg - meilivahetusse (üks seminar ja selgitused vs x+n meilisõnumit (nii tudengitega kui kolleegidega)</a:t>
            </a: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34141" y="215699"/>
            <a:ext cx="7962900" cy="92612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a:ea typeface="Barlow Condensed"/>
                <a:cs typeface="Barlow Condensed"/>
                <a:sym typeface="Barlow Condensed"/>
              </a:rPr>
              <a:t>TEEMAD</a:t>
            </a:r>
            <a:endParaRPr sz="4500" i="1">
              <a:solidFill>
                <a:srgbClr val="EC008B"/>
              </a:solidFill>
              <a:latin typeface="Barlow Condensed"/>
              <a:ea typeface="Barlow Condensed"/>
              <a:cs typeface="Barlow Condensed"/>
              <a:sym typeface="Barlow Condensed"/>
            </a:endParaRPr>
          </a:p>
        </p:txBody>
      </p:sp>
      <p:sp>
        <p:nvSpPr>
          <p:cNvPr id="128" name="Google Shape;128;p2"/>
          <p:cNvSpPr/>
          <p:nvPr/>
        </p:nvSpPr>
        <p:spPr>
          <a:xfrm>
            <a:off x="1626548" y="2287423"/>
            <a:ext cx="1833589" cy="3539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Esindatud erialad, juhendaja</a:t>
            </a:r>
            <a:r>
              <a:rPr lang="en-US" sz="1700">
                <a:solidFill>
                  <a:srgbClr val="24285D"/>
                </a:solidFill>
                <a:latin typeface="Barlow Condensed"/>
                <a:ea typeface="Barlow Condensed"/>
                <a:cs typeface="Barlow Condensed"/>
                <a:sym typeface="Barlow Condensed"/>
              </a:rPr>
              <a:t>d</a:t>
            </a:r>
            <a:endParaRPr sz="1700" b="0" i="0" u="none" strike="noStrike" cap="none">
              <a:solidFill>
                <a:srgbClr val="24285D"/>
              </a:solidFill>
              <a:latin typeface="Barlow Condensed"/>
              <a:ea typeface="Barlow Condensed"/>
              <a:cs typeface="Barlow Condensed"/>
              <a:sym typeface="Barlow Condensed"/>
            </a:endParaRPr>
          </a:p>
        </p:txBody>
      </p:sp>
      <p:sp>
        <p:nvSpPr>
          <p:cNvPr id="129" name="Google Shape;129;p2"/>
          <p:cNvSpPr/>
          <p:nvPr/>
        </p:nvSpPr>
        <p:spPr>
          <a:xfrm>
            <a:off x="5798915" y="2300492"/>
            <a:ext cx="1982534" cy="3539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Rakendatud tegevused</a:t>
            </a:r>
            <a:endParaRPr sz="1700" b="0" i="0" u="none" strike="noStrike" cap="none">
              <a:solidFill>
                <a:srgbClr val="24285D"/>
              </a:solidFill>
              <a:latin typeface="Barlow Condensed"/>
              <a:ea typeface="Barlow Condensed"/>
              <a:cs typeface="Barlow Condensed"/>
              <a:sym typeface="Barlow Condensed"/>
            </a:endParaRPr>
          </a:p>
        </p:txBody>
      </p:sp>
      <p:sp>
        <p:nvSpPr>
          <p:cNvPr id="130" name="Google Shape;130;p2"/>
          <p:cNvSpPr/>
          <p:nvPr/>
        </p:nvSpPr>
        <p:spPr>
          <a:xfrm>
            <a:off x="1435421" y="3910738"/>
            <a:ext cx="2215841" cy="5847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Projekti teaduspõhisus ja interdistsiplinaarsus</a:t>
            </a:r>
            <a:endParaRPr sz="1700" b="0" i="0" u="none" strike="noStrike" cap="none">
              <a:solidFill>
                <a:srgbClr val="24285D"/>
              </a:solidFill>
              <a:latin typeface="Barlow Condensed"/>
              <a:ea typeface="Barlow Condensed"/>
              <a:cs typeface="Barlow Condensed"/>
              <a:sym typeface="Barlow Condensed"/>
            </a:endParaRPr>
          </a:p>
        </p:txBody>
      </p:sp>
      <p:sp>
        <p:nvSpPr>
          <p:cNvPr id="131" name="Google Shape;131;p2"/>
          <p:cNvSpPr/>
          <p:nvPr/>
        </p:nvSpPr>
        <p:spPr>
          <a:xfrm>
            <a:off x="3743547" y="2288304"/>
            <a:ext cx="1751482" cy="3539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Probleem, olulisus </a:t>
            </a:r>
            <a:endParaRPr/>
          </a:p>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ja eesmärk</a:t>
            </a:r>
            <a:endParaRPr sz="1700" b="0" i="0" u="none" strike="noStrike" cap="none">
              <a:solidFill>
                <a:srgbClr val="24285D"/>
              </a:solidFill>
              <a:latin typeface="Barlow Condensed"/>
              <a:ea typeface="Barlow Condensed"/>
              <a:cs typeface="Barlow Condensed"/>
              <a:sym typeface="Barlow Condensed"/>
            </a:endParaRPr>
          </a:p>
        </p:txBody>
      </p:sp>
      <p:cxnSp>
        <p:nvCxnSpPr>
          <p:cNvPr id="132" name="Google Shape;132;p2"/>
          <p:cNvCxnSpPr/>
          <p:nvPr/>
        </p:nvCxnSpPr>
        <p:spPr>
          <a:xfrm flipH="1">
            <a:off x="3520889" y="1371266"/>
            <a:ext cx="164726" cy="659800"/>
          </a:xfrm>
          <a:prstGeom prst="straightConnector1">
            <a:avLst/>
          </a:prstGeom>
          <a:noFill/>
          <a:ln w="53975" cap="flat" cmpd="sng">
            <a:solidFill>
              <a:srgbClr val="BE1E2D"/>
            </a:solidFill>
            <a:prstDash val="solid"/>
            <a:miter lim="800000"/>
            <a:headEnd type="none" w="sm" len="sm"/>
            <a:tailEnd type="none" w="sm" len="sm"/>
          </a:ln>
        </p:spPr>
      </p:cxnSp>
      <p:cxnSp>
        <p:nvCxnSpPr>
          <p:cNvPr id="133" name="Google Shape;133;p2"/>
          <p:cNvCxnSpPr/>
          <p:nvPr/>
        </p:nvCxnSpPr>
        <p:spPr>
          <a:xfrm flipH="1">
            <a:off x="5604473" y="1365821"/>
            <a:ext cx="164726" cy="659800"/>
          </a:xfrm>
          <a:prstGeom prst="straightConnector1">
            <a:avLst/>
          </a:prstGeom>
          <a:noFill/>
          <a:ln w="53975" cap="flat" cmpd="sng">
            <a:solidFill>
              <a:srgbClr val="BE1E2D"/>
            </a:solidFill>
            <a:prstDash val="solid"/>
            <a:miter lim="800000"/>
            <a:headEnd type="none" w="sm" len="sm"/>
            <a:tailEnd type="none" w="sm" len="sm"/>
          </a:ln>
        </p:spPr>
      </p:cxnSp>
      <p:cxnSp>
        <p:nvCxnSpPr>
          <p:cNvPr id="134" name="Google Shape;134;p2"/>
          <p:cNvCxnSpPr/>
          <p:nvPr/>
        </p:nvCxnSpPr>
        <p:spPr>
          <a:xfrm flipH="1">
            <a:off x="7667828" y="1345332"/>
            <a:ext cx="164726" cy="659800"/>
          </a:xfrm>
          <a:prstGeom prst="straightConnector1">
            <a:avLst/>
          </a:prstGeom>
          <a:noFill/>
          <a:ln w="53975" cap="flat" cmpd="sng">
            <a:solidFill>
              <a:srgbClr val="BE1E2D"/>
            </a:solidFill>
            <a:prstDash val="solid"/>
            <a:miter lim="800000"/>
            <a:headEnd type="none" w="sm" len="sm"/>
            <a:tailEnd type="none" w="sm" len="sm"/>
          </a:ln>
        </p:spPr>
      </p:cxnSp>
      <p:cxnSp>
        <p:nvCxnSpPr>
          <p:cNvPr id="135" name="Google Shape;135;p2"/>
          <p:cNvCxnSpPr/>
          <p:nvPr/>
        </p:nvCxnSpPr>
        <p:spPr>
          <a:xfrm flipH="1">
            <a:off x="3518171" y="3176670"/>
            <a:ext cx="164726" cy="659800"/>
          </a:xfrm>
          <a:prstGeom prst="straightConnector1">
            <a:avLst/>
          </a:prstGeom>
          <a:noFill/>
          <a:ln w="53975" cap="flat" cmpd="sng">
            <a:solidFill>
              <a:srgbClr val="BE1E2D"/>
            </a:solidFill>
            <a:prstDash val="solid"/>
            <a:miter lim="800000"/>
            <a:headEnd type="none" w="sm" len="sm"/>
            <a:tailEnd type="none" w="sm" len="sm"/>
          </a:ln>
        </p:spPr>
      </p:cxnSp>
      <p:sp>
        <p:nvSpPr>
          <p:cNvPr id="136" name="Google Shape;136;p2"/>
          <p:cNvSpPr/>
          <p:nvPr/>
        </p:nvSpPr>
        <p:spPr>
          <a:xfrm>
            <a:off x="3651262" y="3910738"/>
            <a:ext cx="2026976" cy="61555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Projekti tulemused</a:t>
            </a:r>
            <a:endParaRPr sz="1700" b="0" i="0" u="none" strike="noStrike" cap="none">
              <a:solidFill>
                <a:srgbClr val="24285D"/>
              </a:solidFill>
              <a:latin typeface="Barlow Condensed"/>
              <a:ea typeface="Barlow Condensed"/>
              <a:cs typeface="Barlow Condensed"/>
              <a:sym typeface="Barlow Condensed"/>
            </a:endParaRPr>
          </a:p>
        </p:txBody>
      </p:sp>
      <p:cxnSp>
        <p:nvCxnSpPr>
          <p:cNvPr id="137" name="Google Shape;137;p2"/>
          <p:cNvCxnSpPr/>
          <p:nvPr/>
        </p:nvCxnSpPr>
        <p:spPr>
          <a:xfrm flipH="1">
            <a:off x="5604473" y="3176670"/>
            <a:ext cx="164726" cy="659800"/>
          </a:xfrm>
          <a:prstGeom prst="straightConnector1">
            <a:avLst/>
          </a:prstGeom>
          <a:noFill/>
          <a:ln w="53975" cap="flat" cmpd="sng">
            <a:solidFill>
              <a:srgbClr val="BE1E2D"/>
            </a:solidFill>
            <a:prstDash val="solid"/>
            <a:miter lim="800000"/>
            <a:headEnd type="none" w="sm" len="sm"/>
            <a:tailEnd type="none" w="sm" len="sm"/>
          </a:ln>
        </p:spPr>
      </p:cxnSp>
      <p:sp>
        <p:nvSpPr>
          <p:cNvPr id="138" name="Google Shape;138;p2"/>
          <p:cNvSpPr/>
          <p:nvPr/>
        </p:nvSpPr>
        <p:spPr>
          <a:xfrm>
            <a:off x="5867103" y="3895348"/>
            <a:ext cx="2026976" cy="61555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Järeldused</a:t>
            </a:r>
            <a:endParaRPr sz="1700" b="0" i="0" u="none" strike="noStrike" cap="none">
              <a:solidFill>
                <a:srgbClr val="24285D"/>
              </a:solidFill>
              <a:latin typeface="Barlow Condensed"/>
              <a:ea typeface="Barlow Condensed"/>
              <a:cs typeface="Barlow Condensed"/>
              <a:sym typeface="Barlow Condensed"/>
            </a:endParaRPr>
          </a:p>
        </p:txBody>
      </p:sp>
      <p:cxnSp>
        <p:nvCxnSpPr>
          <p:cNvPr id="139" name="Google Shape;139;p2"/>
          <p:cNvCxnSpPr/>
          <p:nvPr/>
        </p:nvCxnSpPr>
        <p:spPr>
          <a:xfrm flipH="1">
            <a:off x="7665267" y="3176670"/>
            <a:ext cx="164726" cy="659800"/>
          </a:xfrm>
          <a:prstGeom prst="straightConnector1">
            <a:avLst/>
          </a:prstGeom>
          <a:noFill/>
          <a:ln w="53975" cap="flat" cmpd="sng">
            <a:solidFill>
              <a:srgbClr val="BE1E2D"/>
            </a:solidFill>
            <a:prstDash val="solid"/>
            <a:miter lim="800000"/>
            <a:headEnd type="none" w="sm" len="sm"/>
            <a:tailEnd type="none" w="sm" len="sm"/>
          </a:ln>
        </p:spPr>
      </p:cxnSp>
      <p:pic>
        <p:nvPicPr>
          <p:cNvPr id="140" name="Google Shape;140;p2"/>
          <p:cNvPicPr preferRelativeResize="0"/>
          <p:nvPr/>
        </p:nvPicPr>
        <p:blipFill>
          <a:blip r:embed="rId3">
            <a:alphaModFix/>
          </a:blip>
          <a:stretch>
            <a:fillRect/>
          </a:stretch>
        </p:blipFill>
        <p:spPr>
          <a:xfrm>
            <a:off x="1929074" y="2751601"/>
            <a:ext cx="1228524" cy="1228549"/>
          </a:xfrm>
          <a:prstGeom prst="rect">
            <a:avLst/>
          </a:prstGeom>
          <a:noFill/>
          <a:ln>
            <a:noFill/>
          </a:ln>
        </p:spPr>
      </p:pic>
      <p:pic>
        <p:nvPicPr>
          <p:cNvPr id="141" name="Google Shape;141;p2"/>
          <p:cNvPicPr preferRelativeResize="0"/>
          <p:nvPr/>
        </p:nvPicPr>
        <p:blipFill>
          <a:blip r:embed="rId4">
            <a:alphaModFix/>
          </a:blip>
          <a:stretch>
            <a:fillRect/>
          </a:stretch>
        </p:blipFill>
        <p:spPr>
          <a:xfrm>
            <a:off x="1908350" y="740700"/>
            <a:ext cx="1405251" cy="1405251"/>
          </a:xfrm>
          <a:prstGeom prst="rect">
            <a:avLst/>
          </a:prstGeom>
          <a:noFill/>
          <a:ln>
            <a:noFill/>
          </a:ln>
        </p:spPr>
      </p:pic>
      <p:pic>
        <p:nvPicPr>
          <p:cNvPr id="142" name="Google Shape;142;p2"/>
          <p:cNvPicPr preferRelativeResize="0"/>
          <p:nvPr/>
        </p:nvPicPr>
        <p:blipFill>
          <a:blip r:embed="rId5">
            <a:alphaModFix/>
          </a:blip>
          <a:stretch>
            <a:fillRect/>
          </a:stretch>
        </p:blipFill>
        <p:spPr>
          <a:xfrm>
            <a:off x="3889116" y="683948"/>
            <a:ext cx="1511880" cy="1432152"/>
          </a:xfrm>
          <a:prstGeom prst="rect">
            <a:avLst/>
          </a:prstGeom>
          <a:noFill/>
          <a:ln>
            <a:noFill/>
          </a:ln>
        </p:spPr>
      </p:pic>
      <p:pic>
        <p:nvPicPr>
          <p:cNvPr id="143" name="Google Shape;143;p2"/>
          <p:cNvPicPr preferRelativeResize="0"/>
          <p:nvPr/>
        </p:nvPicPr>
        <p:blipFill>
          <a:blip r:embed="rId6">
            <a:alphaModFix/>
          </a:blip>
          <a:stretch>
            <a:fillRect/>
          </a:stretch>
        </p:blipFill>
        <p:spPr>
          <a:xfrm>
            <a:off x="5972663" y="959151"/>
            <a:ext cx="1432151" cy="1432151"/>
          </a:xfrm>
          <a:prstGeom prst="rect">
            <a:avLst/>
          </a:prstGeom>
          <a:noFill/>
          <a:ln>
            <a:noFill/>
          </a:ln>
        </p:spPr>
      </p:pic>
      <p:pic>
        <p:nvPicPr>
          <p:cNvPr id="144" name="Google Shape;144;p2"/>
          <p:cNvPicPr preferRelativeResize="0"/>
          <p:nvPr/>
        </p:nvPicPr>
        <p:blipFill>
          <a:blip r:embed="rId7">
            <a:alphaModFix/>
          </a:blip>
          <a:stretch>
            <a:fillRect/>
          </a:stretch>
        </p:blipFill>
        <p:spPr>
          <a:xfrm>
            <a:off x="5841501" y="2937640"/>
            <a:ext cx="1751475" cy="1042510"/>
          </a:xfrm>
          <a:prstGeom prst="rect">
            <a:avLst/>
          </a:prstGeom>
          <a:noFill/>
          <a:ln>
            <a:noFill/>
          </a:ln>
        </p:spPr>
      </p:pic>
      <p:pic>
        <p:nvPicPr>
          <p:cNvPr id="145" name="Google Shape;145;p2"/>
          <p:cNvPicPr preferRelativeResize="0"/>
          <p:nvPr/>
        </p:nvPicPr>
        <p:blipFill>
          <a:blip r:embed="rId8">
            <a:alphaModFix/>
          </a:blip>
          <a:stretch>
            <a:fillRect/>
          </a:stretch>
        </p:blipFill>
        <p:spPr>
          <a:xfrm>
            <a:off x="3743551" y="2875222"/>
            <a:ext cx="1751475" cy="1167355"/>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4"/>
          <p:cNvSpPr txBox="1">
            <a:spLocks noGrp="1"/>
          </p:cNvSpPr>
          <p:nvPr>
            <p:ph type="body" idx="1"/>
          </p:nvPr>
        </p:nvSpPr>
        <p:spPr>
          <a:xfrm>
            <a:off x="405975" y="489225"/>
            <a:ext cx="8007900" cy="129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ELU meeskonnatööd õppejõudude ajakasutuse ja koormuse väljaselgitamisel saavad edaspidi rakendada teisedki ülikoolid samasuguse uurimuse läbiviimisel.</a:t>
            </a: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 Tõenäoliselt tuleb koormusarvestuse põhimõtteid lähitulevikus uuendada kõikides ülikoolides. Seetõttu võib antud tööd käsitleda ka pilootprojektina. </a:t>
            </a: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Kui need uurimused ühendada, saab selgeks, milline on üldine olukord avalik-õiguslikes ülikoolides kõrghariduse andmisel töötajate seisukohalt. Sellest teadmisest sõltub ühiskonna tulevik otseselt, sest kõrgharidus on teadmispõhise ja eduka ühiskonna mootor.</a:t>
            </a:r>
            <a:endParaRPr sz="2200">
              <a:solidFill>
                <a:srgbClr val="24285D"/>
              </a:solidFill>
              <a:latin typeface="Barlow Condensed"/>
              <a:ea typeface="Barlow Condensed"/>
              <a:cs typeface="Barlow Condensed"/>
              <a:sym typeface="Barlow Condensed"/>
            </a:endParaRPr>
          </a:p>
          <a:p>
            <a:pPr marL="457200" lvl="0" indent="0" algn="l" rtl="0">
              <a:lnSpc>
                <a:spcPct val="120000"/>
              </a:lnSpc>
              <a:spcBef>
                <a:spcPts val="1200"/>
              </a:spcBef>
              <a:spcAft>
                <a:spcPts val="0"/>
              </a:spcAft>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5"/>
          <p:cNvSpPr/>
          <p:nvPr/>
        </p:nvSpPr>
        <p:spPr>
          <a:xfrm>
            <a:off x="483876" y="1341475"/>
            <a:ext cx="4586100" cy="3181200"/>
          </a:xfrm>
          <a:prstGeom prst="rect">
            <a:avLst/>
          </a:prstGeom>
          <a:noFill/>
          <a:ln>
            <a:noFill/>
          </a:ln>
        </p:spPr>
        <p:txBody>
          <a:bodyPr spcFirstLastPara="1" wrap="square" lIns="91425" tIns="45700" rIns="91425" bIns="45700" anchor="t" anchorCtr="0">
            <a:noAutofit/>
          </a:bodyPr>
          <a:lstStyle/>
          <a:p>
            <a:pPr marL="0" marR="0" lvl="0" indent="0" algn="r" rtl="0">
              <a:lnSpc>
                <a:spcPct val="60000"/>
              </a:lnSpc>
              <a:spcBef>
                <a:spcPts val="0"/>
              </a:spcBef>
              <a:spcAft>
                <a:spcPts val="0"/>
              </a:spcAft>
              <a:buNone/>
            </a:pPr>
            <a:r>
              <a:rPr lang="en-US" sz="3900" b="0" i="1" u="none" strike="noStrike" cap="none">
                <a:solidFill>
                  <a:srgbClr val="EC008B"/>
                </a:solidFill>
                <a:latin typeface="Barlow Condensed Medium"/>
                <a:ea typeface="Barlow Condensed Medium"/>
                <a:cs typeface="Barlow Condensed Medium"/>
                <a:sym typeface="Barlow Condensed Medium"/>
              </a:rPr>
              <a:t>     </a:t>
            </a:r>
            <a:endParaRPr sz="69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None/>
            </a:pPr>
            <a:r>
              <a:rPr lang="en-US" sz="6900" b="0" i="1" u="none" strike="noStrike" cap="none">
                <a:solidFill>
                  <a:srgbClr val="EC008B"/>
                </a:solidFill>
                <a:latin typeface="Barlow Condensed Medium"/>
                <a:ea typeface="Barlow Condensed Medium"/>
                <a:cs typeface="Barlow Condensed Medium"/>
                <a:sym typeface="Barlow Condensed Medium"/>
              </a:rPr>
              <a:t>      </a:t>
            </a:r>
            <a:r>
              <a:rPr lang="en-US" sz="6900" b="0" i="1" u="none" strike="noStrike" cap="none">
                <a:solidFill>
                  <a:srgbClr val="EC008B"/>
                </a:solidFill>
                <a:latin typeface="Barlow Condensed ExtraLight"/>
                <a:ea typeface="Barlow Condensed ExtraLight"/>
                <a:cs typeface="Barlow Condensed ExtraLight"/>
                <a:sym typeface="Barlow Condensed ExtraLight"/>
              </a:rPr>
              <a:t>TÄNAME KUULAMAST</a:t>
            </a:r>
            <a:endParaRPr sz="69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None/>
            </a:pPr>
            <a:r>
              <a:rPr lang="en-US" sz="6900" b="0" i="1" u="none" strike="noStrike" cap="none">
                <a:solidFill>
                  <a:srgbClr val="EC008B"/>
                </a:solidFill>
                <a:latin typeface="Barlow Condensed Medium"/>
                <a:ea typeface="Barlow Condensed Medium"/>
                <a:cs typeface="Barlow Condensed Medium"/>
                <a:sym typeface="Barlow Condensed Medium"/>
              </a:rPr>
              <a:t>         </a:t>
            </a:r>
            <a:endParaRPr sz="6900" b="0" i="1" u="none" strike="noStrike" cap="none">
              <a:solidFill>
                <a:srgbClr val="EC008B"/>
              </a:solidFill>
              <a:latin typeface="Barlow Condensed ExtraLight"/>
              <a:ea typeface="Barlow Condensed ExtraLight"/>
              <a:cs typeface="Barlow Condensed ExtraLight"/>
              <a:sym typeface="Barlow Condensed ExtraLight"/>
            </a:endParaRPr>
          </a:p>
        </p:txBody>
      </p:sp>
      <p:pic>
        <p:nvPicPr>
          <p:cNvPr id="269" name="Google Shape;269;p15"/>
          <p:cNvPicPr preferRelativeResize="0"/>
          <p:nvPr/>
        </p:nvPicPr>
        <p:blipFill>
          <a:blip r:embed="rId3">
            <a:alphaModFix/>
          </a:blip>
          <a:stretch>
            <a:fillRect/>
          </a:stretch>
        </p:blipFill>
        <p:spPr>
          <a:xfrm flipH="1">
            <a:off x="227351" y="3131700"/>
            <a:ext cx="3005000" cy="1834501"/>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
          <p:cNvSpPr txBox="1">
            <a:spLocks noGrp="1"/>
          </p:cNvSpPr>
          <p:nvPr>
            <p:ph type="subTitle" idx="4294967295"/>
          </p:nvPr>
        </p:nvSpPr>
        <p:spPr>
          <a:xfrm>
            <a:off x="546575" y="0"/>
            <a:ext cx="3101700" cy="38373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rgbClr val="9B002B"/>
              </a:buClr>
              <a:buSzPts val="2000"/>
              <a:buFont typeface="Merriweather Sans"/>
              <a:buNone/>
            </a:pPr>
            <a:r>
              <a:rPr lang="en-US" sz="2400" b="0" i="0" u="none" strike="noStrike" cap="none">
                <a:solidFill>
                  <a:srgbClr val="002060"/>
                </a:solidFill>
                <a:latin typeface="Barlow Condensed Medium"/>
                <a:ea typeface="Barlow Condensed Medium"/>
                <a:cs typeface="Barlow Condensed Medium"/>
                <a:sym typeface="Barlow Condensed Medium"/>
              </a:rPr>
              <a:t>Esindatud erialad: </a:t>
            </a:r>
            <a:endParaRPr/>
          </a:p>
          <a:p>
            <a:pPr marL="0" marR="0" lvl="0" indent="0" algn="l" rtl="0">
              <a:lnSpc>
                <a:spcPct val="100000"/>
              </a:lnSpc>
              <a:spcBef>
                <a:spcPts val="1000"/>
              </a:spcBef>
              <a:spcAft>
                <a:spcPts val="0"/>
              </a:spcAft>
              <a:buClr>
                <a:srgbClr val="9B002B"/>
              </a:buClr>
              <a:buSzPts val="2000"/>
              <a:buFont typeface="Merriweather Sans"/>
              <a:buNone/>
            </a:pPr>
            <a:r>
              <a:rPr lang="en-US" sz="1800" i="1">
                <a:solidFill>
                  <a:srgbClr val="002060"/>
                </a:solidFill>
                <a:latin typeface="Barlow Condensed"/>
                <a:ea typeface="Barlow Condensed"/>
                <a:cs typeface="Barlow Condensed"/>
                <a:sym typeface="Barlow Condensed"/>
              </a:rPr>
              <a:t>Haldus- ja ärikorraldus</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Inglise keel ja kultuur</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Käsitöötehnoloogiad ja disain </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Organisatsioonikäitumine</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Kutsepedagoogika</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Psühholoogia</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Prantsuse keel ja kultuur</a:t>
            </a:r>
            <a:br>
              <a:rPr lang="en-US" sz="1800" i="1">
                <a:solidFill>
                  <a:srgbClr val="002060"/>
                </a:solidFill>
                <a:latin typeface="Barlow Condensed"/>
                <a:ea typeface="Barlow Condensed"/>
                <a:cs typeface="Barlow Condensed"/>
                <a:sym typeface="Barlow Condensed"/>
              </a:rPr>
            </a:br>
            <a:endParaRPr sz="1800" b="0" i="0" u="none" strike="noStrike" cap="none">
              <a:solidFill>
                <a:schemeClr val="dk1"/>
              </a:solidFill>
              <a:latin typeface="Times New Roman"/>
              <a:ea typeface="Times New Roman"/>
              <a:cs typeface="Times New Roman"/>
              <a:sym typeface="Times New Roman"/>
            </a:endParaRPr>
          </a:p>
        </p:txBody>
      </p:sp>
      <p:sp>
        <p:nvSpPr>
          <p:cNvPr id="152" name="Google Shape;152;p3"/>
          <p:cNvSpPr txBox="1"/>
          <p:nvPr/>
        </p:nvSpPr>
        <p:spPr>
          <a:xfrm>
            <a:off x="3598600" y="1003350"/>
            <a:ext cx="2531100" cy="2190900"/>
          </a:xfrm>
          <a:prstGeom prst="rect">
            <a:avLst/>
          </a:prstGeom>
          <a:noFill/>
          <a:ln>
            <a:noFill/>
          </a:ln>
        </p:spPr>
        <p:txBody>
          <a:bodyPr spcFirstLastPara="1" wrap="square" lIns="91425" tIns="91425" rIns="91425" bIns="91425" anchor="ctr" anchorCtr="0">
            <a:spAutoFit/>
          </a:bodyPr>
          <a:lstStyle/>
          <a:p>
            <a:pPr marL="0" lvl="0" indent="0" algn="l" rtl="0">
              <a:spcBef>
                <a:spcPts val="1000"/>
              </a:spcBef>
              <a:spcAft>
                <a:spcPts val="0"/>
              </a:spcAft>
              <a:buClr>
                <a:srgbClr val="9B002B"/>
              </a:buClr>
              <a:buSzPts val="2000"/>
              <a:buFont typeface="Merriweather Sans"/>
              <a:buNone/>
            </a:pPr>
            <a:r>
              <a:rPr lang="en-US" sz="1800" i="1">
                <a:solidFill>
                  <a:srgbClr val="002060"/>
                </a:solidFill>
                <a:latin typeface="Barlow Condensed"/>
                <a:ea typeface="Barlow Condensed"/>
                <a:cs typeface="Barlow Condensed"/>
                <a:sym typeface="Barlow Condensed"/>
              </a:rPr>
              <a:t>Kultuuriteadus</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Alushariduse pedagoog</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Nüüdiskultuur</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Õigusteadus</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Andragoogika</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Ajakirjandus</a:t>
            </a:r>
            <a:endParaRPr sz="1800" i="1">
              <a:solidFill>
                <a:srgbClr val="002060"/>
              </a:solidFill>
              <a:latin typeface="Barlow Condensed"/>
              <a:ea typeface="Barlow Condensed"/>
              <a:cs typeface="Barlow Condensed"/>
              <a:sym typeface="Barlow Condensed"/>
            </a:endParaRPr>
          </a:p>
          <a:p>
            <a:pPr marL="0" lvl="0" indent="0" algn="l" rtl="0">
              <a:spcBef>
                <a:spcPts val="1000"/>
              </a:spcBef>
              <a:spcAft>
                <a:spcPts val="0"/>
              </a:spcAft>
              <a:buClr>
                <a:srgbClr val="9B002B"/>
              </a:buClr>
              <a:buSzPts val="2000"/>
              <a:buFont typeface="Merriweather Sans"/>
              <a:buNone/>
            </a:pPr>
            <a:endParaRPr>
              <a:latin typeface="Times New Roman"/>
              <a:ea typeface="Times New Roman"/>
              <a:cs typeface="Times New Roman"/>
              <a:sym typeface="Times New Roman"/>
            </a:endParaRPr>
          </a:p>
        </p:txBody>
      </p:sp>
      <p:sp>
        <p:nvSpPr>
          <p:cNvPr id="153" name="Google Shape;153;p3"/>
          <p:cNvSpPr txBox="1"/>
          <p:nvPr/>
        </p:nvSpPr>
        <p:spPr>
          <a:xfrm>
            <a:off x="641750" y="3297100"/>
            <a:ext cx="2846400" cy="1365900"/>
          </a:xfrm>
          <a:prstGeom prst="rect">
            <a:avLst/>
          </a:prstGeom>
          <a:noFill/>
          <a:ln>
            <a:noFill/>
          </a:ln>
        </p:spPr>
        <p:txBody>
          <a:bodyPr spcFirstLastPara="1" wrap="square" lIns="91425" tIns="91425" rIns="91425" bIns="91425" anchor="ctr" anchorCtr="0">
            <a:spAutoFit/>
          </a:bodyPr>
          <a:lstStyle/>
          <a:p>
            <a:pPr marL="0" lvl="0" indent="0" algn="l" rtl="0">
              <a:lnSpc>
                <a:spcPct val="120000"/>
              </a:lnSpc>
              <a:spcBef>
                <a:spcPts val="1000"/>
              </a:spcBef>
              <a:spcAft>
                <a:spcPts val="0"/>
              </a:spcAft>
              <a:buClr>
                <a:srgbClr val="9B002B"/>
              </a:buClr>
              <a:buSzPts val="2000"/>
              <a:buFont typeface="Merriweather Sans"/>
              <a:buNone/>
            </a:pPr>
            <a:r>
              <a:rPr lang="en-US" sz="2400">
                <a:solidFill>
                  <a:srgbClr val="002060"/>
                </a:solidFill>
                <a:latin typeface="Barlow Condensed Medium"/>
                <a:ea typeface="Barlow Condensed Medium"/>
                <a:cs typeface="Barlow Condensed Medium"/>
                <a:sym typeface="Barlow Condensed Medium"/>
              </a:rPr>
              <a:t>Juhendajad: </a:t>
            </a:r>
            <a:endParaRPr sz="2000">
              <a:solidFill>
                <a:schemeClr val="dk1"/>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rgbClr val="9B002B"/>
              </a:buClr>
              <a:buSzPts val="2000"/>
              <a:buFont typeface="Merriweather Sans"/>
              <a:buNone/>
            </a:pPr>
            <a:r>
              <a:rPr lang="en-US" sz="1800" i="1">
                <a:solidFill>
                  <a:srgbClr val="002060"/>
                </a:solidFill>
                <a:latin typeface="Barlow Condensed"/>
                <a:ea typeface="Barlow Condensed"/>
                <a:cs typeface="Barlow Condensed"/>
                <a:sym typeface="Barlow Condensed"/>
              </a:rPr>
              <a:t>Kadi Liik</a:t>
            </a:r>
            <a:br>
              <a:rPr lang="en-US" sz="1800" i="1">
                <a:solidFill>
                  <a:srgbClr val="002060"/>
                </a:solidFill>
                <a:latin typeface="Barlow Condensed"/>
                <a:ea typeface="Barlow Condensed"/>
                <a:cs typeface="Barlow Condensed"/>
                <a:sym typeface="Barlow Condensed"/>
              </a:rPr>
            </a:br>
            <a:r>
              <a:rPr lang="en-US" sz="1800" i="1">
                <a:solidFill>
                  <a:srgbClr val="002060"/>
                </a:solidFill>
                <a:latin typeface="Barlow Condensed"/>
                <a:ea typeface="Barlow Condensed"/>
                <a:cs typeface="Barlow Condensed"/>
                <a:sym typeface="Barlow Condensed"/>
              </a:rPr>
              <a:t>Tiina Hiob</a:t>
            </a:r>
            <a:endParaRPr>
              <a:latin typeface="Times New Roman"/>
              <a:ea typeface="Times New Roman"/>
              <a:cs typeface="Times New Roman"/>
              <a:sym typeface="Times New Roman"/>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2091328" y="2296399"/>
            <a:ext cx="5928560" cy="11583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PROBLEEM, OLULISUS </a:t>
            </a:r>
            <a:br>
              <a:rPr lang="en-US" sz="6000">
                <a:solidFill>
                  <a:srgbClr val="EC008B"/>
                </a:solidFill>
                <a:latin typeface="Barlow Condensed ExtraLight"/>
                <a:ea typeface="Barlow Condensed ExtraLight"/>
                <a:cs typeface="Barlow Condensed ExtraLight"/>
                <a:sym typeface="Barlow Condensed ExtraLight"/>
              </a:rPr>
            </a:br>
            <a:r>
              <a:rPr lang="en-US" sz="6000">
                <a:solidFill>
                  <a:srgbClr val="EC008B"/>
                </a:solidFill>
                <a:latin typeface="Barlow Condensed ExtraLight"/>
                <a:ea typeface="Barlow Condensed ExtraLight"/>
                <a:cs typeface="Barlow Condensed ExtraLight"/>
                <a:sym typeface="Barlow Condensed ExtraLight"/>
              </a:rPr>
              <a:t>JA EESMÄRK</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body" idx="1"/>
          </p:nvPr>
        </p:nvSpPr>
        <p:spPr>
          <a:xfrm>
            <a:off x="477330" y="1192458"/>
            <a:ext cx="4265799" cy="1299411"/>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Kuhu kaob õppejõu aeg?</a:t>
            </a:r>
            <a:endParaRPr sz="2200">
              <a:solidFill>
                <a:srgbClr val="24285D"/>
              </a:solidFill>
              <a:latin typeface="Barlow Condensed"/>
              <a:ea typeface="Barlow Condensed"/>
              <a:cs typeface="Barlow Condensed"/>
              <a:sym typeface="Barlow Condensed"/>
            </a:endParaRPr>
          </a:p>
          <a:p>
            <a:pPr marL="0" lvl="0" indent="0" algn="l" rtl="0">
              <a:spcBef>
                <a:spcPts val="1200"/>
              </a:spcBef>
              <a:spcAft>
                <a:spcPts val="0"/>
              </a:spcAft>
              <a:buNone/>
            </a:pPr>
            <a:r>
              <a:rPr lang="en-US" sz="2200">
                <a:solidFill>
                  <a:srgbClr val="24285D"/>
                </a:solidFill>
                <a:latin typeface="Barlow Condensed"/>
                <a:ea typeface="Barlow Condensed"/>
                <a:cs typeface="Barlow Condensed"/>
                <a:sym typeface="Barlow Condensed"/>
              </a:rPr>
              <a:t>Muutunud on töökeskkond, töö iseloom ja komponendid</a:t>
            </a:r>
            <a:endParaRPr sz="2200">
              <a:solidFill>
                <a:srgbClr val="24285D"/>
              </a:solidFill>
              <a:latin typeface="Barlow Condensed"/>
              <a:ea typeface="Barlow Condensed"/>
              <a:cs typeface="Barlow Condensed"/>
              <a:sym typeface="Barlow Condensed"/>
            </a:endParaRPr>
          </a:p>
          <a:p>
            <a:pPr marL="457200" lvl="0" indent="-3683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Ülekoormatud õppejõud? </a:t>
            </a: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Mõistes õppejõu töö eriosade osakaalu on võimalik nende tööd paremini planeerida</a:t>
            </a:r>
            <a:endParaRPr sz="2200">
              <a:solidFill>
                <a:srgbClr val="24285D"/>
              </a:solidFill>
              <a:latin typeface="Barlow Condensed"/>
              <a:ea typeface="Barlow Condensed"/>
              <a:cs typeface="Barlow Condensed"/>
              <a:sym typeface="Barlow Condensed"/>
            </a:endParaRPr>
          </a:p>
          <a:p>
            <a:pPr marL="457200" lvl="0" indent="0" algn="l" rtl="0">
              <a:lnSpc>
                <a:spcPct val="120000"/>
              </a:lnSpc>
              <a:spcBef>
                <a:spcPts val="1200"/>
              </a:spcBef>
              <a:spcAft>
                <a:spcPts val="0"/>
              </a:spcAft>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165" name="Google Shape;165;p5"/>
          <p:cNvSpPr txBox="1">
            <a:spLocks noGrp="1"/>
          </p:cNvSpPr>
          <p:nvPr>
            <p:ph type="title"/>
          </p:nvPr>
        </p:nvSpPr>
        <p:spPr>
          <a:xfrm>
            <a:off x="477324" y="39600"/>
            <a:ext cx="55620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PROBLEEM JA OLULISUS</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66" name="Google Shape;166;p5"/>
          <p:cNvPicPr preferRelativeResize="0"/>
          <p:nvPr/>
        </p:nvPicPr>
        <p:blipFill>
          <a:blip r:embed="rId3">
            <a:alphaModFix/>
          </a:blip>
          <a:stretch>
            <a:fillRect/>
          </a:stretch>
        </p:blipFill>
        <p:spPr>
          <a:xfrm>
            <a:off x="4990704" y="484700"/>
            <a:ext cx="4059075" cy="3845022"/>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body" idx="1"/>
          </p:nvPr>
        </p:nvSpPr>
        <p:spPr>
          <a:xfrm>
            <a:off x="477322" y="1242150"/>
            <a:ext cx="7037400" cy="1299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Kaardistada õppejõu õppetööga seotud tööülesannete sisu ja maht hinnates asjaosalisi tegevuspaigal  </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Koostada tööanalüüsile tuginedes õppejõu töö komponentide ning nende proportsioonide tõenduspõhine kirjeldus</a:t>
            </a:r>
            <a:endParaRPr sz="2200">
              <a:solidFill>
                <a:srgbClr val="24285D"/>
              </a:solidFill>
              <a:latin typeface="Barlow Condensed"/>
              <a:ea typeface="Barlow Condensed"/>
              <a:cs typeface="Barlow Condensed"/>
              <a:sym typeface="Barlow Condensed"/>
            </a:endParaRPr>
          </a:p>
          <a:p>
            <a:pPr marL="914400" lvl="1" indent="-342900" algn="l" rtl="0">
              <a:lnSpc>
                <a:spcPct val="120000"/>
              </a:lnSpc>
              <a:spcBef>
                <a:spcPts val="1200"/>
              </a:spcBef>
              <a:spcAft>
                <a:spcPts val="0"/>
              </a:spcAft>
              <a:buClr>
                <a:srgbClr val="24285D"/>
              </a:buClr>
              <a:buSzPts val="1800"/>
              <a:buFont typeface="Barlow Condensed"/>
              <a:buChar char="-"/>
            </a:pPr>
            <a:r>
              <a:rPr lang="en-US" sz="1800">
                <a:solidFill>
                  <a:srgbClr val="24285D"/>
                </a:solidFill>
                <a:latin typeface="Barlow Condensed"/>
                <a:ea typeface="Barlow Condensed"/>
                <a:cs typeface="Barlow Condensed"/>
                <a:sym typeface="Barlow Condensed"/>
              </a:rPr>
              <a:t>Tööanalüüs on tööalaste ülesannete, kohustuste, koormuse ning vastutuse ja tulemustele esitatavate kvaliteedi ja kvantiteedi nõuetele süstemaatiline uurimine. </a:t>
            </a:r>
            <a:endParaRPr sz="18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173" name="Google Shape;173;p6"/>
          <p:cNvSpPr txBox="1">
            <a:spLocks noGrp="1"/>
          </p:cNvSpPr>
          <p:nvPr>
            <p:ph type="title"/>
          </p:nvPr>
        </p:nvSpPr>
        <p:spPr>
          <a:xfrm>
            <a:off x="477330" y="39594"/>
            <a:ext cx="4462418" cy="9540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EESMÄRK</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title"/>
          </p:nvPr>
        </p:nvSpPr>
        <p:spPr>
          <a:xfrm>
            <a:off x="1528826" y="2270700"/>
            <a:ext cx="4908000" cy="115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RAKENDATUD TEGEVUSED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24175950b83_0_23"/>
          <p:cNvPicPr preferRelativeResize="0"/>
          <p:nvPr/>
        </p:nvPicPr>
        <p:blipFill>
          <a:blip r:embed="rId3">
            <a:alphaModFix/>
          </a:blip>
          <a:stretch>
            <a:fillRect/>
          </a:stretch>
        </p:blipFill>
        <p:spPr>
          <a:xfrm>
            <a:off x="152400" y="152400"/>
            <a:ext cx="8602138" cy="4838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body" idx="1"/>
          </p:nvPr>
        </p:nvSpPr>
        <p:spPr>
          <a:xfrm>
            <a:off x="472305" y="220125"/>
            <a:ext cx="4193100" cy="1299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Rühma tegevuskava koostamine</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Intervjuu kava koostamine</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Intervjueeritavate leidmine ning intervjuude läbiviimine</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Transkribeerimine &amp; kodeerimine</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Tulemuste analüüs ja järeldused</a:t>
            </a:r>
            <a:endParaRPr sz="2200">
              <a:solidFill>
                <a:srgbClr val="24285D"/>
              </a:solidFill>
              <a:latin typeface="Barlow Condensed"/>
              <a:ea typeface="Barlow Condensed"/>
              <a:cs typeface="Barlow Condensed"/>
              <a:sym typeface="Barlow Condensed"/>
            </a:endParaRPr>
          </a:p>
          <a:p>
            <a:pPr marL="342900" lvl="0" indent="-342900" algn="l" rtl="0">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Sisend edaspidisteks tegevusteks sh kvalitatiivse uuringu küsimuste koostamine</a:t>
            </a: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r>
              <a:rPr lang="en-US" sz="2200">
                <a:solidFill>
                  <a:srgbClr val="24285D"/>
                </a:solidFill>
                <a:latin typeface="Barlow Condensed"/>
                <a:ea typeface="Barlow Condensed"/>
                <a:cs typeface="Barlow Condensed"/>
                <a:sym typeface="Barlow Condensed"/>
              </a:rPr>
              <a:t> </a:t>
            </a:r>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pic>
        <p:nvPicPr>
          <p:cNvPr id="191" name="Google Shape;191;p8"/>
          <p:cNvPicPr preferRelativeResize="0"/>
          <p:nvPr/>
        </p:nvPicPr>
        <p:blipFill>
          <a:blip r:embed="rId3">
            <a:alphaModFix/>
          </a:blip>
          <a:stretch>
            <a:fillRect/>
          </a:stretch>
        </p:blipFill>
        <p:spPr>
          <a:xfrm>
            <a:off x="5101648" y="622025"/>
            <a:ext cx="3899453" cy="3899453"/>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1027</Words>
  <Application>Microsoft Office PowerPoint</Application>
  <PresentationFormat>Ekraaniseanss (16:9)</PresentationFormat>
  <Paragraphs>137</Paragraphs>
  <Slides>21</Slides>
  <Notes>21</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21</vt:i4>
      </vt:variant>
    </vt:vector>
  </HeadingPairs>
  <TitlesOfParts>
    <vt:vector size="30" baseType="lpstr">
      <vt:lpstr>Merriweather Sans</vt:lpstr>
      <vt:lpstr>Barlow Condensed Medium</vt:lpstr>
      <vt:lpstr>Calibri</vt:lpstr>
      <vt:lpstr>Barlow Condensed</vt:lpstr>
      <vt:lpstr>Arial</vt:lpstr>
      <vt:lpstr>Barlow Condensed ExtraLight</vt:lpstr>
      <vt:lpstr>Times New Roman</vt:lpstr>
      <vt:lpstr>EB Garamond</vt:lpstr>
      <vt:lpstr>TLU Esitlus - valge</vt:lpstr>
      <vt:lpstr>PowerPointi esitlus</vt:lpstr>
      <vt:lpstr>TEEMAD</vt:lpstr>
      <vt:lpstr>PowerPointi esitlus</vt:lpstr>
      <vt:lpstr>PROBLEEM, OLULISUS  JA EESMÄRK</vt:lpstr>
      <vt:lpstr>PROBLEEM JA OLULISUS</vt:lpstr>
      <vt:lpstr>EESMÄRK</vt:lpstr>
      <vt:lpstr>RAKENDATUD TEGEVUSED</vt:lpstr>
      <vt:lpstr>PowerPointi esitlus</vt:lpstr>
      <vt:lpstr>PowerPointi esitlus</vt:lpstr>
      <vt:lpstr>TEADUSPÕHISUS  JA INTERDISTSIPLINAARSUS</vt:lpstr>
      <vt:lpstr>Teaduspõhisus</vt:lpstr>
      <vt:lpstr>INTERDISTSIPLINAARSUS</vt:lpstr>
      <vt:lpstr>PROJEKTI TÖÖRIISTAD</vt:lpstr>
      <vt:lpstr>PowerPointi esitlus</vt:lpstr>
      <vt:lpstr>Kvalitatiivne uuring/Intervjuud </vt:lpstr>
      <vt:lpstr>Kvalitatiivne uuring/ Kodeerimistabel </vt:lpstr>
      <vt:lpstr>Kvantitatiivne uuring: ettevalmistatud</vt:lpstr>
      <vt:lpstr>TULEMUSED &amp; JÄRELDUSED</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Greta Raidma</dc:creator>
  <cp:lastModifiedBy>Windows User</cp:lastModifiedBy>
  <cp:revision>1</cp:revision>
  <dcterms:modified xsi:type="dcterms:W3CDTF">2023-05-17T17:50:58Z</dcterms:modified>
</cp:coreProperties>
</file>