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Barlow Condensed ExtraLight"/>
      <p:regular r:id="rId28"/>
      <p:bold r:id="rId29"/>
      <p:italic r:id="rId30"/>
      <p:boldItalic r:id="rId31"/>
    </p:embeddedFont>
    <p:embeddedFont>
      <p:font typeface="Barlow Condensed Medium"/>
      <p:regular r:id="rId32"/>
      <p:bold r:id="rId33"/>
      <p:italic r:id="rId34"/>
      <p:boldItalic r:id="rId35"/>
    </p:embeddedFont>
    <p:embeddedFont>
      <p:font typeface="Barlow Condensed"/>
      <p:regular r:id="rId36"/>
      <p:bold r:id="rId37"/>
      <p:italic r:id="rId38"/>
      <p:boldItalic r:id="rId39"/>
    </p:embeddedFont>
    <p:embeddedFont>
      <p:font typeface="EB Garamon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1620">
          <p15:clr>
            <a:srgbClr val="A4A3A4"/>
          </p15:clr>
        </p15:guide>
      </p15:sldGuideLst>
    </p:ext>
    <p:ext uri="http://customooxmlschemas.google.com/">
      <go:slidesCustomData xmlns:go="http://customooxmlschemas.google.com/" r:id="rId44" roundtripDataSignature="AMtx7mj+b0Z9XViuk1pDt+iUEp7lUVYo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16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BGaramond-regular.fntdata"/><Relationship Id="rId20" Type="http://schemas.openxmlformats.org/officeDocument/2006/relationships/slide" Target="slides/slide15.xml"/><Relationship Id="rId42" Type="http://schemas.openxmlformats.org/officeDocument/2006/relationships/font" Target="fonts/EBGaramond-italic.fntdata"/><Relationship Id="rId41" Type="http://schemas.openxmlformats.org/officeDocument/2006/relationships/font" Target="fonts/EBGaramond-bold.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EBGaramond-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BarlowCondensedExtraLight-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CondensedExtraLigh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CondensedExtraLight-boldItalic.fntdata"/><Relationship Id="rId30" Type="http://schemas.openxmlformats.org/officeDocument/2006/relationships/font" Target="fonts/BarlowCondensedExtraLight-italic.fntdata"/><Relationship Id="rId11" Type="http://schemas.openxmlformats.org/officeDocument/2006/relationships/slide" Target="slides/slide6.xml"/><Relationship Id="rId33" Type="http://schemas.openxmlformats.org/officeDocument/2006/relationships/font" Target="fonts/BarlowCondensedMedium-bold.fntdata"/><Relationship Id="rId10" Type="http://schemas.openxmlformats.org/officeDocument/2006/relationships/slide" Target="slides/slide5.xml"/><Relationship Id="rId32" Type="http://schemas.openxmlformats.org/officeDocument/2006/relationships/font" Target="fonts/BarlowCondensedMedium-regular.fntdata"/><Relationship Id="rId13" Type="http://schemas.openxmlformats.org/officeDocument/2006/relationships/slide" Target="slides/slide8.xml"/><Relationship Id="rId35" Type="http://schemas.openxmlformats.org/officeDocument/2006/relationships/font" Target="fonts/BarlowCondensedMedium-boldItalic.fntdata"/><Relationship Id="rId12" Type="http://schemas.openxmlformats.org/officeDocument/2006/relationships/slide" Target="slides/slide7.xml"/><Relationship Id="rId34" Type="http://schemas.openxmlformats.org/officeDocument/2006/relationships/font" Target="fonts/BarlowCondensedMedium-italic.fntdata"/><Relationship Id="rId15" Type="http://schemas.openxmlformats.org/officeDocument/2006/relationships/slide" Target="slides/slide10.xml"/><Relationship Id="rId37" Type="http://schemas.openxmlformats.org/officeDocument/2006/relationships/font" Target="fonts/BarlowCondensed-bold.fntdata"/><Relationship Id="rId14" Type="http://schemas.openxmlformats.org/officeDocument/2006/relationships/slide" Target="slides/slide9.xml"/><Relationship Id="rId36" Type="http://schemas.openxmlformats.org/officeDocument/2006/relationships/font" Target="fonts/BarlowCondensed-regular.fntdata"/><Relationship Id="rId17" Type="http://schemas.openxmlformats.org/officeDocument/2006/relationships/slide" Target="slides/slide12.xml"/><Relationship Id="rId39" Type="http://schemas.openxmlformats.org/officeDocument/2006/relationships/font" Target="fonts/BarlowCondensed-boldItalic.fntdata"/><Relationship Id="rId16" Type="http://schemas.openxmlformats.org/officeDocument/2006/relationships/slide" Target="slides/slide11.xml"/><Relationship Id="rId38" Type="http://schemas.openxmlformats.org/officeDocument/2006/relationships/font" Target="fonts/BarlowCondense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43434f22d8_1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43434f22d8_11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204" name="Google Shape;204;g243434f22d8_11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43434f22d8_11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43434f22d8_11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213" name="Google Shape;213;g243434f22d8_11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43434f22d8_1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43434f22d8_11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222" name="Google Shape;222;g243434f22d8_11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48255398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448255398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000"/>
              <a:t>Et soovitud eesmärgini jõuda rakendasime järgnevaid tegevusi:</a:t>
            </a:r>
            <a:endParaRPr/>
          </a:p>
          <a:p>
            <a:pPr indent="-228600" lvl="0" marL="457200" marR="0" rtl="0" algn="l">
              <a:lnSpc>
                <a:spcPct val="100000"/>
              </a:lnSpc>
              <a:spcBef>
                <a:spcPts val="0"/>
              </a:spcBef>
              <a:spcAft>
                <a:spcPts val="0"/>
              </a:spcAft>
              <a:buSzPts val="1400"/>
              <a:buNone/>
            </a:pPr>
            <a:r>
              <a:rPr lang="en-US" sz="1000"/>
              <a:t>Tervise valdkonda puudutavate koolitusvõimaluste kaardistamine Läänemaal ja ka väljaspool</a:t>
            </a:r>
            <a:endParaRPr/>
          </a:p>
          <a:p>
            <a:pPr indent="-228600" lvl="0" marL="457200" marR="0" rtl="0" algn="l">
              <a:lnSpc>
                <a:spcPct val="100000"/>
              </a:lnSpc>
              <a:spcBef>
                <a:spcPts val="0"/>
              </a:spcBef>
              <a:spcAft>
                <a:spcPts val="0"/>
              </a:spcAft>
              <a:buSzPts val="1400"/>
              <a:buNone/>
            </a:pPr>
            <a:r>
              <a:rPr lang="en-US" sz="1000"/>
              <a:t>Küsitlus elanikkonna ja ettevõtjate seal veebikeskkonnas ja Haapsalu Kolledži tervisekonverentsil</a:t>
            </a:r>
            <a:endParaRPr/>
          </a:p>
          <a:p>
            <a:pPr indent="-228600" lvl="0" marL="457200" marR="0" rtl="0" algn="l">
              <a:lnSpc>
                <a:spcPct val="100000"/>
              </a:lnSpc>
              <a:spcBef>
                <a:spcPts val="0"/>
              </a:spcBef>
              <a:spcAft>
                <a:spcPts val="0"/>
              </a:spcAft>
              <a:buSzPts val="1400"/>
              <a:buNone/>
            </a:pPr>
            <a:r>
              <a:rPr lang="en-US" sz="1000"/>
              <a:t>Intervjuud TERE KK (tutvumine tegevuste ja võimalustega, soovide ja vajaduste kaardistamine), SPAde, Sihtasutus Läänemaa, lasteaedade esindajad, anonüümseks soovida jääv ettevõte</a:t>
            </a:r>
            <a:endParaRPr/>
          </a:p>
          <a:p>
            <a:pPr indent="-228600" lvl="0" marL="457200" marR="0" rtl="0" algn="l">
              <a:lnSpc>
                <a:spcPct val="100000"/>
              </a:lnSpc>
              <a:spcBef>
                <a:spcPts val="0"/>
              </a:spcBef>
              <a:spcAft>
                <a:spcPts val="0"/>
              </a:spcAft>
              <a:buSzPts val="1400"/>
              <a:buNone/>
            </a:pPr>
            <a:r>
              <a:rPr lang="en-US" sz="1000"/>
              <a:t>Disainmõtlemise tööriistana persoonade genereerimine ettepanekuteni jõudmiseks</a:t>
            </a:r>
            <a:endParaRPr sz="1000"/>
          </a:p>
        </p:txBody>
      </p:sp>
      <p:sp>
        <p:nvSpPr>
          <p:cNvPr id="231" name="Google Shape;231;g2448255398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448255398d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g2448255398d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448255398d_3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2448255398d_3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000"/>
              <a:t>Oleme oma tegevuste raames tuginenud Eesti Vabariigi valitsuse arengustrateegiale Eesti 2035, Lääne maakonna arengustrateegiale 2035+, statistikale (nt Töötukassa andmed), võtsime aluseks enda läbi viidud küsitlustulemused, intervjuud.</a:t>
            </a:r>
            <a:endParaRPr sz="1000"/>
          </a:p>
        </p:txBody>
      </p:sp>
      <p:sp>
        <p:nvSpPr>
          <p:cNvPr id="245" name="Google Shape;245;g2448255398d_3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448255398d_3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448255398d_3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000"/>
              <a:t>Meie projektis osalesid üliõpilased kaheksalt erialalt kelle erialased ja ka isiklike kogemuste sisendid projekti koostamisse olid olulised. Erinevate erialade kaudu oli võimalik mõelda ja töötada välja lahendusi kasutades praktilisi ja analüütilisi ning disainmõtlemise meetodeid, mis kaasaksid erinevad elukaare etapis olevaid huvigruppe (nt lapsed, täiskasvanud, erivajadustega inimesed). Olulisel kohal erinevate erialade koostöös oli ka projekti dokumentatsiooni ja esitluste koostamine</a:t>
            </a:r>
            <a:endParaRPr sz="1000"/>
          </a:p>
        </p:txBody>
      </p:sp>
      <p:sp>
        <p:nvSpPr>
          <p:cNvPr id="252" name="Google Shape;252;g2448255398d_3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448255398d_3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2448255398d_3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448255398d_3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448255398d_3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000"/>
              <a:t>Grupp 2 töötas oma tegevuste raames välja järgnevad ettepanekud:</a:t>
            </a:r>
            <a:endParaRPr/>
          </a:p>
          <a:p>
            <a:pPr indent="-228600" lvl="0" marL="457200" marR="0" rtl="0" algn="l">
              <a:lnSpc>
                <a:spcPct val="100000"/>
              </a:lnSpc>
              <a:spcBef>
                <a:spcPts val="0"/>
              </a:spcBef>
              <a:spcAft>
                <a:spcPts val="0"/>
              </a:spcAft>
              <a:buSzPts val="1400"/>
              <a:buFont typeface="Calibri"/>
              <a:buChar char="-"/>
            </a:pPr>
            <a:r>
              <a:rPr lang="en-US" sz="1000"/>
              <a:t>Õppeprogrammi loomine TERE KK ja lasteaedade kokku viimiseks, et lapsed saaksid tutvuda ravimuda toomise protsessi, ravimuda toime ja kasulikkusega, et seda teadmist viia koju.</a:t>
            </a:r>
            <a:endParaRPr/>
          </a:p>
          <a:p>
            <a:pPr indent="-228600" lvl="0" marL="457200" marR="0" rtl="0" algn="l">
              <a:lnSpc>
                <a:spcPct val="100000"/>
              </a:lnSpc>
              <a:spcBef>
                <a:spcPts val="0"/>
              </a:spcBef>
              <a:spcAft>
                <a:spcPts val="0"/>
              </a:spcAft>
              <a:buSzPts val="1400"/>
              <a:buFont typeface="Calibri"/>
              <a:buChar char="-"/>
            </a:pPr>
            <a:r>
              <a:rPr lang="en-US" sz="1000"/>
              <a:t>Põhjalikumad vaimse tervise koolitused, et aidata toime tulla stressiga, luua tervislikum töökeskkond (Persoona 1)</a:t>
            </a:r>
            <a:endParaRPr/>
          </a:p>
          <a:p>
            <a:pPr indent="-228600" lvl="0" marL="457200" marR="0" rtl="0" algn="l">
              <a:lnSpc>
                <a:spcPct val="100000"/>
              </a:lnSpc>
              <a:spcBef>
                <a:spcPts val="0"/>
              </a:spcBef>
              <a:spcAft>
                <a:spcPts val="0"/>
              </a:spcAft>
              <a:buSzPts val="1400"/>
              <a:buFont typeface="Calibri"/>
              <a:buChar char="-"/>
            </a:pPr>
            <a:r>
              <a:rPr lang="en-US" sz="1000"/>
              <a:t>Mudaravi olemust tutvustav interaktiivne arvutimäng, et toetada ka muid tervisliku eluviisiga seonduvat (persoona 2)</a:t>
            </a:r>
            <a:endParaRPr/>
          </a:p>
          <a:p>
            <a:pPr indent="-228600" lvl="0" marL="457200" marR="0" rtl="0" algn="l">
              <a:lnSpc>
                <a:spcPct val="100000"/>
              </a:lnSpc>
              <a:spcBef>
                <a:spcPts val="0"/>
              </a:spcBef>
              <a:spcAft>
                <a:spcPts val="0"/>
              </a:spcAft>
              <a:buSzPts val="1400"/>
              <a:buFont typeface="Calibri"/>
              <a:buChar char="-"/>
            </a:pPr>
            <a:r>
              <a:rPr lang="en-US" sz="1000"/>
              <a:t>Õpikeskkonna kohandamine erivajadustega üliõpilastele, võimalused interaktiivseks ja e-õppe põhisteks lahendusteks (Persoona 3)</a:t>
            </a:r>
            <a:endParaRPr/>
          </a:p>
          <a:p>
            <a:pPr indent="-228600" lvl="0" marL="457200" marR="0" rtl="0" algn="l">
              <a:lnSpc>
                <a:spcPct val="100000"/>
              </a:lnSpc>
              <a:spcBef>
                <a:spcPts val="0"/>
              </a:spcBef>
              <a:spcAft>
                <a:spcPts val="0"/>
              </a:spcAft>
              <a:buSzPts val="1400"/>
              <a:buFont typeface="Calibri"/>
              <a:buChar char="-"/>
            </a:pPr>
            <a:r>
              <a:rPr lang="en-US" sz="1000"/>
              <a:t>Vaimse ja füüsilise tervise infopäevad ja/või lühikoolitused kasutades TLÜ kompetentse ehk kaasates nö suures ülikooli olevaid õppejõude nende läbi viimiseks</a:t>
            </a:r>
            <a:endParaRPr sz="1000"/>
          </a:p>
        </p:txBody>
      </p:sp>
      <p:sp>
        <p:nvSpPr>
          <p:cNvPr id="264" name="Google Shape;264;g2448255398d_3_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448255398d_3_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448255398d_3_5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000"/>
              <a:t>Grupp 3 uudsete teenuste ja turundustegevuste ettepanekud kolledžile ja TERE KK-le on:</a:t>
            </a:r>
            <a:endParaRPr/>
          </a:p>
          <a:p>
            <a:pPr indent="-228600" lvl="0" marL="457200" marR="0" rtl="0" algn="l">
              <a:lnSpc>
                <a:spcPct val="100000"/>
              </a:lnSpc>
              <a:spcBef>
                <a:spcPts val="0"/>
              </a:spcBef>
              <a:spcAft>
                <a:spcPts val="0"/>
              </a:spcAft>
              <a:buSzPts val="1400"/>
              <a:buNone/>
            </a:pPr>
            <a:r>
              <a:t/>
            </a:r>
            <a:endParaRPr sz="1000"/>
          </a:p>
        </p:txBody>
      </p:sp>
      <p:sp>
        <p:nvSpPr>
          <p:cNvPr id="272" name="Google Shape;272;g2448255398d_3_5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448255398d_3_6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2448255398d_3_6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280" name="Google Shape;280;g2448255398d_3_6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448255398d_3_7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2448255398d_3_7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49" name="Google Shape;14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162" name="Google Shape;16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172" name="Google Shape;17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418b12a315_2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418b12a315_2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186" name="Google Shape;186;g2418b12a315_2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43434f22d8_1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43434f22d8_11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sz="1000"/>
          </a:p>
        </p:txBody>
      </p:sp>
      <p:sp>
        <p:nvSpPr>
          <p:cNvPr id="195" name="Google Shape;195;g243434f22d8_11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sislaid (valge)">
  <p:cSld name="Esislaid (valge)">
    <p:spTree>
      <p:nvGrpSpPr>
        <p:cNvPr id="13" name="Shape 13"/>
        <p:cNvGrpSpPr/>
        <p:nvPr/>
      </p:nvGrpSpPr>
      <p:grpSpPr>
        <a:xfrm>
          <a:off x="0" y="0"/>
          <a:ext cx="0" cy="0"/>
          <a:chOff x="0" y="0"/>
          <a:chExt cx="0" cy="0"/>
        </a:xfrm>
      </p:grpSpPr>
      <p:sp>
        <p:nvSpPr>
          <p:cNvPr id="14" name="Google Shape;14;p17"/>
          <p:cNvSpPr/>
          <p:nvPr/>
        </p:nvSpPr>
        <p:spPr>
          <a:xfrm>
            <a:off x="0" y="4318000"/>
            <a:ext cx="3263900" cy="825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pic>
        <p:nvPicPr>
          <p:cNvPr id="15" name="Google Shape;15;p17"/>
          <p:cNvPicPr preferRelativeResize="0"/>
          <p:nvPr/>
        </p:nvPicPr>
        <p:blipFill rotWithShape="1">
          <a:blip r:embed="rId2">
            <a:alphaModFix/>
          </a:blip>
          <a:srcRect b="0" l="0" r="0" t="0"/>
          <a:stretch/>
        </p:blipFill>
        <p:spPr>
          <a:xfrm>
            <a:off x="6880796" y="2811083"/>
            <a:ext cx="1758374" cy="1017617"/>
          </a:xfrm>
          <a:prstGeom prst="rect">
            <a:avLst/>
          </a:prstGeom>
          <a:noFill/>
          <a:ln>
            <a:noFill/>
          </a:ln>
        </p:spPr>
      </p:pic>
      <p:pic>
        <p:nvPicPr>
          <p:cNvPr descr="TLY-est.png" id="16" name="Google Shape;16;p17"/>
          <p:cNvPicPr preferRelativeResize="0"/>
          <p:nvPr/>
        </p:nvPicPr>
        <p:blipFill rotWithShape="1">
          <a:blip r:embed="rId3">
            <a:alphaModFix/>
          </a:blip>
          <a:srcRect b="0" l="0" r="0" t="0"/>
          <a:stretch/>
        </p:blipFill>
        <p:spPr>
          <a:xfrm>
            <a:off x="6918109" y="4120464"/>
            <a:ext cx="1724101" cy="354856"/>
          </a:xfrm>
          <a:prstGeom prst="rect">
            <a:avLst/>
          </a:prstGeom>
          <a:noFill/>
          <a:ln>
            <a:noFill/>
          </a:ln>
        </p:spPr>
      </p:pic>
      <p:cxnSp>
        <p:nvCxnSpPr>
          <p:cNvPr id="17" name="Google Shape;17;p17"/>
          <p:cNvCxnSpPr/>
          <p:nvPr/>
        </p:nvCxnSpPr>
        <p:spPr>
          <a:xfrm flipH="1">
            <a:off x="5676901" y="609600"/>
            <a:ext cx="800099" cy="3888589"/>
          </a:xfrm>
          <a:prstGeom prst="straightConnector1">
            <a:avLst/>
          </a:prstGeom>
          <a:noFill/>
          <a:ln cap="flat" cmpd="sng" w="44450">
            <a:solidFill>
              <a:srgbClr val="D0043C"/>
            </a:solidFill>
            <a:prstDash val="solid"/>
            <a:miter lim="800000"/>
            <a:headEnd len="sm" w="sm" type="none"/>
            <a:tailEnd len="sm" w="sm" type="none"/>
          </a:ln>
        </p:spPr>
      </p:cxnSp>
      <p:sp>
        <p:nvSpPr>
          <p:cNvPr id="18" name="Google Shape;18;p17"/>
          <p:cNvSpPr txBox="1"/>
          <p:nvPr>
            <p:ph type="title"/>
          </p:nvPr>
        </p:nvSpPr>
        <p:spPr>
          <a:xfrm>
            <a:off x="628203" y="625298"/>
            <a:ext cx="4781997" cy="385002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3600"/>
              <a:buFont typeface="Times New Roman"/>
              <a:buNone/>
              <a:defRPr i="0" sz="36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 name="Google Shape;19;p17"/>
          <p:cNvPicPr preferRelativeResize="0"/>
          <p:nvPr/>
        </p:nvPicPr>
        <p:blipFill rotWithShape="1">
          <a:blip r:embed="rId4">
            <a:alphaModFix/>
          </a:blip>
          <a:srcRect b="0" l="0" r="0" t="0"/>
          <a:stretch/>
        </p:blipFill>
        <p:spPr>
          <a:xfrm>
            <a:off x="12769025" y="27865019"/>
            <a:ext cx="1749449" cy="1749449"/>
          </a:xfrm>
          <a:prstGeom prst="rect">
            <a:avLst/>
          </a:prstGeom>
          <a:noFill/>
          <a:ln>
            <a:noFill/>
          </a:ln>
        </p:spPr>
      </p:pic>
      <p:pic>
        <p:nvPicPr>
          <p:cNvPr id="20" name="Google Shape;20;p17"/>
          <p:cNvPicPr preferRelativeResize="0"/>
          <p:nvPr/>
        </p:nvPicPr>
        <p:blipFill rotWithShape="1">
          <a:blip r:embed="rId5">
            <a:alphaModFix/>
          </a:blip>
          <a:srcRect b="0" l="0" r="0" t="0"/>
          <a:stretch/>
        </p:blipFill>
        <p:spPr>
          <a:xfrm>
            <a:off x="6874165" y="715318"/>
            <a:ext cx="1810421" cy="1797581"/>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õrdlus 01">
  <p:cSld name="võrdlus 01">
    <p:spTree>
      <p:nvGrpSpPr>
        <p:cNvPr id="48" name="Shape 48"/>
        <p:cNvGrpSpPr/>
        <p:nvPr/>
      </p:nvGrpSpPr>
      <p:grpSpPr>
        <a:xfrm>
          <a:off x="0" y="0"/>
          <a:ext cx="0" cy="0"/>
          <a:chOff x="0" y="0"/>
          <a:chExt cx="0" cy="0"/>
        </a:xfrm>
      </p:grpSpPr>
      <p:sp>
        <p:nvSpPr>
          <p:cNvPr id="49" name="Google Shape;49;p26"/>
          <p:cNvSpPr txBox="1"/>
          <p:nvPr>
            <p:ph idx="1" type="body"/>
          </p:nvPr>
        </p:nvSpPr>
        <p:spPr>
          <a:xfrm>
            <a:off x="622300" y="1778000"/>
            <a:ext cx="3724275" cy="2550424"/>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6"/>
          <p:cNvSpPr txBox="1"/>
          <p:nvPr>
            <p:ph idx="2" type="body"/>
          </p:nvPr>
        </p:nvSpPr>
        <p:spPr>
          <a:xfrm>
            <a:off x="4810126" y="1778000"/>
            <a:ext cx="3724275" cy="2550424"/>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6"/>
          <p:cNvSpPr txBox="1"/>
          <p:nvPr>
            <p:ph type="title"/>
          </p:nvPr>
        </p:nvSpPr>
        <p:spPr>
          <a:xfrm>
            <a:off x="628650" y="464083"/>
            <a:ext cx="7886700" cy="1264788"/>
          </a:xfrm>
          <a:prstGeom prst="rect">
            <a:avLst/>
          </a:prstGeom>
          <a:noFill/>
          <a:ln>
            <a:noFill/>
          </a:ln>
        </p:spPr>
        <p:txBody>
          <a:bodyPr anchorCtr="0" anchor="t"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õrdlus 02">
  <p:cSld name="võrdlus 02">
    <p:spTree>
      <p:nvGrpSpPr>
        <p:cNvPr id="52" name="Shape 52"/>
        <p:cNvGrpSpPr/>
        <p:nvPr/>
      </p:nvGrpSpPr>
      <p:grpSpPr>
        <a:xfrm>
          <a:off x="0" y="0"/>
          <a:ext cx="0" cy="0"/>
          <a:chOff x="0" y="0"/>
          <a:chExt cx="0" cy="0"/>
        </a:xfrm>
      </p:grpSpPr>
      <p:sp>
        <p:nvSpPr>
          <p:cNvPr id="53" name="Google Shape;53;p27"/>
          <p:cNvSpPr txBox="1"/>
          <p:nvPr>
            <p:ph idx="1" type="body"/>
          </p:nvPr>
        </p:nvSpPr>
        <p:spPr>
          <a:xfrm>
            <a:off x="622300" y="1394223"/>
            <a:ext cx="3724275" cy="2934202"/>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7"/>
          <p:cNvSpPr txBox="1"/>
          <p:nvPr>
            <p:ph idx="2" type="body"/>
          </p:nvPr>
        </p:nvSpPr>
        <p:spPr>
          <a:xfrm>
            <a:off x="4810126" y="1394223"/>
            <a:ext cx="3724275" cy="2934202"/>
          </a:xfrm>
          <a:prstGeom prst="rect">
            <a:avLst/>
          </a:prstGeom>
          <a:noFill/>
          <a:ln>
            <a:noFill/>
          </a:ln>
        </p:spPr>
        <p:txBody>
          <a:bodyPr anchorCtr="0" anchor="t" bIns="45700" lIns="91425" spcFirstLastPara="1" rIns="91425" wrap="square" tIns="45700">
            <a:no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7"/>
          <p:cNvSpPr txBox="1"/>
          <p:nvPr>
            <p:ph type="title"/>
          </p:nvPr>
        </p:nvSpPr>
        <p:spPr>
          <a:xfrm>
            <a:off x="596900" y="362930"/>
            <a:ext cx="7962900" cy="92612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p:cSld name="number">
    <p:spTree>
      <p:nvGrpSpPr>
        <p:cNvPr id="56" name="Shape 56"/>
        <p:cNvGrpSpPr/>
        <p:nvPr/>
      </p:nvGrpSpPr>
      <p:grpSpPr>
        <a:xfrm>
          <a:off x="0" y="0"/>
          <a:ext cx="0" cy="0"/>
          <a:chOff x="0" y="0"/>
          <a:chExt cx="0" cy="0"/>
        </a:xfrm>
      </p:grpSpPr>
      <p:sp>
        <p:nvSpPr>
          <p:cNvPr id="57" name="Google Shape;57;p28"/>
          <p:cNvSpPr txBox="1"/>
          <p:nvPr>
            <p:ph idx="1" type="body"/>
          </p:nvPr>
        </p:nvSpPr>
        <p:spPr>
          <a:xfrm>
            <a:off x="415007" y="458412"/>
            <a:ext cx="3127768" cy="4991100"/>
          </a:xfrm>
          <a:prstGeom prst="rect">
            <a:avLst/>
          </a:prstGeom>
          <a:noFill/>
          <a:ln>
            <a:noFill/>
          </a:ln>
        </p:spPr>
        <p:txBody>
          <a:bodyPr anchorCtr="0" anchor="b" bIns="45700" lIns="91425" spcFirstLastPara="1" rIns="91425" wrap="square" tIns="45700">
            <a:noAutofit/>
          </a:bodyPr>
          <a:lstStyle>
            <a:lvl1pPr indent="-228600" lvl="0" marL="457200" algn="l">
              <a:lnSpc>
                <a:spcPct val="120000"/>
              </a:lnSpc>
              <a:spcBef>
                <a:spcPts val="1000"/>
              </a:spcBef>
              <a:spcAft>
                <a:spcPts val="0"/>
              </a:spcAft>
              <a:buSzPts val="38000"/>
              <a:buNone/>
              <a:defRPr b="0" i="1" sz="38000">
                <a:solidFill>
                  <a:srgbClr val="D0043C"/>
                </a:solidFill>
                <a:latin typeface="Times New Roman"/>
                <a:ea typeface="Times New Roman"/>
                <a:cs typeface="Times New Roman"/>
                <a:sym typeface="Times New Roman"/>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8"/>
          <p:cNvSpPr txBox="1"/>
          <p:nvPr>
            <p:ph idx="2" type="body"/>
          </p:nvPr>
        </p:nvSpPr>
        <p:spPr>
          <a:xfrm>
            <a:off x="3698721" y="1661862"/>
            <a:ext cx="4751812" cy="1675338"/>
          </a:xfrm>
          <a:prstGeom prst="rect">
            <a:avLst/>
          </a:prstGeom>
          <a:noFill/>
          <a:ln>
            <a:noFill/>
          </a:ln>
        </p:spPr>
        <p:txBody>
          <a:bodyPr anchorCtr="0" anchor="ctr" bIns="45700" lIns="91425" spcFirstLastPara="1" rIns="91425" wrap="square" tIns="45700">
            <a:noAutofit/>
          </a:bodyPr>
          <a:lstStyle>
            <a:lvl1pPr indent="-431800" lvl="0" marL="457200" algn="l">
              <a:lnSpc>
                <a:spcPct val="120000"/>
              </a:lnSpc>
              <a:spcBef>
                <a:spcPts val="1000"/>
              </a:spcBef>
              <a:spcAft>
                <a:spcPts val="0"/>
              </a:spcAft>
              <a:buSzPts val="3200"/>
              <a:buFont typeface="Merriweather Sans"/>
              <a:buChar char="-"/>
              <a:defRPr sz="3200"/>
            </a:lvl1pPr>
            <a:lvl2pPr indent="-406400" lvl="1" marL="914400" algn="l">
              <a:lnSpc>
                <a:spcPct val="120000"/>
              </a:lnSpc>
              <a:spcBef>
                <a:spcPts val="500"/>
              </a:spcBef>
              <a:spcAft>
                <a:spcPts val="0"/>
              </a:spcAft>
              <a:buSzPts val="2800"/>
              <a:buChar char="-"/>
              <a:defRPr sz="2800"/>
            </a:lvl2pPr>
            <a:lvl3pPr indent="-381000" lvl="2" marL="1371600" algn="l">
              <a:lnSpc>
                <a:spcPct val="120000"/>
              </a:lnSpc>
              <a:spcBef>
                <a:spcPts val="500"/>
              </a:spcBef>
              <a:spcAft>
                <a:spcPts val="0"/>
              </a:spcAft>
              <a:buSzPts val="2400"/>
              <a:buChar char="-"/>
              <a:defRPr sz="24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lm ruutu 01">
  <p:cSld name="kolm ruutu 01">
    <p:spTree>
      <p:nvGrpSpPr>
        <p:cNvPr id="59" name="Shape 59"/>
        <p:cNvGrpSpPr/>
        <p:nvPr/>
      </p:nvGrpSpPr>
      <p:grpSpPr>
        <a:xfrm>
          <a:off x="0" y="0"/>
          <a:ext cx="0" cy="0"/>
          <a:chOff x="0" y="0"/>
          <a:chExt cx="0" cy="0"/>
        </a:xfrm>
      </p:grpSpPr>
      <p:sp>
        <p:nvSpPr>
          <p:cNvPr id="60" name="Google Shape;60;p29"/>
          <p:cNvSpPr/>
          <p:nvPr/>
        </p:nvSpPr>
        <p:spPr>
          <a:xfrm>
            <a:off x="749300" y="514349"/>
            <a:ext cx="2160000" cy="2160000"/>
          </a:xfrm>
          <a:prstGeom prst="rect">
            <a:avLst/>
          </a:prstGeom>
          <a:solidFill>
            <a:srgbClr val="D004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61" name="Google Shape;61;p29"/>
          <p:cNvSpPr txBox="1"/>
          <p:nvPr>
            <p:ph type="title"/>
          </p:nvPr>
        </p:nvSpPr>
        <p:spPr>
          <a:xfrm>
            <a:off x="755576" y="1790344"/>
            <a:ext cx="2340000" cy="893397"/>
          </a:xfrm>
          <a:prstGeom prst="rect">
            <a:avLst/>
          </a:prstGeom>
          <a:noFill/>
          <a:ln>
            <a:noFill/>
          </a:ln>
        </p:spPr>
        <p:txBody>
          <a:bodyPr anchorCtr="0" anchor="b" bIns="140400" lIns="180000" spcFirstLastPara="1" rIns="180000" wrap="square" tIns="374400">
            <a:noAutofit/>
          </a:bodyPr>
          <a:lstStyle>
            <a:lvl1pPr lvl="0" algn="l">
              <a:lnSpc>
                <a:spcPct val="100000"/>
              </a:lnSpc>
              <a:spcBef>
                <a:spcPts val="0"/>
              </a:spcBef>
              <a:spcAft>
                <a:spcPts val="0"/>
              </a:spcAft>
              <a:buClr>
                <a:schemeClr val="lt1"/>
              </a:buClr>
              <a:buSzPts val="5880"/>
              <a:buFont typeface="EB Garamond"/>
              <a:buNone/>
              <a:defRPr b="0" i="0"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9"/>
          <p:cNvSpPr/>
          <p:nvPr>
            <p:ph idx="2" type="pic"/>
          </p:nvPr>
        </p:nvSpPr>
        <p:spPr>
          <a:xfrm>
            <a:off x="3455876" y="519522"/>
            <a:ext cx="2160000" cy="2160000"/>
          </a:xfrm>
          <a:prstGeom prst="rect">
            <a:avLst/>
          </a:prstGeom>
          <a:noFill/>
          <a:ln>
            <a:noFill/>
          </a:ln>
        </p:spPr>
      </p:sp>
      <p:sp>
        <p:nvSpPr>
          <p:cNvPr id="63" name="Google Shape;63;p29"/>
          <p:cNvSpPr/>
          <p:nvPr>
            <p:ph idx="3" type="pic"/>
          </p:nvPr>
        </p:nvSpPr>
        <p:spPr>
          <a:xfrm>
            <a:off x="6156176" y="519522"/>
            <a:ext cx="2160000" cy="2160000"/>
          </a:xfrm>
          <a:prstGeom prst="rect">
            <a:avLst/>
          </a:prstGeom>
          <a:noFill/>
          <a:ln>
            <a:noFill/>
          </a:ln>
        </p:spPr>
      </p:sp>
      <p:sp>
        <p:nvSpPr>
          <p:cNvPr id="64" name="Google Shape;64;p29"/>
          <p:cNvSpPr txBox="1"/>
          <p:nvPr>
            <p:ph idx="1" type="body"/>
          </p:nvPr>
        </p:nvSpPr>
        <p:spPr>
          <a:xfrm>
            <a:off x="762000" y="2828922"/>
            <a:ext cx="7772400" cy="155963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SzPts val="2800"/>
              <a:buFont typeface="Merriweather Sans"/>
              <a:buChar char="-"/>
              <a:defRPr sz="2800"/>
            </a:lvl1pPr>
            <a:lvl2pPr indent="-381000" lvl="1" marL="914400" algn="l">
              <a:lnSpc>
                <a:spcPct val="100000"/>
              </a:lnSpc>
              <a:spcBef>
                <a:spcPts val="500"/>
              </a:spcBef>
              <a:spcAft>
                <a:spcPts val="0"/>
              </a:spcAft>
              <a:buSzPts val="2400"/>
              <a:buFont typeface="Merriweather Sans"/>
              <a:buChar char="-"/>
              <a:defRPr sz="2400"/>
            </a:lvl2pPr>
            <a:lvl3pPr indent="-355600" lvl="2" marL="1371600" algn="l">
              <a:lnSpc>
                <a:spcPct val="10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9"/>
          <p:cNvSpPr txBox="1"/>
          <p:nvPr/>
        </p:nvSpPr>
        <p:spPr>
          <a:xfrm>
            <a:off x="755576" y="627534"/>
            <a:ext cx="1656184" cy="648072"/>
          </a:xfrm>
          <a:prstGeom prst="rect">
            <a:avLst/>
          </a:prstGeom>
          <a:noFill/>
          <a:ln>
            <a:noFill/>
          </a:ln>
        </p:spPr>
        <p:txBody>
          <a:bodyPr anchorCtr="0" anchor="t" bIns="140400" lIns="180000" spcFirstLastPara="1" rIns="180000" wrap="square" tIns="374400">
            <a:noAutofit/>
          </a:bodyPr>
          <a:lstStyle/>
          <a:p>
            <a:pPr indent="0" lvl="0" marL="0" marR="0" rtl="0" algn="l">
              <a:lnSpc>
                <a:spcPct val="42424"/>
              </a:lnSpc>
              <a:spcBef>
                <a:spcPts val="0"/>
              </a:spcBef>
              <a:spcAft>
                <a:spcPts val="0"/>
              </a:spcAft>
              <a:buClr>
                <a:schemeClr val="lt1"/>
              </a:buClr>
              <a:buSzPts val="13860"/>
              <a:buFont typeface="EB Garamond"/>
              <a:buNone/>
            </a:pPr>
            <a:r>
              <a:rPr b="0" i="1" lang="en-US" sz="6600" u="none" cap="none" strike="noStrike">
                <a:solidFill>
                  <a:schemeClr val="lt1"/>
                </a:solidFill>
                <a:latin typeface="Times New Roman"/>
                <a:ea typeface="Times New Roman"/>
                <a:cs typeface="Times New Roman"/>
                <a:sym typeface="Times New Roman"/>
              </a:rPr>
              <a:t>1.</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lm ruutu 02">
  <p:cSld name="kolm ruutu 02">
    <p:spTree>
      <p:nvGrpSpPr>
        <p:cNvPr id="66" name="Shape 66"/>
        <p:cNvGrpSpPr/>
        <p:nvPr/>
      </p:nvGrpSpPr>
      <p:grpSpPr>
        <a:xfrm>
          <a:off x="0" y="0"/>
          <a:ext cx="0" cy="0"/>
          <a:chOff x="0" y="0"/>
          <a:chExt cx="0" cy="0"/>
        </a:xfrm>
      </p:grpSpPr>
      <p:sp>
        <p:nvSpPr>
          <p:cNvPr id="67" name="Google Shape;67;p30"/>
          <p:cNvSpPr/>
          <p:nvPr>
            <p:ph idx="2" type="pic"/>
          </p:nvPr>
        </p:nvSpPr>
        <p:spPr>
          <a:xfrm>
            <a:off x="763476" y="519522"/>
            <a:ext cx="2160000" cy="2160000"/>
          </a:xfrm>
          <a:prstGeom prst="rect">
            <a:avLst/>
          </a:prstGeom>
          <a:noFill/>
          <a:ln>
            <a:noFill/>
          </a:ln>
        </p:spPr>
      </p:sp>
      <p:sp>
        <p:nvSpPr>
          <p:cNvPr id="68" name="Google Shape;68;p30"/>
          <p:cNvSpPr/>
          <p:nvPr>
            <p:ph idx="3" type="pic"/>
          </p:nvPr>
        </p:nvSpPr>
        <p:spPr>
          <a:xfrm>
            <a:off x="6156176" y="519522"/>
            <a:ext cx="2160000" cy="2160000"/>
          </a:xfrm>
          <a:prstGeom prst="rect">
            <a:avLst/>
          </a:prstGeom>
          <a:noFill/>
          <a:ln>
            <a:noFill/>
          </a:ln>
        </p:spPr>
      </p:sp>
      <p:sp>
        <p:nvSpPr>
          <p:cNvPr id="69" name="Google Shape;69;p30"/>
          <p:cNvSpPr/>
          <p:nvPr/>
        </p:nvSpPr>
        <p:spPr>
          <a:xfrm>
            <a:off x="3479800" y="514349"/>
            <a:ext cx="2160000" cy="2160000"/>
          </a:xfrm>
          <a:prstGeom prst="rect">
            <a:avLst/>
          </a:prstGeom>
          <a:solidFill>
            <a:srgbClr val="D004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70" name="Google Shape;70;p30"/>
          <p:cNvSpPr txBox="1"/>
          <p:nvPr>
            <p:ph type="title"/>
          </p:nvPr>
        </p:nvSpPr>
        <p:spPr>
          <a:xfrm>
            <a:off x="3486076" y="1762122"/>
            <a:ext cx="2340000" cy="893397"/>
          </a:xfrm>
          <a:prstGeom prst="rect">
            <a:avLst/>
          </a:prstGeom>
          <a:noFill/>
          <a:ln>
            <a:noFill/>
          </a:ln>
        </p:spPr>
        <p:txBody>
          <a:bodyPr anchorCtr="0" anchor="b" bIns="140400" lIns="180000" spcFirstLastPara="1" rIns="180000" wrap="square" tIns="374400">
            <a:noAutofit/>
          </a:bodyPr>
          <a:lstStyle>
            <a:lvl1pPr lvl="0" algn="l">
              <a:lnSpc>
                <a:spcPct val="100000"/>
              </a:lnSpc>
              <a:spcBef>
                <a:spcPts val="0"/>
              </a:spcBef>
              <a:spcAft>
                <a:spcPts val="0"/>
              </a:spcAft>
              <a:buClr>
                <a:schemeClr val="lt1"/>
              </a:buClr>
              <a:buSzPts val="5880"/>
              <a:buFont typeface="EB Garamond"/>
              <a:buNone/>
              <a:defRPr b="0" i="0"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0"/>
          <p:cNvSpPr txBox="1"/>
          <p:nvPr/>
        </p:nvSpPr>
        <p:spPr>
          <a:xfrm>
            <a:off x="3486076" y="627534"/>
            <a:ext cx="1656184" cy="648072"/>
          </a:xfrm>
          <a:prstGeom prst="rect">
            <a:avLst/>
          </a:prstGeom>
          <a:noFill/>
          <a:ln>
            <a:noFill/>
          </a:ln>
        </p:spPr>
        <p:txBody>
          <a:bodyPr anchorCtr="0" anchor="t" bIns="140400" lIns="180000" spcFirstLastPara="1" rIns="180000" wrap="square" tIns="374400">
            <a:noAutofit/>
          </a:bodyPr>
          <a:lstStyle/>
          <a:p>
            <a:pPr indent="0" lvl="0" marL="0" marR="0" rtl="0" algn="l">
              <a:lnSpc>
                <a:spcPct val="42424"/>
              </a:lnSpc>
              <a:spcBef>
                <a:spcPts val="0"/>
              </a:spcBef>
              <a:spcAft>
                <a:spcPts val="0"/>
              </a:spcAft>
              <a:buClr>
                <a:schemeClr val="lt1"/>
              </a:buClr>
              <a:buSzPts val="13860"/>
              <a:buFont typeface="EB Garamond"/>
              <a:buNone/>
            </a:pPr>
            <a:r>
              <a:rPr b="0" i="1" lang="en-US" sz="6600" u="none" cap="none" strike="noStrike">
                <a:solidFill>
                  <a:schemeClr val="lt1"/>
                </a:solidFill>
                <a:latin typeface="Times New Roman"/>
                <a:ea typeface="Times New Roman"/>
                <a:cs typeface="Times New Roman"/>
                <a:sym typeface="Times New Roman"/>
              </a:rPr>
              <a:t>2.</a:t>
            </a:r>
            <a:endParaRPr b="0" i="0" sz="1400" u="none" cap="none" strike="noStrike">
              <a:solidFill>
                <a:srgbClr val="000000"/>
              </a:solidFill>
              <a:latin typeface="Arial"/>
              <a:ea typeface="Arial"/>
              <a:cs typeface="Arial"/>
              <a:sym typeface="Arial"/>
            </a:endParaRPr>
          </a:p>
        </p:txBody>
      </p:sp>
      <p:sp>
        <p:nvSpPr>
          <p:cNvPr id="72" name="Google Shape;72;p30"/>
          <p:cNvSpPr txBox="1"/>
          <p:nvPr>
            <p:ph idx="1" type="body"/>
          </p:nvPr>
        </p:nvSpPr>
        <p:spPr>
          <a:xfrm>
            <a:off x="762000" y="2828922"/>
            <a:ext cx="7772400" cy="155963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SzPts val="2800"/>
              <a:buFont typeface="Merriweather Sans"/>
              <a:buChar char="-"/>
              <a:defRPr sz="2800"/>
            </a:lvl1pPr>
            <a:lvl2pPr indent="-381000" lvl="1" marL="914400" algn="l">
              <a:lnSpc>
                <a:spcPct val="100000"/>
              </a:lnSpc>
              <a:spcBef>
                <a:spcPts val="500"/>
              </a:spcBef>
              <a:spcAft>
                <a:spcPts val="0"/>
              </a:spcAft>
              <a:buSzPts val="2400"/>
              <a:buFont typeface="Merriweather Sans"/>
              <a:buChar char="-"/>
              <a:defRPr sz="2400"/>
            </a:lvl2pPr>
            <a:lvl3pPr indent="-355600" lvl="2" marL="1371600" algn="l">
              <a:lnSpc>
                <a:spcPct val="10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lm ruutu 03">
  <p:cSld name="kolm ruutu 03">
    <p:spTree>
      <p:nvGrpSpPr>
        <p:cNvPr id="73" name="Shape 73"/>
        <p:cNvGrpSpPr/>
        <p:nvPr/>
      </p:nvGrpSpPr>
      <p:grpSpPr>
        <a:xfrm>
          <a:off x="0" y="0"/>
          <a:ext cx="0" cy="0"/>
          <a:chOff x="0" y="0"/>
          <a:chExt cx="0" cy="0"/>
        </a:xfrm>
      </p:grpSpPr>
      <p:sp>
        <p:nvSpPr>
          <p:cNvPr id="74" name="Google Shape;74;p31"/>
          <p:cNvSpPr/>
          <p:nvPr>
            <p:ph idx="2" type="pic"/>
          </p:nvPr>
        </p:nvSpPr>
        <p:spPr>
          <a:xfrm>
            <a:off x="3455876" y="519522"/>
            <a:ext cx="2160000" cy="2160000"/>
          </a:xfrm>
          <a:prstGeom prst="rect">
            <a:avLst/>
          </a:prstGeom>
          <a:noFill/>
          <a:ln>
            <a:noFill/>
          </a:ln>
        </p:spPr>
      </p:sp>
      <p:sp>
        <p:nvSpPr>
          <p:cNvPr id="75" name="Google Shape;75;p31"/>
          <p:cNvSpPr/>
          <p:nvPr>
            <p:ph idx="3" type="pic"/>
          </p:nvPr>
        </p:nvSpPr>
        <p:spPr>
          <a:xfrm>
            <a:off x="758676" y="519522"/>
            <a:ext cx="2160000" cy="2160000"/>
          </a:xfrm>
          <a:prstGeom prst="rect">
            <a:avLst/>
          </a:prstGeom>
          <a:noFill/>
          <a:ln>
            <a:noFill/>
          </a:ln>
        </p:spPr>
      </p:sp>
      <p:sp>
        <p:nvSpPr>
          <p:cNvPr id="76" name="Google Shape;76;p31"/>
          <p:cNvSpPr/>
          <p:nvPr/>
        </p:nvSpPr>
        <p:spPr>
          <a:xfrm>
            <a:off x="6184900" y="514349"/>
            <a:ext cx="2160000" cy="2160000"/>
          </a:xfrm>
          <a:prstGeom prst="rect">
            <a:avLst/>
          </a:prstGeom>
          <a:solidFill>
            <a:srgbClr val="D004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77" name="Google Shape;77;p31"/>
          <p:cNvSpPr txBox="1"/>
          <p:nvPr>
            <p:ph type="title"/>
          </p:nvPr>
        </p:nvSpPr>
        <p:spPr>
          <a:xfrm>
            <a:off x="6191176" y="1776233"/>
            <a:ext cx="2340000" cy="893397"/>
          </a:xfrm>
          <a:prstGeom prst="rect">
            <a:avLst/>
          </a:prstGeom>
          <a:noFill/>
          <a:ln>
            <a:noFill/>
          </a:ln>
        </p:spPr>
        <p:txBody>
          <a:bodyPr anchorCtr="0" anchor="b" bIns="140400" lIns="180000" spcFirstLastPara="1" rIns="180000" wrap="square" tIns="374400">
            <a:noAutofit/>
          </a:bodyPr>
          <a:lstStyle>
            <a:lvl1pPr lvl="0" algn="l">
              <a:lnSpc>
                <a:spcPct val="100000"/>
              </a:lnSpc>
              <a:spcBef>
                <a:spcPts val="0"/>
              </a:spcBef>
              <a:spcAft>
                <a:spcPts val="0"/>
              </a:spcAft>
              <a:buClr>
                <a:schemeClr val="lt1"/>
              </a:buClr>
              <a:buSzPts val="5880"/>
              <a:buFont typeface="EB Garamond"/>
              <a:buNone/>
              <a:defRPr b="0" i="0" sz="2800">
                <a:solidFill>
                  <a:schemeClr val="lt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1"/>
          <p:cNvSpPr txBox="1"/>
          <p:nvPr/>
        </p:nvSpPr>
        <p:spPr>
          <a:xfrm>
            <a:off x="6191176" y="627534"/>
            <a:ext cx="1656184" cy="648072"/>
          </a:xfrm>
          <a:prstGeom prst="rect">
            <a:avLst/>
          </a:prstGeom>
          <a:noFill/>
          <a:ln>
            <a:noFill/>
          </a:ln>
        </p:spPr>
        <p:txBody>
          <a:bodyPr anchorCtr="0" anchor="t" bIns="140400" lIns="180000" spcFirstLastPara="1" rIns="180000" wrap="square" tIns="374400">
            <a:noAutofit/>
          </a:bodyPr>
          <a:lstStyle/>
          <a:p>
            <a:pPr indent="0" lvl="0" marL="0" marR="0" rtl="0" algn="l">
              <a:lnSpc>
                <a:spcPct val="42424"/>
              </a:lnSpc>
              <a:spcBef>
                <a:spcPts val="0"/>
              </a:spcBef>
              <a:spcAft>
                <a:spcPts val="0"/>
              </a:spcAft>
              <a:buClr>
                <a:schemeClr val="lt1"/>
              </a:buClr>
              <a:buSzPts val="13860"/>
              <a:buFont typeface="EB Garamond"/>
              <a:buNone/>
            </a:pPr>
            <a:r>
              <a:rPr b="0" i="1" lang="en-US" sz="6600" u="none" cap="none" strike="noStrike">
                <a:solidFill>
                  <a:schemeClr val="lt1"/>
                </a:solidFill>
                <a:latin typeface="Times New Roman"/>
                <a:ea typeface="Times New Roman"/>
                <a:cs typeface="Times New Roman"/>
                <a:sym typeface="Times New Roman"/>
              </a:rPr>
              <a:t>3.</a:t>
            </a:r>
            <a:endParaRPr b="0" i="0" sz="1400" u="none" cap="none" strike="noStrike">
              <a:solidFill>
                <a:srgbClr val="000000"/>
              </a:solidFill>
              <a:latin typeface="Arial"/>
              <a:ea typeface="Arial"/>
              <a:cs typeface="Arial"/>
              <a:sym typeface="Arial"/>
            </a:endParaRPr>
          </a:p>
        </p:txBody>
      </p:sp>
      <p:sp>
        <p:nvSpPr>
          <p:cNvPr id="79" name="Google Shape;79;p31"/>
          <p:cNvSpPr txBox="1"/>
          <p:nvPr>
            <p:ph idx="1" type="body"/>
          </p:nvPr>
        </p:nvSpPr>
        <p:spPr>
          <a:xfrm>
            <a:off x="762000" y="2828922"/>
            <a:ext cx="7772400" cy="155963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SzPts val="2800"/>
              <a:buFont typeface="Merriweather Sans"/>
              <a:buChar char="-"/>
              <a:defRPr sz="2800"/>
            </a:lvl1pPr>
            <a:lvl2pPr indent="-381000" lvl="1" marL="914400" algn="l">
              <a:lnSpc>
                <a:spcPct val="100000"/>
              </a:lnSpc>
              <a:spcBef>
                <a:spcPts val="500"/>
              </a:spcBef>
              <a:spcAft>
                <a:spcPts val="0"/>
              </a:spcAft>
              <a:buSzPts val="2400"/>
              <a:buFont typeface="Merriweather Sans"/>
              <a:buChar char="-"/>
              <a:defRPr sz="2400"/>
            </a:lvl2pPr>
            <a:lvl3pPr indent="-355600" lvl="2" marL="1371600" algn="l">
              <a:lnSpc>
                <a:spcPct val="10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äike ringpilt + sisu">
  <p:cSld name="väike ringpilt + sisu">
    <p:spTree>
      <p:nvGrpSpPr>
        <p:cNvPr id="80" name="Shape 80"/>
        <p:cNvGrpSpPr/>
        <p:nvPr/>
      </p:nvGrpSpPr>
      <p:grpSpPr>
        <a:xfrm>
          <a:off x="0" y="0"/>
          <a:ext cx="0" cy="0"/>
          <a:chOff x="0" y="0"/>
          <a:chExt cx="0" cy="0"/>
        </a:xfrm>
      </p:grpSpPr>
      <p:sp>
        <p:nvSpPr>
          <p:cNvPr id="81" name="Google Shape;81;p32"/>
          <p:cNvSpPr/>
          <p:nvPr>
            <p:ph idx="2" type="pic"/>
          </p:nvPr>
        </p:nvSpPr>
        <p:spPr>
          <a:xfrm>
            <a:off x="566445" y="777213"/>
            <a:ext cx="3240000" cy="3240000"/>
          </a:xfrm>
          <a:prstGeom prst="ellipse">
            <a:avLst/>
          </a:prstGeom>
          <a:noFill/>
          <a:ln>
            <a:noFill/>
          </a:ln>
        </p:spPr>
      </p:sp>
      <p:sp>
        <p:nvSpPr>
          <p:cNvPr id="82" name="Google Shape;82;p32"/>
          <p:cNvSpPr txBox="1"/>
          <p:nvPr>
            <p:ph idx="1" type="body"/>
          </p:nvPr>
        </p:nvSpPr>
        <p:spPr>
          <a:xfrm>
            <a:off x="4247444" y="1762553"/>
            <a:ext cx="4460622" cy="1299411"/>
          </a:xfrm>
          <a:prstGeom prst="rect">
            <a:avLst/>
          </a:prstGeom>
          <a:noFill/>
          <a:ln>
            <a:noFill/>
          </a:ln>
        </p:spPr>
        <p:txBody>
          <a:bodyPr anchorCtr="0" anchor="ctr"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Char char="-"/>
              <a:defRPr sz="2400"/>
            </a:lvl2pPr>
            <a:lvl3pPr indent="-355600" lvl="2" marL="1371600" algn="l">
              <a:lnSpc>
                <a:spcPct val="120000"/>
              </a:lnSpc>
              <a:spcBef>
                <a:spcPts val="500"/>
              </a:spcBef>
              <a:spcAft>
                <a:spcPts val="0"/>
              </a:spcAft>
              <a:buSzPts val="2000"/>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ur ringpilt + sisu">
  <p:cSld name="suur ringpilt + sisu">
    <p:spTree>
      <p:nvGrpSpPr>
        <p:cNvPr id="83" name="Shape 83"/>
        <p:cNvGrpSpPr/>
        <p:nvPr/>
      </p:nvGrpSpPr>
      <p:grpSpPr>
        <a:xfrm>
          <a:off x="0" y="0"/>
          <a:ext cx="0" cy="0"/>
          <a:chOff x="0" y="0"/>
          <a:chExt cx="0" cy="0"/>
        </a:xfrm>
      </p:grpSpPr>
      <p:sp>
        <p:nvSpPr>
          <p:cNvPr id="84" name="Google Shape;84;p33"/>
          <p:cNvSpPr txBox="1"/>
          <p:nvPr>
            <p:ph idx="1" type="body"/>
          </p:nvPr>
        </p:nvSpPr>
        <p:spPr>
          <a:xfrm>
            <a:off x="451930" y="1963490"/>
            <a:ext cx="3466560" cy="1299411"/>
          </a:xfrm>
          <a:prstGeom prst="rect">
            <a:avLst/>
          </a:prstGeom>
          <a:noFill/>
          <a:ln>
            <a:noFill/>
          </a:ln>
        </p:spPr>
        <p:txBody>
          <a:bodyPr anchorCtr="0" anchor="ctr"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3"/>
          <p:cNvSpPr/>
          <p:nvPr>
            <p:ph idx="2" type="pic"/>
          </p:nvPr>
        </p:nvSpPr>
        <p:spPr>
          <a:xfrm>
            <a:off x="4671398" y="-668680"/>
            <a:ext cx="6732000" cy="6732000"/>
          </a:xfrm>
          <a:prstGeom prst="ellipse">
            <a:avLst/>
          </a:prstGeom>
          <a:noFill/>
          <a:ln>
            <a:noFill/>
          </a:ln>
        </p:spPr>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 pealkiri + sisu">
  <p:cSld name="pilt + pealkiri + sisu">
    <p:spTree>
      <p:nvGrpSpPr>
        <p:cNvPr id="86" name="Shape 86"/>
        <p:cNvGrpSpPr/>
        <p:nvPr/>
      </p:nvGrpSpPr>
      <p:grpSpPr>
        <a:xfrm>
          <a:off x="0" y="0"/>
          <a:ext cx="0" cy="0"/>
          <a:chOff x="0" y="0"/>
          <a:chExt cx="0" cy="0"/>
        </a:xfrm>
      </p:grpSpPr>
      <p:sp>
        <p:nvSpPr>
          <p:cNvPr id="87" name="Google Shape;87;p34"/>
          <p:cNvSpPr/>
          <p:nvPr>
            <p:ph idx="2" type="pic"/>
          </p:nvPr>
        </p:nvSpPr>
        <p:spPr>
          <a:xfrm>
            <a:off x="4850090" y="0"/>
            <a:ext cx="4293911" cy="5143500"/>
          </a:xfrm>
          <a:prstGeom prst="rect">
            <a:avLst/>
          </a:prstGeom>
          <a:noFill/>
          <a:ln>
            <a:noFill/>
          </a:ln>
        </p:spPr>
      </p:sp>
      <p:sp>
        <p:nvSpPr>
          <p:cNvPr id="88" name="Google Shape;88;p34"/>
          <p:cNvSpPr txBox="1"/>
          <p:nvPr>
            <p:ph type="title"/>
          </p:nvPr>
        </p:nvSpPr>
        <p:spPr>
          <a:xfrm>
            <a:off x="470288" y="984230"/>
            <a:ext cx="3921133" cy="14268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800"/>
              <a:buFont typeface="Times New Roman"/>
              <a:buNone/>
              <a:defRPr i="0" sz="28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4"/>
          <p:cNvSpPr txBox="1"/>
          <p:nvPr>
            <p:ph idx="1" type="body"/>
          </p:nvPr>
        </p:nvSpPr>
        <p:spPr>
          <a:xfrm>
            <a:off x="515430" y="2563565"/>
            <a:ext cx="3878770" cy="1299411"/>
          </a:xfrm>
          <a:prstGeom prst="rect">
            <a:avLst/>
          </a:prstGeom>
          <a:noFill/>
          <a:ln>
            <a:noFill/>
          </a:ln>
        </p:spPr>
        <p:txBody>
          <a:bodyPr anchorCtr="0" anchor="t"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 sisu">
  <p:cSld name="pilt + sisu">
    <p:spTree>
      <p:nvGrpSpPr>
        <p:cNvPr id="90" name="Shape 90"/>
        <p:cNvGrpSpPr/>
        <p:nvPr/>
      </p:nvGrpSpPr>
      <p:grpSpPr>
        <a:xfrm>
          <a:off x="0" y="0"/>
          <a:ext cx="0" cy="0"/>
          <a:chOff x="0" y="0"/>
          <a:chExt cx="0" cy="0"/>
        </a:xfrm>
      </p:grpSpPr>
      <p:sp>
        <p:nvSpPr>
          <p:cNvPr id="91" name="Google Shape;91;p35"/>
          <p:cNvSpPr/>
          <p:nvPr>
            <p:ph idx="2" type="pic"/>
          </p:nvPr>
        </p:nvSpPr>
        <p:spPr>
          <a:xfrm>
            <a:off x="4850090" y="0"/>
            <a:ext cx="4293911" cy="5143500"/>
          </a:xfrm>
          <a:prstGeom prst="rect">
            <a:avLst/>
          </a:prstGeom>
          <a:noFill/>
          <a:ln>
            <a:noFill/>
          </a:ln>
        </p:spPr>
      </p:sp>
      <p:sp>
        <p:nvSpPr>
          <p:cNvPr id="92" name="Google Shape;92;p35"/>
          <p:cNvSpPr txBox="1"/>
          <p:nvPr>
            <p:ph idx="1" type="body"/>
          </p:nvPr>
        </p:nvSpPr>
        <p:spPr>
          <a:xfrm>
            <a:off x="515430" y="1992065"/>
            <a:ext cx="3878770" cy="1299411"/>
          </a:xfrm>
          <a:prstGeom prst="rect">
            <a:avLst/>
          </a:prstGeom>
          <a:noFill/>
          <a:ln>
            <a:noFill/>
          </a:ln>
        </p:spPr>
        <p:txBody>
          <a:bodyPr anchorCtr="0" anchor="ctr"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tt pealkirjaga 02">
  <p:cSld name="jutt pealkirjaga 02">
    <p:spTree>
      <p:nvGrpSpPr>
        <p:cNvPr id="21" name="Shape 21"/>
        <p:cNvGrpSpPr/>
        <p:nvPr/>
      </p:nvGrpSpPr>
      <p:grpSpPr>
        <a:xfrm>
          <a:off x="0" y="0"/>
          <a:ext cx="0" cy="0"/>
          <a:chOff x="0" y="0"/>
          <a:chExt cx="0" cy="0"/>
        </a:xfrm>
      </p:grpSpPr>
      <p:sp>
        <p:nvSpPr>
          <p:cNvPr id="22" name="Google Shape;22;p18"/>
          <p:cNvSpPr txBox="1"/>
          <p:nvPr>
            <p:ph type="title"/>
          </p:nvPr>
        </p:nvSpPr>
        <p:spPr>
          <a:xfrm>
            <a:off x="596900" y="362930"/>
            <a:ext cx="7962900" cy="92612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8"/>
          <p:cNvSpPr txBox="1"/>
          <p:nvPr>
            <p:ph idx="1" type="body"/>
          </p:nvPr>
        </p:nvSpPr>
        <p:spPr>
          <a:xfrm>
            <a:off x="625320" y="1371978"/>
            <a:ext cx="7909080" cy="2925209"/>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Font typeface="Merriweather Sans"/>
              <a:buChar char="-"/>
              <a:defRPr sz="2400"/>
            </a:lvl2pPr>
            <a:lvl3pPr indent="-355600" lvl="2" marL="1371600" algn="l">
              <a:lnSpc>
                <a:spcPct val="12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 pildiallkiri">
  <p:cSld name="pilt + pildiallkiri">
    <p:spTree>
      <p:nvGrpSpPr>
        <p:cNvPr id="93" name="Shape 93"/>
        <p:cNvGrpSpPr/>
        <p:nvPr/>
      </p:nvGrpSpPr>
      <p:grpSpPr>
        <a:xfrm>
          <a:off x="0" y="0"/>
          <a:ext cx="0" cy="0"/>
          <a:chOff x="0" y="0"/>
          <a:chExt cx="0" cy="0"/>
        </a:xfrm>
      </p:grpSpPr>
      <p:sp>
        <p:nvSpPr>
          <p:cNvPr id="94" name="Google Shape;94;p36"/>
          <p:cNvSpPr/>
          <p:nvPr>
            <p:ph idx="2" type="pic"/>
          </p:nvPr>
        </p:nvSpPr>
        <p:spPr>
          <a:xfrm>
            <a:off x="381000" y="257175"/>
            <a:ext cx="8356600" cy="4010025"/>
          </a:xfrm>
          <a:prstGeom prst="rect">
            <a:avLst/>
          </a:prstGeom>
          <a:noFill/>
          <a:ln>
            <a:noFill/>
          </a:ln>
        </p:spPr>
      </p:sp>
      <p:sp>
        <p:nvSpPr>
          <p:cNvPr id="95" name="Google Shape;95;p36"/>
          <p:cNvSpPr txBox="1"/>
          <p:nvPr>
            <p:ph idx="1" type="body"/>
          </p:nvPr>
        </p:nvSpPr>
        <p:spPr>
          <a:xfrm>
            <a:off x="2755900" y="4419600"/>
            <a:ext cx="5969000" cy="425655"/>
          </a:xfrm>
          <a:prstGeom prst="rect">
            <a:avLst/>
          </a:prstGeom>
          <a:noFill/>
          <a:ln>
            <a:noFill/>
          </a:ln>
        </p:spPr>
        <p:txBody>
          <a:bodyPr anchorCtr="0" anchor="b" bIns="45700" lIns="91425" spcFirstLastPara="1" rIns="91425" wrap="square" tIns="45700">
            <a:noAutofit/>
          </a:bodyPr>
          <a:lstStyle>
            <a:lvl1pPr indent="-228600" lvl="0" marL="457200" algn="r">
              <a:lnSpc>
                <a:spcPct val="100000"/>
              </a:lnSpc>
              <a:spcBef>
                <a:spcPts val="1000"/>
              </a:spcBef>
              <a:spcAft>
                <a:spcPts val="0"/>
              </a:spcAft>
              <a:buSzPts val="1600"/>
              <a:buNone/>
              <a:defRPr sz="1600"/>
            </a:lvl1pPr>
            <a:lvl2pPr indent="-228600" lvl="1" marL="914400" algn="l">
              <a:lnSpc>
                <a:spcPct val="120000"/>
              </a:lnSpc>
              <a:spcBef>
                <a:spcPts val="500"/>
              </a:spcBef>
              <a:spcAft>
                <a:spcPts val="0"/>
              </a:spcAft>
              <a:buSzPts val="1600"/>
              <a:buNone/>
              <a:defRPr sz="1600"/>
            </a:lvl2pPr>
            <a:lvl3pPr indent="-228600" lvl="2" marL="1371600" algn="l">
              <a:lnSpc>
                <a:spcPct val="120000"/>
              </a:lnSpc>
              <a:spcBef>
                <a:spcPts val="500"/>
              </a:spcBef>
              <a:spcAft>
                <a:spcPts val="0"/>
              </a:spcAft>
              <a:buSzPts val="1600"/>
              <a:buNone/>
              <a:defRPr sz="1600"/>
            </a:lvl3pPr>
            <a:lvl4pPr indent="-228600" lvl="3" marL="1828800" algn="l">
              <a:lnSpc>
                <a:spcPct val="120000"/>
              </a:lnSpc>
              <a:spcBef>
                <a:spcPts val="500"/>
              </a:spcBef>
              <a:spcAft>
                <a:spcPts val="0"/>
              </a:spcAft>
              <a:buSzPts val="1600"/>
              <a:buNone/>
              <a:defRPr sz="1600"/>
            </a:lvl4pPr>
            <a:lvl5pPr indent="-228600" lvl="4" marL="2286000" algn="l">
              <a:lnSpc>
                <a:spcPct val="12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lkiri 01">
  <p:cSld name="pealkiri 01">
    <p:spTree>
      <p:nvGrpSpPr>
        <p:cNvPr id="96" name="Shape 96"/>
        <p:cNvGrpSpPr/>
        <p:nvPr/>
      </p:nvGrpSpPr>
      <p:grpSpPr>
        <a:xfrm>
          <a:off x="0" y="0"/>
          <a:ext cx="0" cy="0"/>
          <a:chOff x="0" y="0"/>
          <a:chExt cx="0" cy="0"/>
        </a:xfrm>
      </p:grpSpPr>
      <p:sp>
        <p:nvSpPr>
          <p:cNvPr id="97" name="Google Shape;97;p37"/>
          <p:cNvSpPr txBox="1"/>
          <p:nvPr>
            <p:ph type="title"/>
          </p:nvPr>
        </p:nvSpPr>
        <p:spPr>
          <a:xfrm>
            <a:off x="393700" y="471140"/>
            <a:ext cx="8356600" cy="1405898"/>
          </a:xfrm>
          <a:prstGeom prst="rect">
            <a:avLst/>
          </a:prstGeom>
          <a:noFill/>
          <a:ln>
            <a:noFill/>
          </a:ln>
        </p:spPr>
        <p:txBody>
          <a:bodyPr anchorCtr="0" anchor="t"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lkiri 02">
  <p:cSld name="pealkiri 02">
    <p:spTree>
      <p:nvGrpSpPr>
        <p:cNvPr id="98" name="Shape 98"/>
        <p:cNvGrpSpPr/>
        <p:nvPr/>
      </p:nvGrpSpPr>
      <p:grpSpPr>
        <a:xfrm>
          <a:off x="0" y="0"/>
          <a:ext cx="0" cy="0"/>
          <a:chOff x="0" y="0"/>
          <a:chExt cx="0" cy="0"/>
        </a:xfrm>
      </p:grpSpPr>
      <p:sp>
        <p:nvSpPr>
          <p:cNvPr id="99" name="Google Shape;99;p38"/>
          <p:cNvSpPr txBox="1"/>
          <p:nvPr>
            <p:ph type="title"/>
          </p:nvPr>
        </p:nvSpPr>
        <p:spPr>
          <a:xfrm>
            <a:off x="375566" y="334356"/>
            <a:ext cx="8363190" cy="85012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ühi">
  <p:cSld name="tühi">
    <p:spTree>
      <p:nvGrpSpPr>
        <p:cNvPr id="100" name="Shape 100"/>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t">
  <p:cSld name="pilt">
    <p:spTree>
      <p:nvGrpSpPr>
        <p:cNvPr id="101" name="Shape 101"/>
        <p:cNvGrpSpPr/>
        <p:nvPr/>
      </p:nvGrpSpPr>
      <p:grpSpPr>
        <a:xfrm>
          <a:off x="0" y="0"/>
          <a:ext cx="0" cy="0"/>
          <a:chOff x="0" y="0"/>
          <a:chExt cx="0" cy="0"/>
        </a:xfrm>
      </p:grpSpPr>
      <p:sp>
        <p:nvSpPr>
          <p:cNvPr id="102" name="Google Shape;102;p40"/>
          <p:cNvSpPr/>
          <p:nvPr>
            <p:ph idx="2" type="pic"/>
          </p:nvPr>
        </p:nvSpPr>
        <p:spPr>
          <a:xfrm>
            <a:off x="0" y="0"/>
            <a:ext cx="9144000" cy="5143500"/>
          </a:xfrm>
          <a:prstGeom prst="rect">
            <a:avLst/>
          </a:prstGeom>
          <a:noFill/>
          <a:ln>
            <a:noFill/>
          </a:ln>
        </p:spPr>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3" name="Shape 103"/>
        <p:cNvGrpSpPr/>
        <p:nvPr/>
      </p:nvGrpSpPr>
      <p:grpSpPr>
        <a:xfrm>
          <a:off x="0" y="0"/>
          <a:ext cx="0" cy="0"/>
          <a:chOff x="0" y="0"/>
          <a:chExt cx="0" cy="0"/>
        </a:xfrm>
      </p:grpSpPr>
      <p:sp>
        <p:nvSpPr>
          <p:cNvPr id="104" name="Google Shape;104;p41"/>
          <p:cNvSpPr/>
          <p:nvPr>
            <p:ph idx="2" type="pic"/>
          </p:nvPr>
        </p:nvSpPr>
        <p:spPr>
          <a:xfrm>
            <a:off x="985545" y="977548"/>
            <a:ext cx="1044000" cy="1044000"/>
          </a:xfrm>
          <a:prstGeom prst="ellipse">
            <a:avLst/>
          </a:prstGeom>
          <a:noFill/>
          <a:ln>
            <a:noFill/>
          </a:ln>
        </p:spPr>
      </p:sp>
      <p:sp>
        <p:nvSpPr>
          <p:cNvPr id="105" name="Google Shape;105;p41"/>
          <p:cNvSpPr/>
          <p:nvPr>
            <p:ph idx="3" type="pic"/>
          </p:nvPr>
        </p:nvSpPr>
        <p:spPr>
          <a:xfrm>
            <a:off x="3474745" y="977548"/>
            <a:ext cx="1044000" cy="1044000"/>
          </a:xfrm>
          <a:prstGeom prst="ellipse">
            <a:avLst/>
          </a:prstGeom>
          <a:noFill/>
          <a:ln>
            <a:noFill/>
          </a:ln>
        </p:spPr>
      </p:sp>
      <p:sp>
        <p:nvSpPr>
          <p:cNvPr id="106" name="Google Shape;106;p41"/>
          <p:cNvSpPr/>
          <p:nvPr>
            <p:ph idx="4" type="pic"/>
          </p:nvPr>
        </p:nvSpPr>
        <p:spPr>
          <a:xfrm>
            <a:off x="5887745" y="977548"/>
            <a:ext cx="1044000" cy="1044000"/>
          </a:xfrm>
          <a:prstGeom prst="ellipse">
            <a:avLst/>
          </a:prstGeom>
          <a:noFill/>
          <a:ln>
            <a:noFill/>
          </a:ln>
        </p:spPr>
      </p:sp>
      <p:sp>
        <p:nvSpPr>
          <p:cNvPr id="107" name="Google Shape;107;p41"/>
          <p:cNvSpPr/>
          <p:nvPr>
            <p:ph idx="5" type="pic"/>
          </p:nvPr>
        </p:nvSpPr>
        <p:spPr>
          <a:xfrm>
            <a:off x="6891045" y="2806348"/>
            <a:ext cx="1044000" cy="1044000"/>
          </a:xfrm>
          <a:prstGeom prst="ellipse">
            <a:avLst/>
          </a:prstGeom>
          <a:noFill/>
          <a:ln>
            <a:noFill/>
          </a:ln>
        </p:spPr>
      </p:sp>
      <p:sp>
        <p:nvSpPr>
          <p:cNvPr id="108" name="Google Shape;108;p41"/>
          <p:cNvSpPr/>
          <p:nvPr>
            <p:ph idx="6" type="pic"/>
          </p:nvPr>
        </p:nvSpPr>
        <p:spPr>
          <a:xfrm>
            <a:off x="4414545" y="2806348"/>
            <a:ext cx="1044000" cy="1044000"/>
          </a:xfrm>
          <a:prstGeom prst="ellipse">
            <a:avLst/>
          </a:prstGeom>
          <a:noFill/>
          <a:ln>
            <a:noFill/>
          </a:ln>
        </p:spPr>
      </p:sp>
      <p:sp>
        <p:nvSpPr>
          <p:cNvPr id="109" name="Google Shape;109;p41"/>
          <p:cNvSpPr/>
          <p:nvPr>
            <p:ph idx="7" type="pic"/>
          </p:nvPr>
        </p:nvSpPr>
        <p:spPr>
          <a:xfrm>
            <a:off x="1963445" y="2806348"/>
            <a:ext cx="1044000" cy="1044000"/>
          </a:xfrm>
          <a:prstGeom prst="ellipse">
            <a:avLst/>
          </a:prstGeom>
          <a:noFill/>
          <a:ln>
            <a:noFill/>
          </a:ln>
        </p:spPr>
      </p:sp>
      <p:sp>
        <p:nvSpPr>
          <p:cNvPr id="110" name="Google Shape;110;p41"/>
          <p:cNvSpPr txBox="1"/>
          <p:nvPr>
            <p:ph idx="1" type="body"/>
          </p:nvPr>
        </p:nvSpPr>
        <p:spPr>
          <a:xfrm>
            <a:off x="787400" y="20930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41"/>
          <p:cNvSpPr txBox="1"/>
          <p:nvPr>
            <p:ph idx="8" type="body"/>
          </p:nvPr>
        </p:nvSpPr>
        <p:spPr>
          <a:xfrm>
            <a:off x="3251200" y="20930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41"/>
          <p:cNvSpPr txBox="1"/>
          <p:nvPr>
            <p:ph idx="9" type="body"/>
          </p:nvPr>
        </p:nvSpPr>
        <p:spPr>
          <a:xfrm>
            <a:off x="5676900" y="20930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41"/>
          <p:cNvSpPr txBox="1"/>
          <p:nvPr>
            <p:ph idx="13" type="body"/>
          </p:nvPr>
        </p:nvSpPr>
        <p:spPr>
          <a:xfrm>
            <a:off x="6680200" y="39218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1"/>
          <p:cNvSpPr txBox="1"/>
          <p:nvPr>
            <p:ph idx="14" type="body"/>
          </p:nvPr>
        </p:nvSpPr>
        <p:spPr>
          <a:xfrm>
            <a:off x="4203700" y="39218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1"/>
          <p:cNvSpPr txBox="1"/>
          <p:nvPr>
            <p:ph idx="15" type="body"/>
          </p:nvPr>
        </p:nvSpPr>
        <p:spPr>
          <a:xfrm>
            <a:off x="1752600" y="3921829"/>
            <a:ext cx="1498600" cy="66675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700"/>
              <a:buNone/>
              <a:defRPr sz="1700"/>
            </a:lvl1pPr>
            <a:lvl2pPr indent="-228600" lvl="1" marL="914400" algn="l">
              <a:lnSpc>
                <a:spcPct val="120000"/>
              </a:lnSpc>
              <a:spcBef>
                <a:spcPts val="500"/>
              </a:spcBef>
              <a:spcAft>
                <a:spcPts val="0"/>
              </a:spcAft>
              <a:buSzPts val="1700"/>
              <a:buNone/>
              <a:defRPr sz="1700"/>
            </a:lvl2pPr>
            <a:lvl3pPr indent="-228600" lvl="2" marL="1371600" algn="l">
              <a:lnSpc>
                <a:spcPct val="120000"/>
              </a:lnSpc>
              <a:spcBef>
                <a:spcPts val="500"/>
              </a:spcBef>
              <a:spcAft>
                <a:spcPts val="0"/>
              </a:spcAft>
              <a:buSzPts val="1700"/>
              <a:buNone/>
              <a:defRPr sz="1700"/>
            </a:lvl3pPr>
            <a:lvl4pPr indent="-228600" lvl="3" marL="1828800" algn="l">
              <a:lnSpc>
                <a:spcPct val="120000"/>
              </a:lnSpc>
              <a:spcBef>
                <a:spcPts val="500"/>
              </a:spcBef>
              <a:spcAft>
                <a:spcPts val="0"/>
              </a:spcAft>
              <a:buSzPts val="1700"/>
              <a:buNone/>
              <a:defRPr sz="1700"/>
            </a:lvl4pPr>
            <a:lvl5pPr indent="-228600" lvl="4" marL="2286000" algn="l">
              <a:lnSpc>
                <a:spcPct val="120000"/>
              </a:lnSpc>
              <a:spcBef>
                <a:spcPts val="500"/>
              </a:spcBef>
              <a:spcAft>
                <a:spcPts val="0"/>
              </a:spcAft>
              <a:buSzPts val="1700"/>
              <a:buNone/>
              <a:defRPr sz="17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1"/>
          <p:cNvSpPr txBox="1"/>
          <p:nvPr>
            <p:ph type="title"/>
          </p:nvPr>
        </p:nvSpPr>
        <p:spPr>
          <a:xfrm>
            <a:off x="375566" y="334356"/>
            <a:ext cx="8363190" cy="850129"/>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200"/>
              <a:buFont typeface="Times New Roman"/>
              <a:buNone/>
              <a:defRPr i="0" sz="32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01 (valge)">
  <p:cSld name="tees 01 (valge)">
    <p:spTree>
      <p:nvGrpSpPr>
        <p:cNvPr id="24" name="Shape 24"/>
        <p:cNvGrpSpPr/>
        <p:nvPr/>
      </p:nvGrpSpPr>
      <p:grpSpPr>
        <a:xfrm>
          <a:off x="0" y="0"/>
          <a:ext cx="0" cy="0"/>
          <a:chOff x="0" y="0"/>
          <a:chExt cx="0" cy="0"/>
        </a:xfrm>
      </p:grpSpPr>
      <p:sp>
        <p:nvSpPr>
          <p:cNvPr id="25" name="Google Shape;25;p19"/>
          <p:cNvSpPr txBox="1"/>
          <p:nvPr>
            <p:ph type="title"/>
          </p:nvPr>
        </p:nvSpPr>
        <p:spPr>
          <a:xfrm>
            <a:off x="2472940" y="1421060"/>
            <a:ext cx="5928560" cy="2110595"/>
          </a:xfrm>
          <a:prstGeom prst="rect">
            <a:avLst/>
          </a:prstGeom>
          <a:noFill/>
          <a:ln>
            <a:noFill/>
          </a:ln>
        </p:spPr>
        <p:txBody>
          <a:bodyPr anchorCtr="0" anchor="ctr" bIns="45700" lIns="91425" spcFirstLastPara="1" rIns="91425" wrap="square" tIns="45700">
            <a:noAutofit/>
          </a:bodyPr>
          <a:lstStyle>
            <a:lvl1pPr lvl="0" algn="l">
              <a:lnSpc>
                <a:spcPct val="54000"/>
              </a:lnSpc>
              <a:spcBef>
                <a:spcPts val="0"/>
              </a:spcBef>
              <a:spcAft>
                <a:spcPts val="0"/>
              </a:spcAft>
              <a:buClr>
                <a:schemeClr val="dk1"/>
              </a:buClr>
              <a:buSzPts val="63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6" name="Google Shape;26;p19"/>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ur ringpilt + pealkiri + sisu">
  <p:cSld name="suur ringpilt + pealkiri + sisu">
    <p:spTree>
      <p:nvGrpSpPr>
        <p:cNvPr id="27" name="Shape 27"/>
        <p:cNvGrpSpPr/>
        <p:nvPr/>
      </p:nvGrpSpPr>
      <p:grpSpPr>
        <a:xfrm>
          <a:off x="0" y="0"/>
          <a:ext cx="0" cy="0"/>
          <a:chOff x="0" y="0"/>
          <a:chExt cx="0" cy="0"/>
        </a:xfrm>
      </p:grpSpPr>
      <p:sp>
        <p:nvSpPr>
          <p:cNvPr id="28" name="Google Shape;28;p20"/>
          <p:cNvSpPr txBox="1"/>
          <p:nvPr>
            <p:ph idx="1" type="body"/>
          </p:nvPr>
        </p:nvSpPr>
        <p:spPr>
          <a:xfrm>
            <a:off x="477330" y="2563565"/>
            <a:ext cx="3466560" cy="1299411"/>
          </a:xfrm>
          <a:prstGeom prst="rect">
            <a:avLst/>
          </a:prstGeom>
          <a:noFill/>
          <a:ln>
            <a:noFill/>
          </a:ln>
        </p:spPr>
        <p:txBody>
          <a:bodyPr anchorCtr="0" anchor="t" bIns="45700" lIns="91425" spcFirstLastPara="1" rIns="91425" wrap="square" tIns="45700">
            <a:noAutofit/>
          </a:bodyPr>
          <a:lstStyle>
            <a:lvl1pPr indent="-381000" lvl="0" marL="457200" algn="l">
              <a:lnSpc>
                <a:spcPct val="120000"/>
              </a:lnSpc>
              <a:spcBef>
                <a:spcPts val="1000"/>
              </a:spcBef>
              <a:spcAft>
                <a:spcPts val="0"/>
              </a:spcAft>
              <a:buSzPts val="2400"/>
              <a:buFont typeface="Merriweather Sans"/>
              <a:buChar char="-"/>
              <a:defRPr sz="2400"/>
            </a:lvl1pPr>
            <a:lvl2pPr indent="-355600" lvl="1" marL="914400" algn="l">
              <a:lnSpc>
                <a:spcPct val="120000"/>
              </a:lnSpc>
              <a:spcBef>
                <a:spcPts val="500"/>
              </a:spcBef>
              <a:spcAft>
                <a:spcPts val="0"/>
              </a:spcAft>
              <a:buSzPts val="2000"/>
              <a:buChar char="-"/>
              <a:defRPr sz="2000"/>
            </a:lvl2pPr>
            <a:lvl3pPr indent="-342900" lvl="2" marL="1371600" algn="l">
              <a:lnSpc>
                <a:spcPct val="120000"/>
              </a:lnSpc>
              <a:spcBef>
                <a:spcPts val="500"/>
              </a:spcBef>
              <a:spcAft>
                <a:spcPts val="0"/>
              </a:spcAft>
              <a:buSzPts val="1800"/>
              <a:buChar char="-"/>
              <a:defRPr sz="18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0"/>
          <p:cNvSpPr/>
          <p:nvPr>
            <p:ph idx="2" type="pic"/>
          </p:nvPr>
        </p:nvSpPr>
        <p:spPr>
          <a:xfrm>
            <a:off x="4671398" y="-668680"/>
            <a:ext cx="6732000" cy="6732000"/>
          </a:xfrm>
          <a:prstGeom prst="ellipse">
            <a:avLst/>
          </a:prstGeom>
          <a:noFill/>
          <a:ln>
            <a:noFill/>
          </a:ln>
        </p:spPr>
      </p:sp>
      <p:sp>
        <p:nvSpPr>
          <p:cNvPr id="30" name="Google Shape;30;p20"/>
          <p:cNvSpPr txBox="1"/>
          <p:nvPr>
            <p:ph type="title"/>
          </p:nvPr>
        </p:nvSpPr>
        <p:spPr>
          <a:xfrm>
            <a:off x="470288" y="1009630"/>
            <a:ext cx="3452119" cy="14268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800"/>
              <a:buFont typeface="Times New Roman"/>
              <a:buNone/>
              <a:defRPr i="0" sz="28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02 (valge)">
  <p:cSld name="tees 02 (valge)">
    <p:spTree>
      <p:nvGrpSpPr>
        <p:cNvPr id="31" name="Shape 31"/>
        <p:cNvGrpSpPr/>
        <p:nvPr/>
      </p:nvGrpSpPr>
      <p:grpSpPr>
        <a:xfrm>
          <a:off x="0" y="0"/>
          <a:ext cx="0" cy="0"/>
          <a:chOff x="0" y="0"/>
          <a:chExt cx="0" cy="0"/>
        </a:xfrm>
      </p:grpSpPr>
      <p:sp>
        <p:nvSpPr>
          <p:cNvPr id="32" name="Google Shape;32;p21"/>
          <p:cNvSpPr txBox="1"/>
          <p:nvPr>
            <p:ph type="title"/>
          </p:nvPr>
        </p:nvSpPr>
        <p:spPr>
          <a:xfrm>
            <a:off x="2469826" y="1418720"/>
            <a:ext cx="5944374" cy="202721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3600"/>
              <a:buFont typeface="Times New Roman"/>
              <a:buNone/>
              <a:defRPr i="0" sz="36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3" name="Google Shape;33;p21"/>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selgitusega 01 (valge)" type="obj">
  <p:cSld name="OBJECT">
    <p:spTree>
      <p:nvGrpSpPr>
        <p:cNvPr id="34" name="Shape 34"/>
        <p:cNvGrpSpPr/>
        <p:nvPr/>
      </p:nvGrpSpPr>
      <p:grpSpPr>
        <a:xfrm>
          <a:off x="0" y="0"/>
          <a:ext cx="0" cy="0"/>
          <a:chOff x="0" y="0"/>
          <a:chExt cx="0" cy="0"/>
        </a:xfrm>
      </p:grpSpPr>
      <p:sp>
        <p:nvSpPr>
          <p:cNvPr id="35" name="Google Shape;35;p22"/>
          <p:cNvSpPr txBox="1"/>
          <p:nvPr>
            <p:ph type="title"/>
          </p:nvPr>
        </p:nvSpPr>
        <p:spPr>
          <a:xfrm>
            <a:off x="2472940" y="1421061"/>
            <a:ext cx="5928560" cy="994172"/>
          </a:xfrm>
          <a:prstGeom prst="rect">
            <a:avLst/>
          </a:prstGeom>
          <a:noFill/>
          <a:ln>
            <a:noFill/>
          </a:ln>
        </p:spPr>
        <p:txBody>
          <a:bodyPr anchorCtr="0" anchor="ctr"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2"/>
          <p:cNvSpPr txBox="1"/>
          <p:nvPr>
            <p:ph idx="1" type="body"/>
          </p:nvPr>
        </p:nvSpPr>
        <p:spPr>
          <a:xfrm>
            <a:off x="2472940" y="2555894"/>
            <a:ext cx="5928562" cy="1299411"/>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Char char="-"/>
              <a:defRPr sz="2400"/>
            </a:lvl2pPr>
            <a:lvl3pPr indent="-355600" lvl="2" marL="1371600" algn="l">
              <a:lnSpc>
                <a:spcPct val="120000"/>
              </a:lnSpc>
              <a:spcBef>
                <a:spcPts val="500"/>
              </a:spcBef>
              <a:spcAft>
                <a:spcPts val="0"/>
              </a:spcAft>
              <a:buSzPts val="2000"/>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7" name="Google Shape;37;p22"/>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es selgitusega 02 (valge)">
  <p:cSld name="tees selgitusega 02 (valge)">
    <p:spTree>
      <p:nvGrpSpPr>
        <p:cNvPr id="38" name="Shape 38"/>
        <p:cNvGrpSpPr/>
        <p:nvPr/>
      </p:nvGrpSpPr>
      <p:grpSpPr>
        <a:xfrm>
          <a:off x="0" y="0"/>
          <a:ext cx="0" cy="0"/>
          <a:chOff x="0" y="0"/>
          <a:chExt cx="0" cy="0"/>
        </a:xfrm>
      </p:grpSpPr>
      <p:sp>
        <p:nvSpPr>
          <p:cNvPr id="39" name="Google Shape;39;p23"/>
          <p:cNvSpPr txBox="1"/>
          <p:nvPr>
            <p:ph type="title"/>
          </p:nvPr>
        </p:nvSpPr>
        <p:spPr>
          <a:xfrm>
            <a:off x="2469826" y="1418721"/>
            <a:ext cx="5944374" cy="99417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3600"/>
              <a:buFont typeface="Times New Roman"/>
              <a:buNone/>
              <a:defRPr i="0" sz="360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3"/>
          <p:cNvSpPr txBox="1"/>
          <p:nvPr>
            <p:ph idx="1" type="body"/>
          </p:nvPr>
        </p:nvSpPr>
        <p:spPr>
          <a:xfrm>
            <a:off x="2472940" y="2555894"/>
            <a:ext cx="5928562" cy="1299411"/>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Char char="-"/>
              <a:defRPr sz="2400"/>
            </a:lvl2pPr>
            <a:lvl3pPr indent="-355600" lvl="2" marL="1371600" algn="l">
              <a:lnSpc>
                <a:spcPct val="120000"/>
              </a:lnSpc>
              <a:spcBef>
                <a:spcPts val="500"/>
              </a:spcBef>
              <a:spcAft>
                <a:spcPts val="0"/>
              </a:spcAft>
              <a:buSzPts val="2000"/>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 name="Google Shape;41;p23"/>
          <p:cNvCxnSpPr/>
          <p:nvPr/>
        </p:nvCxnSpPr>
        <p:spPr>
          <a:xfrm flipH="1">
            <a:off x="1130535" y="1212487"/>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lgitus">
  <p:cSld name="selgitus">
    <p:spTree>
      <p:nvGrpSpPr>
        <p:cNvPr id="42" name="Shape 42"/>
        <p:cNvGrpSpPr/>
        <p:nvPr/>
      </p:nvGrpSpPr>
      <p:grpSpPr>
        <a:xfrm>
          <a:off x="0" y="0"/>
          <a:ext cx="0" cy="0"/>
          <a:chOff x="0" y="0"/>
          <a:chExt cx="0" cy="0"/>
        </a:xfrm>
      </p:grpSpPr>
      <p:sp>
        <p:nvSpPr>
          <p:cNvPr id="43" name="Google Shape;43;p24"/>
          <p:cNvSpPr txBox="1"/>
          <p:nvPr>
            <p:ph idx="1" type="body"/>
          </p:nvPr>
        </p:nvSpPr>
        <p:spPr>
          <a:xfrm>
            <a:off x="2499021" y="1490409"/>
            <a:ext cx="5724679" cy="1919538"/>
          </a:xfrm>
          <a:prstGeom prst="rect">
            <a:avLst/>
          </a:prstGeom>
          <a:noFill/>
          <a:ln>
            <a:noFill/>
          </a:ln>
        </p:spPr>
        <p:txBody>
          <a:bodyPr anchorCtr="0" anchor="ctr" bIns="45700" lIns="91425" spcFirstLastPara="1" rIns="91425" wrap="square" tIns="45700">
            <a:noAutofit/>
          </a:bodyPr>
          <a:lstStyle>
            <a:lvl1pPr indent="-431800" lvl="0" marL="457200" algn="l">
              <a:lnSpc>
                <a:spcPct val="120000"/>
              </a:lnSpc>
              <a:spcBef>
                <a:spcPts val="1000"/>
              </a:spcBef>
              <a:spcAft>
                <a:spcPts val="0"/>
              </a:spcAft>
              <a:buSzPts val="3200"/>
              <a:buFont typeface="Merriweather Sans"/>
              <a:buChar char="-"/>
              <a:defRPr sz="3200"/>
            </a:lvl1pPr>
            <a:lvl2pPr indent="-406400" lvl="1" marL="914400" algn="l">
              <a:lnSpc>
                <a:spcPct val="120000"/>
              </a:lnSpc>
              <a:spcBef>
                <a:spcPts val="500"/>
              </a:spcBef>
              <a:spcAft>
                <a:spcPts val="0"/>
              </a:spcAft>
              <a:buSzPts val="2800"/>
              <a:buChar char="-"/>
              <a:defRPr sz="2800"/>
            </a:lvl2pPr>
            <a:lvl3pPr indent="-381000" lvl="2" marL="1371600" algn="l">
              <a:lnSpc>
                <a:spcPct val="120000"/>
              </a:lnSpc>
              <a:spcBef>
                <a:spcPts val="500"/>
              </a:spcBef>
              <a:spcAft>
                <a:spcPts val="0"/>
              </a:spcAft>
              <a:buSzPts val="2400"/>
              <a:buChar char="-"/>
              <a:defRPr sz="24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 name="Google Shape;44;p24"/>
          <p:cNvCxnSpPr/>
          <p:nvPr/>
        </p:nvCxnSpPr>
        <p:spPr>
          <a:xfrm flipH="1">
            <a:off x="1130535" y="1195554"/>
            <a:ext cx="445675" cy="2356596"/>
          </a:xfrm>
          <a:prstGeom prst="straightConnector1">
            <a:avLst/>
          </a:prstGeom>
          <a:noFill/>
          <a:ln cap="flat" cmpd="sng" w="57150">
            <a:solidFill>
              <a:srgbClr val="D0043C"/>
            </a:solidFill>
            <a:prstDash val="solid"/>
            <a:miter lim="800000"/>
            <a:headEnd len="sm" w="sm" type="none"/>
            <a:tailEnd len="sm" w="sm" type="none"/>
          </a:ln>
        </p:spPr>
      </p:cxn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tt pealkirjaga 01">
  <p:cSld name="jutt pealkirjaga 01">
    <p:spTree>
      <p:nvGrpSpPr>
        <p:cNvPr id="45" name="Shape 45"/>
        <p:cNvGrpSpPr/>
        <p:nvPr/>
      </p:nvGrpSpPr>
      <p:grpSpPr>
        <a:xfrm>
          <a:off x="0" y="0"/>
          <a:ext cx="0" cy="0"/>
          <a:chOff x="0" y="0"/>
          <a:chExt cx="0" cy="0"/>
        </a:xfrm>
      </p:grpSpPr>
      <p:sp>
        <p:nvSpPr>
          <p:cNvPr id="46" name="Google Shape;46;p25"/>
          <p:cNvSpPr txBox="1"/>
          <p:nvPr>
            <p:ph type="title"/>
          </p:nvPr>
        </p:nvSpPr>
        <p:spPr>
          <a:xfrm>
            <a:off x="628650" y="464083"/>
            <a:ext cx="7886700" cy="1264788"/>
          </a:xfrm>
          <a:prstGeom prst="rect">
            <a:avLst/>
          </a:prstGeom>
          <a:noFill/>
          <a:ln>
            <a:noFill/>
          </a:ln>
        </p:spPr>
        <p:txBody>
          <a:bodyPr anchorCtr="0" anchor="t" bIns="45700" lIns="91425" spcFirstLastPara="1" rIns="91425" wrap="square" tIns="45700">
            <a:noAutofit/>
          </a:bodyPr>
          <a:lstStyle>
            <a:lvl1pPr lvl="0" algn="l">
              <a:lnSpc>
                <a:spcPct val="5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5"/>
          <p:cNvSpPr txBox="1"/>
          <p:nvPr>
            <p:ph idx="1" type="body"/>
          </p:nvPr>
        </p:nvSpPr>
        <p:spPr>
          <a:xfrm>
            <a:off x="625320" y="1820334"/>
            <a:ext cx="7909080" cy="2476853"/>
          </a:xfrm>
          <a:prstGeom prst="rect">
            <a:avLst/>
          </a:prstGeom>
          <a:noFill/>
          <a:ln>
            <a:noFill/>
          </a:ln>
        </p:spPr>
        <p:txBody>
          <a:bodyPr anchorCtr="0" anchor="t" bIns="45700" lIns="91425" spcFirstLastPara="1" rIns="91425" wrap="square" tIns="45700">
            <a:noAutofit/>
          </a:bodyPr>
          <a:lstStyle>
            <a:lvl1pPr indent="-406400" lvl="0" marL="457200" algn="l">
              <a:lnSpc>
                <a:spcPct val="120000"/>
              </a:lnSpc>
              <a:spcBef>
                <a:spcPts val="1000"/>
              </a:spcBef>
              <a:spcAft>
                <a:spcPts val="0"/>
              </a:spcAft>
              <a:buSzPts val="2800"/>
              <a:buFont typeface="Merriweather Sans"/>
              <a:buChar char="-"/>
              <a:defRPr sz="2800"/>
            </a:lvl1pPr>
            <a:lvl2pPr indent="-381000" lvl="1" marL="914400" algn="l">
              <a:lnSpc>
                <a:spcPct val="120000"/>
              </a:lnSpc>
              <a:spcBef>
                <a:spcPts val="500"/>
              </a:spcBef>
              <a:spcAft>
                <a:spcPts val="0"/>
              </a:spcAft>
              <a:buSzPts val="2400"/>
              <a:buFont typeface="Merriweather Sans"/>
              <a:buChar char="-"/>
              <a:defRPr sz="2400"/>
            </a:lvl2pPr>
            <a:lvl3pPr indent="-355600" lvl="2" marL="1371600" algn="l">
              <a:lnSpc>
                <a:spcPct val="120000"/>
              </a:lnSpc>
              <a:spcBef>
                <a:spcPts val="500"/>
              </a:spcBef>
              <a:spcAft>
                <a:spcPts val="0"/>
              </a:spcAft>
              <a:buSzPts val="2000"/>
              <a:buFont typeface="Merriweather Sans"/>
              <a:buChar char="-"/>
              <a:defRPr sz="2000"/>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idx="1" type="body"/>
          </p:nvPr>
        </p:nvSpPr>
        <p:spPr>
          <a:xfrm>
            <a:off x="628650" y="1806221"/>
            <a:ext cx="7886700" cy="282650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20000"/>
              </a:lnSpc>
              <a:spcBef>
                <a:spcPts val="1000"/>
              </a:spcBef>
              <a:spcAft>
                <a:spcPts val="0"/>
              </a:spcAft>
              <a:buClr>
                <a:srgbClr val="9B002B"/>
              </a:buClr>
              <a:buSzPts val="2000"/>
              <a:buFont typeface="Merriweather Sans"/>
              <a:buChar char="-"/>
              <a:defRPr b="0" i="0" sz="2000" u="none" cap="none" strike="noStrike">
                <a:solidFill>
                  <a:schemeClr val="dk1"/>
                </a:solidFill>
                <a:latin typeface="Times New Roman"/>
                <a:ea typeface="Times New Roman"/>
                <a:cs typeface="Times New Roman"/>
                <a:sym typeface="Times New Roman"/>
              </a:defRPr>
            </a:lvl1pPr>
            <a:lvl2pPr indent="-349250" lvl="1" marL="914400" marR="0" rtl="0" algn="l">
              <a:lnSpc>
                <a:spcPct val="120000"/>
              </a:lnSpc>
              <a:spcBef>
                <a:spcPts val="500"/>
              </a:spcBef>
              <a:spcAft>
                <a:spcPts val="0"/>
              </a:spcAft>
              <a:buClr>
                <a:srgbClr val="9B002B"/>
              </a:buClr>
              <a:buSzPts val="1900"/>
              <a:buFont typeface="Merriweather Sans"/>
              <a:buChar char="-"/>
              <a:defRPr b="0" i="0" sz="1900" u="none" cap="none" strike="noStrike">
                <a:solidFill>
                  <a:schemeClr val="dk1"/>
                </a:solidFill>
                <a:latin typeface="Times New Roman"/>
                <a:ea typeface="Times New Roman"/>
                <a:cs typeface="Times New Roman"/>
                <a:sym typeface="Times New Roman"/>
              </a:defRPr>
            </a:lvl2pPr>
            <a:lvl3pPr indent="-342900" lvl="2" marL="1371600" marR="0" rtl="0" algn="l">
              <a:lnSpc>
                <a:spcPct val="120000"/>
              </a:lnSpc>
              <a:spcBef>
                <a:spcPts val="500"/>
              </a:spcBef>
              <a:spcAft>
                <a:spcPts val="0"/>
              </a:spcAft>
              <a:buClr>
                <a:srgbClr val="9B002B"/>
              </a:buClr>
              <a:buSzPts val="1800"/>
              <a:buFont typeface="Merriweather Sans"/>
              <a:buChar char="-"/>
              <a:defRPr b="0" i="0" sz="1800" u="none" cap="none" strike="noStrike">
                <a:solidFill>
                  <a:schemeClr val="dk1"/>
                </a:solidFill>
                <a:latin typeface="Times New Roman"/>
                <a:ea typeface="Times New Roman"/>
                <a:cs typeface="Times New Roman"/>
                <a:sym typeface="Times New Roman"/>
              </a:defRPr>
            </a:lvl3pPr>
            <a:lvl4pPr indent="-336550" lvl="3" marL="1828800" marR="0" rtl="0" algn="l">
              <a:lnSpc>
                <a:spcPct val="120000"/>
              </a:lnSpc>
              <a:spcBef>
                <a:spcPts val="500"/>
              </a:spcBef>
              <a:spcAft>
                <a:spcPts val="0"/>
              </a:spcAft>
              <a:buClr>
                <a:srgbClr val="9B002B"/>
              </a:buClr>
              <a:buSzPts val="1700"/>
              <a:buFont typeface="Merriweather Sans"/>
              <a:buChar char="-"/>
              <a:defRPr b="0" i="0" sz="1700" u="none" cap="none" strike="noStrike">
                <a:solidFill>
                  <a:schemeClr val="dk1"/>
                </a:solidFill>
                <a:latin typeface="Times New Roman"/>
                <a:ea typeface="Times New Roman"/>
                <a:cs typeface="Times New Roman"/>
                <a:sym typeface="Times New Roman"/>
              </a:defRPr>
            </a:lvl4pPr>
            <a:lvl5pPr indent="-342900" lvl="4" marL="2286000" marR="0" rtl="0" algn="l">
              <a:lnSpc>
                <a:spcPct val="120000"/>
              </a:lnSpc>
              <a:spcBef>
                <a:spcPts val="500"/>
              </a:spcBef>
              <a:spcAft>
                <a:spcPts val="0"/>
              </a:spcAft>
              <a:buClr>
                <a:srgbClr val="9B002B"/>
              </a:buClr>
              <a:buSzPts val="1800"/>
              <a:buFont typeface="Merriweather Sans"/>
              <a:buChar char="-"/>
              <a:defRPr b="0" i="0" sz="1800" u="none" cap="none" strike="noStrike">
                <a:solidFill>
                  <a:schemeClr val="dk1"/>
                </a:solidFill>
                <a:latin typeface="Times New Roman"/>
                <a:ea typeface="Times New Roman"/>
                <a:cs typeface="Times New Roman"/>
                <a:sym typeface="Times New Roma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EB Garamond"/>
                <a:ea typeface="EB Garamond"/>
                <a:cs typeface="EB Garamond"/>
                <a:sym typeface="EB Garamond"/>
              </a:defRPr>
            </a:lvl9pPr>
          </a:lstStyle>
          <a:p/>
        </p:txBody>
      </p:sp>
      <p:sp>
        <p:nvSpPr>
          <p:cNvPr id="11" name="Google Shape;11;p16"/>
          <p:cNvSpPr txBox="1"/>
          <p:nvPr>
            <p:ph type="title"/>
          </p:nvPr>
        </p:nvSpPr>
        <p:spPr>
          <a:xfrm>
            <a:off x="628650" y="365128"/>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54000"/>
              </a:lnSpc>
              <a:spcBef>
                <a:spcPts val="0"/>
              </a:spcBef>
              <a:spcAft>
                <a:spcPts val="0"/>
              </a:spcAft>
              <a:buClr>
                <a:schemeClr val="dk1"/>
              </a:buClr>
              <a:buSzPts val="6300"/>
              <a:buFont typeface="Times New Roman"/>
              <a:buNone/>
              <a:defRPr b="0" i="1" sz="63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TLY-est.png" id="12" name="Google Shape;12;p16"/>
          <p:cNvPicPr preferRelativeResize="0"/>
          <p:nvPr/>
        </p:nvPicPr>
        <p:blipFill rotWithShape="1">
          <a:blip r:embed="rId1">
            <a:alphaModFix/>
          </a:blip>
          <a:srcRect b="0" l="0" r="0" t="0"/>
          <a:stretch/>
        </p:blipFill>
        <p:spPr>
          <a:xfrm>
            <a:off x="400050" y="4483721"/>
            <a:ext cx="1896511" cy="39034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riigiteataja.ee/aktilisa/4010/2201/9002/HaapsaluLVK_m33_lisa.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
          <p:cNvSpPr/>
          <p:nvPr/>
        </p:nvSpPr>
        <p:spPr>
          <a:xfrm>
            <a:off x="-2319650" y="419650"/>
            <a:ext cx="7715100" cy="1755000"/>
          </a:xfrm>
          <a:prstGeom prst="rect">
            <a:avLst/>
          </a:prstGeom>
          <a:noFill/>
          <a:ln>
            <a:noFill/>
          </a:ln>
        </p:spPr>
        <p:txBody>
          <a:bodyPr anchorCtr="0" anchor="t" bIns="45700" lIns="91425" spcFirstLastPara="1" rIns="91425" wrap="square" tIns="45700">
            <a:noAutofit/>
          </a:bodyPr>
          <a:lstStyle/>
          <a:p>
            <a:pPr indent="0" lvl="0" marL="0" marR="0" rtl="0" algn="l">
              <a:lnSpc>
                <a:spcPct val="6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rPr>
              <a:t>              ELU</a:t>
            </a:r>
            <a:endParaRPr b="0" i="1" sz="8000" u="none" cap="none" strike="noStrike">
              <a:solidFill>
                <a:srgbClr val="EC008B"/>
              </a:solidFill>
              <a:latin typeface="Barlow Condensed Medium"/>
              <a:ea typeface="Barlow Condensed Medium"/>
              <a:cs typeface="Barlow Condensed Medium"/>
              <a:sym typeface="Barlow Condensed Medium"/>
            </a:endParaRPr>
          </a:p>
          <a:p>
            <a:pPr indent="0" lvl="0" marL="0" marR="0" rtl="0" algn="r">
              <a:lnSpc>
                <a:spcPct val="60000"/>
              </a:lnSpc>
              <a:spcBef>
                <a:spcPts val="0"/>
              </a:spcBef>
              <a:spcAft>
                <a:spcPts val="0"/>
              </a:spcAft>
              <a:buClr>
                <a:srgbClr val="000000"/>
              </a:buClr>
              <a:buSzPts val="8000"/>
              <a:buFont typeface="Arial"/>
              <a:buNone/>
            </a:pPr>
            <a:r>
              <a:rPr b="0" i="1" lang="en-US" sz="4900" u="none" cap="none" strike="noStrike">
                <a:solidFill>
                  <a:srgbClr val="EC008B"/>
                </a:solidFill>
                <a:latin typeface="Barlow Condensed ExtraLight"/>
                <a:ea typeface="Barlow Condensed ExtraLight"/>
                <a:cs typeface="Barlow Condensed ExtraLight"/>
                <a:sym typeface="Barlow Condensed ExtraLight"/>
              </a:rPr>
              <a:t>UUED     </a:t>
            </a:r>
            <a:endParaRPr b="0" i="1" sz="49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100000"/>
              </a:lnSpc>
              <a:spcBef>
                <a:spcPts val="0"/>
              </a:spcBef>
              <a:spcAft>
                <a:spcPts val="0"/>
              </a:spcAft>
              <a:buClr>
                <a:srgbClr val="000000"/>
              </a:buClr>
              <a:buSzPts val="8000"/>
              <a:buFont typeface="Arial"/>
              <a:buNone/>
            </a:pPr>
            <a:r>
              <a:rPr b="0" i="1" lang="en-US" sz="4900" u="none" cap="none" strike="noStrike">
                <a:solidFill>
                  <a:srgbClr val="EC008B"/>
                </a:solidFill>
                <a:latin typeface="Barlow Condensed ExtraLight"/>
                <a:ea typeface="Barlow Condensed ExtraLight"/>
                <a:cs typeface="Barlow Condensed ExtraLight"/>
                <a:sym typeface="Barlow Condensed ExtraLight"/>
              </a:rPr>
              <a:t>TERVISETEENUSED</a:t>
            </a:r>
            <a:endParaRPr b="0" i="1" sz="49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100000"/>
              </a:lnSpc>
              <a:spcBef>
                <a:spcPts val="0"/>
              </a:spcBef>
              <a:spcAft>
                <a:spcPts val="0"/>
              </a:spcAft>
              <a:buClr>
                <a:srgbClr val="000000"/>
              </a:buClr>
              <a:buSzPts val="8000"/>
              <a:buFont typeface="Arial"/>
              <a:buNone/>
            </a:pPr>
            <a:r>
              <a:rPr b="0" i="1" lang="en-US" sz="4900" u="none" cap="none" strike="noStrike">
                <a:solidFill>
                  <a:srgbClr val="EC008B"/>
                </a:solidFill>
                <a:latin typeface="Barlow Condensed ExtraLight"/>
                <a:ea typeface="Barlow Condensed ExtraLight"/>
                <a:cs typeface="Barlow Condensed ExtraLight"/>
                <a:sym typeface="Barlow Condensed ExtraLight"/>
              </a:rPr>
              <a:t>JA -LAHENDUSED</a:t>
            </a:r>
            <a:endParaRPr b="0" i="1" sz="49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100000"/>
              </a:lnSpc>
              <a:spcBef>
                <a:spcPts val="0"/>
              </a:spcBef>
              <a:spcAft>
                <a:spcPts val="0"/>
              </a:spcAft>
              <a:buClr>
                <a:srgbClr val="000000"/>
              </a:buClr>
              <a:buSzPts val="8000"/>
              <a:buFont typeface="Arial"/>
              <a:buNone/>
            </a:pPr>
            <a:r>
              <a:rPr b="0" i="1" lang="en-US" sz="4900" u="none" cap="none" strike="noStrike">
                <a:solidFill>
                  <a:srgbClr val="EC008B"/>
                </a:solidFill>
                <a:latin typeface="Barlow Condensed ExtraLight"/>
                <a:ea typeface="Barlow Condensed ExtraLight"/>
                <a:cs typeface="Barlow Condensed ExtraLight"/>
                <a:sym typeface="Barlow Condensed ExtraLight"/>
              </a:rPr>
              <a:t>LIGIPÄÄSETAVAS </a:t>
            </a:r>
            <a:endParaRPr b="0" i="1" sz="49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100000"/>
              </a:lnSpc>
              <a:spcBef>
                <a:spcPts val="0"/>
              </a:spcBef>
              <a:spcAft>
                <a:spcPts val="0"/>
              </a:spcAft>
              <a:buClr>
                <a:srgbClr val="000000"/>
              </a:buClr>
              <a:buSzPts val="8000"/>
              <a:buFont typeface="Arial"/>
              <a:buNone/>
            </a:pPr>
            <a:r>
              <a:rPr b="0" i="1" lang="en-US" sz="4900" u="none" cap="none" strike="noStrike">
                <a:solidFill>
                  <a:srgbClr val="EC008B"/>
                </a:solidFill>
                <a:latin typeface="Barlow Condensed ExtraLight"/>
                <a:ea typeface="Barlow Condensed ExtraLight"/>
                <a:cs typeface="Barlow Condensed ExtraLight"/>
                <a:sym typeface="Barlow Condensed ExtraLight"/>
              </a:rPr>
              <a:t>HAAPSALU KOLLEDŽIS</a:t>
            </a:r>
            <a:endParaRPr b="0" i="0" sz="1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43434f22d8_11_16"/>
          <p:cNvSpPr txBox="1"/>
          <p:nvPr>
            <p:ph type="title"/>
          </p:nvPr>
        </p:nvSpPr>
        <p:spPr>
          <a:xfrm>
            <a:off x="477323" y="39600"/>
            <a:ext cx="59598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G1 Väärtuspakkumine: rõõmud</a:t>
            </a:r>
            <a:endParaRPr i="1" sz="4500">
              <a:solidFill>
                <a:srgbClr val="EC008B"/>
              </a:solidFill>
              <a:latin typeface="Barlow Condensed ExtraLight"/>
              <a:ea typeface="Barlow Condensed ExtraLight"/>
              <a:cs typeface="Barlow Condensed ExtraLight"/>
              <a:sym typeface="Barlow Condensed ExtraLight"/>
            </a:endParaRPr>
          </a:p>
        </p:txBody>
      </p:sp>
      <p:sp>
        <p:nvSpPr>
          <p:cNvPr id="207" name="Google Shape;207;g243434f22d8_11_16"/>
          <p:cNvSpPr txBox="1"/>
          <p:nvPr/>
        </p:nvSpPr>
        <p:spPr>
          <a:xfrm>
            <a:off x="477325" y="1049975"/>
            <a:ext cx="8059800" cy="33246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  </a:t>
            </a:r>
            <a:r>
              <a:rPr lang="en-US" sz="2200">
                <a:solidFill>
                  <a:srgbClr val="24285D"/>
                </a:solidFill>
                <a:latin typeface="Barlow Condensed"/>
                <a:ea typeface="Barlow Condensed"/>
                <a:cs typeface="Barlow Condensed"/>
                <a:sym typeface="Barlow Condensed"/>
              </a:rPr>
              <a:t>Uhke tunne, et meil on ülikoolilinn, võimalus kodukohas õppida</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TLÜ HK poolne soe, lugupidav ja toetav suhtlus</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a:t>
            </a:r>
            <a:r>
              <a:rPr lang="en-US" sz="2200">
                <a:solidFill>
                  <a:srgbClr val="24285D"/>
                </a:solidFill>
                <a:latin typeface="Barlow Condensed"/>
                <a:ea typeface="Barlow Condensed"/>
                <a:cs typeface="Barlow Condensed"/>
                <a:sym typeface="Barlow Condensed"/>
              </a:rPr>
              <a:t>   Uued teadmised ja eduelamused</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a:t>
            </a:r>
            <a:r>
              <a:rPr lang="en-US" sz="2200">
                <a:solidFill>
                  <a:srgbClr val="24285D"/>
                </a:solidFill>
                <a:latin typeface="Barlow Condensed"/>
                <a:ea typeface="Barlow Condensed"/>
                <a:cs typeface="Barlow Condensed"/>
                <a:sym typeface="Barlow Condensed"/>
              </a:rPr>
              <a:t>   Õppevormist lähtuv paindlikkus</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a:t>
            </a:r>
            <a:r>
              <a:rPr lang="en-US" sz="2200">
                <a:solidFill>
                  <a:srgbClr val="24285D"/>
                </a:solidFill>
                <a:latin typeface="Barlow Condensed"/>
                <a:ea typeface="Barlow Condensed"/>
                <a:cs typeface="Barlow Condensed"/>
                <a:sym typeface="Barlow Condensed"/>
              </a:rPr>
              <a:t>   Rõõm ühisest tegutsemisest (õppijad, õppejõud, TERE)</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a:t>
            </a:r>
            <a:r>
              <a:rPr lang="en-US" sz="2200">
                <a:solidFill>
                  <a:srgbClr val="24285D"/>
                </a:solidFill>
                <a:latin typeface="Barlow Condensed"/>
                <a:ea typeface="Barlow Condensed"/>
                <a:cs typeface="Barlow Condensed"/>
                <a:sym typeface="Barlow Condensed"/>
              </a:rPr>
              <a:t>   Tudengite loominguga rikastatud õpikeskkond</a:t>
            </a:r>
            <a:endParaRPr sz="2200">
              <a:solidFill>
                <a:srgbClr val="24285D"/>
              </a:solidFill>
              <a:latin typeface="Barlow Condensed"/>
              <a:ea typeface="Barlow Condensed"/>
              <a:cs typeface="Barlow Condensed"/>
              <a:sym typeface="Barlow Condensed"/>
            </a:endParaRPr>
          </a:p>
        </p:txBody>
      </p:sp>
      <p:pic>
        <p:nvPicPr>
          <p:cNvPr id="208" name="Google Shape;208;g243434f22d8_11_16"/>
          <p:cNvPicPr preferRelativeResize="0"/>
          <p:nvPr/>
        </p:nvPicPr>
        <p:blipFill rotWithShape="1">
          <a:blip r:embed="rId3">
            <a:alphaModFix/>
          </a:blip>
          <a:srcRect b="23548" l="0" r="8012" t="14936"/>
          <a:stretch/>
        </p:blipFill>
        <p:spPr>
          <a:xfrm>
            <a:off x="6184150" y="1234900"/>
            <a:ext cx="4258800" cy="3993600"/>
          </a:xfrm>
          <a:prstGeom prst="ellipse">
            <a:avLst/>
          </a:prstGeom>
          <a:noFill/>
          <a:ln>
            <a:noFill/>
          </a:ln>
          <a:effectLst>
            <a:outerShdw blurRad="57150" rotWithShape="0" algn="bl" dir="5400000" dist="19050">
              <a:srgbClr val="000000">
                <a:alpha val="50000"/>
              </a:srgbClr>
            </a:outerShdw>
          </a:effectLst>
        </p:spPr>
      </p:pic>
      <p:sp>
        <p:nvSpPr>
          <p:cNvPr id="209" name="Google Shape;209;g243434f22d8_11_16"/>
          <p:cNvSpPr txBox="1"/>
          <p:nvPr/>
        </p:nvSpPr>
        <p:spPr>
          <a:xfrm>
            <a:off x="5289300" y="4374575"/>
            <a:ext cx="157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Times New Roman"/>
                <a:ea typeface="Times New Roman"/>
                <a:cs typeface="Times New Roman"/>
                <a:sym typeface="Times New Roman"/>
              </a:rPr>
              <a:t>Foto: Serli Küünarpuu</a:t>
            </a:r>
            <a:endParaRPr sz="1000">
              <a:latin typeface="Times New Roman"/>
              <a:ea typeface="Times New Roman"/>
              <a:cs typeface="Times New Roman"/>
              <a:sym typeface="Times New Roman"/>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243434f22d8_11_25"/>
          <p:cNvSpPr txBox="1"/>
          <p:nvPr>
            <p:ph type="title"/>
          </p:nvPr>
        </p:nvSpPr>
        <p:spPr>
          <a:xfrm>
            <a:off x="477323" y="39600"/>
            <a:ext cx="59598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G1 Väärtuspakkumine: valud</a:t>
            </a:r>
            <a:endParaRPr i="1" sz="4500">
              <a:solidFill>
                <a:srgbClr val="EC008B"/>
              </a:solidFill>
              <a:latin typeface="Barlow Condensed ExtraLight"/>
              <a:ea typeface="Barlow Condensed ExtraLight"/>
              <a:cs typeface="Barlow Condensed ExtraLight"/>
              <a:sym typeface="Barlow Condensed ExtraLight"/>
            </a:endParaRPr>
          </a:p>
        </p:txBody>
      </p:sp>
      <p:sp>
        <p:nvSpPr>
          <p:cNvPr id="216" name="Google Shape;216;g243434f22d8_11_25"/>
          <p:cNvSpPr txBox="1"/>
          <p:nvPr/>
        </p:nvSpPr>
        <p:spPr>
          <a:xfrm>
            <a:off x="199350" y="993600"/>
            <a:ext cx="8470500" cy="33246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200"/>
              </a:spcBef>
              <a:spcAft>
                <a:spcPts val="0"/>
              </a:spcAft>
              <a:buNone/>
            </a:pPr>
            <a:r>
              <a:rPr lang="en-US" sz="2200">
                <a:solidFill>
                  <a:srgbClr val="24285D"/>
                </a:solidFill>
                <a:latin typeface="Barlow Condensed"/>
                <a:ea typeface="Barlow Condensed"/>
                <a:cs typeface="Barlow Condensed"/>
                <a:sym typeface="Barlow Condensed"/>
              </a:rPr>
              <a:t> </a:t>
            </a: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Vajadus ligipääsetava, turvalise ja toetava info-, füüsilise</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24285D"/>
                </a:solidFill>
                <a:latin typeface="Barlow Condensed"/>
                <a:ea typeface="Barlow Condensed"/>
                <a:cs typeface="Barlow Condensed"/>
                <a:sym typeface="Barlow Condensed"/>
              </a:rPr>
              <a:t>     ja psühhosotsiaalse õpiruumi järgi</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Ebakindlus ja isiklikud õpibarjäärid</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Õppekoormuse ja õppe vähene paindlikkus</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24285D"/>
                </a:solidFill>
                <a:latin typeface="Barlow Condensed"/>
                <a:ea typeface="Barlow Condensed"/>
                <a:cs typeface="Barlow Condensed"/>
                <a:sym typeface="Barlow Condensed"/>
              </a:rPr>
              <a:t> </a:t>
            </a:r>
            <a:r>
              <a:rPr lang="en-US" sz="2200">
                <a:solidFill>
                  <a:srgbClr val="C00000"/>
                </a:solidFill>
                <a:latin typeface="Barlow Condensed"/>
                <a:ea typeface="Barlow Condensed"/>
                <a:cs typeface="Barlow Condensed"/>
                <a:sym typeface="Barlow Condensed"/>
              </a:rPr>
              <a:t>-</a:t>
            </a:r>
            <a:r>
              <a:rPr lang="en-US" sz="2200">
                <a:solidFill>
                  <a:srgbClr val="24285D"/>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Väike erialade valik</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Raskused õppega seonduva info leidmisel (sh kodulehelt)</a:t>
            </a:r>
            <a:endParaRPr sz="2200">
              <a:solidFill>
                <a:srgbClr val="24285D"/>
              </a:solidFill>
              <a:latin typeface="Barlow Condensed"/>
              <a:ea typeface="Barlow Condensed"/>
              <a:cs typeface="Barlow Condensed"/>
              <a:sym typeface="Barlow Condensed"/>
            </a:endParaRPr>
          </a:p>
        </p:txBody>
      </p:sp>
      <p:pic>
        <p:nvPicPr>
          <p:cNvPr id="217" name="Google Shape;217;g243434f22d8_11_25"/>
          <p:cNvPicPr preferRelativeResize="0"/>
          <p:nvPr/>
        </p:nvPicPr>
        <p:blipFill>
          <a:blip r:embed="rId3">
            <a:alphaModFix/>
          </a:blip>
          <a:stretch>
            <a:fillRect/>
          </a:stretch>
        </p:blipFill>
        <p:spPr>
          <a:xfrm>
            <a:off x="5853793" y="0"/>
            <a:ext cx="3812700" cy="5143500"/>
          </a:xfrm>
          <a:prstGeom prst="ellipse">
            <a:avLst/>
          </a:prstGeom>
          <a:noFill/>
          <a:ln>
            <a:noFill/>
          </a:ln>
        </p:spPr>
      </p:pic>
      <p:sp>
        <p:nvSpPr>
          <p:cNvPr id="218" name="Google Shape;218;g243434f22d8_11_25"/>
          <p:cNvSpPr txBox="1"/>
          <p:nvPr/>
        </p:nvSpPr>
        <p:spPr>
          <a:xfrm>
            <a:off x="5108650" y="4318200"/>
            <a:ext cx="157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Times New Roman"/>
                <a:ea typeface="Times New Roman"/>
                <a:cs typeface="Times New Roman"/>
                <a:sym typeface="Times New Roman"/>
              </a:rPr>
              <a:t>Foto: Serli Küünarpuu</a:t>
            </a:r>
            <a:endParaRPr sz="1000">
              <a:latin typeface="Times New Roman"/>
              <a:ea typeface="Times New Roman"/>
              <a:cs typeface="Times New Roman"/>
              <a:sym typeface="Times New Roman"/>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43434f22d8_11_34"/>
          <p:cNvSpPr txBox="1"/>
          <p:nvPr>
            <p:ph type="title"/>
          </p:nvPr>
        </p:nvSpPr>
        <p:spPr>
          <a:xfrm>
            <a:off x="477325" y="39600"/>
            <a:ext cx="76476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G1 Väärtuspakkumine: ettepanekud</a:t>
            </a:r>
            <a:endParaRPr i="1" sz="4500">
              <a:solidFill>
                <a:srgbClr val="EC008B"/>
              </a:solidFill>
              <a:latin typeface="Barlow Condensed ExtraLight"/>
              <a:ea typeface="Barlow Condensed ExtraLight"/>
              <a:cs typeface="Barlow Condensed ExtraLight"/>
              <a:sym typeface="Barlow Condensed ExtraLight"/>
            </a:endParaRPr>
          </a:p>
        </p:txBody>
      </p:sp>
      <p:sp>
        <p:nvSpPr>
          <p:cNvPr id="225" name="Google Shape;225;g243434f22d8_11_34"/>
          <p:cNvSpPr txBox="1"/>
          <p:nvPr/>
        </p:nvSpPr>
        <p:spPr>
          <a:xfrm>
            <a:off x="664550" y="950100"/>
            <a:ext cx="8028000" cy="37053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C00000"/>
                </a:solidFill>
                <a:latin typeface="Barlow Condensed"/>
                <a:ea typeface="Barlow Condensed"/>
                <a:cs typeface="Barlow Condensed"/>
                <a:sym typeface="Barlow Condensed"/>
              </a:rPr>
              <a:t>-</a:t>
            </a:r>
            <a:r>
              <a:rPr lang="en-US" sz="2200">
                <a:solidFill>
                  <a:srgbClr val="24285D"/>
                </a:solidFill>
                <a:latin typeface="Barlow Condensed"/>
                <a:ea typeface="Barlow Condensed"/>
                <a:cs typeface="Barlow Condensed"/>
                <a:sym typeface="Barlow Condensed"/>
              </a:rPr>
              <a:t>  Ligipääsetav, turvaline ja toetav info-, füüsiline ja psühhosotsiaalne õpiruum</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0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Õppe paindlikkus</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Õppijat toetav õppejõud</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Esteetiline ja inspireeriv õpikeskkond</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Ülikooli positiivse kuvandi jõustamine,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0"/>
              </a:spcBef>
              <a:spcAft>
                <a:spcPts val="0"/>
              </a:spcAft>
              <a:buNone/>
            </a:pPr>
            <a:r>
              <a:rPr lang="en-US" sz="2200">
                <a:solidFill>
                  <a:srgbClr val="24285D"/>
                </a:solidFill>
                <a:latin typeface="Barlow Condensed"/>
                <a:ea typeface="Barlow Condensed"/>
                <a:cs typeface="Barlow Condensed"/>
                <a:sym typeface="Barlow Condensed"/>
              </a:rPr>
              <a:t>     tegevuste ja teemade kajastamine</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Kodulehe sihipärane uuendamine </a:t>
            </a:r>
            <a:endParaRPr/>
          </a:p>
        </p:txBody>
      </p:sp>
      <p:pic>
        <p:nvPicPr>
          <p:cNvPr id="226" name="Google Shape;226;g243434f22d8_11_34"/>
          <p:cNvPicPr preferRelativeResize="0"/>
          <p:nvPr/>
        </p:nvPicPr>
        <p:blipFill>
          <a:blip r:embed="rId3">
            <a:alphaModFix/>
          </a:blip>
          <a:stretch>
            <a:fillRect/>
          </a:stretch>
        </p:blipFill>
        <p:spPr>
          <a:xfrm>
            <a:off x="4989400" y="1401125"/>
            <a:ext cx="4214700" cy="4457400"/>
          </a:xfrm>
          <a:prstGeom prst="ellipse">
            <a:avLst/>
          </a:prstGeom>
          <a:noFill/>
          <a:ln>
            <a:noFill/>
          </a:ln>
        </p:spPr>
      </p:pic>
      <p:sp>
        <p:nvSpPr>
          <p:cNvPr id="227" name="Google Shape;227;g243434f22d8_11_34"/>
          <p:cNvSpPr txBox="1"/>
          <p:nvPr/>
        </p:nvSpPr>
        <p:spPr>
          <a:xfrm>
            <a:off x="4290975" y="4601100"/>
            <a:ext cx="1091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Times New Roman"/>
                <a:ea typeface="Times New Roman"/>
                <a:cs typeface="Times New Roman"/>
                <a:sym typeface="Times New Roman"/>
              </a:rPr>
              <a:t>Foto: Liilia Laas</a:t>
            </a:r>
            <a:endParaRPr sz="1000">
              <a:latin typeface="Times New Roman"/>
              <a:ea typeface="Times New Roman"/>
              <a:cs typeface="Times New Roman"/>
              <a:sym typeface="Times New Roman"/>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448255398d_0_0"/>
          <p:cNvSpPr txBox="1"/>
          <p:nvPr>
            <p:ph idx="1" type="body"/>
          </p:nvPr>
        </p:nvSpPr>
        <p:spPr>
          <a:xfrm>
            <a:off x="477330" y="993675"/>
            <a:ext cx="5407500" cy="1299300"/>
          </a:xfrm>
          <a:prstGeom prst="rect">
            <a:avLst/>
          </a:prstGeom>
          <a:noFill/>
          <a:ln>
            <a:noFill/>
          </a:ln>
        </p:spPr>
        <p:txBody>
          <a:bodyPr anchorCtr="0" anchor="t" bIns="45700" lIns="91425" spcFirstLastPara="1" rIns="91425" wrap="square" tIns="45700">
            <a:noAutofit/>
          </a:bodyPr>
          <a:lstStyle/>
          <a:p>
            <a:pPr indent="-342900" lvl="0" marL="431800" rtl="0" algn="l">
              <a:lnSpc>
                <a:spcPct val="120000"/>
              </a:lnSpc>
              <a:spcBef>
                <a:spcPts val="1200"/>
              </a:spcBef>
              <a:spcAft>
                <a:spcPts val="0"/>
              </a:spcAft>
              <a:buClr>
                <a:srgbClr val="24285D"/>
              </a:buClr>
              <a:buSzPts val="2200"/>
              <a:buChar char="-"/>
            </a:pPr>
            <a:r>
              <a:rPr lang="en-US" sz="2200">
                <a:solidFill>
                  <a:srgbClr val="24285D"/>
                </a:solidFill>
                <a:latin typeface="Barlow Condensed"/>
                <a:ea typeface="Barlow Condensed"/>
                <a:cs typeface="Barlow Condensed"/>
                <a:sym typeface="Barlow Condensed"/>
              </a:rPr>
              <a:t>Tervise valdkonda puudutavate koolitusvõimaluste kaardistamine </a:t>
            </a:r>
            <a:endParaRPr sz="2200">
              <a:solidFill>
                <a:srgbClr val="24285D"/>
              </a:solidFill>
              <a:latin typeface="Barlow Condensed"/>
              <a:ea typeface="Barlow Condensed"/>
              <a:cs typeface="Barlow Condensed"/>
              <a:sym typeface="Barlow Condensed"/>
            </a:endParaRPr>
          </a:p>
          <a:p>
            <a:pPr indent="-342900" lvl="0" marL="431800" rtl="0" algn="l">
              <a:lnSpc>
                <a:spcPct val="120000"/>
              </a:lnSpc>
              <a:spcBef>
                <a:spcPts val="1200"/>
              </a:spcBef>
              <a:spcAft>
                <a:spcPts val="0"/>
              </a:spcAft>
              <a:buClr>
                <a:srgbClr val="24285D"/>
              </a:buClr>
              <a:buSzPts val="2200"/>
              <a:buChar char="-"/>
            </a:pPr>
            <a:r>
              <a:rPr lang="en-US" sz="2200">
                <a:solidFill>
                  <a:srgbClr val="24285D"/>
                </a:solidFill>
                <a:latin typeface="Barlow Condensed"/>
                <a:ea typeface="Barlow Condensed"/>
                <a:cs typeface="Barlow Condensed"/>
                <a:sym typeface="Barlow Condensed"/>
              </a:rPr>
              <a:t>Küsitlus</a:t>
            </a:r>
            <a:endParaRPr sz="2200">
              <a:solidFill>
                <a:srgbClr val="24285D"/>
              </a:solidFill>
              <a:latin typeface="Barlow Condensed"/>
              <a:ea typeface="Barlow Condensed"/>
              <a:cs typeface="Barlow Condensed"/>
              <a:sym typeface="Barlow Condensed"/>
            </a:endParaRPr>
          </a:p>
          <a:p>
            <a:pPr indent="-342900" lvl="0" marL="431800" rtl="0" algn="l">
              <a:lnSpc>
                <a:spcPct val="120000"/>
              </a:lnSpc>
              <a:spcBef>
                <a:spcPts val="1200"/>
              </a:spcBef>
              <a:spcAft>
                <a:spcPts val="0"/>
              </a:spcAft>
              <a:buClr>
                <a:srgbClr val="24285D"/>
              </a:buClr>
              <a:buSzPts val="2200"/>
              <a:buChar char="-"/>
            </a:pPr>
            <a:r>
              <a:rPr lang="en-US" sz="2200">
                <a:solidFill>
                  <a:srgbClr val="24285D"/>
                </a:solidFill>
                <a:latin typeface="Barlow Condensed"/>
                <a:ea typeface="Barlow Condensed"/>
                <a:cs typeface="Barlow Condensed"/>
                <a:sym typeface="Barlow Condensed"/>
              </a:rPr>
              <a:t>Intervjuud (TERE KK, SPAd, SA Läänemaa,</a:t>
            </a:r>
            <a:endParaRPr/>
          </a:p>
          <a:p>
            <a:pPr indent="0" lvl="0" marL="88900" rtl="0" algn="l">
              <a:lnSpc>
                <a:spcPct val="120000"/>
              </a:lnSpc>
              <a:spcBef>
                <a:spcPts val="1200"/>
              </a:spcBef>
              <a:spcAft>
                <a:spcPts val="0"/>
              </a:spcAft>
              <a:buClr>
                <a:srgbClr val="24285D"/>
              </a:buClr>
              <a:buSzPts val="2200"/>
              <a:buNone/>
            </a:pPr>
            <a:r>
              <a:rPr lang="en-US" sz="2200">
                <a:solidFill>
                  <a:srgbClr val="24285D"/>
                </a:solidFill>
                <a:latin typeface="Barlow Condensed"/>
                <a:ea typeface="Barlow Condensed"/>
                <a:cs typeface="Barlow Condensed"/>
                <a:sym typeface="Barlow Condensed"/>
              </a:rPr>
              <a:t>	lasteaia esindajad, ettevõte)</a:t>
            </a:r>
            <a:endParaRPr/>
          </a:p>
          <a:p>
            <a:pPr indent="-342900" lvl="0" marL="431800" rtl="0" algn="l">
              <a:lnSpc>
                <a:spcPct val="120000"/>
              </a:lnSpc>
              <a:spcBef>
                <a:spcPts val="1200"/>
              </a:spcBef>
              <a:spcAft>
                <a:spcPts val="0"/>
              </a:spcAft>
              <a:buClr>
                <a:srgbClr val="24285D"/>
              </a:buClr>
              <a:buSzPts val="2200"/>
              <a:buChar char="-"/>
            </a:pPr>
            <a:r>
              <a:rPr lang="en-US" sz="2200">
                <a:solidFill>
                  <a:srgbClr val="24285D"/>
                </a:solidFill>
                <a:latin typeface="Barlow Condensed"/>
                <a:ea typeface="Barlow Condensed"/>
                <a:cs typeface="Barlow Condensed"/>
                <a:sym typeface="Barlow Condensed"/>
              </a:rPr>
              <a:t>Disainmõtlemise tööriistad</a:t>
            </a:r>
            <a:endParaRPr sz="2200">
              <a:solidFill>
                <a:srgbClr val="24285D"/>
              </a:solidFill>
              <a:latin typeface="Barlow Condensed"/>
              <a:ea typeface="Barlow Condensed"/>
              <a:cs typeface="Barlow Condensed"/>
              <a:sym typeface="Barlow Condensed"/>
            </a:endParaRPr>
          </a:p>
          <a:p>
            <a:pPr indent="-228600" lvl="0" marL="457200" rtl="0" algn="l">
              <a:lnSpc>
                <a:spcPct val="120000"/>
              </a:lnSpc>
              <a:spcBef>
                <a:spcPts val="1200"/>
              </a:spcBef>
              <a:spcAft>
                <a:spcPts val="0"/>
              </a:spcAft>
              <a:buClr>
                <a:srgbClr val="24285D"/>
              </a:buClr>
              <a:buSzPts val="1800"/>
              <a:buFont typeface="Barlow Condensed"/>
              <a:buNone/>
            </a:pPr>
            <a:r>
              <a:t/>
            </a:r>
            <a:endParaRPr sz="18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rPr lang="en-US" sz="2200">
                <a:solidFill>
                  <a:srgbClr val="24285D"/>
                </a:solidFill>
                <a:latin typeface="Barlow Condensed"/>
                <a:ea typeface="Barlow Condensed"/>
                <a:cs typeface="Barlow Condensed"/>
                <a:sym typeface="Barlow Condensed"/>
              </a:rPr>
              <a:t> </a:t>
            </a:r>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34" name="Google Shape;234;g2448255398d_0_0"/>
          <p:cNvSpPr txBox="1"/>
          <p:nvPr>
            <p:ph type="title"/>
          </p:nvPr>
        </p:nvSpPr>
        <p:spPr>
          <a:xfrm>
            <a:off x="477329" y="39594"/>
            <a:ext cx="58917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Tegevused – grupp2 ja grupp3</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235" name="Google Shape;235;g2448255398d_0_0"/>
          <p:cNvPicPr preferRelativeResize="0"/>
          <p:nvPr/>
        </p:nvPicPr>
        <p:blipFill rotWithShape="1">
          <a:blip r:embed="rId3">
            <a:alphaModFix/>
          </a:blip>
          <a:srcRect b="0" l="0" r="0" t="0"/>
          <a:stretch/>
        </p:blipFill>
        <p:spPr>
          <a:xfrm>
            <a:off x="5387700" y="1061800"/>
            <a:ext cx="4833300" cy="4438800"/>
          </a:xfrm>
          <a:prstGeom prst="ellipse">
            <a:avLst/>
          </a:prstGeom>
          <a:noFill/>
          <a:ln>
            <a:noFill/>
          </a:ln>
        </p:spPr>
      </p:pic>
      <p:sp>
        <p:nvSpPr>
          <p:cNvPr id="236" name="Google Shape;236;g2448255398d_0_0"/>
          <p:cNvSpPr txBox="1"/>
          <p:nvPr/>
        </p:nvSpPr>
        <p:spPr>
          <a:xfrm>
            <a:off x="4194050" y="4650900"/>
            <a:ext cx="199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500">
                <a:latin typeface="Times New Roman"/>
                <a:ea typeface="Times New Roman"/>
                <a:cs typeface="Times New Roman"/>
                <a:sym typeface="Times New Roman"/>
              </a:rPr>
              <a:t>Foto: https://images.squarespace-cdn.com/content/v1/56eae418c6fc082bc7a1e5e5/1465361233534-S9XTGUKRVPY8779Q5UON/teampuzzle_53004851.jpg?format=2500w</a:t>
            </a:r>
            <a:endParaRPr sz="500">
              <a:latin typeface="Times New Roman"/>
              <a:ea typeface="Times New Roman"/>
              <a:cs typeface="Times New Roman"/>
              <a:sym typeface="Times New Roman"/>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448255398d_3_0"/>
          <p:cNvSpPr txBox="1"/>
          <p:nvPr>
            <p:ph type="title"/>
          </p:nvPr>
        </p:nvSpPr>
        <p:spPr>
          <a:xfrm>
            <a:off x="1942296" y="1323988"/>
            <a:ext cx="6309000" cy="2110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TEADUSPÕHISUS JA INTERDISTSIPLINAARSUS</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448255398d_3_112"/>
          <p:cNvSpPr txBox="1"/>
          <p:nvPr>
            <p:ph idx="1" type="body"/>
          </p:nvPr>
        </p:nvSpPr>
        <p:spPr>
          <a:xfrm>
            <a:off x="477330" y="993675"/>
            <a:ext cx="8189400" cy="1299300"/>
          </a:xfrm>
          <a:prstGeom prst="rect">
            <a:avLst/>
          </a:prstGeom>
          <a:noFill/>
          <a:ln>
            <a:noFill/>
          </a:ln>
        </p:spPr>
        <p:txBody>
          <a:bodyPr anchorCtr="0" anchor="t" bIns="45700" lIns="91425" spcFirstLastPara="1" rIns="91425" wrap="square" tIns="45700">
            <a:noAutofit/>
          </a:bodyPr>
          <a:lstStyle/>
          <a:p>
            <a:pPr indent="-368300" lvl="0" marL="45720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Arengustrateegia Eesti 2035</a:t>
            </a:r>
            <a:endParaRPr/>
          </a:p>
          <a:p>
            <a:pPr indent="-368300" lvl="0" marL="45720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Lääne maakonna arengustrateegia 2035+</a:t>
            </a:r>
            <a:endParaRPr sz="1900">
              <a:solidFill>
                <a:srgbClr val="24285D"/>
              </a:solidFill>
              <a:latin typeface="Barlow Condensed"/>
              <a:ea typeface="Barlow Condensed"/>
              <a:cs typeface="Barlow Condensed"/>
              <a:sym typeface="Barlow Condensed"/>
            </a:endParaRPr>
          </a:p>
          <a:p>
            <a:pPr indent="-368300" lvl="0" marL="45720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Küsitlus Läänemaa elanike ja ettevõtjate seas</a:t>
            </a:r>
            <a:endParaRPr sz="1900">
              <a:solidFill>
                <a:srgbClr val="24285D"/>
              </a:solidFill>
              <a:latin typeface="Barlow Condensed"/>
              <a:ea typeface="Barlow Condensed"/>
              <a:cs typeface="Barlow Condensed"/>
              <a:sym typeface="Barlow Condensed"/>
            </a:endParaRPr>
          </a:p>
          <a:p>
            <a:pPr indent="-368300" lvl="0" marL="45720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Intervjuud</a:t>
            </a:r>
            <a:endParaRPr sz="1900">
              <a:solidFill>
                <a:srgbClr val="24285D"/>
              </a:solidFill>
              <a:latin typeface="Barlow Condensed"/>
              <a:ea typeface="Barlow Condensed"/>
              <a:cs typeface="Barlow Condensed"/>
              <a:sym typeface="Barlow Condensed"/>
            </a:endParaRPr>
          </a:p>
          <a:p>
            <a:pPr indent="-368300" lvl="0" marL="45720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Statistika</a:t>
            </a:r>
            <a:endParaRPr sz="19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48" name="Google Shape;248;g2448255398d_3_112"/>
          <p:cNvSpPr txBox="1"/>
          <p:nvPr>
            <p:ph type="title"/>
          </p:nvPr>
        </p:nvSpPr>
        <p:spPr>
          <a:xfrm>
            <a:off x="477330" y="39594"/>
            <a:ext cx="44625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Teaduspõhisus</a:t>
            </a:r>
            <a:endParaRPr i="1" sz="45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448255398d_3_226"/>
          <p:cNvSpPr txBox="1"/>
          <p:nvPr>
            <p:ph idx="1" type="body"/>
          </p:nvPr>
        </p:nvSpPr>
        <p:spPr>
          <a:xfrm>
            <a:off x="477330" y="993675"/>
            <a:ext cx="8189400" cy="3474900"/>
          </a:xfrm>
          <a:prstGeom prst="rect">
            <a:avLst/>
          </a:prstGeom>
          <a:noFill/>
          <a:ln>
            <a:noFill/>
          </a:ln>
        </p:spPr>
        <p:txBody>
          <a:bodyPr anchorCtr="0" anchor="t" bIns="45700" lIns="91425" spcFirstLastPara="1" rIns="91425" wrap="square" tIns="45700">
            <a:noAutofit/>
          </a:bodyPr>
          <a:lstStyle/>
          <a:p>
            <a:pPr indent="-342900" lvl="0" marL="431800" rtl="0" algn="l">
              <a:lnSpc>
                <a:spcPct val="100000"/>
              </a:lnSpc>
              <a:spcBef>
                <a:spcPts val="1200"/>
              </a:spcBef>
              <a:spcAft>
                <a:spcPts val="0"/>
              </a:spcAft>
              <a:buClr>
                <a:srgbClr val="24285D"/>
              </a:buClr>
              <a:buSzPts val="2200"/>
              <a:buChar char="-"/>
            </a:pPr>
            <a:r>
              <a:rPr lang="en-US" sz="2200">
                <a:solidFill>
                  <a:srgbClr val="24285D"/>
                </a:solidFill>
                <a:latin typeface="Barlow Condensed"/>
                <a:ea typeface="Barlow Condensed"/>
                <a:cs typeface="Barlow Condensed"/>
                <a:sym typeface="Barlow Condensed"/>
              </a:rPr>
              <a:t>8 eriala, 16 üliõpilast</a:t>
            </a:r>
            <a:endParaRPr/>
          </a:p>
          <a:p>
            <a:pPr indent="-342900" lvl="0" marL="431800" rtl="0" algn="l">
              <a:lnSpc>
                <a:spcPct val="100000"/>
              </a:lnSpc>
              <a:spcBef>
                <a:spcPts val="1200"/>
              </a:spcBef>
              <a:spcAft>
                <a:spcPts val="0"/>
              </a:spcAft>
              <a:buClr>
                <a:srgbClr val="24285D"/>
              </a:buClr>
              <a:buSzPts val="2200"/>
              <a:buChar char="-"/>
            </a:pPr>
            <a:r>
              <a:rPr lang="en-US" sz="2200">
                <a:solidFill>
                  <a:srgbClr val="24285D"/>
                </a:solidFill>
                <a:latin typeface="Barlow Condensed"/>
                <a:ea typeface="Barlow Condensed"/>
                <a:cs typeface="Barlow Condensed"/>
                <a:sym typeface="Barlow Condensed"/>
              </a:rPr>
              <a:t>Erialased teadmised ja isiklikud kogemused</a:t>
            </a:r>
            <a:endParaRPr/>
          </a:p>
          <a:p>
            <a:pPr indent="-342900" lvl="0" marL="431800" rtl="0" algn="l">
              <a:lnSpc>
                <a:spcPct val="100000"/>
              </a:lnSpc>
              <a:spcBef>
                <a:spcPts val="1200"/>
              </a:spcBef>
              <a:spcAft>
                <a:spcPts val="0"/>
              </a:spcAft>
              <a:buClr>
                <a:srgbClr val="24285D"/>
              </a:buClr>
              <a:buSzPts val="2200"/>
              <a:buChar char="-"/>
            </a:pPr>
            <a:r>
              <a:rPr lang="en-US" sz="2200">
                <a:solidFill>
                  <a:srgbClr val="24285D"/>
                </a:solidFill>
                <a:latin typeface="Barlow Condensed"/>
                <a:ea typeface="Barlow Condensed"/>
                <a:cs typeface="Barlow Condensed"/>
                <a:sym typeface="Barlow Condensed"/>
              </a:rPr>
              <a:t>Ideede genereerimine lähtuvalt erinevatest vaatepunktidest</a:t>
            </a:r>
            <a:endParaRPr/>
          </a:p>
          <a:p>
            <a:pPr indent="-342900" lvl="0" marL="431800" rtl="0" algn="l">
              <a:lnSpc>
                <a:spcPct val="100000"/>
              </a:lnSpc>
              <a:spcBef>
                <a:spcPts val="1200"/>
              </a:spcBef>
              <a:spcAft>
                <a:spcPts val="0"/>
              </a:spcAft>
              <a:buClr>
                <a:srgbClr val="24285D"/>
              </a:buClr>
              <a:buSzPts val="2200"/>
              <a:buChar char="-"/>
            </a:pPr>
            <a:r>
              <a:rPr lang="en-US" sz="2200">
                <a:solidFill>
                  <a:srgbClr val="262261"/>
                </a:solidFill>
                <a:latin typeface="Barlow Condensed"/>
                <a:ea typeface="Barlow Condensed"/>
                <a:cs typeface="Barlow Condensed"/>
                <a:sym typeface="Barlow Condensed"/>
              </a:rPr>
              <a:t>Praktika, analüüsisoskus, disainmõtlemine</a:t>
            </a:r>
            <a:endParaRPr sz="2200">
              <a:solidFill>
                <a:srgbClr val="24285D"/>
              </a:solidFill>
              <a:latin typeface="Barlow Condensed"/>
              <a:ea typeface="Barlow Condensed"/>
              <a:cs typeface="Barlow Condensed"/>
              <a:sym typeface="Barlow Condensed"/>
            </a:endParaRPr>
          </a:p>
          <a:p>
            <a:pPr indent="-342900" lvl="0" marL="431800" rtl="0" algn="l">
              <a:lnSpc>
                <a:spcPct val="120000"/>
              </a:lnSpc>
              <a:spcBef>
                <a:spcPts val="0"/>
              </a:spcBef>
              <a:spcAft>
                <a:spcPts val="0"/>
              </a:spcAft>
              <a:buClr>
                <a:srgbClr val="24285D"/>
              </a:buClr>
              <a:buSzPts val="2200"/>
              <a:buChar char="-"/>
            </a:pPr>
            <a:r>
              <a:rPr lang="en-US" sz="2200">
                <a:solidFill>
                  <a:srgbClr val="24285D"/>
                </a:solidFill>
                <a:latin typeface="Barlow Condensed"/>
                <a:ea typeface="Barlow Condensed"/>
                <a:cs typeface="Barlow Condensed"/>
                <a:sym typeface="Barlow Condensed"/>
              </a:rPr>
              <a:t>Elukaarepõhine lähenemine</a:t>
            </a:r>
            <a:endParaRPr/>
          </a:p>
          <a:p>
            <a:pPr indent="-342900" lvl="0" marL="431800" rtl="0" algn="l">
              <a:lnSpc>
                <a:spcPct val="120000"/>
              </a:lnSpc>
              <a:spcBef>
                <a:spcPts val="0"/>
              </a:spcBef>
              <a:spcAft>
                <a:spcPts val="0"/>
              </a:spcAft>
              <a:buClr>
                <a:srgbClr val="24285D"/>
              </a:buClr>
              <a:buSzPts val="2200"/>
              <a:buChar char="-"/>
            </a:pPr>
            <a:r>
              <a:rPr lang="en-US" sz="2200">
                <a:solidFill>
                  <a:srgbClr val="24285D"/>
                </a:solidFill>
                <a:latin typeface="Barlow Condensed"/>
                <a:ea typeface="Barlow Condensed"/>
                <a:cs typeface="Barlow Condensed"/>
                <a:sym typeface="Barlow Condensed"/>
              </a:rPr>
              <a:t>Töö dokumentatsiooniga</a:t>
            </a:r>
            <a:endParaRPr sz="2200">
              <a:solidFill>
                <a:srgbClr val="24285D"/>
              </a:solidFill>
              <a:latin typeface="Barlow Condensed"/>
              <a:ea typeface="Barlow Condensed"/>
              <a:cs typeface="Barlow Condensed"/>
              <a:sym typeface="Barlow Condensed"/>
            </a:endParaRPr>
          </a:p>
        </p:txBody>
      </p:sp>
      <p:sp>
        <p:nvSpPr>
          <p:cNvPr id="255" name="Google Shape;255;g2448255398d_3_226"/>
          <p:cNvSpPr txBox="1"/>
          <p:nvPr>
            <p:ph type="title"/>
          </p:nvPr>
        </p:nvSpPr>
        <p:spPr>
          <a:xfrm>
            <a:off x="477330" y="39594"/>
            <a:ext cx="44625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Interdistsiplinaarsus</a:t>
            </a:r>
            <a:endParaRPr i="1" sz="45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448255398d_3_340"/>
          <p:cNvSpPr txBox="1"/>
          <p:nvPr>
            <p:ph type="title"/>
          </p:nvPr>
        </p:nvSpPr>
        <p:spPr>
          <a:xfrm>
            <a:off x="1871899" y="1855077"/>
            <a:ext cx="5928600" cy="11583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PROJEKTI TULEMUSED</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448255398d_3_452"/>
          <p:cNvSpPr txBox="1"/>
          <p:nvPr>
            <p:ph idx="1" type="body"/>
          </p:nvPr>
        </p:nvSpPr>
        <p:spPr>
          <a:xfrm>
            <a:off x="108924" y="882281"/>
            <a:ext cx="5461800" cy="32616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Õppeprogramm TERE KK ja lasteaedade kokku viimiseks, et lapsed saaksid tutvuda ravimuda tootmise protsessi etappidega ning ravimuda toime ja kasulikkusega.</a:t>
            </a:r>
            <a:endParaRPr sz="1900">
              <a:solidFill>
                <a:srgbClr val="24285D"/>
              </a:solidFill>
              <a:latin typeface="Barlow Condensed"/>
              <a:ea typeface="Barlow Condensed"/>
              <a:cs typeface="Barlow Condensed"/>
              <a:sym typeface="Barlow Condensed"/>
            </a:endParaRPr>
          </a:p>
          <a:p>
            <a:pPr indent="-368300" lvl="0" marL="457200" marR="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Põhjalikumad vaimse tervise koolitused</a:t>
            </a:r>
            <a:endParaRPr/>
          </a:p>
          <a:p>
            <a:pPr indent="-368300" lvl="0" marL="457200" marR="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Mudaravi olemust tutvustav interaktiivne arvutimäng</a:t>
            </a:r>
            <a:endParaRPr/>
          </a:p>
          <a:p>
            <a:pPr indent="-368300" lvl="0" marL="457200" marR="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Õpikeskkonna kohandamine erivajadustega üliõpilastele</a:t>
            </a:r>
            <a:endParaRPr/>
          </a:p>
          <a:p>
            <a:pPr indent="-368300" lvl="0" marL="457200" marR="0" rtl="0" algn="l">
              <a:lnSpc>
                <a:spcPct val="120000"/>
              </a:lnSpc>
              <a:spcBef>
                <a:spcPts val="1200"/>
              </a:spcBef>
              <a:spcAft>
                <a:spcPts val="0"/>
              </a:spcAft>
              <a:buSzPts val="2200"/>
              <a:buChar char="-"/>
            </a:pPr>
            <a:r>
              <a:rPr lang="en-US" sz="1900">
                <a:solidFill>
                  <a:srgbClr val="24285D"/>
                </a:solidFill>
                <a:latin typeface="Barlow Condensed"/>
                <a:ea typeface="Barlow Condensed"/>
                <a:cs typeface="Barlow Condensed"/>
                <a:sym typeface="Barlow Condensed"/>
              </a:rPr>
              <a:t>Vaimse ja füüsilise tervise infopäevad/lühikoolitused kasutades TLÜ kompetentse</a:t>
            </a:r>
            <a:endParaRPr/>
          </a:p>
          <a:p>
            <a:pPr indent="-228600" lvl="0" marL="457200" marR="0" rtl="0" algn="l">
              <a:lnSpc>
                <a:spcPct val="120000"/>
              </a:lnSpc>
              <a:spcBef>
                <a:spcPts val="1200"/>
              </a:spcBef>
              <a:spcAft>
                <a:spcPts val="0"/>
              </a:spcAft>
              <a:buSzPts val="2200"/>
              <a:buNone/>
            </a:pPr>
            <a:r>
              <a:t/>
            </a:r>
            <a:endParaRPr sz="1900">
              <a:solidFill>
                <a:srgbClr val="24285D"/>
              </a:solidFill>
              <a:latin typeface="Barlow Condensed"/>
              <a:ea typeface="Barlow Condensed"/>
              <a:cs typeface="Barlow Condensed"/>
              <a:sym typeface="Barlow Condensed"/>
            </a:endParaRPr>
          </a:p>
          <a:p>
            <a:pPr indent="0" lvl="0" marL="457200" marR="0" rtl="0" algn="l">
              <a:lnSpc>
                <a:spcPct val="120000"/>
              </a:lnSpc>
              <a:spcBef>
                <a:spcPts val="1200"/>
              </a:spcBef>
              <a:spcAft>
                <a:spcPts val="0"/>
              </a:spcAft>
              <a:buSzPts val="24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67" name="Google Shape;267;g2448255398d_3_452"/>
          <p:cNvSpPr txBox="1"/>
          <p:nvPr>
            <p:ph type="title"/>
          </p:nvPr>
        </p:nvSpPr>
        <p:spPr>
          <a:xfrm>
            <a:off x="477324" y="39600"/>
            <a:ext cx="50934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Ettepanekud kolledžile G2</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268" name="Google Shape;268;g2448255398d_3_452"/>
          <p:cNvPicPr preferRelativeResize="0"/>
          <p:nvPr/>
        </p:nvPicPr>
        <p:blipFill rotWithShape="1">
          <a:blip r:embed="rId3">
            <a:alphaModFix/>
          </a:blip>
          <a:srcRect b="0" l="16666" r="16666" t="0"/>
          <a:stretch/>
        </p:blipFill>
        <p:spPr>
          <a:xfrm>
            <a:off x="5712404" y="-754965"/>
            <a:ext cx="5461800" cy="5461800"/>
          </a:xfrm>
          <a:prstGeom prst="ellipse">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448255398d_3_567"/>
          <p:cNvSpPr txBox="1"/>
          <p:nvPr>
            <p:ph idx="1" type="body"/>
          </p:nvPr>
        </p:nvSpPr>
        <p:spPr>
          <a:xfrm>
            <a:off x="477324" y="969439"/>
            <a:ext cx="7916700" cy="3204600"/>
          </a:xfrm>
          <a:prstGeom prst="rect">
            <a:avLst/>
          </a:prstGeom>
          <a:noFill/>
          <a:ln>
            <a:noFill/>
          </a:ln>
        </p:spPr>
        <p:txBody>
          <a:bodyPr anchorCtr="0" anchor="t" bIns="45700" lIns="91425" spcFirstLastPara="1" rIns="91425" wrap="square" tIns="45700">
            <a:noAutofit/>
          </a:bodyPr>
          <a:lstStyle/>
          <a:p>
            <a:pPr indent="0" lvl="0" marL="19050" rtl="0" algn="l">
              <a:lnSpc>
                <a:spcPct val="120000"/>
              </a:lnSpc>
              <a:spcBef>
                <a:spcPts val="1200"/>
              </a:spcBef>
              <a:spcAft>
                <a:spcPts val="0"/>
              </a:spcAft>
              <a:buClr>
                <a:srgbClr val="24285D"/>
              </a:buClr>
              <a:buSzPts val="1900"/>
              <a:buNone/>
            </a:pPr>
            <a:r>
              <a:rPr b="1" lang="en-US" sz="1600">
                <a:latin typeface="Barlow Condensed"/>
                <a:ea typeface="Barlow Condensed"/>
                <a:cs typeface="Barlow Condensed"/>
                <a:sym typeface="Barlow Condensed"/>
              </a:rPr>
              <a:t>ÜRITUSED/KOOLITUSED</a:t>
            </a:r>
            <a:endParaRPr b="1" sz="1600">
              <a:latin typeface="Barlow Condensed"/>
              <a:ea typeface="Barlow Condensed"/>
              <a:cs typeface="Barlow Condensed"/>
              <a:sym typeface="Barlow Condensed"/>
            </a:endParaRPr>
          </a:p>
          <a:p>
            <a:pPr indent="-330200" lvl="0" marL="457200" rtl="0" algn="just">
              <a:lnSpc>
                <a:spcPct val="150000"/>
              </a:lnSpc>
              <a:spcBef>
                <a:spcPts val="800"/>
              </a:spcBef>
              <a:spcAft>
                <a:spcPts val="0"/>
              </a:spcAft>
              <a:buSzPts val="1600"/>
              <a:buChar char="-"/>
            </a:pPr>
            <a:r>
              <a:rPr lang="en-US" sz="1400">
                <a:latin typeface="Barlow Condensed"/>
                <a:ea typeface="Barlow Condensed"/>
                <a:cs typeface="Barlow Condensed"/>
                <a:sym typeface="Barlow Condensed"/>
              </a:rPr>
              <a:t>TERE KK-d ja TLÜ HK</a:t>
            </a:r>
            <a:r>
              <a:rPr b="1" lang="en-US" sz="1400">
                <a:latin typeface="Barlow Condensed"/>
                <a:ea typeface="Barlow Condensed"/>
                <a:cs typeface="Barlow Condensed"/>
                <a:sym typeface="Barlow Condensed"/>
              </a:rPr>
              <a:t> </a:t>
            </a:r>
            <a:r>
              <a:rPr lang="en-US" sz="1400">
                <a:latin typeface="Barlow Condensed"/>
                <a:ea typeface="Barlow Condensed"/>
                <a:cs typeface="Barlow Condensed"/>
                <a:sym typeface="Barlow Condensed"/>
              </a:rPr>
              <a:t>tutvustav päev/ tervisemess (ettevõtjad, abituriendid, </a:t>
            </a:r>
            <a:endParaRPr sz="1400">
              <a:latin typeface="Barlow Condensed"/>
              <a:ea typeface="Barlow Condensed"/>
              <a:cs typeface="Barlow Condensed"/>
              <a:sym typeface="Barlow Condensed"/>
            </a:endParaRPr>
          </a:p>
          <a:p>
            <a:pPr indent="0" lvl="0" marL="0" rtl="0" algn="just">
              <a:lnSpc>
                <a:spcPct val="150000"/>
              </a:lnSpc>
              <a:spcBef>
                <a:spcPts val="800"/>
              </a:spcBef>
              <a:spcAft>
                <a:spcPts val="0"/>
              </a:spcAft>
              <a:buNone/>
            </a:pPr>
            <a:r>
              <a:rPr lang="en-US" sz="1400">
                <a:latin typeface="Barlow Condensed"/>
                <a:ea typeface="Barlow Condensed"/>
                <a:cs typeface="Barlow Condensed"/>
                <a:sym typeface="Barlow Condensed"/>
              </a:rPr>
              <a:t>eraisikud, koolilapsed)</a:t>
            </a:r>
            <a:endParaRPr sz="1400">
              <a:solidFill>
                <a:schemeClr val="accent1"/>
              </a:solidFill>
              <a:latin typeface="Barlow Condensed"/>
              <a:ea typeface="Barlow Condensed"/>
              <a:cs typeface="Barlow Condensed"/>
              <a:sym typeface="Barlow Condensed"/>
            </a:endParaRPr>
          </a:p>
          <a:p>
            <a:pPr indent="-330200" lvl="0" marL="457200" rtl="0" algn="just">
              <a:lnSpc>
                <a:spcPct val="150000"/>
              </a:lnSpc>
              <a:spcBef>
                <a:spcPts val="0"/>
              </a:spcBef>
              <a:spcAft>
                <a:spcPts val="0"/>
              </a:spcAft>
              <a:buSzPts val="1600"/>
              <a:buChar char="-"/>
            </a:pPr>
            <a:r>
              <a:rPr lang="en-US" sz="1400">
                <a:latin typeface="Barlow Condensed"/>
                <a:ea typeface="Barlow Condensed"/>
                <a:cs typeface="Barlow Condensed"/>
                <a:sym typeface="Barlow Condensed"/>
              </a:rPr>
              <a:t>Näitus või fotokonkurss  HAAPSALU JA TERVIS  linnaruumis</a:t>
            </a:r>
            <a:endParaRPr sz="1400">
              <a:latin typeface="Barlow Condensed"/>
              <a:ea typeface="Barlow Condensed"/>
              <a:cs typeface="Barlow Condensed"/>
              <a:sym typeface="Barlow Condensed"/>
            </a:endParaRPr>
          </a:p>
          <a:p>
            <a:pPr indent="-330200" lvl="0" marL="457200" rtl="0" algn="just">
              <a:lnSpc>
                <a:spcPct val="150000"/>
              </a:lnSpc>
              <a:spcBef>
                <a:spcPts val="0"/>
              </a:spcBef>
              <a:spcAft>
                <a:spcPts val="0"/>
              </a:spcAft>
              <a:buSzPts val="1600"/>
              <a:buChar char="-"/>
            </a:pPr>
            <a:r>
              <a:rPr lang="en-US" sz="1400">
                <a:latin typeface="Barlow Condensed"/>
                <a:ea typeface="Barlow Condensed"/>
                <a:cs typeface="Barlow Condensed"/>
                <a:sym typeface="Barlow Condensed"/>
              </a:rPr>
              <a:t>Muda teemalise valikaine toomine TLÜ õppekavadesse</a:t>
            </a:r>
            <a:endParaRPr/>
          </a:p>
          <a:p>
            <a:pPr indent="0" lvl="0" marL="0" rtl="0" algn="just">
              <a:lnSpc>
                <a:spcPct val="150000"/>
              </a:lnSpc>
              <a:spcBef>
                <a:spcPts val="800"/>
              </a:spcBef>
              <a:spcAft>
                <a:spcPts val="0"/>
              </a:spcAft>
              <a:buSzPts val="2400"/>
              <a:buNone/>
            </a:pPr>
            <a:r>
              <a:rPr b="1" lang="en-US" sz="1600">
                <a:latin typeface="Barlow Condensed"/>
                <a:ea typeface="Barlow Condensed"/>
                <a:cs typeface="Barlow Condensed"/>
                <a:sym typeface="Barlow Condensed"/>
              </a:rPr>
              <a:t>VISUAALNE MEEDIA</a:t>
            </a:r>
            <a:endParaRPr/>
          </a:p>
          <a:p>
            <a:pPr indent="-330200" lvl="0" marL="457200" rtl="0" algn="just">
              <a:lnSpc>
                <a:spcPct val="150000"/>
              </a:lnSpc>
              <a:spcBef>
                <a:spcPts val="800"/>
              </a:spcBef>
              <a:spcAft>
                <a:spcPts val="0"/>
              </a:spcAft>
              <a:buSzPts val="1600"/>
              <a:buFont typeface="Barlow Condensed"/>
              <a:buChar char="-"/>
            </a:pPr>
            <a:r>
              <a:rPr lang="en-US" sz="1400">
                <a:latin typeface="Barlow Condensed"/>
                <a:ea typeface="Barlow Condensed"/>
                <a:cs typeface="Barlow Condensed"/>
                <a:sym typeface="Barlow Condensed"/>
              </a:rPr>
              <a:t>Suurem ja silmapaistvam majasilt ning reklaampind hoonele</a:t>
            </a:r>
            <a:endParaRPr sz="1400">
              <a:latin typeface="Barlow Condensed"/>
              <a:ea typeface="Barlow Condensed"/>
              <a:cs typeface="Barlow Condensed"/>
              <a:sym typeface="Barlow Condensed"/>
            </a:endParaRPr>
          </a:p>
          <a:p>
            <a:pPr indent="-330200" lvl="0" marL="457200" rtl="0" algn="just">
              <a:lnSpc>
                <a:spcPct val="150000"/>
              </a:lnSpc>
              <a:spcBef>
                <a:spcPts val="0"/>
              </a:spcBef>
              <a:spcAft>
                <a:spcPts val="0"/>
              </a:spcAft>
              <a:buSzPts val="1600"/>
              <a:buFont typeface="Barlow Condensed"/>
              <a:buChar char="-"/>
            </a:pPr>
            <a:r>
              <a:rPr lang="en-US" sz="1400">
                <a:latin typeface="Barlow Condensed"/>
                <a:ea typeface="Barlow Condensed"/>
                <a:cs typeface="Barlow Condensed"/>
                <a:sym typeface="Barlow Condensed"/>
              </a:rPr>
              <a:t>Avalik konkurss hoone välisilme (fassaadi) atraktiivsemaks muutmisest - tänavakunst/ maal jms. </a:t>
            </a:r>
            <a:endParaRPr sz="1400">
              <a:solidFill>
                <a:srgbClr val="9B002B"/>
              </a:solidFill>
              <a:latin typeface="Barlow Condensed"/>
              <a:ea typeface="Barlow Condensed"/>
              <a:cs typeface="Barlow Condensed"/>
              <a:sym typeface="Barlow Condensed"/>
            </a:endParaRPr>
          </a:p>
          <a:p>
            <a:pPr indent="-330200" lvl="0" marL="457200" rtl="0" algn="just">
              <a:lnSpc>
                <a:spcPct val="150000"/>
              </a:lnSpc>
              <a:spcBef>
                <a:spcPts val="0"/>
              </a:spcBef>
              <a:spcAft>
                <a:spcPts val="0"/>
              </a:spcAft>
              <a:buSzPts val="1600"/>
              <a:buFont typeface="Barlow Condensed"/>
              <a:buChar char="-"/>
            </a:pPr>
            <a:r>
              <a:rPr lang="en-US" sz="1400">
                <a:latin typeface="Barlow Condensed"/>
                <a:ea typeface="Barlow Condensed"/>
                <a:cs typeface="Barlow Condensed"/>
                <a:sym typeface="Barlow Condensed"/>
              </a:rPr>
              <a:t>Linnaliinibussidelele reklaam</a:t>
            </a:r>
            <a:endParaRPr sz="1400">
              <a:latin typeface="Barlow Condensed"/>
              <a:ea typeface="Barlow Condensed"/>
              <a:cs typeface="Barlow Condensed"/>
              <a:sym typeface="Barlow Condensed"/>
            </a:endParaRPr>
          </a:p>
          <a:p>
            <a:pPr indent="0" lvl="0" marL="127000" rtl="0" algn="just">
              <a:lnSpc>
                <a:spcPct val="150000"/>
              </a:lnSpc>
              <a:spcBef>
                <a:spcPts val="0"/>
              </a:spcBef>
              <a:spcAft>
                <a:spcPts val="0"/>
              </a:spcAft>
              <a:buSzPts val="1600"/>
              <a:buNone/>
            </a:pPr>
            <a:r>
              <a:t/>
            </a:r>
            <a:endParaRPr sz="1600">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75" name="Google Shape;275;g2448255398d_3_567"/>
          <p:cNvSpPr txBox="1"/>
          <p:nvPr>
            <p:ph type="title"/>
          </p:nvPr>
        </p:nvSpPr>
        <p:spPr>
          <a:xfrm>
            <a:off x="477324" y="39600"/>
            <a:ext cx="52350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Ettepanekud kolledžile G3</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276" name="Google Shape;276;g2448255398d_3_567"/>
          <p:cNvPicPr preferRelativeResize="0"/>
          <p:nvPr/>
        </p:nvPicPr>
        <p:blipFill rotWithShape="1">
          <a:blip r:embed="rId3">
            <a:alphaModFix/>
          </a:blip>
          <a:srcRect b="0" l="0" r="0" t="0"/>
          <a:stretch/>
        </p:blipFill>
        <p:spPr>
          <a:xfrm>
            <a:off x="6386839" y="421842"/>
            <a:ext cx="2444625" cy="292070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
          <p:cNvSpPr txBox="1"/>
          <p:nvPr>
            <p:ph type="title"/>
          </p:nvPr>
        </p:nvSpPr>
        <p:spPr>
          <a:xfrm>
            <a:off x="334141" y="215699"/>
            <a:ext cx="7962900" cy="92612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a:ea typeface="Barlow Condensed"/>
                <a:cs typeface="Barlow Condensed"/>
                <a:sym typeface="Barlow Condensed"/>
              </a:rPr>
              <a:t>TEEMAD</a:t>
            </a:r>
            <a:endParaRPr i="1" sz="4500">
              <a:solidFill>
                <a:srgbClr val="EC008B"/>
              </a:solidFill>
              <a:latin typeface="Barlow Condensed"/>
              <a:ea typeface="Barlow Condensed"/>
              <a:cs typeface="Barlow Condensed"/>
              <a:sym typeface="Barlow Condensed"/>
            </a:endParaRPr>
          </a:p>
        </p:txBody>
      </p:sp>
      <p:sp>
        <p:nvSpPr>
          <p:cNvPr id="127" name="Google Shape;127;p2"/>
          <p:cNvSpPr/>
          <p:nvPr/>
        </p:nvSpPr>
        <p:spPr>
          <a:xfrm>
            <a:off x="1626548" y="2287423"/>
            <a:ext cx="1833589" cy="35394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Esindatud erialad, juhendajad, partnerid</a:t>
            </a:r>
            <a:endParaRPr b="0" i="0" sz="1700" u="none" cap="none" strike="noStrike">
              <a:solidFill>
                <a:srgbClr val="24285D"/>
              </a:solidFill>
              <a:latin typeface="Barlow Condensed"/>
              <a:ea typeface="Barlow Condensed"/>
              <a:cs typeface="Barlow Condensed"/>
              <a:sym typeface="Barlow Condensed"/>
            </a:endParaRPr>
          </a:p>
        </p:txBody>
      </p:sp>
      <p:sp>
        <p:nvSpPr>
          <p:cNvPr id="128" name="Google Shape;128;p2"/>
          <p:cNvSpPr/>
          <p:nvPr/>
        </p:nvSpPr>
        <p:spPr>
          <a:xfrm>
            <a:off x="5798915" y="2300492"/>
            <a:ext cx="1982534" cy="35394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Rakendatud tegevused</a:t>
            </a:r>
            <a:endParaRPr b="0" i="0" sz="1700" u="none" cap="none" strike="noStrike">
              <a:solidFill>
                <a:srgbClr val="24285D"/>
              </a:solidFill>
              <a:latin typeface="Barlow Condensed"/>
              <a:ea typeface="Barlow Condensed"/>
              <a:cs typeface="Barlow Condensed"/>
              <a:sym typeface="Barlow Condensed"/>
            </a:endParaRPr>
          </a:p>
        </p:txBody>
      </p:sp>
      <p:sp>
        <p:nvSpPr>
          <p:cNvPr id="129" name="Google Shape;129;p2"/>
          <p:cNvSpPr/>
          <p:nvPr/>
        </p:nvSpPr>
        <p:spPr>
          <a:xfrm>
            <a:off x="1435421" y="3910738"/>
            <a:ext cx="2215841" cy="5847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Projekti teaduspõhisus</a:t>
            </a:r>
            <a:endParaRPr b="0" i="0" sz="1700" u="none" cap="none" strike="noStrike">
              <a:solidFill>
                <a:srgbClr val="24285D"/>
              </a:solidFill>
              <a:latin typeface="Barlow Condensed"/>
              <a:ea typeface="Barlow Condensed"/>
              <a:cs typeface="Barlow Condensed"/>
              <a:sym typeface="Barlow Condensed"/>
            </a:endParaRPr>
          </a:p>
        </p:txBody>
      </p:sp>
      <p:sp>
        <p:nvSpPr>
          <p:cNvPr id="130" name="Google Shape;130;p2"/>
          <p:cNvSpPr/>
          <p:nvPr/>
        </p:nvSpPr>
        <p:spPr>
          <a:xfrm>
            <a:off x="3743547" y="2288304"/>
            <a:ext cx="1751482" cy="35394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Probleem, olulisus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ja eesmärk</a:t>
            </a:r>
            <a:endParaRPr b="0" i="0" sz="1700" u="none" cap="none" strike="noStrike">
              <a:solidFill>
                <a:srgbClr val="24285D"/>
              </a:solidFill>
              <a:latin typeface="Barlow Condensed"/>
              <a:ea typeface="Barlow Condensed"/>
              <a:cs typeface="Barlow Condensed"/>
              <a:sym typeface="Barlow Condensed"/>
            </a:endParaRPr>
          </a:p>
        </p:txBody>
      </p:sp>
      <p:pic>
        <p:nvPicPr>
          <p:cNvPr id="131" name="Google Shape;131;p2"/>
          <p:cNvPicPr preferRelativeResize="0"/>
          <p:nvPr/>
        </p:nvPicPr>
        <p:blipFill rotWithShape="1">
          <a:blip r:embed="rId3">
            <a:alphaModFix/>
          </a:blip>
          <a:srcRect b="0" l="0" r="0" t="0"/>
          <a:stretch/>
        </p:blipFill>
        <p:spPr>
          <a:xfrm>
            <a:off x="2122193" y="3030970"/>
            <a:ext cx="842298" cy="756000"/>
          </a:xfrm>
          <a:prstGeom prst="rect">
            <a:avLst/>
          </a:prstGeom>
          <a:noFill/>
          <a:ln>
            <a:noFill/>
          </a:ln>
        </p:spPr>
      </p:pic>
      <p:pic>
        <p:nvPicPr>
          <p:cNvPr id="132" name="Google Shape;132;p2"/>
          <p:cNvPicPr preferRelativeResize="0"/>
          <p:nvPr/>
        </p:nvPicPr>
        <p:blipFill rotWithShape="1">
          <a:blip r:embed="rId4">
            <a:alphaModFix/>
          </a:blip>
          <a:srcRect b="0" l="0" r="0" t="0"/>
          <a:stretch/>
        </p:blipFill>
        <p:spPr>
          <a:xfrm>
            <a:off x="4230379" y="1346926"/>
            <a:ext cx="942543" cy="720000"/>
          </a:xfrm>
          <a:prstGeom prst="rect">
            <a:avLst/>
          </a:prstGeom>
          <a:noFill/>
          <a:ln>
            <a:noFill/>
          </a:ln>
        </p:spPr>
      </p:pic>
      <p:cxnSp>
        <p:nvCxnSpPr>
          <p:cNvPr id="133" name="Google Shape;133;p2"/>
          <p:cNvCxnSpPr/>
          <p:nvPr/>
        </p:nvCxnSpPr>
        <p:spPr>
          <a:xfrm flipH="1">
            <a:off x="3520889" y="1371266"/>
            <a:ext cx="164726" cy="659800"/>
          </a:xfrm>
          <a:prstGeom prst="straightConnector1">
            <a:avLst/>
          </a:prstGeom>
          <a:noFill/>
          <a:ln cap="flat" cmpd="sng" w="53975">
            <a:solidFill>
              <a:srgbClr val="BE1E2D"/>
            </a:solidFill>
            <a:prstDash val="solid"/>
            <a:miter lim="800000"/>
            <a:headEnd len="sm" w="sm" type="none"/>
            <a:tailEnd len="sm" w="sm" type="none"/>
          </a:ln>
        </p:spPr>
      </p:cxnSp>
      <p:pic>
        <p:nvPicPr>
          <p:cNvPr id="134" name="Google Shape;134;p2"/>
          <p:cNvPicPr preferRelativeResize="0"/>
          <p:nvPr/>
        </p:nvPicPr>
        <p:blipFill rotWithShape="1">
          <a:blip r:embed="rId5">
            <a:alphaModFix/>
          </a:blip>
          <a:srcRect b="0" l="0" r="0" t="0"/>
          <a:stretch/>
        </p:blipFill>
        <p:spPr>
          <a:xfrm>
            <a:off x="6279945" y="1322539"/>
            <a:ext cx="877137" cy="756000"/>
          </a:xfrm>
          <a:prstGeom prst="rect">
            <a:avLst/>
          </a:prstGeom>
          <a:noFill/>
          <a:ln>
            <a:noFill/>
          </a:ln>
        </p:spPr>
      </p:pic>
      <p:pic>
        <p:nvPicPr>
          <p:cNvPr id="135" name="Google Shape;135;p2"/>
          <p:cNvPicPr preferRelativeResize="0"/>
          <p:nvPr/>
        </p:nvPicPr>
        <p:blipFill rotWithShape="1">
          <a:blip r:embed="rId6">
            <a:alphaModFix/>
          </a:blip>
          <a:srcRect b="0" l="0" r="0" t="0"/>
          <a:stretch/>
        </p:blipFill>
        <p:spPr>
          <a:xfrm>
            <a:off x="2189817" y="1167066"/>
            <a:ext cx="707052" cy="864000"/>
          </a:xfrm>
          <a:prstGeom prst="rect">
            <a:avLst/>
          </a:prstGeom>
          <a:noFill/>
          <a:ln>
            <a:noFill/>
          </a:ln>
        </p:spPr>
      </p:pic>
      <p:cxnSp>
        <p:nvCxnSpPr>
          <p:cNvPr id="136" name="Google Shape;136;p2"/>
          <p:cNvCxnSpPr/>
          <p:nvPr/>
        </p:nvCxnSpPr>
        <p:spPr>
          <a:xfrm flipH="1">
            <a:off x="5604473" y="1365821"/>
            <a:ext cx="164726" cy="659800"/>
          </a:xfrm>
          <a:prstGeom prst="straightConnector1">
            <a:avLst/>
          </a:prstGeom>
          <a:noFill/>
          <a:ln cap="flat" cmpd="sng" w="53975">
            <a:solidFill>
              <a:srgbClr val="BE1E2D"/>
            </a:solidFill>
            <a:prstDash val="solid"/>
            <a:miter lim="800000"/>
            <a:headEnd len="sm" w="sm" type="none"/>
            <a:tailEnd len="sm" w="sm" type="none"/>
          </a:ln>
        </p:spPr>
      </p:cxnSp>
      <p:cxnSp>
        <p:nvCxnSpPr>
          <p:cNvPr id="137" name="Google Shape;137;p2"/>
          <p:cNvCxnSpPr/>
          <p:nvPr/>
        </p:nvCxnSpPr>
        <p:spPr>
          <a:xfrm flipH="1">
            <a:off x="7667828" y="1345332"/>
            <a:ext cx="164726" cy="659800"/>
          </a:xfrm>
          <a:prstGeom prst="straightConnector1">
            <a:avLst/>
          </a:prstGeom>
          <a:noFill/>
          <a:ln cap="flat" cmpd="sng" w="53975">
            <a:solidFill>
              <a:srgbClr val="BE1E2D"/>
            </a:solidFill>
            <a:prstDash val="solid"/>
            <a:miter lim="800000"/>
            <a:headEnd len="sm" w="sm" type="none"/>
            <a:tailEnd len="sm" w="sm" type="none"/>
          </a:ln>
        </p:spPr>
      </p:cxnSp>
      <p:cxnSp>
        <p:nvCxnSpPr>
          <p:cNvPr id="138" name="Google Shape;138;p2"/>
          <p:cNvCxnSpPr/>
          <p:nvPr/>
        </p:nvCxnSpPr>
        <p:spPr>
          <a:xfrm flipH="1">
            <a:off x="3518171" y="3176670"/>
            <a:ext cx="164726" cy="659800"/>
          </a:xfrm>
          <a:prstGeom prst="straightConnector1">
            <a:avLst/>
          </a:prstGeom>
          <a:noFill/>
          <a:ln cap="flat" cmpd="sng" w="53975">
            <a:solidFill>
              <a:srgbClr val="BE1E2D"/>
            </a:solidFill>
            <a:prstDash val="solid"/>
            <a:miter lim="800000"/>
            <a:headEnd len="sm" w="sm" type="none"/>
            <a:tailEnd len="sm" w="sm" type="none"/>
          </a:ln>
        </p:spPr>
      </p:cxnSp>
      <p:sp>
        <p:nvSpPr>
          <p:cNvPr id="139" name="Google Shape;139;p2"/>
          <p:cNvSpPr/>
          <p:nvPr/>
        </p:nvSpPr>
        <p:spPr>
          <a:xfrm>
            <a:off x="5776699" y="3895351"/>
            <a:ext cx="2027100" cy="615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24285D"/>
                </a:solidFill>
                <a:latin typeface="Barlow Condensed"/>
                <a:ea typeface="Barlow Condensed"/>
                <a:cs typeface="Barlow Condensed"/>
                <a:sym typeface="Barlow Condensed"/>
              </a:rPr>
              <a:t>Projekti tulemused</a:t>
            </a:r>
            <a:endParaRPr b="0" i="0" sz="1700" u="none" cap="none" strike="noStrike">
              <a:solidFill>
                <a:srgbClr val="24285D"/>
              </a:solidFill>
              <a:latin typeface="Barlow Condensed"/>
              <a:ea typeface="Barlow Condensed"/>
              <a:cs typeface="Barlow Condensed"/>
              <a:sym typeface="Barlow Condensed"/>
            </a:endParaRPr>
          </a:p>
        </p:txBody>
      </p:sp>
      <p:pic>
        <p:nvPicPr>
          <p:cNvPr descr="https://lh3.googleusercontent.com/6GRNvr0XC57ugURaw1plr6KpZzvLKf0I7B51Xxj3RjpFX8W7FKeMtM6hp9gL9HooSOcREv9EcuB943mobwUqA_aeuSSawZ3aisXNWAeYwGWK2ttY84p9fqKFbDdCTZMPvQRvJNU" id="140" name="Google Shape;140;p2"/>
          <p:cNvPicPr preferRelativeResize="0"/>
          <p:nvPr/>
        </p:nvPicPr>
        <p:blipFill rotWithShape="1">
          <a:blip r:embed="rId7">
            <a:alphaModFix/>
          </a:blip>
          <a:srcRect b="0" l="0" r="0" t="0"/>
          <a:stretch/>
        </p:blipFill>
        <p:spPr>
          <a:xfrm>
            <a:off x="6331791" y="3167306"/>
            <a:ext cx="770879" cy="780188"/>
          </a:xfrm>
          <a:prstGeom prst="rect">
            <a:avLst/>
          </a:prstGeom>
          <a:noFill/>
          <a:ln>
            <a:noFill/>
          </a:ln>
        </p:spPr>
      </p:pic>
      <p:cxnSp>
        <p:nvCxnSpPr>
          <p:cNvPr id="141" name="Google Shape;141;p2"/>
          <p:cNvCxnSpPr/>
          <p:nvPr/>
        </p:nvCxnSpPr>
        <p:spPr>
          <a:xfrm flipH="1">
            <a:off x="5604473" y="3176670"/>
            <a:ext cx="164726" cy="659800"/>
          </a:xfrm>
          <a:prstGeom prst="straightConnector1">
            <a:avLst/>
          </a:prstGeom>
          <a:noFill/>
          <a:ln cap="flat" cmpd="sng" w="53975">
            <a:solidFill>
              <a:srgbClr val="BE1E2D"/>
            </a:solidFill>
            <a:prstDash val="solid"/>
            <a:miter lim="800000"/>
            <a:headEnd len="sm" w="sm" type="none"/>
            <a:tailEnd len="sm" w="sm" type="none"/>
          </a:ln>
        </p:spPr>
      </p:cxnSp>
      <p:pic>
        <p:nvPicPr>
          <p:cNvPr descr="https://lh5.googleusercontent.com/IPLV0Xop8TqtOrsMj4uY4bc4juzDvSwMp_mS5JL-1tnM2FdNLkf9p2skoZROQr0U2DlVa2Fgkvshy3sS7S_s8QCNFpIWNBzcBPFXtQTsqIiRKF9B7yAvCRXLMBYVGQuQs9eGvQo" id="142" name="Google Shape;142;p2"/>
          <p:cNvPicPr preferRelativeResize="0"/>
          <p:nvPr/>
        </p:nvPicPr>
        <p:blipFill rotWithShape="1">
          <a:blip r:embed="rId8">
            <a:alphaModFix/>
          </a:blip>
          <a:srcRect b="0" l="0" r="0" t="0"/>
          <a:stretch/>
        </p:blipFill>
        <p:spPr>
          <a:xfrm>
            <a:off x="4145343" y="3176668"/>
            <a:ext cx="996687" cy="761455"/>
          </a:xfrm>
          <a:prstGeom prst="rect">
            <a:avLst/>
          </a:prstGeom>
          <a:noFill/>
          <a:ln>
            <a:noFill/>
          </a:ln>
        </p:spPr>
      </p:pic>
      <p:sp>
        <p:nvSpPr>
          <p:cNvPr id="143" name="Google Shape;143;p2"/>
          <p:cNvSpPr/>
          <p:nvPr/>
        </p:nvSpPr>
        <p:spPr>
          <a:xfrm>
            <a:off x="5867103" y="3895348"/>
            <a:ext cx="2026976" cy="61555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24285D"/>
              </a:solidFill>
              <a:latin typeface="Barlow Condensed"/>
              <a:ea typeface="Barlow Condensed"/>
              <a:cs typeface="Barlow Condensed"/>
              <a:sym typeface="Barlow Condensed"/>
            </a:endParaRPr>
          </a:p>
        </p:txBody>
      </p:sp>
      <p:cxnSp>
        <p:nvCxnSpPr>
          <p:cNvPr id="144" name="Google Shape;144;p2"/>
          <p:cNvCxnSpPr/>
          <p:nvPr/>
        </p:nvCxnSpPr>
        <p:spPr>
          <a:xfrm flipH="1">
            <a:off x="7665267" y="3176670"/>
            <a:ext cx="164726" cy="659800"/>
          </a:xfrm>
          <a:prstGeom prst="straightConnector1">
            <a:avLst/>
          </a:prstGeom>
          <a:noFill/>
          <a:ln cap="flat" cmpd="sng" w="53975">
            <a:solidFill>
              <a:srgbClr val="BE1E2D"/>
            </a:solidFill>
            <a:prstDash val="solid"/>
            <a:miter lim="800000"/>
            <a:headEnd len="sm" w="sm" type="none"/>
            <a:tailEnd len="sm" w="sm" type="none"/>
          </a:ln>
        </p:spPr>
      </p:cxnSp>
      <p:sp>
        <p:nvSpPr>
          <p:cNvPr id="145" name="Google Shape;145;p2"/>
          <p:cNvSpPr/>
          <p:nvPr/>
        </p:nvSpPr>
        <p:spPr>
          <a:xfrm>
            <a:off x="3652487" y="3947500"/>
            <a:ext cx="1982400" cy="584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700"/>
              <a:buFont typeface="Arial"/>
              <a:buNone/>
            </a:pPr>
            <a:r>
              <a:rPr lang="en-US" sz="1700">
                <a:solidFill>
                  <a:srgbClr val="24285D"/>
                </a:solidFill>
                <a:latin typeface="Barlow Condensed"/>
                <a:ea typeface="Barlow Condensed"/>
                <a:cs typeface="Barlow Condensed"/>
                <a:sym typeface="Barlow Condensed"/>
              </a:rPr>
              <a:t>interdistsiplinaarsus</a:t>
            </a:r>
            <a:endParaRPr b="0" i="0" sz="1700" u="none" cap="none" strike="noStrike">
              <a:solidFill>
                <a:srgbClr val="24285D"/>
              </a:solidFill>
              <a:latin typeface="Barlow Condensed"/>
              <a:ea typeface="Barlow Condensed"/>
              <a:cs typeface="Barlow Condensed"/>
              <a:sym typeface="Barlow Condensed"/>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448255398d_3_682"/>
          <p:cNvSpPr txBox="1"/>
          <p:nvPr>
            <p:ph idx="1" type="body"/>
          </p:nvPr>
        </p:nvSpPr>
        <p:spPr>
          <a:xfrm>
            <a:off x="477325" y="1084550"/>
            <a:ext cx="5093400" cy="3715500"/>
          </a:xfrm>
          <a:prstGeom prst="rect">
            <a:avLst/>
          </a:prstGeom>
          <a:noFill/>
          <a:ln>
            <a:noFill/>
          </a:ln>
        </p:spPr>
        <p:txBody>
          <a:bodyPr anchorCtr="0" anchor="t" bIns="45700" lIns="91425" spcFirstLastPara="1" rIns="91425" wrap="square" tIns="45700">
            <a:noAutofit/>
          </a:bodyPr>
          <a:lstStyle/>
          <a:p>
            <a:pPr indent="0" lvl="0" marL="457200" rtl="0" algn="just">
              <a:lnSpc>
                <a:spcPct val="150000"/>
              </a:lnSpc>
              <a:spcBef>
                <a:spcPts val="0"/>
              </a:spcBef>
              <a:spcAft>
                <a:spcPts val="0"/>
              </a:spcAft>
              <a:buSzPts val="2400"/>
              <a:buNone/>
            </a:pPr>
            <a:r>
              <a:rPr b="1" lang="en-US" sz="1600">
                <a:latin typeface="Barlow Condensed"/>
                <a:ea typeface="Barlow Condensed"/>
                <a:cs typeface="Barlow Condensed"/>
                <a:sym typeface="Barlow Condensed"/>
              </a:rPr>
              <a:t>SOTSIAALMEEDIA JA DIGI</a:t>
            </a:r>
            <a:endParaRPr b="1" sz="1600">
              <a:latin typeface="Barlow Condensed"/>
              <a:ea typeface="Barlow Condensed"/>
              <a:cs typeface="Barlow Condensed"/>
              <a:sym typeface="Barlow Condensed"/>
            </a:endParaRPr>
          </a:p>
          <a:p>
            <a:pPr indent="-330200" lvl="0" marL="457200" rtl="0" algn="just">
              <a:lnSpc>
                <a:spcPct val="150000"/>
              </a:lnSpc>
              <a:spcBef>
                <a:spcPts val="800"/>
              </a:spcBef>
              <a:spcAft>
                <a:spcPts val="0"/>
              </a:spcAft>
              <a:buClr>
                <a:srgbClr val="9B002B"/>
              </a:buClr>
              <a:buSzPts val="1600"/>
              <a:buFont typeface="Barlow Condensed"/>
              <a:buChar char="-"/>
            </a:pPr>
            <a:r>
              <a:rPr lang="en-US" sz="1600">
                <a:latin typeface="Barlow Condensed"/>
                <a:ea typeface="Barlow Condensed"/>
                <a:cs typeface="Barlow Condensed"/>
                <a:sym typeface="Barlow Condensed"/>
              </a:rPr>
              <a:t>Sotsiaalmeedia põhine koostöö kohalike omavalitsustega/ mõne suunamudijaga</a:t>
            </a:r>
            <a:endParaRPr sz="1600">
              <a:latin typeface="Barlow Condensed"/>
              <a:ea typeface="Barlow Condensed"/>
              <a:cs typeface="Barlow Condensed"/>
              <a:sym typeface="Barlow Condensed"/>
            </a:endParaRPr>
          </a:p>
          <a:p>
            <a:pPr indent="-330200" lvl="0" marL="457200" rtl="0" algn="just">
              <a:lnSpc>
                <a:spcPct val="150000"/>
              </a:lnSpc>
              <a:spcBef>
                <a:spcPts val="0"/>
              </a:spcBef>
              <a:spcAft>
                <a:spcPts val="0"/>
              </a:spcAft>
              <a:buClr>
                <a:srgbClr val="9B002B"/>
              </a:buClr>
              <a:buSzPts val="1600"/>
              <a:buFont typeface="Barlow Condensed"/>
              <a:buChar char="-"/>
            </a:pPr>
            <a:r>
              <a:rPr lang="en-US" sz="1600">
                <a:latin typeface="Barlow Condensed"/>
                <a:ea typeface="Barlow Condensed"/>
                <a:cs typeface="Barlow Condensed"/>
                <a:sym typeface="Barlow Condensed"/>
              </a:rPr>
              <a:t> Sotsiaalmeediasse lühiklippide toimetamine</a:t>
            </a:r>
            <a:endParaRPr sz="1600">
              <a:latin typeface="Barlow Condensed"/>
              <a:ea typeface="Barlow Condensed"/>
              <a:cs typeface="Barlow Condensed"/>
              <a:sym typeface="Barlow Condensed"/>
            </a:endParaRPr>
          </a:p>
          <a:p>
            <a:pPr indent="-330200" lvl="0" marL="457200" rtl="0" algn="just">
              <a:lnSpc>
                <a:spcPct val="150000"/>
              </a:lnSpc>
              <a:spcBef>
                <a:spcPts val="800"/>
              </a:spcBef>
              <a:spcAft>
                <a:spcPts val="0"/>
              </a:spcAft>
              <a:buClr>
                <a:srgbClr val="9B002B"/>
              </a:buClr>
              <a:buSzPts val="1600"/>
              <a:buFont typeface="Barlow Condensed"/>
              <a:buChar char="-"/>
            </a:pPr>
            <a:r>
              <a:rPr lang="en-US" sz="1600">
                <a:latin typeface="Barlow Condensed"/>
                <a:ea typeface="Barlow Condensed"/>
                <a:cs typeface="Barlow Condensed"/>
                <a:sym typeface="Barlow Condensed"/>
              </a:rPr>
              <a:t>TERE KK-d ja TLÜ HK jutusaates (nt “Õhtu” või “Hommik Anuga”).</a:t>
            </a:r>
            <a:endParaRPr sz="1600">
              <a:latin typeface="Barlow Condensed"/>
              <a:ea typeface="Barlow Condensed"/>
              <a:cs typeface="Barlow Condensed"/>
              <a:sym typeface="Barlow Condensed"/>
            </a:endParaRPr>
          </a:p>
          <a:p>
            <a:pPr indent="-330200" lvl="0" marL="457200" rtl="0" algn="just">
              <a:lnSpc>
                <a:spcPct val="150000"/>
              </a:lnSpc>
              <a:spcBef>
                <a:spcPts val="800"/>
              </a:spcBef>
              <a:spcAft>
                <a:spcPts val="0"/>
              </a:spcAft>
              <a:buClr>
                <a:srgbClr val="9B002B"/>
              </a:buClr>
              <a:buSzPts val="1600"/>
              <a:buFont typeface="Barlow Condensed"/>
              <a:buChar char="-"/>
            </a:pPr>
            <a:r>
              <a:rPr lang="en-US" sz="1600">
                <a:latin typeface="Barlow Condensed"/>
                <a:ea typeface="Barlow Condensed"/>
                <a:cs typeface="Barlow Condensed"/>
                <a:sym typeface="Barlow Condensed"/>
              </a:rPr>
              <a:t>Minutiloengud</a:t>
            </a:r>
            <a:endParaRPr sz="1600">
              <a:latin typeface="Barlow Condensed"/>
              <a:ea typeface="Barlow Condensed"/>
              <a:cs typeface="Barlow Condensed"/>
              <a:sym typeface="Barlow Condensed"/>
            </a:endParaRPr>
          </a:p>
          <a:p>
            <a:pPr indent="0" lvl="0" marL="457200" rtl="0" algn="just">
              <a:lnSpc>
                <a:spcPct val="150000"/>
              </a:lnSpc>
              <a:spcBef>
                <a:spcPts val="800"/>
              </a:spcBef>
              <a:spcAft>
                <a:spcPts val="0"/>
              </a:spcAft>
              <a:buSzPts val="2400"/>
              <a:buNone/>
            </a:pPr>
            <a:r>
              <a:rPr b="1" lang="en-US" sz="1500">
                <a:latin typeface="Barlow Condensed"/>
                <a:ea typeface="Barlow Condensed"/>
                <a:cs typeface="Barlow Condensed"/>
                <a:sym typeface="Barlow Condensed"/>
              </a:rPr>
              <a:t>TOOTED</a:t>
            </a:r>
            <a:r>
              <a:rPr lang="en-US" sz="1500">
                <a:latin typeface="Barlow Condensed"/>
                <a:ea typeface="Barlow Condensed"/>
                <a:cs typeface="Barlow Condensed"/>
                <a:sym typeface="Barlow Condensed"/>
              </a:rPr>
              <a:t> </a:t>
            </a:r>
            <a:endParaRPr sz="1500">
              <a:latin typeface="Barlow Condensed"/>
              <a:ea typeface="Barlow Condensed"/>
              <a:cs typeface="Barlow Condensed"/>
              <a:sym typeface="Barlow Condensed"/>
            </a:endParaRPr>
          </a:p>
          <a:p>
            <a:pPr indent="-323850" lvl="0" marL="457200" rtl="0" algn="just">
              <a:lnSpc>
                <a:spcPct val="150000"/>
              </a:lnSpc>
              <a:spcBef>
                <a:spcPts val="800"/>
              </a:spcBef>
              <a:spcAft>
                <a:spcPts val="0"/>
              </a:spcAft>
              <a:buSzPts val="1500"/>
              <a:buFont typeface="Barlow Condensed"/>
              <a:buChar char="-"/>
            </a:pPr>
            <a:r>
              <a:rPr lang="en-US" sz="1500">
                <a:latin typeface="Barlow Condensed"/>
                <a:ea typeface="Barlow Condensed"/>
                <a:cs typeface="Barlow Condensed"/>
                <a:sym typeface="Barlow Condensed"/>
              </a:rPr>
              <a:t> tervisetoodete edasiarendus</a:t>
            </a:r>
            <a:endParaRPr sz="1500">
              <a:latin typeface="Barlow Condensed"/>
              <a:ea typeface="Barlow Condensed"/>
              <a:cs typeface="Barlow Condensed"/>
              <a:sym typeface="Barlow Condensed"/>
            </a:endParaRPr>
          </a:p>
          <a:p>
            <a:pPr indent="0" lvl="0" marL="0" rtl="0" algn="just">
              <a:lnSpc>
                <a:spcPct val="150000"/>
              </a:lnSpc>
              <a:spcBef>
                <a:spcPts val="800"/>
              </a:spcBef>
              <a:spcAft>
                <a:spcPts val="0"/>
              </a:spcAft>
              <a:buSzPts val="2400"/>
              <a:buNone/>
            </a:pPr>
            <a:r>
              <a:t/>
            </a:r>
            <a:endParaRPr sz="1200"/>
          </a:p>
          <a:p>
            <a:pPr indent="0" lvl="0" marL="0" rtl="0" algn="just">
              <a:lnSpc>
                <a:spcPct val="150000"/>
              </a:lnSpc>
              <a:spcBef>
                <a:spcPts val="800"/>
              </a:spcBef>
              <a:spcAft>
                <a:spcPts val="0"/>
              </a:spcAft>
              <a:buSzPts val="2400"/>
              <a:buNone/>
            </a:pPr>
            <a:r>
              <a:t/>
            </a:r>
            <a:endParaRPr sz="1200"/>
          </a:p>
          <a:p>
            <a:pPr indent="-203200" lvl="0" marL="34290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283" name="Google Shape;283;g2448255398d_3_682"/>
          <p:cNvSpPr txBox="1"/>
          <p:nvPr>
            <p:ph type="title"/>
          </p:nvPr>
        </p:nvSpPr>
        <p:spPr>
          <a:xfrm>
            <a:off x="477324" y="39600"/>
            <a:ext cx="52350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Ettepanekud kolledžile G3</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284" name="Google Shape;284;g2448255398d_3_682"/>
          <p:cNvPicPr preferRelativeResize="0"/>
          <p:nvPr/>
        </p:nvPicPr>
        <p:blipFill rotWithShape="1">
          <a:blip r:embed="rId3">
            <a:alphaModFix/>
          </a:blip>
          <a:srcRect b="0" l="0" r="0" t="0"/>
          <a:stretch/>
        </p:blipFill>
        <p:spPr>
          <a:xfrm>
            <a:off x="6142549" y="152400"/>
            <a:ext cx="2901639" cy="4838700"/>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5"/>
          <p:cNvSpPr/>
          <p:nvPr/>
        </p:nvSpPr>
        <p:spPr>
          <a:xfrm>
            <a:off x="763501" y="1341475"/>
            <a:ext cx="4306500" cy="3181200"/>
          </a:xfrm>
          <a:prstGeom prst="rect">
            <a:avLst/>
          </a:prstGeom>
          <a:noFill/>
          <a:ln>
            <a:noFill/>
          </a:ln>
        </p:spPr>
        <p:txBody>
          <a:bodyPr anchorCtr="0" anchor="t" bIns="45700" lIns="91425" spcFirstLastPara="1" rIns="91425" wrap="square" tIns="45700">
            <a:noAutofit/>
          </a:bodyPr>
          <a:lstStyle/>
          <a:p>
            <a:pPr indent="0" lvl="0" marL="0" marR="0" rtl="0" algn="r">
              <a:lnSpc>
                <a:spcPct val="60000"/>
              </a:lnSpc>
              <a:spcBef>
                <a:spcPts val="0"/>
              </a:spcBef>
              <a:spcAft>
                <a:spcPts val="0"/>
              </a:spcAft>
              <a:buClr>
                <a:srgbClr val="000000"/>
              </a:buClr>
              <a:buSzPts val="5000"/>
              <a:buFont typeface="Arial"/>
              <a:buNone/>
            </a:pPr>
            <a:r>
              <a:rPr b="0" i="1" lang="en-US" sz="5000" u="none" cap="none" strike="noStrike">
                <a:solidFill>
                  <a:srgbClr val="EC008B"/>
                </a:solidFill>
                <a:latin typeface="Barlow Condensed Medium"/>
                <a:ea typeface="Barlow Condensed Medium"/>
                <a:cs typeface="Barlow Condensed Medium"/>
                <a:sym typeface="Barlow Condensed Medium"/>
              </a:rPr>
              <a:t>     </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6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rPr>
              <a:t>      </a:t>
            </a:r>
            <a:r>
              <a:rPr b="0" i="1" lang="en-US" sz="8000" u="none" cap="none" strike="noStrike">
                <a:solidFill>
                  <a:srgbClr val="EC008B"/>
                </a:solidFill>
                <a:latin typeface="Barlow Condensed ExtraLight"/>
                <a:ea typeface="Barlow Condensed ExtraLight"/>
                <a:cs typeface="Barlow Condensed ExtraLight"/>
                <a:sym typeface="Barlow Condensed ExtraLight"/>
              </a:rPr>
              <a:t>TÄNAME KUULAMAST</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a:p>
            <a:pPr indent="0" lvl="0" marL="0" marR="0" rtl="0" algn="r">
              <a:lnSpc>
                <a:spcPct val="60000"/>
              </a:lnSpc>
              <a:spcBef>
                <a:spcPts val="0"/>
              </a:spcBef>
              <a:spcAft>
                <a:spcPts val="0"/>
              </a:spcAft>
              <a:buClr>
                <a:srgbClr val="000000"/>
              </a:buClr>
              <a:buSzPts val="8000"/>
              <a:buFont typeface="Arial"/>
              <a:buNone/>
            </a:pPr>
            <a:r>
              <a:rPr b="0" i="1" lang="en-US" sz="8000" u="none" cap="none" strike="noStrike">
                <a:solidFill>
                  <a:srgbClr val="EC008B"/>
                </a:solidFill>
                <a:latin typeface="Barlow Condensed Medium"/>
                <a:ea typeface="Barlow Condensed Medium"/>
                <a:cs typeface="Barlow Condensed Medium"/>
                <a:sym typeface="Barlow Condensed Medium"/>
              </a:rPr>
              <a:t>         </a:t>
            </a:r>
            <a:endParaRPr b="0" i="1" sz="8000" u="none" cap="none" strike="noStrike">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448255398d_3_797"/>
          <p:cNvSpPr/>
          <p:nvPr/>
        </p:nvSpPr>
        <p:spPr>
          <a:xfrm>
            <a:off x="460100" y="834925"/>
            <a:ext cx="3102900" cy="712200"/>
          </a:xfrm>
          <a:prstGeom prst="rect">
            <a:avLst/>
          </a:prstGeom>
          <a:noFill/>
          <a:ln>
            <a:noFill/>
          </a:ln>
        </p:spPr>
        <p:txBody>
          <a:bodyPr anchorCtr="0" anchor="t" bIns="45700" lIns="91425" spcFirstLastPara="1" rIns="91425" wrap="square" tIns="45700">
            <a:noAutofit/>
          </a:bodyPr>
          <a:lstStyle/>
          <a:p>
            <a:pPr indent="0" lvl="0" marL="0" marR="0" rtl="0" algn="l">
              <a:lnSpc>
                <a:spcPct val="60000"/>
              </a:lnSpc>
              <a:spcBef>
                <a:spcPts val="0"/>
              </a:spcBef>
              <a:spcAft>
                <a:spcPts val="0"/>
              </a:spcAft>
              <a:buClr>
                <a:srgbClr val="000000"/>
              </a:buClr>
              <a:buSzPts val="8000"/>
              <a:buFont typeface="Arial"/>
              <a:buNone/>
            </a:pPr>
            <a:r>
              <a:rPr b="0" i="1" lang="en-US" sz="6000" u="none" cap="none" strike="noStrike">
                <a:solidFill>
                  <a:srgbClr val="EC008B"/>
                </a:solidFill>
                <a:latin typeface="Barlow Condensed ExtraLight"/>
                <a:ea typeface="Barlow Condensed ExtraLight"/>
                <a:cs typeface="Barlow Condensed ExtraLight"/>
                <a:sym typeface="Barlow Condensed ExtraLight"/>
              </a:rPr>
              <a:t>ALLIKAD</a:t>
            </a:r>
            <a:endParaRPr b="0" i="1" sz="6000" u="none" cap="none" strike="noStrike">
              <a:solidFill>
                <a:srgbClr val="EC008B"/>
              </a:solidFill>
              <a:latin typeface="Barlow Condensed ExtraLight"/>
              <a:ea typeface="Barlow Condensed ExtraLight"/>
              <a:cs typeface="Barlow Condensed ExtraLight"/>
              <a:sym typeface="Barlow Condensed ExtraLight"/>
            </a:endParaRPr>
          </a:p>
        </p:txBody>
      </p:sp>
      <p:sp>
        <p:nvSpPr>
          <p:cNvPr id="295" name="Google Shape;295;g2448255398d_3_797"/>
          <p:cNvSpPr txBox="1"/>
          <p:nvPr/>
        </p:nvSpPr>
        <p:spPr>
          <a:xfrm>
            <a:off x="311300" y="1430025"/>
            <a:ext cx="5345400" cy="2770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lang="en-US" sz="1200">
                <a:latin typeface="Times New Roman"/>
                <a:ea typeface="Times New Roman"/>
                <a:cs typeface="Times New Roman"/>
                <a:sym typeface="Times New Roman"/>
              </a:rPr>
              <a:t>Reiljan, K. (2023) </a:t>
            </a:r>
            <a:r>
              <a:rPr i="1" lang="en-US" sz="1200">
                <a:solidFill>
                  <a:srgbClr val="111111"/>
                </a:solidFill>
                <a:highlight>
                  <a:srgbClr val="FFFFFF"/>
                </a:highlight>
                <a:latin typeface="Times New Roman"/>
                <a:ea typeface="Times New Roman"/>
                <a:cs typeface="Times New Roman"/>
                <a:sym typeface="Times New Roman"/>
              </a:rPr>
              <a:t>25aastane Haapsalu kolledž on pidevas muutumises. </a:t>
            </a:r>
            <a:r>
              <a:rPr lang="en-US" sz="1200">
                <a:latin typeface="Times New Roman"/>
                <a:ea typeface="Times New Roman"/>
                <a:cs typeface="Times New Roman"/>
                <a:sym typeface="Times New Roman"/>
              </a:rPr>
              <a:t>Lääne Elu (19.04.2023). Loetud aadressilt: https://online.le.ee/2023/04/19/25aastane-haapsalu-kolledz-on-pidevas-muutumises/#comments. Alla laaditud 10.05.2023</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rPr i="0" lang="en-US" sz="1200" u="none" cap="none" strike="noStrike">
                <a:solidFill>
                  <a:srgbClr val="000000"/>
                </a:solidFill>
                <a:latin typeface="Times New Roman"/>
                <a:ea typeface="Times New Roman"/>
                <a:cs typeface="Times New Roman"/>
                <a:sym typeface="Times New Roman"/>
              </a:rPr>
              <a:t>SA Läänemaa (2023). Lääne maakonna arengustrateegia 2035+. </a:t>
            </a:r>
            <a:r>
              <a:rPr i="0" lang="en-US" sz="1200" u="sng" cap="none" strike="noStrike">
                <a:solidFill>
                  <a:srgbClr val="000000"/>
                </a:solidFill>
                <a:latin typeface="Times New Roman"/>
                <a:ea typeface="Times New Roman"/>
                <a:cs typeface="Times New Roman"/>
                <a:sym typeface="Times New Roman"/>
                <a:hlinkClick r:id="rId3">
                  <a:extLst>
                    <a:ext uri="{A12FA001-AC4F-418D-AE19-62706E023703}">
                      <ahyp:hlinkClr val="tx"/>
                    </a:ext>
                  </a:extLst>
                </a:hlinkClick>
              </a:rPr>
              <a:t>https://www.riigiteataja.ee/aktilisa/4010/2201/9002/HaapsaluLVK_m33_lisa.pdf</a:t>
            </a:r>
            <a:endParaRPr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rPr i="0" lang="en-US" sz="1200" u="none" cap="none" strike="noStrike">
                <a:solidFill>
                  <a:srgbClr val="000000"/>
                </a:solidFill>
                <a:latin typeface="Times New Roman"/>
                <a:ea typeface="Times New Roman"/>
                <a:cs typeface="Times New Roman"/>
                <a:sym typeface="Times New Roman"/>
              </a:rPr>
              <a:t>Töötukassa (2023). Statistika ja uuringud. Registreeritud töötud. Alla laaditud 23.04.2023 https://www.tootukassa.ee/et/statistika-ja-uuringud/peamised-statistilised-naitajad/registreeritu d-töötud </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rPr i="0" lang="en-US" sz="1200" u="none" cap="none" strike="noStrike">
                <a:solidFill>
                  <a:srgbClr val="000000"/>
                </a:solidFill>
                <a:latin typeface="Times New Roman"/>
                <a:ea typeface="Times New Roman"/>
                <a:cs typeface="Times New Roman"/>
                <a:sym typeface="Times New Roman"/>
              </a:rPr>
              <a:t>Vabariigi Valitus (s.a.) Strateegia “Eesti 2035”. Alla laaditud 06.05.2023 https://valitsus.ee/strateegia-eesti-2035-arengukavad-ja-planeering/strateegia/aluspohimotted-j a-sihid#ühiskond</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sz="1200" u="none" cap="none" strike="noStrike">
              <a:solidFill>
                <a:srgbClr val="000000"/>
              </a:solidFill>
              <a:latin typeface="Times New Roman"/>
              <a:ea typeface="Times New Roman"/>
              <a:cs typeface="Times New Roman"/>
              <a:sym typeface="Times New Roman"/>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
          <p:cNvSpPr txBox="1"/>
          <p:nvPr>
            <p:ph idx="4294967295" type="subTitle"/>
          </p:nvPr>
        </p:nvSpPr>
        <p:spPr>
          <a:xfrm>
            <a:off x="441225" y="1585400"/>
            <a:ext cx="6145800" cy="2899200"/>
          </a:xfrm>
          <a:prstGeom prst="rect">
            <a:avLst/>
          </a:prstGeom>
          <a:noFill/>
          <a:ln>
            <a:noFill/>
          </a:ln>
        </p:spPr>
        <p:txBody>
          <a:bodyPr anchorCtr="0" anchor="ctr" bIns="45700" lIns="91425" spcFirstLastPara="1" rIns="91425" wrap="square" tIns="45700">
            <a:noAutofit/>
          </a:bodyPr>
          <a:lstStyle/>
          <a:p>
            <a:pPr indent="0" lvl="0" marL="0" marR="0" rtl="0" algn="l">
              <a:lnSpc>
                <a:spcPct val="120000"/>
              </a:lnSpc>
              <a:spcBef>
                <a:spcPts val="1000"/>
              </a:spcBef>
              <a:spcAft>
                <a:spcPts val="0"/>
              </a:spcAft>
              <a:buClr>
                <a:srgbClr val="9B002B"/>
              </a:buClr>
              <a:buSzPts val="2000"/>
              <a:buFont typeface="Merriweather Sans"/>
              <a:buNone/>
            </a:pPr>
            <a:r>
              <a:rPr b="1" i="0" lang="en-US" sz="1600" u="none" cap="none" strike="noStrike">
                <a:solidFill>
                  <a:srgbClr val="002060"/>
                </a:solidFill>
                <a:latin typeface="Barlow Condensed"/>
                <a:ea typeface="Barlow Condensed"/>
                <a:cs typeface="Barlow Condensed"/>
                <a:sym typeface="Barlow Condensed"/>
              </a:rPr>
              <a:t>Esindatud erialad: </a:t>
            </a:r>
            <a:endParaRPr b="1" i="0" sz="16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1000"/>
              </a:spcBef>
              <a:spcAft>
                <a:spcPts val="0"/>
              </a:spcAft>
              <a:buClr>
                <a:srgbClr val="9B002B"/>
              </a:buClr>
              <a:buSzPts val="2000"/>
              <a:buFont typeface="Merriweather Sans"/>
              <a:buNone/>
            </a:pPr>
            <a:r>
              <a:rPr b="1" i="1" lang="en-US" sz="1600" u="none" cap="none" strike="noStrike">
                <a:solidFill>
                  <a:srgbClr val="002060"/>
                </a:solidFill>
                <a:latin typeface="Barlow Condensed"/>
                <a:ea typeface="Barlow Condensed"/>
                <a:cs typeface="Barlow Condensed"/>
                <a:sym typeface="Barlow Condensed"/>
              </a:rPr>
              <a:t>Käsitöötehnoloogiad ja disain </a:t>
            </a:r>
            <a:r>
              <a:rPr b="0" i="1" lang="en-US" sz="1600" u="none" cap="none" strike="noStrike">
                <a:solidFill>
                  <a:srgbClr val="002060"/>
                </a:solidFill>
                <a:latin typeface="Barlow Condensed"/>
                <a:ea typeface="Barlow Condensed"/>
                <a:cs typeface="Barlow Condensed"/>
                <a:sym typeface="Barlow Condensed"/>
              </a:rPr>
              <a:t>- Yelizaveta Shama, Serli Küünarpuu, Triinu Roosvalt, Kristiina Krüspan, Mattias Metsalu, Taisi Reede, Karin Jürisalu</a:t>
            </a:r>
            <a:endParaRPr b="0" i="1" sz="1600" u="none" cap="none" strike="noStrike">
              <a:solidFill>
                <a:srgbClr val="002060"/>
              </a:solidFill>
              <a:latin typeface="Barlow Condensed"/>
              <a:ea typeface="Barlow Condensed"/>
              <a:cs typeface="Barlow Condensed"/>
              <a:sym typeface="Barlow Condensed"/>
            </a:endParaRPr>
          </a:p>
          <a:p>
            <a:pPr indent="0" lvl="0" marL="0" marR="0" rtl="0" algn="l">
              <a:lnSpc>
                <a:spcPct val="100000"/>
              </a:lnSpc>
              <a:spcBef>
                <a:spcPts val="1000"/>
              </a:spcBef>
              <a:spcAft>
                <a:spcPts val="0"/>
              </a:spcAft>
              <a:buClr>
                <a:srgbClr val="9B002B"/>
              </a:buClr>
              <a:buSzPts val="2000"/>
              <a:buFont typeface="Merriweather Sans"/>
              <a:buNone/>
            </a:pPr>
            <a:r>
              <a:rPr b="1" i="1" lang="en-US" sz="1600" u="none" cap="none" strike="noStrike">
                <a:solidFill>
                  <a:srgbClr val="002060"/>
                </a:solidFill>
                <a:latin typeface="Barlow Condensed"/>
                <a:ea typeface="Barlow Condensed"/>
                <a:cs typeface="Barlow Condensed"/>
                <a:sym typeface="Barlow Condensed"/>
              </a:rPr>
              <a:t>Tervisejuht  </a:t>
            </a:r>
            <a:r>
              <a:rPr b="0" i="1" lang="en-US" sz="1600" u="none" cap="none" strike="noStrike">
                <a:solidFill>
                  <a:srgbClr val="002060"/>
                </a:solidFill>
                <a:latin typeface="Barlow Condensed"/>
                <a:ea typeface="Barlow Condensed"/>
                <a:cs typeface="Barlow Condensed"/>
                <a:sym typeface="Barlow Condensed"/>
              </a:rPr>
              <a:t>-</a:t>
            </a:r>
            <a:r>
              <a:rPr b="1" i="1" lang="en-US" sz="1600" u="none" cap="none" strike="noStrike">
                <a:solidFill>
                  <a:srgbClr val="002060"/>
                </a:solidFill>
                <a:latin typeface="Barlow Condensed"/>
                <a:ea typeface="Barlow Condensed"/>
                <a:cs typeface="Barlow Condensed"/>
                <a:sym typeface="Barlow Condensed"/>
              </a:rPr>
              <a:t> </a:t>
            </a:r>
            <a:r>
              <a:rPr b="0" i="1" lang="en-US" sz="1600" u="none" cap="none" strike="noStrike">
                <a:solidFill>
                  <a:srgbClr val="002060"/>
                </a:solidFill>
                <a:latin typeface="Barlow Condensed"/>
                <a:ea typeface="Barlow Condensed"/>
                <a:cs typeface="Barlow Condensed"/>
                <a:sym typeface="Barlow Condensed"/>
              </a:rPr>
              <a:t>Marit Karotamm, Kaia-Liisa Laaniste</a:t>
            </a:r>
            <a:endParaRPr b="0" i="1" sz="1600" u="none" cap="none" strike="noStrike">
              <a:solidFill>
                <a:srgbClr val="002060"/>
              </a:solidFill>
              <a:latin typeface="Barlow Condensed"/>
              <a:ea typeface="Barlow Condensed"/>
              <a:cs typeface="Barlow Condensed"/>
              <a:sym typeface="Barlow Condensed"/>
            </a:endParaRPr>
          </a:p>
          <a:p>
            <a:pPr indent="0" lvl="0" marL="0" marR="0" rtl="0" algn="l">
              <a:lnSpc>
                <a:spcPct val="100000"/>
              </a:lnSpc>
              <a:spcBef>
                <a:spcPts val="1000"/>
              </a:spcBef>
              <a:spcAft>
                <a:spcPts val="0"/>
              </a:spcAft>
              <a:buClr>
                <a:srgbClr val="9B002B"/>
              </a:buClr>
              <a:buSzPts val="2000"/>
              <a:buFont typeface="Merriweather Sans"/>
              <a:buNone/>
            </a:pPr>
            <a:r>
              <a:rPr b="1" i="1" lang="en-US" sz="1600" u="none" cap="none" strike="noStrike">
                <a:solidFill>
                  <a:srgbClr val="002060"/>
                </a:solidFill>
                <a:latin typeface="Barlow Condensed"/>
                <a:ea typeface="Barlow Condensed"/>
                <a:cs typeface="Barlow Condensed"/>
                <a:sym typeface="Barlow Condensed"/>
              </a:rPr>
              <a:t>Andragoogika </a:t>
            </a:r>
            <a:r>
              <a:rPr b="0" i="1" lang="en-US" sz="1600" u="none" cap="none" strike="noStrike">
                <a:solidFill>
                  <a:srgbClr val="002060"/>
                </a:solidFill>
                <a:latin typeface="Barlow Condensed"/>
                <a:ea typeface="Barlow Condensed"/>
                <a:cs typeface="Barlow Condensed"/>
                <a:sym typeface="Barlow Condensed"/>
              </a:rPr>
              <a:t>-</a:t>
            </a:r>
            <a:r>
              <a:rPr b="1" i="1" lang="en-US" sz="1600" u="none" cap="none" strike="noStrike">
                <a:solidFill>
                  <a:srgbClr val="002060"/>
                </a:solidFill>
                <a:latin typeface="Barlow Condensed"/>
                <a:ea typeface="Barlow Condensed"/>
                <a:cs typeface="Barlow Condensed"/>
                <a:sym typeface="Barlow Condensed"/>
              </a:rPr>
              <a:t> </a:t>
            </a:r>
            <a:r>
              <a:rPr b="0" i="1" lang="en-US" sz="1600" u="none" cap="none" strike="noStrike">
                <a:solidFill>
                  <a:srgbClr val="002060"/>
                </a:solidFill>
                <a:latin typeface="Barlow Condensed"/>
                <a:ea typeface="Barlow Condensed"/>
                <a:cs typeface="Barlow Condensed"/>
                <a:sym typeface="Barlow Condensed"/>
              </a:rPr>
              <a:t>Triin Rõõmusoks , Reelika Palu</a:t>
            </a:r>
            <a:endParaRPr b="0" i="1" sz="1600" u="none" cap="none" strike="noStrike">
              <a:solidFill>
                <a:srgbClr val="002060"/>
              </a:solidFill>
              <a:latin typeface="Barlow Condensed"/>
              <a:ea typeface="Barlow Condensed"/>
              <a:cs typeface="Barlow Condensed"/>
              <a:sym typeface="Barlow Condensed"/>
            </a:endParaRPr>
          </a:p>
          <a:p>
            <a:pPr indent="0" lvl="0" marL="0" marR="0" rtl="0" algn="l">
              <a:lnSpc>
                <a:spcPct val="100000"/>
              </a:lnSpc>
              <a:spcBef>
                <a:spcPts val="1000"/>
              </a:spcBef>
              <a:spcAft>
                <a:spcPts val="0"/>
              </a:spcAft>
              <a:buClr>
                <a:srgbClr val="9B002B"/>
              </a:buClr>
              <a:buSzPts val="2000"/>
              <a:buFont typeface="Merriweather Sans"/>
              <a:buNone/>
            </a:pPr>
            <a:r>
              <a:rPr b="1" i="1" lang="en-US" sz="1600" u="none" cap="none" strike="noStrike">
                <a:solidFill>
                  <a:srgbClr val="002060"/>
                </a:solidFill>
                <a:latin typeface="Barlow Condensed"/>
                <a:ea typeface="Barlow Condensed"/>
                <a:cs typeface="Barlow Condensed"/>
                <a:sym typeface="Barlow Condensed"/>
              </a:rPr>
              <a:t>Rakendusinformaatika </a:t>
            </a:r>
            <a:r>
              <a:rPr b="0" i="1" lang="en-US" sz="1600" u="none" cap="none" strike="noStrike">
                <a:solidFill>
                  <a:srgbClr val="002060"/>
                </a:solidFill>
                <a:latin typeface="Barlow Condensed"/>
                <a:ea typeface="Barlow Condensed"/>
                <a:cs typeface="Barlow Condensed"/>
                <a:sym typeface="Barlow Condensed"/>
              </a:rPr>
              <a:t>-</a:t>
            </a:r>
            <a:r>
              <a:rPr b="1" i="1" lang="en-US" sz="1600" u="none" cap="none" strike="noStrike">
                <a:solidFill>
                  <a:srgbClr val="002060"/>
                </a:solidFill>
                <a:latin typeface="Barlow Condensed"/>
                <a:ea typeface="Barlow Condensed"/>
                <a:cs typeface="Barlow Condensed"/>
                <a:sym typeface="Barlow Condensed"/>
              </a:rPr>
              <a:t> </a:t>
            </a:r>
            <a:r>
              <a:rPr b="0" i="1" lang="en-US" sz="1600" u="none" cap="none" strike="noStrike">
                <a:solidFill>
                  <a:srgbClr val="002060"/>
                </a:solidFill>
                <a:latin typeface="Barlow Condensed"/>
                <a:ea typeface="Barlow Condensed"/>
                <a:cs typeface="Barlow Condensed"/>
                <a:sym typeface="Barlow Condensed"/>
              </a:rPr>
              <a:t>Jarita Maaria Rintamäki     </a:t>
            </a:r>
            <a:endParaRPr b="0" i="1" sz="1600" u="none" cap="none" strike="noStrike">
              <a:solidFill>
                <a:srgbClr val="002060"/>
              </a:solidFill>
              <a:latin typeface="Barlow Condensed"/>
              <a:ea typeface="Barlow Condensed"/>
              <a:cs typeface="Barlow Condensed"/>
              <a:sym typeface="Barlow Condensed"/>
            </a:endParaRPr>
          </a:p>
          <a:p>
            <a:pPr indent="0" lvl="0" marL="0" marR="0" rtl="0" algn="l">
              <a:lnSpc>
                <a:spcPct val="100000"/>
              </a:lnSpc>
              <a:spcBef>
                <a:spcPts val="1000"/>
              </a:spcBef>
              <a:spcAft>
                <a:spcPts val="0"/>
              </a:spcAft>
              <a:buClr>
                <a:schemeClr val="dk1"/>
              </a:buClr>
              <a:buSzPts val="1100"/>
              <a:buFont typeface="Arial"/>
              <a:buNone/>
            </a:pPr>
            <a:r>
              <a:rPr b="1" i="1" lang="en-US" sz="1600" u="none" cap="none" strike="noStrike">
                <a:solidFill>
                  <a:srgbClr val="002060"/>
                </a:solidFill>
                <a:latin typeface="Barlow Condensed"/>
                <a:ea typeface="Barlow Condensed"/>
                <a:cs typeface="Barlow Condensed"/>
                <a:sym typeface="Barlow Condensed"/>
              </a:rPr>
              <a:t>Kutsepedagoogika </a:t>
            </a:r>
            <a:r>
              <a:rPr b="0" i="1" lang="en-US" sz="1600" u="none" cap="none" strike="noStrike">
                <a:solidFill>
                  <a:srgbClr val="002060"/>
                </a:solidFill>
                <a:latin typeface="Barlow Condensed"/>
                <a:ea typeface="Barlow Condensed"/>
                <a:cs typeface="Barlow Condensed"/>
                <a:sym typeface="Barlow Condensed"/>
              </a:rPr>
              <a:t>-</a:t>
            </a:r>
            <a:r>
              <a:rPr b="1" i="1" lang="en-US" sz="1600" u="none" cap="none" strike="noStrike">
                <a:solidFill>
                  <a:srgbClr val="002060"/>
                </a:solidFill>
                <a:latin typeface="Barlow Condensed"/>
                <a:ea typeface="Barlow Condensed"/>
                <a:cs typeface="Barlow Condensed"/>
                <a:sym typeface="Barlow Condensed"/>
              </a:rPr>
              <a:t> </a:t>
            </a:r>
            <a:r>
              <a:rPr b="0" i="1" lang="en-US" sz="1600" u="none" cap="none" strike="noStrike">
                <a:solidFill>
                  <a:srgbClr val="002060"/>
                </a:solidFill>
                <a:latin typeface="Barlow Condensed"/>
                <a:ea typeface="Barlow Condensed"/>
                <a:cs typeface="Barlow Condensed"/>
                <a:sym typeface="Barlow Condensed"/>
              </a:rPr>
              <a:t>Liilia Laas             </a:t>
            </a:r>
            <a:r>
              <a:rPr b="1" i="1" lang="en-US" sz="1600" u="none" cap="none" strike="noStrike">
                <a:solidFill>
                  <a:srgbClr val="002060"/>
                </a:solidFill>
                <a:latin typeface="Barlow Condensed"/>
                <a:ea typeface="Barlow Condensed"/>
                <a:cs typeface="Barlow Condensed"/>
                <a:sym typeface="Barlow Condensed"/>
              </a:rPr>
              <a:t>Sotsiaalpedagoogika </a:t>
            </a:r>
            <a:r>
              <a:rPr b="0" i="1" lang="en-US" sz="1600" u="none" cap="none" strike="noStrike">
                <a:solidFill>
                  <a:srgbClr val="002060"/>
                </a:solidFill>
                <a:latin typeface="Barlow Condensed"/>
                <a:ea typeface="Barlow Condensed"/>
                <a:cs typeface="Barlow Condensed"/>
                <a:sym typeface="Barlow Condensed"/>
              </a:rPr>
              <a:t>-</a:t>
            </a:r>
            <a:r>
              <a:rPr b="1" i="1" lang="en-US" sz="1600" u="none" cap="none" strike="noStrike">
                <a:solidFill>
                  <a:srgbClr val="002060"/>
                </a:solidFill>
                <a:latin typeface="Barlow Condensed"/>
                <a:ea typeface="Barlow Condensed"/>
                <a:cs typeface="Barlow Condensed"/>
                <a:sym typeface="Barlow Condensed"/>
              </a:rPr>
              <a:t> </a:t>
            </a:r>
            <a:r>
              <a:rPr b="0" i="1" lang="en-US" sz="1600" u="none" cap="none" strike="noStrike">
                <a:solidFill>
                  <a:srgbClr val="002060"/>
                </a:solidFill>
                <a:latin typeface="Barlow Condensed"/>
                <a:ea typeface="Barlow Condensed"/>
                <a:cs typeface="Barlow Condensed"/>
                <a:sym typeface="Barlow Condensed"/>
              </a:rPr>
              <a:t>Merle Esko                                </a:t>
            </a:r>
            <a:endParaRPr b="0" i="1" sz="1600" u="none" cap="none" strike="noStrike">
              <a:solidFill>
                <a:srgbClr val="002060"/>
              </a:solidFill>
              <a:latin typeface="Barlow Condensed"/>
              <a:ea typeface="Barlow Condensed"/>
              <a:cs typeface="Barlow Condensed"/>
              <a:sym typeface="Barlow Condensed"/>
            </a:endParaRPr>
          </a:p>
          <a:p>
            <a:pPr indent="0" lvl="0" marL="0" marR="0" rtl="0" algn="l">
              <a:lnSpc>
                <a:spcPct val="100000"/>
              </a:lnSpc>
              <a:spcBef>
                <a:spcPts val="1000"/>
              </a:spcBef>
              <a:spcAft>
                <a:spcPts val="0"/>
              </a:spcAft>
              <a:buClr>
                <a:schemeClr val="dk1"/>
              </a:buClr>
              <a:buSzPts val="1100"/>
              <a:buFont typeface="Arial"/>
              <a:buNone/>
            </a:pPr>
            <a:r>
              <a:rPr b="1" i="1" lang="en-US" sz="1600" u="none" cap="none" strike="noStrike">
                <a:solidFill>
                  <a:srgbClr val="002060"/>
                </a:solidFill>
                <a:latin typeface="Barlow Condensed"/>
                <a:ea typeface="Barlow Condensed"/>
                <a:cs typeface="Barlow Condensed"/>
                <a:sym typeface="Barlow Condensed"/>
              </a:rPr>
              <a:t>Sotsiaaltöö </a:t>
            </a:r>
            <a:r>
              <a:rPr b="0" i="1" lang="en-US" sz="1600" u="none" cap="none" strike="noStrike">
                <a:solidFill>
                  <a:srgbClr val="002060"/>
                </a:solidFill>
                <a:latin typeface="Barlow Condensed"/>
                <a:ea typeface="Barlow Condensed"/>
                <a:cs typeface="Barlow Condensed"/>
                <a:sym typeface="Barlow Condensed"/>
              </a:rPr>
              <a:t>-</a:t>
            </a:r>
            <a:r>
              <a:rPr b="1" i="1" lang="en-US" sz="1600" u="none" cap="none" strike="noStrike">
                <a:solidFill>
                  <a:srgbClr val="002060"/>
                </a:solidFill>
                <a:latin typeface="Barlow Condensed"/>
                <a:ea typeface="Barlow Condensed"/>
                <a:cs typeface="Barlow Condensed"/>
                <a:sym typeface="Barlow Condensed"/>
              </a:rPr>
              <a:t> </a:t>
            </a:r>
            <a:r>
              <a:rPr b="0" i="1" lang="en-US" sz="1600" u="none" cap="none" strike="noStrike">
                <a:solidFill>
                  <a:srgbClr val="002060"/>
                </a:solidFill>
                <a:latin typeface="Barlow Condensed"/>
                <a:ea typeface="Barlow Condensed"/>
                <a:cs typeface="Barlow Condensed"/>
                <a:sym typeface="Barlow Condensed"/>
              </a:rPr>
              <a:t>Anu Jänes                          </a:t>
            </a:r>
            <a:r>
              <a:rPr b="1" i="1" lang="en-US" sz="1600" u="none" cap="none" strike="noStrike">
                <a:solidFill>
                  <a:srgbClr val="002060"/>
                </a:solidFill>
                <a:latin typeface="Barlow Condensed"/>
                <a:ea typeface="Barlow Condensed"/>
                <a:cs typeface="Barlow Condensed"/>
                <a:sym typeface="Barlow Condensed"/>
              </a:rPr>
              <a:t>Õigusteadus - </a:t>
            </a:r>
            <a:r>
              <a:rPr b="0" i="1" lang="en-US" sz="1600" u="none" cap="none" strike="noStrike">
                <a:solidFill>
                  <a:srgbClr val="002060"/>
                </a:solidFill>
                <a:latin typeface="Barlow Condensed"/>
                <a:ea typeface="Barlow Condensed"/>
                <a:cs typeface="Barlow Condensed"/>
                <a:sym typeface="Barlow Condensed"/>
              </a:rPr>
              <a:t>Airi Läänemets      </a:t>
            </a:r>
            <a:endParaRPr b="0" i="1" sz="1600" u="none" cap="none" strike="noStrike">
              <a:solidFill>
                <a:srgbClr val="002060"/>
              </a:solidFill>
              <a:latin typeface="Barlow Condensed"/>
              <a:ea typeface="Barlow Condensed"/>
              <a:cs typeface="Barlow Condensed"/>
              <a:sym typeface="Barlow Condensed"/>
            </a:endParaRPr>
          </a:p>
          <a:p>
            <a:pPr indent="0" lvl="0" marL="0" marR="0" rtl="0" algn="l">
              <a:lnSpc>
                <a:spcPct val="100000"/>
              </a:lnSpc>
              <a:spcBef>
                <a:spcPts val="1000"/>
              </a:spcBef>
              <a:spcAft>
                <a:spcPts val="0"/>
              </a:spcAft>
              <a:buClr>
                <a:schemeClr val="dk1"/>
              </a:buClr>
              <a:buSzPts val="1100"/>
              <a:buFont typeface="Arial"/>
              <a:buNone/>
            </a:pPr>
            <a:r>
              <a:rPr b="0" i="1" lang="en-US" sz="1600" u="none" cap="none" strike="noStrike">
                <a:solidFill>
                  <a:srgbClr val="002060"/>
                </a:solidFill>
                <a:latin typeface="Barlow Condensed"/>
                <a:ea typeface="Barlow Condensed"/>
                <a:cs typeface="Barlow Condensed"/>
                <a:sym typeface="Barlow Condensed"/>
              </a:rPr>
              <a:t>                                               </a:t>
            </a:r>
            <a:endParaRPr b="0" i="1" sz="1600" u="none" cap="none" strike="noStrike">
              <a:solidFill>
                <a:srgbClr val="002060"/>
              </a:solidFill>
              <a:latin typeface="Barlow Condensed"/>
              <a:ea typeface="Barlow Condensed"/>
              <a:cs typeface="Barlow Condensed"/>
              <a:sym typeface="Barlow Condensed"/>
            </a:endParaRPr>
          </a:p>
          <a:p>
            <a:pPr indent="0" lvl="0" marL="0" marR="0" rtl="0" algn="l">
              <a:lnSpc>
                <a:spcPct val="100000"/>
              </a:lnSpc>
              <a:spcBef>
                <a:spcPts val="1000"/>
              </a:spcBef>
              <a:spcAft>
                <a:spcPts val="0"/>
              </a:spcAft>
              <a:buClr>
                <a:srgbClr val="9B002B"/>
              </a:buClr>
              <a:buSzPts val="2000"/>
              <a:buFont typeface="Merriweather Sans"/>
              <a:buNone/>
            </a:pPr>
            <a:r>
              <a:rPr b="1" i="0" lang="en-US" sz="1600" u="none" cap="none" strike="noStrike">
                <a:solidFill>
                  <a:srgbClr val="002060"/>
                </a:solidFill>
                <a:latin typeface="Barlow Condensed"/>
                <a:ea typeface="Barlow Condensed"/>
                <a:cs typeface="Barlow Condensed"/>
                <a:sym typeface="Barlow Condensed"/>
              </a:rPr>
              <a:t>Juhendaja</a:t>
            </a:r>
            <a:r>
              <a:rPr b="0" i="0" lang="en-US" sz="1600" u="none" cap="none" strike="noStrike">
                <a:solidFill>
                  <a:srgbClr val="002060"/>
                </a:solidFill>
                <a:latin typeface="Barlow Condensed Medium"/>
                <a:ea typeface="Barlow Condensed Medium"/>
                <a:cs typeface="Barlow Condensed Medium"/>
                <a:sym typeface="Barlow Condensed Medium"/>
              </a:rPr>
              <a:t>: </a:t>
            </a:r>
            <a:r>
              <a:rPr b="0" i="1" lang="en-US" sz="1600" u="none" cap="none" strike="noStrike">
                <a:solidFill>
                  <a:srgbClr val="002060"/>
                </a:solidFill>
                <a:latin typeface="Barlow Condensed"/>
                <a:ea typeface="Barlow Condensed"/>
                <a:cs typeface="Barlow Condensed"/>
                <a:sym typeface="Barlow Condensed"/>
              </a:rPr>
              <a:t>Gina Metssalu</a:t>
            </a:r>
            <a:endParaRPr b="0" i="0" sz="16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1000"/>
              </a:spcBef>
              <a:spcAft>
                <a:spcPts val="0"/>
              </a:spcAft>
              <a:buClr>
                <a:srgbClr val="9B002B"/>
              </a:buClr>
              <a:buSzPts val="2000"/>
              <a:buFont typeface="Merriweather Sans"/>
              <a:buNone/>
            </a:pPr>
            <a:r>
              <a:rPr b="1" i="0" lang="en-US" sz="1600" u="none" cap="none" strike="noStrike">
                <a:solidFill>
                  <a:srgbClr val="002060"/>
                </a:solidFill>
                <a:latin typeface="Barlow Condensed"/>
                <a:ea typeface="Barlow Condensed"/>
                <a:cs typeface="Barlow Condensed"/>
                <a:sym typeface="Barlow Condensed"/>
              </a:rPr>
              <a:t>Koostööpartnerid:</a:t>
            </a:r>
            <a:r>
              <a:rPr b="0" i="0" lang="en-US" sz="1600" u="none" cap="none" strike="noStrike">
                <a:solidFill>
                  <a:srgbClr val="002060"/>
                </a:solidFill>
                <a:latin typeface="Barlow Condensed Medium"/>
                <a:ea typeface="Barlow Condensed Medium"/>
                <a:cs typeface="Barlow Condensed Medium"/>
                <a:sym typeface="Barlow Condensed Medium"/>
              </a:rPr>
              <a:t> </a:t>
            </a:r>
            <a:endParaRPr b="0" i="0" sz="16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0" i="0" lang="en-US" sz="1600" u="none" cap="none" strike="noStrike">
                <a:solidFill>
                  <a:srgbClr val="202124"/>
                </a:solidFill>
                <a:highlight>
                  <a:srgbClr val="FFFFFF"/>
                </a:highlight>
                <a:latin typeface="Barlow Condensed"/>
                <a:ea typeface="Barlow Condensed"/>
                <a:cs typeface="Barlow Condensed"/>
                <a:sym typeface="Barlow Condensed"/>
              </a:rPr>
              <a:t>Tallinna Ülikooli Haapsalu Kolledž</a:t>
            </a:r>
            <a:br>
              <a:rPr b="0" i="0" lang="en-US" sz="1600" u="none" cap="none" strike="noStrike">
                <a:solidFill>
                  <a:schemeClr val="dk1"/>
                </a:solidFill>
                <a:highlight>
                  <a:srgbClr val="FFFFFF"/>
                </a:highlight>
                <a:latin typeface="Barlow Condensed"/>
                <a:ea typeface="Barlow Condensed"/>
                <a:cs typeface="Barlow Condensed"/>
                <a:sym typeface="Barlow Condensed"/>
              </a:rPr>
            </a:br>
            <a:r>
              <a:rPr b="0" i="0" lang="en-US" sz="1600" u="none" cap="none" strike="noStrike">
                <a:solidFill>
                  <a:schemeClr val="dk1"/>
                </a:solidFill>
                <a:highlight>
                  <a:srgbClr val="FFFFFF"/>
                </a:highlight>
                <a:latin typeface="Barlow Condensed"/>
                <a:ea typeface="Barlow Condensed"/>
                <a:cs typeface="Barlow Condensed"/>
                <a:sym typeface="Barlow Condensed"/>
              </a:rPr>
              <a:t>Tervisedenduse ja Rehabilitatsiooni Kompetentsikeskus</a:t>
            </a:r>
            <a:endParaRPr b="0" i="0" sz="1600" u="none" cap="none" strike="noStrike">
              <a:solidFill>
                <a:schemeClr val="dk1"/>
              </a:solidFill>
              <a:highlight>
                <a:srgbClr val="FFFFFF"/>
              </a:highlight>
              <a:latin typeface="Barlow Condensed"/>
              <a:ea typeface="Barlow Condensed"/>
              <a:cs typeface="Barlow Condensed"/>
              <a:sym typeface="Barlow Condensed"/>
            </a:endParaRPr>
          </a:p>
          <a:p>
            <a:pPr indent="0" lvl="0" marL="0" marR="0" rtl="0" algn="l">
              <a:lnSpc>
                <a:spcPct val="100000"/>
              </a:lnSpc>
              <a:spcBef>
                <a:spcPts val="1500"/>
              </a:spcBef>
              <a:spcAft>
                <a:spcPts val="0"/>
              </a:spcAft>
              <a:buClr>
                <a:srgbClr val="9B002B"/>
              </a:buClr>
              <a:buSzPts val="2000"/>
              <a:buFont typeface="Merriweather Sans"/>
              <a:buNone/>
            </a:pPr>
            <a:r>
              <a:t/>
            </a:r>
            <a:endParaRPr b="0" i="1" sz="1800" u="none" cap="none" strike="noStrike">
              <a:solidFill>
                <a:srgbClr val="002060"/>
              </a:solidFill>
              <a:latin typeface="Barlow Condensed"/>
              <a:ea typeface="Barlow Condensed"/>
              <a:cs typeface="Barlow Condensed"/>
              <a:sym typeface="Barlow Condensed"/>
            </a:endParaRPr>
          </a:p>
          <a:p>
            <a:pPr indent="0" lvl="0" marL="0" marR="0" rtl="0" algn="l">
              <a:lnSpc>
                <a:spcPct val="120000"/>
              </a:lnSpc>
              <a:spcBef>
                <a:spcPts val="1000"/>
              </a:spcBef>
              <a:spcAft>
                <a:spcPts val="0"/>
              </a:spcAft>
              <a:buClr>
                <a:srgbClr val="9B002B"/>
              </a:buClr>
              <a:buSzPts val="2000"/>
              <a:buFont typeface="Merriweather Sans"/>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152" name="Google Shape;152;p3"/>
          <p:cNvSpPr txBox="1"/>
          <p:nvPr/>
        </p:nvSpPr>
        <p:spPr>
          <a:xfrm>
            <a:off x="3750575" y="1714675"/>
            <a:ext cx="194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153" name="Google Shape;153;p3"/>
          <p:cNvSpPr txBox="1"/>
          <p:nvPr/>
        </p:nvSpPr>
        <p:spPr>
          <a:xfrm>
            <a:off x="4317875" y="-100850"/>
            <a:ext cx="2458200" cy="80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9B002B"/>
              </a:buClr>
              <a:buSzPts val="2000"/>
              <a:buFont typeface="Merriweather Sans"/>
              <a:buNone/>
            </a:pPr>
            <a:r>
              <a:t/>
            </a:r>
            <a:endParaRPr b="0" i="1" sz="1600" u="none" cap="none" strike="noStrike">
              <a:solidFill>
                <a:srgbClr val="002060"/>
              </a:solidFill>
              <a:latin typeface="Barlow Condensed"/>
              <a:ea typeface="Barlow Condensed"/>
              <a:cs typeface="Barlow Condensed"/>
              <a:sym typeface="Barlow Condensed"/>
            </a:endParaRPr>
          </a:p>
          <a:p>
            <a:pPr indent="0" lvl="0" marL="0" marR="0" rtl="0" algn="l">
              <a:lnSpc>
                <a:spcPct val="100000"/>
              </a:lnSpc>
              <a:spcBef>
                <a:spcPts val="1000"/>
              </a:spcBef>
              <a:spcAft>
                <a:spcPts val="0"/>
              </a:spcAft>
              <a:buClr>
                <a:srgbClr val="9B002B"/>
              </a:buClr>
              <a:buSzPts val="2000"/>
              <a:buFont typeface="Merriweather Sans"/>
              <a:buNone/>
            </a:pPr>
            <a:r>
              <a:t/>
            </a:r>
            <a:endParaRPr b="0" i="0" sz="1600" u="none" cap="none" strike="noStrike">
              <a:solidFill>
                <a:srgbClr val="000000"/>
              </a:solidFill>
              <a:latin typeface="Times New Roman"/>
              <a:ea typeface="Times New Roman"/>
              <a:cs typeface="Times New Roman"/>
              <a:sym typeface="Times New Roman"/>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4"/>
          <p:cNvSpPr txBox="1"/>
          <p:nvPr>
            <p:ph type="title"/>
          </p:nvPr>
        </p:nvSpPr>
        <p:spPr>
          <a:xfrm>
            <a:off x="2091328" y="2296399"/>
            <a:ext cx="5928560" cy="115833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PROBLEEM, OLULISUS </a:t>
            </a:r>
            <a:br>
              <a:rPr lang="en-US" sz="6000">
                <a:solidFill>
                  <a:srgbClr val="EC008B"/>
                </a:solidFill>
                <a:latin typeface="Barlow Condensed ExtraLight"/>
                <a:ea typeface="Barlow Condensed ExtraLight"/>
                <a:cs typeface="Barlow Condensed ExtraLight"/>
                <a:sym typeface="Barlow Condensed ExtraLight"/>
              </a:rPr>
            </a:br>
            <a:r>
              <a:rPr lang="en-US" sz="6000">
                <a:solidFill>
                  <a:srgbClr val="EC008B"/>
                </a:solidFill>
                <a:latin typeface="Barlow Condensed ExtraLight"/>
                <a:ea typeface="Barlow Condensed ExtraLight"/>
                <a:cs typeface="Barlow Condensed ExtraLight"/>
                <a:sym typeface="Barlow Condensed ExtraLight"/>
              </a:rPr>
              <a:t>JA EESMÄRK</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5"/>
          <p:cNvSpPr txBox="1"/>
          <p:nvPr>
            <p:ph type="title"/>
          </p:nvPr>
        </p:nvSpPr>
        <p:spPr>
          <a:xfrm>
            <a:off x="477330" y="39594"/>
            <a:ext cx="44625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Probleem ja olulisus</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165" name="Google Shape;165;p5"/>
          <p:cNvPicPr preferRelativeResize="0"/>
          <p:nvPr/>
        </p:nvPicPr>
        <p:blipFill>
          <a:blip r:embed="rId3">
            <a:alphaModFix/>
          </a:blip>
          <a:stretch>
            <a:fillRect/>
          </a:stretch>
        </p:blipFill>
        <p:spPr>
          <a:xfrm>
            <a:off x="5392746" y="-918475"/>
            <a:ext cx="3992700" cy="3309600"/>
          </a:xfrm>
          <a:prstGeom prst="ellipse">
            <a:avLst/>
          </a:prstGeom>
          <a:noFill/>
          <a:ln>
            <a:noFill/>
          </a:ln>
        </p:spPr>
      </p:pic>
      <p:sp>
        <p:nvSpPr>
          <p:cNvPr id="166" name="Google Shape;166;p5"/>
          <p:cNvSpPr txBox="1"/>
          <p:nvPr>
            <p:ph idx="1" type="body"/>
          </p:nvPr>
        </p:nvSpPr>
        <p:spPr>
          <a:xfrm>
            <a:off x="0" y="710075"/>
            <a:ext cx="5773200" cy="250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None/>
            </a:pPr>
            <a:r>
              <a:t/>
            </a:r>
            <a:endParaRPr sz="2200">
              <a:solidFill>
                <a:srgbClr val="24285D"/>
              </a:solidFill>
              <a:latin typeface="Barlow Condensed"/>
              <a:ea typeface="Barlow Condensed"/>
              <a:cs typeface="Barlow Condensed"/>
              <a:sym typeface="Barlow Condensed"/>
            </a:endParaRPr>
          </a:p>
          <a:p>
            <a:pPr indent="-368300" lvl="1" marL="914400" rtl="0" algn="l">
              <a:lnSpc>
                <a:spcPct val="100000"/>
              </a:lnSpc>
              <a:spcBef>
                <a:spcPts val="0"/>
              </a:spcBef>
              <a:spcAft>
                <a:spcPts val="0"/>
              </a:spcAft>
              <a:buSzPts val="2200"/>
              <a:buChar char="-"/>
            </a:pPr>
            <a:r>
              <a:rPr lang="en-US">
                <a:solidFill>
                  <a:srgbClr val="24285D"/>
                </a:solidFill>
                <a:latin typeface="Barlow Condensed"/>
                <a:ea typeface="Barlow Condensed"/>
                <a:cs typeface="Barlow Condensed"/>
                <a:sym typeface="Barlow Condensed"/>
              </a:rPr>
              <a:t>Läänemaa arengut pidurdavad protsessid: </a:t>
            </a:r>
            <a:br>
              <a:rPr lang="en-US">
                <a:solidFill>
                  <a:srgbClr val="24285D"/>
                </a:solidFill>
                <a:latin typeface="Barlow Condensed"/>
                <a:ea typeface="Barlow Condensed"/>
                <a:cs typeface="Barlow Condensed"/>
                <a:sym typeface="Barlow Condensed"/>
              </a:rPr>
            </a:br>
            <a:r>
              <a:rPr lang="en-US">
                <a:solidFill>
                  <a:srgbClr val="24285D"/>
                </a:solidFill>
                <a:latin typeface="Barlow Condensed"/>
                <a:ea typeface="Barlow Condensed"/>
                <a:cs typeface="Barlow Condensed"/>
                <a:sym typeface="Barlow Condensed"/>
              </a:rPr>
              <a:t>a) tööjõupuudus tervisevaldkonnas (õed, hooldajad ...), b) töötuse osakaal üks kõrgemaid Eestis, c) kiiresti vananev elanikkond, d) tööealiste elanike väljaränne,</a:t>
            </a:r>
            <a:r>
              <a:rPr b="1" lang="en-US">
                <a:solidFill>
                  <a:srgbClr val="24285D"/>
                </a:solidFill>
                <a:latin typeface="Barlow Condensed"/>
                <a:ea typeface="Barlow Condensed"/>
                <a:cs typeface="Barlow Condensed"/>
                <a:sym typeface="Barlow Condensed"/>
              </a:rPr>
              <a:t> </a:t>
            </a:r>
            <a:r>
              <a:rPr lang="en-US">
                <a:solidFill>
                  <a:srgbClr val="24285D"/>
                </a:solidFill>
                <a:latin typeface="Barlow Condensed"/>
                <a:ea typeface="Barlow Condensed"/>
                <a:cs typeface="Barlow Condensed"/>
                <a:sym typeface="Barlow Condensed"/>
              </a:rPr>
              <a:t>e) ettevõtete vähesus.</a:t>
            </a:r>
            <a:endParaRPr sz="2200">
              <a:solidFill>
                <a:srgbClr val="262262"/>
              </a:solidFill>
              <a:highlight>
                <a:schemeClr val="lt1"/>
              </a:highlight>
              <a:latin typeface="Barlow Condensed"/>
              <a:ea typeface="Barlow Condensed"/>
              <a:cs typeface="Barlow Condensed"/>
              <a:sym typeface="Barlow Condensed"/>
            </a:endParaRPr>
          </a:p>
          <a:p>
            <a:pPr indent="-368300" lvl="1" marL="914400" rtl="0" algn="l">
              <a:lnSpc>
                <a:spcPct val="100000"/>
              </a:lnSpc>
              <a:spcBef>
                <a:spcPts val="0"/>
              </a:spcBef>
              <a:spcAft>
                <a:spcPts val="0"/>
              </a:spcAft>
              <a:buSzPts val="2200"/>
              <a:buChar char="-"/>
            </a:pPr>
            <a:r>
              <a:rPr lang="en-US">
                <a:solidFill>
                  <a:srgbClr val="24285D"/>
                </a:solidFill>
                <a:latin typeface="Barlow Condensed"/>
                <a:ea typeface="Barlow Condensed"/>
                <a:cs typeface="Barlow Condensed"/>
                <a:sym typeface="Barlow Condensed"/>
              </a:rPr>
              <a:t>TLÜ Haapsalu Kolledži ja TERE KK füüsilise ja infokeskkonna ligipääsetavus vajab</a:t>
            </a:r>
            <a:r>
              <a:rPr b="1" lang="en-US">
                <a:solidFill>
                  <a:srgbClr val="24285D"/>
                </a:solidFill>
                <a:latin typeface="Barlow Condensed"/>
                <a:ea typeface="Barlow Condensed"/>
                <a:cs typeface="Barlow Condensed"/>
                <a:sym typeface="Barlow Condensed"/>
              </a:rPr>
              <a:t> </a:t>
            </a:r>
            <a:r>
              <a:rPr lang="en-US">
                <a:solidFill>
                  <a:srgbClr val="24285D"/>
                </a:solidFill>
                <a:latin typeface="Barlow Condensed"/>
                <a:ea typeface="Barlow Condensed"/>
                <a:cs typeface="Barlow Condensed"/>
                <a:sym typeface="Barlow Condensed"/>
              </a:rPr>
              <a:t>arendamist.</a:t>
            </a:r>
            <a:endParaRPr>
              <a:solidFill>
                <a:srgbClr val="24285D"/>
              </a:solidFill>
              <a:latin typeface="Barlow Condensed"/>
              <a:ea typeface="Barlow Condensed"/>
              <a:cs typeface="Barlow Condensed"/>
              <a:sym typeface="Barlow Condensed"/>
            </a:endParaRPr>
          </a:p>
          <a:p>
            <a:pPr indent="0" lvl="0" marL="1397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167" name="Google Shape;167;p5"/>
          <p:cNvSpPr txBox="1"/>
          <p:nvPr/>
        </p:nvSpPr>
        <p:spPr>
          <a:xfrm>
            <a:off x="7782150" y="2307450"/>
            <a:ext cx="2199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Times New Roman"/>
                <a:ea typeface="Times New Roman"/>
                <a:cs typeface="Times New Roman"/>
                <a:sym typeface="Times New Roman"/>
              </a:rPr>
              <a:t>Foto: Serli Küünarpuu</a:t>
            </a:r>
            <a:endParaRPr sz="1000">
              <a:latin typeface="Times New Roman"/>
              <a:ea typeface="Times New Roman"/>
              <a:cs typeface="Times New Roman"/>
              <a:sym typeface="Times New Roman"/>
            </a:endParaRPr>
          </a:p>
        </p:txBody>
      </p:sp>
      <p:sp>
        <p:nvSpPr>
          <p:cNvPr id="168" name="Google Shape;168;p5"/>
          <p:cNvSpPr txBox="1"/>
          <p:nvPr>
            <p:ph idx="1" type="body"/>
          </p:nvPr>
        </p:nvSpPr>
        <p:spPr>
          <a:xfrm>
            <a:off x="0" y="2917150"/>
            <a:ext cx="8746500" cy="2172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None/>
            </a:pPr>
            <a:r>
              <a:t/>
            </a:r>
            <a:endParaRPr sz="2200">
              <a:solidFill>
                <a:srgbClr val="24285D"/>
              </a:solidFill>
              <a:latin typeface="Barlow Condensed"/>
              <a:ea typeface="Barlow Condensed"/>
              <a:cs typeface="Barlow Condensed"/>
              <a:sym typeface="Barlow Condensed"/>
            </a:endParaRPr>
          </a:p>
          <a:p>
            <a:pPr indent="-368300" lvl="1" marL="914400" rtl="0" algn="l">
              <a:lnSpc>
                <a:spcPct val="100000"/>
              </a:lnSpc>
              <a:spcBef>
                <a:spcPts val="0"/>
              </a:spcBef>
              <a:spcAft>
                <a:spcPts val="0"/>
              </a:spcAft>
              <a:buSzPts val="2200"/>
              <a:buChar char="-"/>
            </a:pPr>
            <a:r>
              <a:rPr lang="en-US">
                <a:solidFill>
                  <a:srgbClr val="24285D"/>
                </a:solidFill>
                <a:latin typeface="Barlow Condensed"/>
                <a:ea typeface="Barlow Condensed"/>
                <a:cs typeface="Barlow Condensed"/>
                <a:sym typeface="Barlow Condensed"/>
              </a:rPr>
              <a:t>TLÜ Ha</a:t>
            </a:r>
            <a:r>
              <a:rPr lang="en-US">
                <a:solidFill>
                  <a:srgbClr val="24285D"/>
                </a:solidFill>
                <a:latin typeface="Barlow Condensed"/>
                <a:ea typeface="Barlow Condensed"/>
                <a:cs typeface="Barlow Condensed"/>
                <a:sym typeface="Barlow Condensed"/>
              </a:rPr>
              <a:t>apsalu Kolledž ja TERE KK vähene nähtavus ja inimeste vähene teadlikkus neist.</a:t>
            </a:r>
            <a:endParaRPr sz="2200">
              <a:solidFill>
                <a:srgbClr val="24285D"/>
              </a:solidFill>
              <a:latin typeface="Barlow Condensed"/>
              <a:ea typeface="Barlow Condensed"/>
              <a:cs typeface="Barlow Condensed"/>
              <a:sym typeface="Barlow Condensed"/>
            </a:endParaRPr>
          </a:p>
          <a:p>
            <a:pPr indent="-368300" lvl="1" marL="914400" rtl="0" algn="l">
              <a:lnSpc>
                <a:spcPct val="100000"/>
              </a:lnSpc>
              <a:spcBef>
                <a:spcPts val="0"/>
              </a:spcBef>
              <a:spcAft>
                <a:spcPts val="0"/>
              </a:spcAft>
              <a:buSzPts val="2200"/>
              <a:buChar char="-"/>
            </a:pPr>
            <a:r>
              <a:rPr b="1" lang="en-US">
                <a:solidFill>
                  <a:srgbClr val="24285D"/>
                </a:solidFill>
                <a:latin typeface="Barlow Condensed"/>
                <a:ea typeface="Barlow Condensed"/>
                <a:cs typeface="Barlow Condensed"/>
                <a:sym typeface="Barlow Condensed"/>
              </a:rPr>
              <a:t>Nähtavuse ja teadlikkuse tõstmine toob TLÜ Haapsalu Kolledžile ja TERE KK-le tuntust ning seeläbi võimalusi koostööks ettevõtjate ja elanikkonnaga, samuti tõstab Läänemaa kogukonna (tervise) teadlikust.</a:t>
            </a:r>
            <a:endParaRPr b="1" sz="2200">
              <a:solidFill>
                <a:srgbClr val="24285D"/>
              </a:solidFill>
              <a:latin typeface="Barlow Condensed"/>
              <a:ea typeface="Barlow Condensed"/>
              <a:cs typeface="Barlow Condensed"/>
              <a:sym typeface="Barlow Condensed"/>
            </a:endParaRPr>
          </a:p>
          <a:p>
            <a:pPr indent="0" lvl="0" marL="1397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6"/>
          <p:cNvSpPr txBox="1"/>
          <p:nvPr>
            <p:ph idx="1" type="body"/>
          </p:nvPr>
        </p:nvSpPr>
        <p:spPr>
          <a:xfrm>
            <a:off x="381675" y="1272450"/>
            <a:ext cx="6306000" cy="1299300"/>
          </a:xfrm>
          <a:prstGeom prst="rect">
            <a:avLst/>
          </a:prstGeom>
          <a:noFill/>
          <a:ln>
            <a:noFill/>
          </a:ln>
        </p:spPr>
        <p:txBody>
          <a:bodyPr anchorCtr="0" anchor="t" bIns="45700" lIns="91425" spcFirstLastPara="1" rIns="91425" wrap="square" tIns="45700">
            <a:noAutofit/>
          </a:bodyPr>
          <a:lstStyle/>
          <a:p>
            <a:pPr indent="-330200" lvl="0" marL="342900" marR="443811" rtl="0" algn="l">
              <a:lnSpc>
                <a:spcPct val="120000"/>
              </a:lnSpc>
              <a:spcBef>
                <a:spcPts val="1200"/>
              </a:spcBef>
              <a:spcAft>
                <a:spcPts val="0"/>
              </a:spcAft>
              <a:buSzPts val="2000"/>
              <a:buChar char="-"/>
            </a:pPr>
            <a:r>
              <a:rPr b="1" lang="en-US" sz="2000">
                <a:solidFill>
                  <a:srgbClr val="24285D"/>
                </a:solidFill>
                <a:latin typeface="Barlow Condensed"/>
                <a:ea typeface="Barlow Condensed"/>
                <a:cs typeface="Barlow Condensed"/>
                <a:sym typeface="Barlow Condensed"/>
              </a:rPr>
              <a:t>Selgitada välja ligipääsetavuse hetkeolukord</a:t>
            </a:r>
            <a:r>
              <a:rPr lang="en-US" sz="2000">
                <a:solidFill>
                  <a:srgbClr val="24285D"/>
                </a:solidFill>
                <a:latin typeface="Barlow Condensed"/>
                <a:ea typeface="Barlow Condensed"/>
                <a:cs typeface="Barlow Condensed"/>
                <a:sym typeface="Barlow Condensed"/>
              </a:rPr>
              <a:t> ja</a:t>
            </a:r>
            <a:r>
              <a:rPr lang="en-US" sz="2000">
                <a:solidFill>
                  <a:srgbClr val="24285D"/>
                </a:solidFill>
                <a:latin typeface="Barlow Condensed"/>
                <a:ea typeface="Barlow Condensed"/>
                <a:cs typeface="Barlow Condensed"/>
                <a:sym typeface="Barlow Condensed"/>
              </a:rPr>
              <a:t> </a:t>
            </a:r>
            <a:r>
              <a:rPr lang="en-US" sz="2000">
                <a:solidFill>
                  <a:srgbClr val="24285D"/>
                </a:solidFill>
                <a:latin typeface="Barlow Condensed"/>
                <a:ea typeface="Barlow Condensed"/>
                <a:cs typeface="Barlow Condensed"/>
                <a:sym typeface="Barlow Condensed"/>
              </a:rPr>
              <a:t>seonduvad probleemid TLÜ Haapsalu Kolledž</a:t>
            </a:r>
            <a:r>
              <a:rPr lang="en-US" sz="2000">
                <a:solidFill>
                  <a:srgbClr val="24285D"/>
                </a:solidFill>
                <a:latin typeface="Barlow Condensed"/>
                <a:ea typeface="Barlow Condensed"/>
                <a:cs typeface="Barlow Condensed"/>
                <a:sym typeface="Barlow Condensed"/>
              </a:rPr>
              <a:t>i </a:t>
            </a:r>
            <a:r>
              <a:rPr lang="en-US" sz="2000">
                <a:solidFill>
                  <a:srgbClr val="24285D"/>
                </a:solidFill>
                <a:latin typeface="Barlow Condensed"/>
                <a:ea typeface="Barlow Condensed"/>
                <a:cs typeface="Barlow Condensed"/>
                <a:sym typeface="Barlow Condensed"/>
              </a:rPr>
              <a:t>õppekeskkonnas.</a:t>
            </a:r>
            <a:endParaRPr sz="2000">
              <a:solidFill>
                <a:srgbClr val="24285D"/>
              </a:solidFill>
              <a:latin typeface="Barlow Condensed"/>
              <a:ea typeface="Barlow Condensed"/>
              <a:cs typeface="Barlow Condensed"/>
              <a:sym typeface="Barlow Condensed"/>
            </a:endParaRPr>
          </a:p>
          <a:p>
            <a:pPr indent="-330200" lvl="0" marL="342900" marR="443811" rtl="0" algn="l">
              <a:lnSpc>
                <a:spcPct val="120000"/>
              </a:lnSpc>
              <a:spcBef>
                <a:spcPts val="0"/>
              </a:spcBef>
              <a:spcAft>
                <a:spcPts val="0"/>
              </a:spcAft>
              <a:buSzPts val="2000"/>
              <a:buChar char="-"/>
            </a:pPr>
            <a:r>
              <a:rPr b="1" lang="en-US" sz="2000">
                <a:solidFill>
                  <a:srgbClr val="24285D"/>
                </a:solidFill>
                <a:latin typeface="Barlow Condensed"/>
                <a:ea typeface="Barlow Condensed"/>
                <a:cs typeface="Barlow Condensed"/>
                <a:sym typeface="Barlow Condensed"/>
              </a:rPr>
              <a:t>Jõuda </a:t>
            </a:r>
            <a:r>
              <a:rPr b="1" lang="en-US" sz="2000">
                <a:solidFill>
                  <a:srgbClr val="262262"/>
                </a:solidFill>
                <a:highlight>
                  <a:schemeClr val="lt1"/>
                </a:highlight>
                <a:latin typeface="Barlow Condensed"/>
                <a:ea typeface="Barlow Condensed"/>
                <a:cs typeface="Barlow Condensed"/>
                <a:sym typeface="Barlow Condensed"/>
              </a:rPr>
              <a:t>disainmõtlemise meetoditega ettepanekuteni, kuidas TLÜ Haapsalu Kolledž ja TERE KK teha regiooni ja kogu Eesti  elanikele ning ettevõtetele</a:t>
            </a:r>
            <a:r>
              <a:rPr lang="en-US" sz="2000">
                <a:solidFill>
                  <a:srgbClr val="262262"/>
                </a:solidFill>
                <a:highlight>
                  <a:schemeClr val="lt1"/>
                </a:highlight>
                <a:latin typeface="Barlow Condensed"/>
                <a:ea typeface="Barlow Condensed"/>
                <a:cs typeface="Barlow Condensed"/>
                <a:sym typeface="Barlow Condensed"/>
              </a:rPr>
              <a:t> </a:t>
            </a:r>
            <a:r>
              <a:rPr b="1" lang="en-US" sz="2000">
                <a:solidFill>
                  <a:srgbClr val="262262"/>
                </a:solidFill>
                <a:highlight>
                  <a:schemeClr val="lt1"/>
                </a:highlight>
                <a:latin typeface="Barlow Condensed"/>
                <a:ea typeface="Barlow Condensed"/>
                <a:cs typeface="Barlow Condensed"/>
                <a:sym typeface="Barlow Condensed"/>
              </a:rPr>
              <a:t>paremini nähtavaks, kättesaadavamaks ja atraktiivsemaks koostööpartneriks</a:t>
            </a:r>
            <a:r>
              <a:rPr lang="en-US" sz="2000">
                <a:solidFill>
                  <a:srgbClr val="262262"/>
                </a:solidFill>
                <a:highlight>
                  <a:schemeClr val="lt1"/>
                </a:highlight>
                <a:latin typeface="Barlow Condensed"/>
                <a:ea typeface="Barlow Condensed"/>
                <a:cs typeface="Barlow Condensed"/>
                <a:sym typeface="Barlow Condensed"/>
              </a:rPr>
              <a:t> ning selgitada välja kasutamata potentsiaal ja parenduskohad.</a:t>
            </a:r>
            <a:endParaRPr sz="1000">
              <a:solidFill>
                <a:srgbClr val="000000"/>
              </a:solidFill>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175" name="Google Shape;175;p6"/>
          <p:cNvSpPr txBox="1"/>
          <p:nvPr>
            <p:ph type="title"/>
          </p:nvPr>
        </p:nvSpPr>
        <p:spPr>
          <a:xfrm>
            <a:off x="477330" y="39594"/>
            <a:ext cx="4462418" cy="95408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Eesmärk</a:t>
            </a:r>
            <a:endParaRPr i="1" sz="4500">
              <a:solidFill>
                <a:srgbClr val="EC008B"/>
              </a:solidFill>
              <a:latin typeface="Barlow Condensed ExtraLight"/>
              <a:ea typeface="Barlow Condensed ExtraLight"/>
              <a:cs typeface="Barlow Condensed ExtraLight"/>
              <a:sym typeface="Barlow Condensed ExtraLight"/>
            </a:endParaRPr>
          </a:p>
        </p:txBody>
      </p:sp>
      <p:sp>
        <p:nvSpPr>
          <p:cNvPr id="176" name="Google Shape;176;p6"/>
          <p:cNvSpPr txBox="1"/>
          <p:nvPr/>
        </p:nvSpPr>
        <p:spPr>
          <a:xfrm>
            <a:off x="5799400" y="3718400"/>
            <a:ext cx="1377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Times New Roman"/>
                <a:ea typeface="Times New Roman"/>
                <a:cs typeface="Times New Roman"/>
                <a:sym typeface="Times New Roman"/>
              </a:rPr>
              <a:t>Foto: Kaire Reiljan, Lääne Elu, 19.04.2023</a:t>
            </a:r>
            <a:endParaRPr sz="1000">
              <a:latin typeface="Times New Roman"/>
              <a:ea typeface="Times New Roman"/>
              <a:cs typeface="Times New Roman"/>
              <a:sym typeface="Times New Roman"/>
            </a:endParaRPr>
          </a:p>
        </p:txBody>
      </p:sp>
      <p:pic>
        <p:nvPicPr>
          <p:cNvPr id="177" name="Google Shape;177;p6"/>
          <p:cNvPicPr preferRelativeResize="0"/>
          <p:nvPr/>
        </p:nvPicPr>
        <p:blipFill>
          <a:blip r:embed="rId3">
            <a:alphaModFix/>
          </a:blip>
          <a:stretch>
            <a:fillRect/>
          </a:stretch>
        </p:blipFill>
        <p:spPr>
          <a:xfrm>
            <a:off x="6231075" y="988200"/>
            <a:ext cx="3304500" cy="3167100"/>
          </a:xfrm>
          <a:prstGeom prst="ellipse">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7"/>
          <p:cNvSpPr txBox="1"/>
          <p:nvPr>
            <p:ph type="title"/>
          </p:nvPr>
        </p:nvSpPr>
        <p:spPr>
          <a:xfrm>
            <a:off x="2119406" y="1848202"/>
            <a:ext cx="5928560" cy="1158337"/>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EC008B"/>
              </a:buClr>
              <a:buSzPts val="4000"/>
              <a:buFont typeface="Barlow Condensed ExtraLight"/>
              <a:buNone/>
            </a:pPr>
            <a:r>
              <a:rPr lang="en-US" sz="6000">
                <a:solidFill>
                  <a:srgbClr val="EC008B"/>
                </a:solidFill>
                <a:latin typeface="Barlow Condensed ExtraLight"/>
                <a:ea typeface="Barlow Condensed ExtraLight"/>
                <a:cs typeface="Barlow Condensed ExtraLight"/>
                <a:sym typeface="Barlow Condensed ExtraLight"/>
              </a:rPr>
              <a:t>RAKENDATUD TEGEVUSED</a:t>
            </a:r>
            <a:endParaRPr sz="6000">
              <a:solidFill>
                <a:srgbClr val="EC008B"/>
              </a:solidFill>
              <a:latin typeface="Barlow Condensed ExtraLight"/>
              <a:ea typeface="Barlow Condensed ExtraLight"/>
              <a:cs typeface="Barlow Condensed ExtraLight"/>
              <a:sym typeface="Barlow Condensed ExtraLight"/>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418b12a315_2_12"/>
          <p:cNvSpPr txBox="1"/>
          <p:nvPr/>
        </p:nvSpPr>
        <p:spPr>
          <a:xfrm>
            <a:off x="277050" y="1125275"/>
            <a:ext cx="5271900" cy="3542100"/>
          </a:xfrm>
          <a:prstGeom prst="rect">
            <a:avLst/>
          </a:prstGeom>
          <a:noFill/>
          <a:ln>
            <a:noFill/>
          </a:ln>
        </p:spPr>
        <p:txBody>
          <a:bodyPr anchorCtr="0" anchor="t" bIns="45700" lIns="91425" spcFirstLastPara="1" rIns="91425" wrap="square" tIns="45700">
            <a:noAutofit/>
          </a:bodyPr>
          <a:lstStyle/>
          <a:p>
            <a:pPr indent="0" lvl="0" marL="0" rtl="0" algn="ctr">
              <a:lnSpc>
                <a:spcPct val="120000"/>
              </a:lnSpc>
              <a:spcBef>
                <a:spcPts val="0"/>
              </a:spcBef>
              <a:spcAft>
                <a:spcPts val="0"/>
              </a:spcAft>
              <a:buNone/>
            </a:pPr>
            <a:r>
              <a:t/>
            </a:r>
            <a:endParaRPr sz="2400">
              <a:solidFill>
                <a:srgbClr val="262261"/>
              </a:solidFill>
              <a:latin typeface="Barlow Condensed"/>
              <a:ea typeface="Barlow Condensed"/>
              <a:cs typeface="Barlow Condensed"/>
              <a:sym typeface="Barlow Condensed"/>
            </a:endParaRPr>
          </a:p>
          <a:p>
            <a:pPr indent="0" lvl="0" marL="0" rtl="0" algn="ctr">
              <a:lnSpc>
                <a:spcPct val="120000"/>
              </a:lnSpc>
              <a:spcBef>
                <a:spcPts val="0"/>
              </a:spcBef>
              <a:spcAft>
                <a:spcPts val="0"/>
              </a:spcAft>
              <a:buNone/>
            </a:pPr>
            <a:r>
              <a:rPr lang="en-US" sz="2400">
                <a:solidFill>
                  <a:srgbClr val="262261"/>
                </a:solidFill>
                <a:latin typeface="Barlow Condensed"/>
                <a:ea typeface="Barlow Condensed"/>
                <a:cs typeface="Barlow Condensed"/>
                <a:sym typeface="Barlow Condensed"/>
              </a:rPr>
              <a:t>Selgitada välja </a:t>
            </a:r>
            <a:r>
              <a:rPr b="1" lang="en-US" sz="2400">
                <a:solidFill>
                  <a:srgbClr val="262261"/>
                </a:solidFill>
                <a:latin typeface="Barlow Condensed"/>
                <a:ea typeface="Barlow Condensed"/>
                <a:cs typeface="Barlow Condensed"/>
                <a:sym typeface="Barlow Condensed"/>
              </a:rPr>
              <a:t>ligipääsetavuse</a:t>
            </a:r>
            <a:r>
              <a:rPr lang="en-US" sz="2400">
                <a:solidFill>
                  <a:srgbClr val="262261"/>
                </a:solidFill>
                <a:latin typeface="Barlow Condensed"/>
                <a:ea typeface="Barlow Condensed"/>
                <a:cs typeface="Barlow Condensed"/>
                <a:sym typeface="Barlow Condensed"/>
              </a:rPr>
              <a:t> </a:t>
            </a:r>
            <a:r>
              <a:rPr b="1" lang="en-US" sz="2400">
                <a:solidFill>
                  <a:srgbClr val="262261"/>
                </a:solidFill>
                <a:latin typeface="Barlow Condensed"/>
                <a:ea typeface="Barlow Condensed"/>
                <a:cs typeface="Barlow Condensed"/>
                <a:sym typeface="Barlow Condensed"/>
              </a:rPr>
              <a:t>hetkeolukord </a:t>
            </a:r>
            <a:r>
              <a:rPr lang="en-US" sz="2400">
                <a:solidFill>
                  <a:srgbClr val="262261"/>
                </a:solidFill>
                <a:latin typeface="Barlow Condensed"/>
                <a:ea typeface="Barlow Condensed"/>
                <a:cs typeface="Barlow Condensed"/>
                <a:sym typeface="Barlow Condensed"/>
              </a:rPr>
              <a:t>ja </a:t>
            </a:r>
            <a:endParaRPr sz="2400">
              <a:solidFill>
                <a:srgbClr val="262261"/>
              </a:solidFill>
              <a:latin typeface="Barlow Condensed"/>
              <a:ea typeface="Barlow Condensed"/>
              <a:cs typeface="Barlow Condensed"/>
              <a:sym typeface="Barlow Condensed"/>
            </a:endParaRPr>
          </a:p>
          <a:p>
            <a:pPr indent="0" lvl="0" marL="0" rtl="0" algn="ctr">
              <a:lnSpc>
                <a:spcPct val="120000"/>
              </a:lnSpc>
              <a:spcBef>
                <a:spcPts val="1400"/>
              </a:spcBef>
              <a:spcAft>
                <a:spcPts val="0"/>
              </a:spcAft>
              <a:buNone/>
            </a:pPr>
            <a:r>
              <a:rPr lang="en-US" sz="2400">
                <a:solidFill>
                  <a:srgbClr val="262261"/>
                </a:solidFill>
                <a:latin typeface="Barlow Condensed"/>
                <a:ea typeface="Barlow Condensed"/>
                <a:cs typeface="Barlow Condensed"/>
                <a:sym typeface="Barlow Condensed"/>
              </a:rPr>
              <a:t>seonduvad probleemid TLÜ Haapsalu Kolledži</a:t>
            </a:r>
            <a:endParaRPr sz="2400">
              <a:solidFill>
                <a:srgbClr val="262261"/>
              </a:solidFill>
              <a:latin typeface="Barlow Condensed"/>
              <a:ea typeface="Barlow Condensed"/>
              <a:cs typeface="Barlow Condensed"/>
              <a:sym typeface="Barlow Condensed"/>
            </a:endParaRPr>
          </a:p>
          <a:p>
            <a:pPr indent="0" lvl="0" marL="0" rtl="0" algn="ctr">
              <a:lnSpc>
                <a:spcPct val="120000"/>
              </a:lnSpc>
              <a:spcBef>
                <a:spcPts val="1400"/>
              </a:spcBef>
              <a:spcAft>
                <a:spcPts val="0"/>
              </a:spcAft>
              <a:buNone/>
            </a:pPr>
            <a:r>
              <a:rPr lang="en-US" sz="2400">
                <a:solidFill>
                  <a:srgbClr val="262261"/>
                </a:solidFill>
                <a:latin typeface="Barlow Condensed"/>
                <a:ea typeface="Barlow Condensed"/>
                <a:cs typeface="Barlow Condensed"/>
                <a:sym typeface="Barlow Condensed"/>
              </a:rPr>
              <a:t> </a:t>
            </a:r>
            <a:r>
              <a:rPr b="1" lang="en-US" sz="2400">
                <a:solidFill>
                  <a:srgbClr val="262261"/>
                </a:solidFill>
                <a:latin typeface="Barlow Condensed"/>
                <a:ea typeface="Barlow Condensed"/>
                <a:cs typeface="Barlow Condensed"/>
                <a:sym typeface="Barlow Condensed"/>
              </a:rPr>
              <a:t>füüsilises ja infokeskkonnas</a:t>
            </a:r>
            <a:r>
              <a:rPr lang="en-US" sz="2400">
                <a:solidFill>
                  <a:srgbClr val="262261"/>
                </a:solidFill>
                <a:latin typeface="Barlow Condensed"/>
                <a:ea typeface="Barlow Condensed"/>
                <a:cs typeface="Barlow Condensed"/>
                <a:sym typeface="Barlow Condensed"/>
              </a:rPr>
              <a:t>. </a:t>
            </a:r>
            <a:endParaRPr sz="1200">
              <a:solidFill>
                <a:srgbClr val="262261"/>
              </a:solidFill>
              <a:latin typeface="Barlow Condensed"/>
              <a:ea typeface="Barlow Condensed"/>
              <a:cs typeface="Barlow Condensed"/>
              <a:sym typeface="Barlow Condensed"/>
            </a:endParaRPr>
          </a:p>
          <a:p>
            <a:pPr indent="0" lvl="0" marL="0" rtl="0" algn="ctr">
              <a:lnSpc>
                <a:spcPct val="120000"/>
              </a:lnSpc>
              <a:spcBef>
                <a:spcPts val="1400"/>
              </a:spcBef>
              <a:spcAft>
                <a:spcPts val="0"/>
              </a:spcAft>
              <a:buNone/>
            </a:pPr>
            <a:r>
              <a:rPr lang="en-US" sz="2400">
                <a:solidFill>
                  <a:srgbClr val="262261"/>
                </a:solidFill>
                <a:latin typeface="Barlow Condensed"/>
                <a:ea typeface="Barlow Condensed"/>
                <a:cs typeface="Barlow Condensed"/>
                <a:sym typeface="Barlow Condensed"/>
              </a:rPr>
              <a:t>Anda </a:t>
            </a:r>
            <a:r>
              <a:rPr b="1" lang="en-US" sz="2400">
                <a:solidFill>
                  <a:srgbClr val="262261"/>
                </a:solidFill>
                <a:latin typeface="Barlow Condensed"/>
                <a:ea typeface="Barlow Condensed"/>
                <a:cs typeface="Barlow Condensed"/>
                <a:sym typeface="Barlow Condensed"/>
              </a:rPr>
              <a:t>soovitused </a:t>
            </a:r>
            <a:r>
              <a:rPr lang="en-US" sz="2400">
                <a:solidFill>
                  <a:srgbClr val="262261"/>
                </a:solidFill>
                <a:latin typeface="Barlow Condensed"/>
                <a:ea typeface="Barlow Condensed"/>
                <a:cs typeface="Barlow Condensed"/>
                <a:sym typeface="Barlow Condensed"/>
              </a:rPr>
              <a:t>ligipääsetavuse arendamiseks.</a:t>
            </a:r>
            <a:endParaRPr sz="2400">
              <a:solidFill>
                <a:srgbClr val="000000"/>
              </a:solidFill>
              <a:latin typeface="Times New Roman"/>
              <a:ea typeface="Times New Roman"/>
              <a:cs typeface="Times New Roman"/>
              <a:sym typeface="Times New Roman"/>
            </a:endParaRPr>
          </a:p>
          <a:p>
            <a:pPr indent="0" lvl="0" marL="0" rtl="0" algn="l">
              <a:lnSpc>
                <a:spcPct val="120000"/>
              </a:lnSpc>
              <a:spcBef>
                <a:spcPts val="1400"/>
              </a:spcBef>
              <a:spcAft>
                <a:spcPts val="0"/>
              </a:spcAft>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None/>
            </a:pPr>
            <a:r>
              <a:t/>
            </a:r>
            <a:endParaRPr sz="2200">
              <a:solidFill>
                <a:srgbClr val="24285D"/>
              </a:solidFill>
              <a:latin typeface="Barlow Condensed"/>
              <a:ea typeface="Barlow Condensed"/>
              <a:cs typeface="Barlow Condensed"/>
              <a:sym typeface="Barlow Condensed"/>
            </a:endParaRPr>
          </a:p>
        </p:txBody>
      </p:sp>
      <p:pic>
        <p:nvPicPr>
          <p:cNvPr id="189" name="Google Shape;189;g2418b12a315_2_12"/>
          <p:cNvPicPr preferRelativeResize="0"/>
          <p:nvPr/>
        </p:nvPicPr>
        <p:blipFill rotWithShape="1">
          <a:blip r:embed="rId3">
            <a:alphaModFix amt="93000"/>
          </a:blip>
          <a:srcRect b="0" l="0" r="0" t="0"/>
          <a:stretch/>
        </p:blipFill>
        <p:spPr>
          <a:xfrm>
            <a:off x="5548950" y="67775"/>
            <a:ext cx="5748600" cy="5657100"/>
          </a:xfrm>
          <a:prstGeom prst="ellipse">
            <a:avLst/>
          </a:prstGeom>
          <a:noFill/>
          <a:ln>
            <a:noFill/>
          </a:ln>
        </p:spPr>
      </p:pic>
      <p:sp>
        <p:nvSpPr>
          <p:cNvPr id="190" name="Google Shape;190;g2418b12a315_2_12"/>
          <p:cNvSpPr txBox="1"/>
          <p:nvPr/>
        </p:nvSpPr>
        <p:spPr>
          <a:xfrm>
            <a:off x="632280" y="124269"/>
            <a:ext cx="4462500" cy="9540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i="1" lang="en-US" sz="4500">
                <a:solidFill>
                  <a:srgbClr val="EC008B"/>
                </a:solidFill>
                <a:latin typeface="Barlow Condensed ExtraLight"/>
                <a:ea typeface="Barlow Condensed ExtraLight"/>
                <a:cs typeface="Barlow Condensed ExtraLight"/>
                <a:sym typeface="Barlow Condensed ExtraLight"/>
              </a:rPr>
              <a:t>G1 Ülesanne </a:t>
            </a:r>
            <a:endParaRPr i="1" sz="4500">
              <a:solidFill>
                <a:srgbClr val="EC008B"/>
              </a:solidFill>
              <a:latin typeface="Barlow Condensed ExtraLight"/>
              <a:ea typeface="Barlow Condensed ExtraLight"/>
              <a:cs typeface="Barlow Condensed ExtraLight"/>
              <a:sym typeface="Barlow Condensed ExtraLight"/>
            </a:endParaRPr>
          </a:p>
        </p:txBody>
      </p:sp>
      <p:sp>
        <p:nvSpPr>
          <p:cNvPr id="191" name="Google Shape;191;g2418b12a315_2_12"/>
          <p:cNvSpPr txBox="1"/>
          <p:nvPr/>
        </p:nvSpPr>
        <p:spPr>
          <a:xfrm>
            <a:off x="4641050" y="4328675"/>
            <a:ext cx="157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Times New Roman"/>
                <a:ea typeface="Times New Roman"/>
                <a:cs typeface="Times New Roman"/>
                <a:sym typeface="Times New Roman"/>
              </a:rPr>
              <a:t>Foto: Serli Küünarpuu</a:t>
            </a:r>
            <a:endParaRPr sz="1000">
              <a:latin typeface="Times New Roman"/>
              <a:ea typeface="Times New Roman"/>
              <a:cs typeface="Times New Roman"/>
              <a:sym typeface="Times New Roman"/>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43434f22d8_11_8"/>
          <p:cNvSpPr txBox="1"/>
          <p:nvPr>
            <p:ph idx="1" type="body"/>
          </p:nvPr>
        </p:nvSpPr>
        <p:spPr>
          <a:xfrm>
            <a:off x="477325" y="993675"/>
            <a:ext cx="5657700" cy="35340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1200"/>
              </a:spcBef>
              <a:spcAft>
                <a:spcPts val="0"/>
              </a:spcAft>
              <a:buSzPts val="2200"/>
              <a:buChar char="-"/>
            </a:pPr>
            <a:r>
              <a:rPr lang="en-US" sz="2200">
                <a:solidFill>
                  <a:srgbClr val="262261"/>
                </a:solidFill>
                <a:latin typeface="Barlow Condensed"/>
                <a:ea typeface="Barlow Condensed"/>
                <a:cs typeface="Barlow Condensed"/>
                <a:sym typeface="Barlow Condensed"/>
              </a:rPr>
              <a:t>Teemakohastest uuringutest ja juhendmaterjalidest</a:t>
            </a:r>
            <a:endParaRPr sz="2200">
              <a:solidFill>
                <a:srgbClr val="262261"/>
              </a:solidFill>
              <a:latin typeface="Barlow Condensed"/>
              <a:ea typeface="Barlow Condensed"/>
              <a:cs typeface="Barlow Condensed"/>
              <a:sym typeface="Barlow Condensed"/>
            </a:endParaRPr>
          </a:p>
          <a:p>
            <a:pPr indent="0" lvl="0" marL="0" rtl="0" algn="l">
              <a:lnSpc>
                <a:spcPct val="100000"/>
              </a:lnSpc>
              <a:spcBef>
                <a:spcPts val="1200"/>
              </a:spcBef>
              <a:spcAft>
                <a:spcPts val="0"/>
              </a:spcAft>
              <a:buNone/>
            </a:pPr>
            <a:r>
              <a:rPr lang="en-US" sz="2200">
                <a:solidFill>
                  <a:srgbClr val="262261"/>
                </a:solidFill>
                <a:latin typeface="Barlow Condensed"/>
                <a:ea typeface="Barlow Condensed"/>
                <a:cs typeface="Barlow Condensed"/>
                <a:sym typeface="Barlow Condensed"/>
              </a:rPr>
              <a:t>lähtuvad soovitused ja seadustest tulenevad nõuded</a:t>
            </a:r>
            <a:endParaRPr sz="2200">
              <a:solidFill>
                <a:srgbClr val="262261"/>
              </a:solidFill>
              <a:latin typeface="Barlow Condensed"/>
              <a:ea typeface="Barlow Condensed"/>
              <a:cs typeface="Barlow Condensed"/>
              <a:sym typeface="Barlow Condensed"/>
            </a:endParaRPr>
          </a:p>
          <a:p>
            <a:pPr indent="0" lvl="0" marL="0" rtl="0" algn="l">
              <a:lnSpc>
                <a:spcPct val="100000"/>
              </a:lnSpc>
              <a:spcBef>
                <a:spcPts val="1200"/>
              </a:spcBef>
              <a:spcAft>
                <a:spcPts val="0"/>
              </a:spcAft>
              <a:buNone/>
            </a:pPr>
            <a:r>
              <a:rPr lang="en-US" sz="2200">
                <a:solidFill>
                  <a:srgbClr val="C00000"/>
                </a:solidFill>
                <a:latin typeface="Barlow Condensed"/>
                <a:ea typeface="Barlow Condensed"/>
                <a:cs typeface="Barlow Condensed"/>
                <a:sym typeface="Barlow Condensed"/>
              </a:rPr>
              <a:t>-</a:t>
            </a:r>
            <a:r>
              <a:rPr lang="en-US" sz="2200">
                <a:solidFill>
                  <a:srgbClr val="24285D"/>
                </a:solidFill>
                <a:latin typeface="Barlow Condensed"/>
                <a:ea typeface="Barlow Condensed"/>
                <a:cs typeface="Barlow Condensed"/>
                <a:sym typeface="Barlow Condensed"/>
              </a:rPr>
              <a:t> Füüsilise ja infokeskkonna ligipääsetavuse</a:t>
            </a:r>
            <a:endParaRPr sz="2200">
              <a:solidFill>
                <a:srgbClr val="24285D"/>
              </a:solidFill>
              <a:latin typeface="Barlow Condensed"/>
              <a:ea typeface="Barlow Condensed"/>
              <a:cs typeface="Barlow Condensed"/>
              <a:sym typeface="Barlow Condensed"/>
            </a:endParaRPr>
          </a:p>
          <a:p>
            <a:pPr indent="0" lvl="0" marL="0" rtl="0" algn="l">
              <a:lnSpc>
                <a:spcPct val="100000"/>
              </a:lnSpc>
              <a:spcBef>
                <a:spcPts val="1200"/>
              </a:spcBef>
              <a:spcAft>
                <a:spcPts val="0"/>
              </a:spcAft>
              <a:buNone/>
            </a:pPr>
            <a:r>
              <a:rPr lang="en-US" sz="2200">
                <a:solidFill>
                  <a:srgbClr val="24285D"/>
                </a:solidFill>
                <a:latin typeface="Barlow Condensed"/>
                <a:ea typeface="Barlow Condensed"/>
                <a:cs typeface="Barlow Condensed"/>
                <a:sym typeface="Barlow Condensed"/>
              </a:rPr>
              <a:t>kaardistamine</a:t>
            </a:r>
            <a:endParaRPr sz="2200">
              <a:solidFill>
                <a:srgbClr val="24285D"/>
              </a:solidFill>
              <a:latin typeface="Barlow Condensed"/>
              <a:ea typeface="Barlow Condensed"/>
              <a:cs typeface="Barlow Condensed"/>
              <a:sym typeface="Barlow Condensed"/>
            </a:endParaRPr>
          </a:p>
          <a:p>
            <a:pPr indent="0" lvl="0" marL="0" rtl="0" algn="l">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a:t>
            </a:r>
            <a:r>
              <a:rPr lang="en-US" sz="2200">
                <a:solidFill>
                  <a:srgbClr val="262261"/>
                </a:solidFill>
                <a:latin typeface="Barlow Condensed"/>
                <a:ea typeface="Barlow Condensed"/>
                <a:cs typeface="Barlow Condensed"/>
                <a:sym typeface="Barlow Condensed"/>
              </a:rPr>
              <a:t>Sidus- ja sihtrühmade kaasamine</a:t>
            </a:r>
            <a:endParaRPr sz="2200">
              <a:solidFill>
                <a:srgbClr val="262261"/>
              </a:solidFill>
              <a:latin typeface="Barlow Condensed"/>
              <a:ea typeface="Barlow Condensed"/>
              <a:cs typeface="Barlow Condensed"/>
              <a:sym typeface="Barlow Condensed"/>
            </a:endParaRPr>
          </a:p>
          <a:p>
            <a:pPr indent="0" lvl="0" marL="0" rtl="0" algn="l">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a:t>
            </a:r>
            <a:r>
              <a:rPr lang="en-US" sz="2200">
                <a:solidFill>
                  <a:srgbClr val="262261"/>
                </a:solidFill>
                <a:latin typeface="Barlow Condensed"/>
                <a:ea typeface="Barlow Condensed"/>
                <a:cs typeface="Barlow Condensed"/>
                <a:sym typeface="Barlow Condensed"/>
              </a:rPr>
              <a:t>Väärtustav intervjuu</a:t>
            </a:r>
            <a:endParaRPr sz="2200">
              <a:solidFill>
                <a:srgbClr val="262261"/>
              </a:solidFill>
              <a:latin typeface="Barlow Condensed"/>
              <a:ea typeface="Barlow Condensed"/>
              <a:cs typeface="Barlow Condensed"/>
              <a:sym typeface="Barlow Condensed"/>
            </a:endParaRPr>
          </a:p>
          <a:p>
            <a:pPr indent="0" lvl="0" marL="0" rtl="0" algn="l">
              <a:spcBef>
                <a:spcPts val="1200"/>
              </a:spcBef>
              <a:spcAft>
                <a:spcPts val="0"/>
              </a:spcAft>
              <a:buNone/>
            </a:pPr>
            <a:r>
              <a:rPr lang="en-US" sz="2200">
                <a:solidFill>
                  <a:srgbClr val="C00000"/>
                </a:solidFill>
                <a:latin typeface="Barlow Condensed"/>
                <a:ea typeface="Barlow Condensed"/>
                <a:cs typeface="Barlow Condensed"/>
                <a:sym typeface="Barlow Condensed"/>
              </a:rPr>
              <a:t> -</a:t>
            </a:r>
            <a:r>
              <a:rPr lang="en-US" sz="2200">
                <a:solidFill>
                  <a:srgbClr val="24285D"/>
                </a:solidFill>
                <a:latin typeface="Barlow Condensed"/>
                <a:ea typeface="Barlow Condensed"/>
                <a:cs typeface="Barlow Condensed"/>
                <a:sym typeface="Barlow Condensed"/>
              </a:rPr>
              <a:t> </a:t>
            </a:r>
            <a:r>
              <a:rPr lang="en-US" sz="2200">
                <a:solidFill>
                  <a:srgbClr val="262261"/>
                </a:solidFill>
                <a:latin typeface="Barlow Condensed"/>
                <a:ea typeface="Barlow Condensed"/>
                <a:cs typeface="Barlow Condensed"/>
                <a:sym typeface="Barlow Condensed"/>
              </a:rPr>
              <a:t>Soovitused ja väärtuspakkumine</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None/>
            </a:pPr>
            <a:r>
              <a:t/>
            </a:r>
            <a:endParaRPr sz="18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rPr lang="en-US" sz="2200">
                <a:solidFill>
                  <a:srgbClr val="24285D"/>
                </a:solidFill>
                <a:latin typeface="Barlow Condensed"/>
                <a:ea typeface="Barlow Condensed"/>
                <a:cs typeface="Barlow Condensed"/>
                <a:sym typeface="Barlow Condensed"/>
              </a:rPr>
              <a:t> </a:t>
            </a:r>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0" lvl="0" marL="0" rtl="0" algn="l">
              <a:lnSpc>
                <a:spcPct val="120000"/>
              </a:lnSpc>
              <a:spcBef>
                <a:spcPts val="1200"/>
              </a:spcBef>
              <a:spcAft>
                <a:spcPts val="0"/>
              </a:spcAft>
              <a:buSzPts val="2200"/>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a:p>
            <a:pPr indent="-203200" lvl="0" marL="342900" rtl="0" algn="l">
              <a:lnSpc>
                <a:spcPct val="120000"/>
              </a:lnSpc>
              <a:spcBef>
                <a:spcPts val="1200"/>
              </a:spcBef>
              <a:spcAft>
                <a:spcPts val="0"/>
              </a:spcAft>
              <a:buSzPts val="2200"/>
              <a:buFont typeface="Merriweather Sans"/>
              <a:buNone/>
            </a:pPr>
            <a:r>
              <a:t/>
            </a:r>
            <a:endParaRPr sz="2200">
              <a:solidFill>
                <a:srgbClr val="24285D"/>
              </a:solidFill>
              <a:latin typeface="Barlow Condensed"/>
              <a:ea typeface="Barlow Condensed"/>
              <a:cs typeface="Barlow Condensed"/>
              <a:sym typeface="Barlow Condensed"/>
            </a:endParaRPr>
          </a:p>
        </p:txBody>
      </p:sp>
      <p:sp>
        <p:nvSpPr>
          <p:cNvPr id="198" name="Google Shape;198;g243434f22d8_11_8"/>
          <p:cNvSpPr txBox="1"/>
          <p:nvPr>
            <p:ph type="title"/>
          </p:nvPr>
        </p:nvSpPr>
        <p:spPr>
          <a:xfrm>
            <a:off x="477330" y="39594"/>
            <a:ext cx="4462500" cy="954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EC008B"/>
              </a:buClr>
              <a:buSzPts val="4000"/>
              <a:buFont typeface="Barlow Condensed ExtraLight"/>
              <a:buNone/>
            </a:pPr>
            <a:r>
              <a:rPr i="1" lang="en-US" sz="4500">
                <a:solidFill>
                  <a:srgbClr val="EC008B"/>
                </a:solidFill>
                <a:latin typeface="Barlow Condensed ExtraLight"/>
                <a:ea typeface="Barlow Condensed ExtraLight"/>
                <a:cs typeface="Barlow Condensed ExtraLight"/>
                <a:sym typeface="Barlow Condensed ExtraLight"/>
              </a:rPr>
              <a:t>G1 teekond</a:t>
            </a:r>
            <a:endParaRPr i="1" sz="4500">
              <a:solidFill>
                <a:srgbClr val="EC008B"/>
              </a:solidFill>
              <a:latin typeface="Barlow Condensed ExtraLight"/>
              <a:ea typeface="Barlow Condensed ExtraLight"/>
              <a:cs typeface="Barlow Condensed ExtraLight"/>
              <a:sym typeface="Barlow Condensed ExtraLight"/>
            </a:endParaRPr>
          </a:p>
        </p:txBody>
      </p:sp>
      <p:pic>
        <p:nvPicPr>
          <p:cNvPr id="199" name="Google Shape;199;g243434f22d8_11_8"/>
          <p:cNvPicPr preferRelativeResize="0"/>
          <p:nvPr/>
        </p:nvPicPr>
        <p:blipFill rotWithShape="1">
          <a:blip r:embed="rId3">
            <a:alphaModFix amt="90000"/>
          </a:blip>
          <a:srcRect b="0" l="0" r="0" t="0"/>
          <a:stretch/>
        </p:blipFill>
        <p:spPr>
          <a:xfrm>
            <a:off x="5517555" y="0"/>
            <a:ext cx="5337900" cy="5143500"/>
          </a:xfrm>
          <a:prstGeom prst="ellipse">
            <a:avLst/>
          </a:prstGeom>
          <a:noFill/>
          <a:ln>
            <a:noFill/>
          </a:ln>
        </p:spPr>
      </p:pic>
      <p:sp>
        <p:nvSpPr>
          <p:cNvPr id="200" name="Google Shape;200;g243434f22d8_11_8"/>
          <p:cNvSpPr txBox="1"/>
          <p:nvPr/>
        </p:nvSpPr>
        <p:spPr>
          <a:xfrm>
            <a:off x="4853600" y="4188975"/>
            <a:ext cx="157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Times New Roman"/>
                <a:ea typeface="Times New Roman"/>
                <a:cs typeface="Times New Roman"/>
                <a:sym typeface="Times New Roman"/>
              </a:rPr>
              <a:t>Foto: Serli Küünarpuu</a:t>
            </a:r>
            <a:endParaRPr sz="1000">
              <a:latin typeface="Times New Roman"/>
              <a:ea typeface="Times New Roman"/>
              <a:cs typeface="Times New Roman"/>
              <a:sym typeface="Times New Roman"/>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TLU Esitlus - valge">
  <a:themeElements>
    <a:clrScheme name="TLY">
      <a:dk1>
        <a:srgbClr val="000000"/>
      </a:dk1>
      <a:lt1>
        <a:srgbClr val="FFFFFF"/>
      </a:lt1>
      <a:dk2>
        <a:srgbClr val="44546A"/>
      </a:dk2>
      <a:lt2>
        <a:srgbClr val="E7E6E6"/>
      </a:lt2>
      <a:accent1>
        <a:srgbClr val="CF003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Greta Raidma</dc:creator>
</cp:coreProperties>
</file>