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Barlow Condensed ExtraLight"/>
      <p:regular r:id="rId28"/>
      <p:bold r:id="rId29"/>
      <p:italic r:id="rId30"/>
      <p:boldItalic r:id="rId31"/>
    </p:embeddedFont>
    <p:embeddedFont>
      <p:font typeface="Barlow Condensed Medium"/>
      <p:regular r:id="rId32"/>
      <p:bold r:id="rId33"/>
      <p:italic r:id="rId34"/>
      <p:boldItalic r:id="rId35"/>
    </p:embeddedFont>
    <p:embeddedFont>
      <p:font typeface="Barlow Condensed"/>
      <p:regular r:id="rId36"/>
      <p:bold r:id="rId37"/>
      <p:italic r:id="rId38"/>
      <p:boldItalic r:id="rId39"/>
    </p:embeddedFont>
    <p:embeddedFont>
      <p:font typeface="EB Garamond"/>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44" roundtripDataSignature="AMtx7mh37yaxmFOvLrqJLgvsuaGdezzN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regular.fntdata"/><Relationship Id="rId20" Type="http://schemas.openxmlformats.org/officeDocument/2006/relationships/slide" Target="slides/slide15.xml"/><Relationship Id="rId42" Type="http://schemas.openxmlformats.org/officeDocument/2006/relationships/font" Target="fonts/EBGaramond-italic.fntdata"/><Relationship Id="rId41" Type="http://schemas.openxmlformats.org/officeDocument/2006/relationships/font" Target="fonts/EBGaramond-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EBGaramond-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BarlowCondensedExtraLigh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Extra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ExtraLight-boldItalic.fntdata"/><Relationship Id="rId30" Type="http://schemas.openxmlformats.org/officeDocument/2006/relationships/font" Target="fonts/BarlowCondensedExtraLight-italic.fntdata"/><Relationship Id="rId11" Type="http://schemas.openxmlformats.org/officeDocument/2006/relationships/slide" Target="slides/slide6.xml"/><Relationship Id="rId33" Type="http://schemas.openxmlformats.org/officeDocument/2006/relationships/font" Target="fonts/BarlowCondensedMedium-bold.fntdata"/><Relationship Id="rId10" Type="http://schemas.openxmlformats.org/officeDocument/2006/relationships/slide" Target="slides/slide5.xml"/><Relationship Id="rId32" Type="http://schemas.openxmlformats.org/officeDocument/2006/relationships/font" Target="fonts/BarlowCondensedMedium-regular.fntdata"/><Relationship Id="rId13" Type="http://schemas.openxmlformats.org/officeDocument/2006/relationships/slide" Target="slides/slide8.xml"/><Relationship Id="rId35" Type="http://schemas.openxmlformats.org/officeDocument/2006/relationships/font" Target="fonts/BarlowCondensedMedium-boldItalic.fntdata"/><Relationship Id="rId12" Type="http://schemas.openxmlformats.org/officeDocument/2006/relationships/slide" Target="slides/slide7.xml"/><Relationship Id="rId34" Type="http://schemas.openxmlformats.org/officeDocument/2006/relationships/font" Target="fonts/BarlowCondensedMedium-italic.fntdata"/><Relationship Id="rId15" Type="http://schemas.openxmlformats.org/officeDocument/2006/relationships/slide" Target="slides/slide10.xml"/><Relationship Id="rId37" Type="http://schemas.openxmlformats.org/officeDocument/2006/relationships/font" Target="fonts/BarlowCondensed-bold.fntdata"/><Relationship Id="rId14" Type="http://schemas.openxmlformats.org/officeDocument/2006/relationships/slide" Target="slides/slide9.xml"/><Relationship Id="rId36" Type="http://schemas.openxmlformats.org/officeDocument/2006/relationships/font" Target="fonts/BarlowCondensed-regular.fntdata"/><Relationship Id="rId17" Type="http://schemas.openxmlformats.org/officeDocument/2006/relationships/slide" Target="slides/slide12.xml"/><Relationship Id="rId39" Type="http://schemas.openxmlformats.org/officeDocument/2006/relationships/font" Target="fonts/BarlowCondensed-boldItalic.fntdata"/><Relationship Id="rId16" Type="http://schemas.openxmlformats.org/officeDocument/2006/relationships/slide" Target="slides/slide11.xml"/><Relationship Id="rId38" Type="http://schemas.openxmlformats.org/officeDocument/2006/relationships/font" Target="fonts/BarlowCondense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ylokool.com/helisalv/iseseisvalt-motlema/mis-problee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ylokool.com/helisalv/iseseisvalt-motlema/mis-problee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ylokool.com/helisalv/iseseisvalt-motlema/mis-problee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96" name="Google Shape;1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2bb6c83c8_0_5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42bb6c83c8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24" name="Google Shape;22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388c59015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2388c59015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31" name="Google Shape;231;g22388c59015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388c59015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2388c59015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38" name="Google Shape;238;g22388c59015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2bb6c83c8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242bb6c83c8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2bb6c83c8_0_5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242bb6c83c8_0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42bb6c83c8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g242bb6c83c8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42bb6c83c8_0_6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42bb6c83c8_0_6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61" name="Google Shape;261;g242bb6c83c8_0_6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2388c59015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2388c5901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49" name="Google Shape;1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388c5901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22388c59015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Probleem on:</a:t>
            </a:r>
            <a:endParaRPr/>
          </a:p>
          <a:p>
            <a:pPr indent="-228600" lvl="0" marL="457200" marR="0" rtl="0" algn="l">
              <a:lnSpc>
                <a:spcPct val="100000"/>
              </a:lnSpc>
              <a:spcBef>
                <a:spcPts val="0"/>
              </a:spcBef>
              <a:spcAft>
                <a:spcPts val="0"/>
              </a:spcAft>
              <a:buSzPts val="1400"/>
              <a:buNone/>
            </a:pPr>
            <a:r>
              <a:rPr lang="en-US"/>
              <a:t> - Lahendust nõudev küsimus</a:t>
            </a:r>
            <a:endParaRPr/>
          </a:p>
          <a:p>
            <a:pPr indent="-228600" lvl="0" marL="457200" marR="0" rtl="0" algn="l">
              <a:lnSpc>
                <a:spcPct val="100000"/>
              </a:lnSpc>
              <a:spcBef>
                <a:spcPts val="0"/>
              </a:spcBef>
              <a:spcAft>
                <a:spcPts val="0"/>
              </a:spcAft>
              <a:buSzPts val="1400"/>
              <a:buNone/>
            </a:pPr>
            <a:r>
              <a:rPr lang="en-US"/>
              <a:t> - Takistus, väljakutse</a:t>
            </a:r>
            <a:endParaRPr/>
          </a:p>
          <a:p>
            <a:pPr indent="-228600" lvl="0" marL="457200" marR="0" rtl="0" algn="l">
              <a:lnSpc>
                <a:spcPct val="100000"/>
              </a:lnSpc>
              <a:spcBef>
                <a:spcPts val="0"/>
              </a:spcBef>
              <a:spcAft>
                <a:spcPts val="0"/>
              </a:spcAft>
              <a:buSzPts val="1400"/>
              <a:buNone/>
            </a:pPr>
            <a:r>
              <a:rPr lang="en-US"/>
              <a:t> -  Vastuolu</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Kuula: Ülo Vooglaid, </a:t>
            </a:r>
            <a:r>
              <a:rPr lang="en-US" sz="1000" u="sng">
                <a:solidFill>
                  <a:schemeClr val="hlink"/>
                </a:solidFill>
                <a:hlinkClick r:id="rId2"/>
              </a:rPr>
              <a:t>Mis on probleem?</a:t>
            </a:r>
            <a:endParaRPr sz="1000"/>
          </a:p>
        </p:txBody>
      </p:sp>
      <p:sp>
        <p:nvSpPr>
          <p:cNvPr id="160" name="Google Shape;160;g22388c59015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42bb6c83c8_0_5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42bb6c83c8_0_5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Probleem on:</a:t>
            </a:r>
            <a:endParaRPr/>
          </a:p>
          <a:p>
            <a:pPr indent="-228600" lvl="0" marL="457200" marR="0" rtl="0" algn="l">
              <a:lnSpc>
                <a:spcPct val="100000"/>
              </a:lnSpc>
              <a:spcBef>
                <a:spcPts val="0"/>
              </a:spcBef>
              <a:spcAft>
                <a:spcPts val="0"/>
              </a:spcAft>
              <a:buSzPts val="1400"/>
              <a:buNone/>
            </a:pPr>
            <a:r>
              <a:rPr lang="en-US"/>
              <a:t> - Lahendust nõudev küsimus</a:t>
            </a:r>
            <a:endParaRPr/>
          </a:p>
          <a:p>
            <a:pPr indent="-228600" lvl="0" marL="457200" marR="0" rtl="0" algn="l">
              <a:lnSpc>
                <a:spcPct val="100000"/>
              </a:lnSpc>
              <a:spcBef>
                <a:spcPts val="0"/>
              </a:spcBef>
              <a:spcAft>
                <a:spcPts val="0"/>
              </a:spcAft>
              <a:buSzPts val="1400"/>
              <a:buNone/>
            </a:pPr>
            <a:r>
              <a:rPr lang="en-US"/>
              <a:t> - Takistus, väljakutse</a:t>
            </a:r>
            <a:endParaRPr/>
          </a:p>
          <a:p>
            <a:pPr indent="-228600" lvl="0" marL="457200" marR="0" rtl="0" algn="l">
              <a:lnSpc>
                <a:spcPct val="100000"/>
              </a:lnSpc>
              <a:spcBef>
                <a:spcPts val="0"/>
              </a:spcBef>
              <a:spcAft>
                <a:spcPts val="0"/>
              </a:spcAft>
              <a:buSzPts val="1400"/>
              <a:buNone/>
            </a:pPr>
            <a:r>
              <a:rPr lang="en-US"/>
              <a:t> -  Vastuolu</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Kuula: Ülo Vooglaid, </a:t>
            </a:r>
            <a:r>
              <a:rPr lang="en-US" sz="1000" u="sng">
                <a:solidFill>
                  <a:schemeClr val="hlink"/>
                </a:solidFill>
                <a:hlinkClick r:id="rId2"/>
              </a:rPr>
              <a:t>Mis on probleem?</a:t>
            </a:r>
            <a:endParaRPr sz="1000"/>
          </a:p>
        </p:txBody>
      </p:sp>
      <p:sp>
        <p:nvSpPr>
          <p:cNvPr id="169" name="Google Shape;169;g242bb6c83c8_0_5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POkemon go</a:t>
            </a:r>
            <a:endParaRPr/>
          </a:p>
          <a:p>
            <a:pPr indent="-228600" lvl="0" marL="457200" marR="0" rtl="0" algn="l">
              <a:lnSpc>
                <a:spcPct val="100000"/>
              </a:lnSpc>
              <a:spcBef>
                <a:spcPts val="0"/>
              </a:spcBef>
              <a:spcAft>
                <a:spcPts val="0"/>
              </a:spcAft>
              <a:buSzPts val="1400"/>
              <a:buNone/>
            </a:pPr>
            <a:r>
              <a:rPr lang="en-US"/>
              <a:t>Probleem on:</a:t>
            </a:r>
            <a:endParaRPr/>
          </a:p>
          <a:p>
            <a:pPr indent="-228600" lvl="0" marL="457200" marR="0" rtl="0" algn="l">
              <a:lnSpc>
                <a:spcPct val="100000"/>
              </a:lnSpc>
              <a:spcBef>
                <a:spcPts val="0"/>
              </a:spcBef>
              <a:spcAft>
                <a:spcPts val="0"/>
              </a:spcAft>
              <a:buSzPts val="1400"/>
              <a:buNone/>
            </a:pPr>
            <a:r>
              <a:rPr lang="en-US"/>
              <a:t> - Lahendust nõudev küsimus</a:t>
            </a:r>
            <a:endParaRPr/>
          </a:p>
          <a:p>
            <a:pPr indent="-228600" lvl="0" marL="457200" marR="0" rtl="0" algn="l">
              <a:lnSpc>
                <a:spcPct val="100000"/>
              </a:lnSpc>
              <a:spcBef>
                <a:spcPts val="0"/>
              </a:spcBef>
              <a:spcAft>
                <a:spcPts val="0"/>
              </a:spcAft>
              <a:buSzPts val="1400"/>
              <a:buNone/>
            </a:pPr>
            <a:r>
              <a:rPr lang="en-US"/>
              <a:t> - Takistus, väljakutse</a:t>
            </a:r>
            <a:endParaRPr/>
          </a:p>
          <a:p>
            <a:pPr indent="-228600" lvl="0" marL="457200" marR="0" rtl="0" algn="l">
              <a:lnSpc>
                <a:spcPct val="100000"/>
              </a:lnSpc>
              <a:spcBef>
                <a:spcPts val="0"/>
              </a:spcBef>
              <a:spcAft>
                <a:spcPts val="0"/>
              </a:spcAft>
              <a:buSzPts val="1400"/>
              <a:buNone/>
            </a:pPr>
            <a:r>
              <a:rPr lang="en-US"/>
              <a:t> -  Vastuolu</a:t>
            </a:r>
            <a:endParaRPr/>
          </a:p>
          <a:p>
            <a:pPr indent="0" lvl="0" marL="0" rtl="0" algn="l">
              <a:lnSpc>
                <a:spcPct val="100000"/>
              </a:lnSpc>
              <a:spcBef>
                <a:spcPts val="0"/>
              </a:spcBef>
              <a:spcAft>
                <a:spcPts val="0"/>
              </a:spcAft>
              <a:buSzPts val="1400"/>
              <a:buNone/>
            </a:pPr>
            <a:r>
              <a:t/>
            </a:r>
            <a:endParaRPr sz="1000"/>
          </a:p>
          <a:p>
            <a:pPr indent="0" lvl="0" marL="0" rtl="0" algn="l">
              <a:lnSpc>
                <a:spcPct val="100000"/>
              </a:lnSpc>
              <a:spcBef>
                <a:spcPts val="0"/>
              </a:spcBef>
              <a:spcAft>
                <a:spcPts val="0"/>
              </a:spcAft>
              <a:buSzPts val="1400"/>
              <a:buNone/>
            </a:pPr>
            <a:r>
              <a:rPr lang="en-US" sz="1000"/>
              <a:t>Kuula: Ülo Vooglaid, </a:t>
            </a:r>
            <a:r>
              <a:rPr lang="en-US" sz="1000" u="sng">
                <a:solidFill>
                  <a:schemeClr val="hlink"/>
                </a:solidFill>
                <a:hlinkClick r:id="rId2"/>
              </a:rPr>
              <a:t>Mis on probleem?</a:t>
            </a:r>
            <a:endParaRPr sz="1000"/>
          </a:p>
        </p:txBody>
      </p:sp>
      <p:sp>
        <p:nvSpPr>
          <p:cNvPr id="176" name="Google Shape;17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1400"/>
              <a:buFont typeface="Arial"/>
              <a:buAutoNum type="arabicPeriod"/>
            </a:pPr>
            <a:r>
              <a:rPr lang="en-US" sz="1000"/>
              <a:t>Mida, kui mitu ja kui hästi me plaanime teha?</a:t>
            </a:r>
            <a:endParaRPr/>
          </a:p>
          <a:p>
            <a:pPr indent="-457200" lvl="0" marL="457200" rtl="0" algn="l">
              <a:lnSpc>
                <a:spcPct val="100000"/>
              </a:lnSpc>
              <a:spcBef>
                <a:spcPts val="0"/>
              </a:spcBef>
              <a:spcAft>
                <a:spcPts val="0"/>
              </a:spcAft>
              <a:buSzPts val="1400"/>
              <a:buFont typeface="Arial"/>
              <a:buAutoNum type="arabicPeriod"/>
            </a:pPr>
            <a:r>
              <a:rPr lang="en-US" sz="1000"/>
              <a:t>Kui mitme inimeseni plaanime jõuda? </a:t>
            </a:r>
            <a:endParaRPr/>
          </a:p>
          <a:p>
            <a:pPr indent="-457200" lvl="0" marL="457200" rtl="0" algn="l">
              <a:lnSpc>
                <a:spcPct val="100000"/>
              </a:lnSpc>
              <a:spcBef>
                <a:spcPts val="0"/>
              </a:spcBef>
              <a:spcAft>
                <a:spcPts val="0"/>
              </a:spcAft>
              <a:buSzPts val="1400"/>
              <a:buFont typeface="Arial"/>
              <a:buAutoNum type="arabicPeriod"/>
            </a:pPr>
            <a:r>
              <a:rPr lang="en-US" sz="1000"/>
              <a:t>Mitmeid elusid  plaanime oma tegevusega mõjutada?</a:t>
            </a:r>
            <a:endParaRPr/>
          </a:p>
          <a:p>
            <a:pPr indent="-457200" lvl="0" marL="457200" rtl="0" algn="l">
              <a:lnSpc>
                <a:spcPct val="100000"/>
              </a:lnSpc>
              <a:spcBef>
                <a:spcPts val="0"/>
              </a:spcBef>
              <a:spcAft>
                <a:spcPts val="0"/>
              </a:spcAft>
              <a:buSzPts val="1400"/>
              <a:buFont typeface="Arial"/>
              <a:buAutoNum type="arabicPeriod"/>
            </a:pPr>
            <a:r>
              <a:rPr lang="en-US" sz="1000"/>
              <a:t>Kas me saame üldse midagi muuta?</a:t>
            </a:r>
            <a:endParaRPr/>
          </a:p>
          <a:p>
            <a:pPr indent="-457200" lvl="0" marL="457200" rtl="0" algn="l">
              <a:lnSpc>
                <a:spcPct val="100000"/>
              </a:lnSpc>
              <a:spcBef>
                <a:spcPts val="0"/>
              </a:spcBef>
              <a:spcAft>
                <a:spcPts val="0"/>
              </a:spcAft>
              <a:buSzPts val="1400"/>
              <a:buFont typeface="Arial"/>
              <a:buAutoNum type="arabicPeriod"/>
            </a:pPr>
            <a:r>
              <a:rPr lang="en-US" sz="1000"/>
              <a:t>Jne</a:t>
            </a:r>
            <a:endParaRPr/>
          </a:p>
          <a:p>
            <a:pPr indent="-228600" lvl="0" marL="457200" marR="0" rtl="0" algn="l">
              <a:lnSpc>
                <a:spcPct val="100000"/>
              </a:lnSpc>
              <a:spcBef>
                <a:spcPts val="0"/>
              </a:spcBef>
              <a:spcAft>
                <a:spcPts val="0"/>
              </a:spcAft>
              <a:buSzPts val="1400"/>
              <a:buNone/>
            </a:pPr>
            <a:r>
              <a:t/>
            </a:r>
            <a:endParaRPr sz="1000"/>
          </a:p>
        </p:txBody>
      </p:sp>
      <p:sp>
        <p:nvSpPr>
          <p:cNvPr id="184" name="Google Shape;1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5"/>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5"/>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5"/>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5"/>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5"/>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5"/>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5"/>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4"/>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5"/>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5"/>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5"/>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6"/>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6"/>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7"/>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7"/>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7"/>
          <p:cNvSpPr/>
          <p:nvPr>
            <p:ph idx="2" type="pic"/>
          </p:nvPr>
        </p:nvSpPr>
        <p:spPr>
          <a:xfrm>
            <a:off x="3455876" y="519522"/>
            <a:ext cx="2160000" cy="2160000"/>
          </a:xfrm>
          <a:prstGeom prst="rect">
            <a:avLst/>
          </a:prstGeom>
          <a:noFill/>
          <a:ln>
            <a:noFill/>
          </a:ln>
        </p:spPr>
      </p:sp>
      <p:sp>
        <p:nvSpPr>
          <p:cNvPr id="63" name="Google Shape;63;p27"/>
          <p:cNvSpPr/>
          <p:nvPr>
            <p:ph idx="3" type="pic"/>
          </p:nvPr>
        </p:nvSpPr>
        <p:spPr>
          <a:xfrm>
            <a:off x="6156176" y="519522"/>
            <a:ext cx="2160000" cy="2160000"/>
          </a:xfrm>
          <a:prstGeom prst="rect">
            <a:avLst/>
          </a:prstGeom>
          <a:noFill/>
          <a:ln>
            <a:noFill/>
          </a:ln>
        </p:spPr>
      </p:sp>
      <p:sp>
        <p:nvSpPr>
          <p:cNvPr id="64" name="Google Shape;64;p27"/>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7"/>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28"/>
          <p:cNvSpPr/>
          <p:nvPr>
            <p:ph idx="2" type="pic"/>
          </p:nvPr>
        </p:nvSpPr>
        <p:spPr>
          <a:xfrm>
            <a:off x="763476" y="519522"/>
            <a:ext cx="2160000" cy="2160000"/>
          </a:xfrm>
          <a:prstGeom prst="rect">
            <a:avLst/>
          </a:prstGeom>
          <a:noFill/>
          <a:ln>
            <a:noFill/>
          </a:ln>
        </p:spPr>
      </p:sp>
      <p:sp>
        <p:nvSpPr>
          <p:cNvPr id="68" name="Google Shape;68;p28"/>
          <p:cNvSpPr/>
          <p:nvPr>
            <p:ph idx="3" type="pic"/>
          </p:nvPr>
        </p:nvSpPr>
        <p:spPr>
          <a:xfrm>
            <a:off x="6156176" y="519522"/>
            <a:ext cx="2160000" cy="2160000"/>
          </a:xfrm>
          <a:prstGeom prst="rect">
            <a:avLst/>
          </a:prstGeom>
          <a:noFill/>
          <a:ln>
            <a:noFill/>
          </a:ln>
        </p:spPr>
      </p:sp>
      <p:sp>
        <p:nvSpPr>
          <p:cNvPr id="69" name="Google Shape;69;p28"/>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28"/>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28"/>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29"/>
          <p:cNvSpPr/>
          <p:nvPr>
            <p:ph idx="2" type="pic"/>
          </p:nvPr>
        </p:nvSpPr>
        <p:spPr>
          <a:xfrm>
            <a:off x="3455876" y="519522"/>
            <a:ext cx="2160000" cy="2160000"/>
          </a:xfrm>
          <a:prstGeom prst="rect">
            <a:avLst/>
          </a:prstGeom>
          <a:noFill/>
          <a:ln>
            <a:noFill/>
          </a:ln>
        </p:spPr>
      </p:sp>
      <p:sp>
        <p:nvSpPr>
          <p:cNvPr id="75" name="Google Shape;75;p29"/>
          <p:cNvSpPr/>
          <p:nvPr>
            <p:ph idx="3" type="pic"/>
          </p:nvPr>
        </p:nvSpPr>
        <p:spPr>
          <a:xfrm>
            <a:off x="758676" y="519522"/>
            <a:ext cx="2160000" cy="2160000"/>
          </a:xfrm>
          <a:prstGeom prst="rect">
            <a:avLst/>
          </a:prstGeom>
          <a:noFill/>
          <a:ln>
            <a:noFill/>
          </a:ln>
        </p:spPr>
      </p:sp>
      <p:sp>
        <p:nvSpPr>
          <p:cNvPr id="76" name="Google Shape;76;p29"/>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29"/>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0"/>
          <p:cNvSpPr/>
          <p:nvPr>
            <p:ph idx="2" type="pic"/>
          </p:nvPr>
        </p:nvSpPr>
        <p:spPr>
          <a:xfrm>
            <a:off x="566445" y="777213"/>
            <a:ext cx="3240000" cy="3240000"/>
          </a:xfrm>
          <a:prstGeom prst="ellipse">
            <a:avLst/>
          </a:prstGeom>
          <a:noFill/>
          <a:ln>
            <a:noFill/>
          </a:ln>
        </p:spPr>
      </p:sp>
      <p:sp>
        <p:nvSpPr>
          <p:cNvPr id="82" name="Google Shape;82;p30"/>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1"/>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1"/>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2"/>
          <p:cNvSpPr/>
          <p:nvPr>
            <p:ph idx="2" type="pic"/>
          </p:nvPr>
        </p:nvSpPr>
        <p:spPr>
          <a:xfrm>
            <a:off x="4850090" y="0"/>
            <a:ext cx="4293911" cy="5143500"/>
          </a:xfrm>
          <a:prstGeom prst="rect">
            <a:avLst/>
          </a:prstGeom>
          <a:noFill/>
          <a:ln>
            <a:noFill/>
          </a:ln>
        </p:spPr>
      </p:sp>
      <p:sp>
        <p:nvSpPr>
          <p:cNvPr id="88" name="Google Shape;88;p32"/>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2"/>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3"/>
          <p:cNvSpPr/>
          <p:nvPr>
            <p:ph idx="2" type="pic"/>
          </p:nvPr>
        </p:nvSpPr>
        <p:spPr>
          <a:xfrm>
            <a:off x="4850090" y="0"/>
            <a:ext cx="4293911" cy="5143500"/>
          </a:xfrm>
          <a:prstGeom prst="rect">
            <a:avLst/>
          </a:prstGeom>
          <a:noFill/>
          <a:ln>
            <a:noFill/>
          </a:ln>
        </p:spPr>
      </p:sp>
      <p:sp>
        <p:nvSpPr>
          <p:cNvPr id="92" name="Google Shape;92;p33"/>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6"/>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4"/>
          <p:cNvSpPr/>
          <p:nvPr>
            <p:ph idx="2" type="pic"/>
          </p:nvPr>
        </p:nvSpPr>
        <p:spPr>
          <a:xfrm>
            <a:off x="381000" y="257175"/>
            <a:ext cx="8356600" cy="4010025"/>
          </a:xfrm>
          <a:prstGeom prst="rect">
            <a:avLst/>
          </a:prstGeom>
          <a:noFill/>
          <a:ln>
            <a:noFill/>
          </a:ln>
        </p:spPr>
      </p:sp>
      <p:sp>
        <p:nvSpPr>
          <p:cNvPr id="95" name="Google Shape;95;p34"/>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5"/>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6"/>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38"/>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39"/>
          <p:cNvSpPr/>
          <p:nvPr>
            <p:ph idx="2" type="pic"/>
          </p:nvPr>
        </p:nvSpPr>
        <p:spPr>
          <a:xfrm>
            <a:off x="985545" y="977548"/>
            <a:ext cx="1044000" cy="1044000"/>
          </a:xfrm>
          <a:prstGeom prst="ellipse">
            <a:avLst/>
          </a:prstGeom>
          <a:noFill/>
          <a:ln>
            <a:noFill/>
          </a:ln>
        </p:spPr>
      </p:sp>
      <p:sp>
        <p:nvSpPr>
          <p:cNvPr id="105" name="Google Shape;105;p39"/>
          <p:cNvSpPr/>
          <p:nvPr>
            <p:ph idx="3" type="pic"/>
          </p:nvPr>
        </p:nvSpPr>
        <p:spPr>
          <a:xfrm>
            <a:off x="3474745" y="977548"/>
            <a:ext cx="1044000" cy="1044000"/>
          </a:xfrm>
          <a:prstGeom prst="ellipse">
            <a:avLst/>
          </a:prstGeom>
          <a:noFill/>
          <a:ln>
            <a:noFill/>
          </a:ln>
        </p:spPr>
      </p:sp>
      <p:sp>
        <p:nvSpPr>
          <p:cNvPr id="106" name="Google Shape;106;p39"/>
          <p:cNvSpPr/>
          <p:nvPr>
            <p:ph idx="4" type="pic"/>
          </p:nvPr>
        </p:nvSpPr>
        <p:spPr>
          <a:xfrm>
            <a:off x="5887745" y="977548"/>
            <a:ext cx="1044000" cy="1044000"/>
          </a:xfrm>
          <a:prstGeom prst="ellipse">
            <a:avLst/>
          </a:prstGeom>
          <a:noFill/>
          <a:ln>
            <a:noFill/>
          </a:ln>
        </p:spPr>
      </p:sp>
      <p:sp>
        <p:nvSpPr>
          <p:cNvPr id="107" name="Google Shape;107;p39"/>
          <p:cNvSpPr/>
          <p:nvPr>
            <p:ph idx="5" type="pic"/>
          </p:nvPr>
        </p:nvSpPr>
        <p:spPr>
          <a:xfrm>
            <a:off x="6891045" y="2806348"/>
            <a:ext cx="1044000" cy="1044000"/>
          </a:xfrm>
          <a:prstGeom prst="ellipse">
            <a:avLst/>
          </a:prstGeom>
          <a:noFill/>
          <a:ln>
            <a:noFill/>
          </a:ln>
        </p:spPr>
      </p:sp>
      <p:sp>
        <p:nvSpPr>
          <p:cNvPr id="108" name="Google Shape;108;p39"/>
          <p:cNvSpPr/>
          <p:nvPr>
            <p:ph idx="6" type="pic"/>
          </p:nvPr>
        </p:nvSpPr>
        <p:spPr>
          <a:xfrm>
            <a:off x="4414545" y="2806348"/>
            <a:ext cx="1044000" cy="1044000"/>
          </a:xfrm>
          <a:prstGeom prst="ellipse">
            <a:avLst/>
          </a:prstGeom>
          <a:noFill/>
          <a:ln>
            <a:noFill/>
          </a:ln>
        </p:spPr>
      </p:sp>
      <p:sp>
        <p:nvSpPr>
          <p:cNvPr id="109" name="Google Shape;109;p39"/>
          <p:cNvSpPr/>
          <p:nvPr>
            <p:ph idx="7" type="pic"/>
          </p:nvPr>
        </p:nvSpPr>
        <p:spPr>
          <a:xfrm>
            <a:off x="1963445" y="2806348"/>
            <a:ext cx="1044000" cy="1044000"/>
          </a:xfrm>
          <a:prstGeom prst="ellipse">
            <a:avLst/>
          </a:prstGeom>
          <a:noFill/>
          <a:ln>
            <a:noFill/>
          </a:ln>
        </p:spPr>
      </p:sp>
      <p:sp>
        <p:nvSpPr>
          <p:cNvPr id="110" name="Google Shape;110;p39"/>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9"/>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9"/>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9"/>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9"/>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9"/>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9"/>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7"/>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7"/>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18"/>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8"/>
          <p:cNvSpPr/>
          <p:nvPr>
            <p:ph idx="2" type="pic"/>
          </p:nvPr>
        </p:nvSpPr>
        <p:spPr>
          <a:xfrm>
            <a:off x="4671398" y="-668680"/>
            <a:ext cx="6732000" cy="6732000"/>
          </a:xfrm>
          <a:prstGeom prst="ellipse">
            <a:avLst/>
          </a:prstGeom>
          <a:noFill/>
          <a:ln>
            <a:noFill/>
          </a:ln>
        </p:spPr>
      </p:sp>
      <p:sp>
        <p:nvSpPr>
          <p:cNvPr id="30" name="Google Shape;30;p18"/>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19"/>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0"/>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0"/>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1"/>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2"/>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2"/>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3"/>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4"/>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4"/>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oi.org/10.3390/ijerph18147223" TargetMode="External"/><Relationship Id="rId4" Type="http://schemas.openxmlformats.org/officeDocument/2006/relationships/hyperlink" Target="https://doi.org/10.1080/17408989.2021.1953459" TargetMode="External"/><Relationship Id="rId5" Type="http://schemas.openxmlformats.org/officeDocument/2006/relationships/hyperlink" Target="http://www.jstor.org/stable/26734202" TargetMode="External"/><Relationship Id="rId6" Type="http://schemas.openxmlformats.org/officeDocument/2006/relationships/hyperlink" Target="https://www.who.int/publications/i/item/978924001512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title"/>
          </p:nvPr>
        </p:nvSpPr>
        <p:spPr>
          <a:xfrm>
            <a:off x="3025224" y="3734377"/>
            <a:ext cx="2223300" cy="1023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EC008B"/>
              </a:buClr>
              <a:buSzPts val="7000"/>
              <a:buFont typeface="Barlow Condensed ExtraLight"/>
              <a:buNone/>
            </a:pPr>
            <a:r>
              <a:rPr lang="en-US" sz="2400">
                <a:solidFill>
                  <a:srgbClr val="24285D"/>
                </a:solidFill>
                <a:latin typeface="Barlow Condensed"/>
                <a:ea typeface="Barlow Condensed"/>
                <a:cs typeface="Barlow Condensed"/>
                <a:sym typeface="Barlow Condensed"/>
              </a:rPr>
              <a:t>	</a:t>
            </a:r>
            <a:endParaRPr>
              <a:latin typeface="Barlow Condensed"/>
              <a:ea typeface="Barlow Condensed"/>
              <a:cs typeface="Barlow Condensed"/>
              <a:sym typeface="Barlow Condensed"/>
            </a:endParaRPr>
          </a:p>
        </p:txBody>
      </p:sp>
      <p:sp>
        <p:nvSpPr>
          <p:cNvPr id="122" name="Google Shape;122;p1"/>
          <p:cNvSpPr/>
          <p:nvPr/>
        </p:nvSpPr>
        <p:spPr>
          <a:xfrm>
            <a:off x="0" y="361750"/>
            <a:ext cx="6278100" cy="2826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b="0" i="1" lang="en-US" sz="8100" u="none" cap="none" strike="noStrike">
                <a:solidFill>
                  <a:srgbClr val="EC008B"/>
                </a:solidFill>
                <a:latin typeface="Barlow Condensed ExtraLight"/>
                <a:ea typeface="Barlow Condensed ExtraLight"/>
                <a:cs typeface="Barlow Condensed ExtraLight"/>
                <a:sym typeface="Barlow Condensed ExtraLight"/>
              </a:rPr>
              <a:t>NOORTEKESKUSTE LIIKUMAPANEV JÕUD</a:t>
            </a:r>
            <a:endParaRPr b="0" i="0" sz="15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ph idx="1" type="body"/>
          </p:nvPr>
        </p:nvSpPr>
        <p:spPr>
          <a:xfrm>
            <a:off x="487550" y="1207975"/>
            <a:ext cx="7659600" cy="3200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SzPts val="2200"/>
              <a:buNone/>
            </a:pPr>
            <a:r>
              <a:rPr lang="en-US" sz="2000">
                <a:solidFill>
                  <a:srgbClr val="C00000"/>
                </a:solidFill>
                <a:latin typeface="Barlow Condensed"/>
                <a:ea typeface="Barlow Condensed"/>
                <a:cs typeface="Barlow Condensed"/>
                <a:sym typeface="Barlow Condensed"/>
              </a:rPr>
              <a:t>-</a:t>
            </a:r>
            <a:r>
              <a:rPr lang="en-US" sz="2000">
                <a:solidFill>
                  <a:srgbClr val="24285D"/>
                </a:solidFill>
                <a:latin typeface="Barlow Condensed"/>
                <a:ea typeface="Barlow Condensed"/>
                <a:cs typeface="Barlow Condensed"/>
                <a:sym typeface="Barlow Condensed"/>
              </a:rPr>
              <a:t> Noortekeskuste külastamine sisendi saamiseks</a:t>
            </a:r>
            <a:endParaRPr sz="20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Clr>
                <a:srgbClr val="000000"/>
              </a:buClr>
              <a:buSzPts val="2200"/>
              <a:buFont typeface="Arial"/>
              <a:buNone/>
            </a:pPr>
            <a:r>
              <a:rPr lang="en-US" sz="2000">
                <a:solidFill>
                  <a:srgbClr val="C00000"/>
                </a:solidFill>
                <a:latin typeface="Barlow Condensed"/>
                <a:ea typeface="Barlow Condensed"/>
                <a:cs typeface="Barlow Condensed"/>
                <a:sym typeface="Barlow Condensed"/>
              </a:rPr>
              <a:t>-</a:t>
            </a:r>
            <a:r>
              <a:rPr lang="en-US" sz="2000">
                <a:solidFill>
                  <a:srgbClr val="24285D"/>
                </a:solidFill>
                <a:latin typeface="Barlow Condensed"/>
                <a:ea typeface="Barlow Condensed"/>
                <a:cs typeface="Barlow Condensed"/>
                <a:sym typeface="Barlow Condensed"/>
              </a:rPr>
              <a:t> Teooria kogumine ning selle rakendamine praktikas</a:t>
            </a:r>
            <a:endParaRPr sz="20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000">
                <a:solidFill>
                  <a:srgbClr val="C00000"/>
                </a:solidFill>
                <a:latin typeface="Barlow Condensed"/>
                <a:ea typeface="Barlow Condensed"/>
                <a:cs typeface="Barlow Condensed"/>
                <a:sym typeface="Barlow Condensed"/>
              </a:rPr>
              <a:t>-</a:t>
            </a:r>
            <a:r>
              <a:rPr lang="en-US" sz="2000">
                <a:solidFill>
                  <a:srgbClr val="24285D"/>
                </a:solidFill>
                <a:latin typeface="Barlow Condensed"/>
                <a:ea typeface="Barlow Condensed"/>
                <a:cs typeface="Barlow Condensed"/>
                <a:sym typeface="Barlow Condensed"/>
              </a:rPr>
              <a:t> Tutvumine nutirakendusega Actionbound</a:t>
            </a:r>
            <a:endParaRPr sz="20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000">
                <a:solidFill>
                  <a:srgbClr val="C00000"/>
                </a:solidFill>
                <a:latin typeface="Barlow Condensed"/>
                <a:ea typeface="Barlow Condensed"/>
                <a:cs typeface="Barlow Condensed"/>
                <a:sym typeface="Barlow Condensed"/>
              </a:rPr>
              <a:t>- </a:t>
            </a:r>
            <a:r>
              <a:rPr lang="en-US" sz="2000">
                <a:solidFill>
                  <a:srgbClr val="24285D"/>
                </a:solidFill>
                <a:latin typeface="Barlow Condensed"/>
                <a:ea typeface="Barlow Condensed"/>
                <a:cs typeface="Barlow Condensed"/>
                <a:sym typeface="Barlow Condensed"/>
              </a:rPr>
              <a:t>Noorte kaasamine pilootprojekti valmimisse kolmes eri noortekeskuses (Viimsi, Põhja-Tallinn ja Keila noortekeskused)</a:t>
            </a:r>
            <a:endParaRPr sz="20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000">
                <a:solidFill>
                  <a:srgbClr val="C00000"/>
                </a:solidFill>
                <a:latin typeface="Barlow Condensed"/>
                <a:ea typeface="Barlow Condensed"/>
                <a:cs typeface="Barlow Condensed"/>
                <a:sym typeface="Barlow Condensed"/>
              </a:rPr>
              <a:t>- </a:t>
            </a:r>
            <a:r>
              <a:rPr lang="en-US" sz="2000">
                <a:solidFill>
                  <a:srgbClr val="24285D"/>
                </a:solidFill>
                <a:latin typeface="Barlow Condensed"/>
                <a:ea typeface="Barlow Condensed"/>
                <a:cs typeface="Barlow Condensed"/>
                <a:sym typeface="Barlow Condensed"/>
              </a:rPr>
              <a:t>Noortekeskustega koostöös rakenduse platvormil mängude piloteerimine</a:t>
            </a:r>
            <a:endParaRPr sz="20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000">
              <a:solidFill>
                <a:srgbClr val="C0000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000">
              <a:solidFill>
                <a:srgbClr val="C0000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Clr>
                <a:schemeClr val="dk1"/>
              </a:buClr>
              <a:buSzPts val="2200"/>
              <a:buFont typeface="Arial"/>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99" name="Google Shape;199;p8"/>
          <p:cNvSpPr txBox="1"/>
          <p:nvPr>
            <p:ph type="title"/>
          </p:nvPr>
        </p:nvSpPr>
        <p:spPr>
          <a:xfrm>
            <a:off x="439500" y="285400"/>
            <a:ext cx="6009900" cy="52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800">
                <a:solidFill>
                  <a:srgbClr val="EC008B"/>
                </a:solidFill>
                <a:latin typeface="Barlow Condensed ExtraLight"/>
                <a:ea typeface="Barlow Condensed ExtraLight"/>
                <a:cs typeface="Barlow Condensed ExtraLight"/>
                <a:sym typeface="Barlow Condensed ExtraLight"/>
              </a:rPr>
              <a:t>PROJEKTI TEGEVUSED JA MEETMED</a:t>
            </a:r>
            <a:endParaRPr i="1" sz="3800">
              <a:solidFill>
                <a:srgbClr val="EC008B"/>
              </a:solidFill>
              <a:latin typeface="Barlow Condensed ExtraLight"/>
              <a:ea typeface="Barlow Condensed ExtraLight"/>
              <a:cs typeface="Barlow Condensed ExtraLight"/>
              <a:sym typeface="Barlow Condensed ExtraLight"/>
            </a:endParaRPr>
          </a:p>
        </p:txBody>
      </p:sp>
      <p:pic>
        <p:nvPicPr>
          <p:cNvPr id="200" name="Google Shape;200;p8"/>
          <p:cNvPicPr preferRelativeResize="0"/>
          <p:nvPr/>
        </p:nvPicPr>
        <p:blipFill rotWithShape="1">
          <a:blip r:embed="rId3">
            <a:alphaModFix/>
          </a:blip>
          <a:srcRect b="0" l="16667" r="16666" t="0"/>
          <a:stretch/>
        </p:blipFill>
        <p:spPr>
          <a:xfrm>
            <a:off x="6751923" y="154648"/>
            <a:ext cx="2198700" cy="2198700"/>
          </a:xfrm>
          <a:prstGeom prst="ellipse">
            <a:avLst/>
          </a:prstGeom>
          <a:noFill/>
          <a:ln>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idx="1" type="body"/>
          </p:nvPr>
        </p:nvSpPr>
        <p:spPr>
          <a:xfrm>
            <a:off x="165525" y="1058850"/>
            <a:ext cx="4563000" cy="1902600"/>
          </a:xfrm>
          <a:prstGeom prst="rect">
            <a:avLst/>
          </a:prstGeom>
          <a:noFill/>
          <a:ln>
            <a:noFill/>
          </a:ln>
        </p:spPr>
        <p:txBody>
          <a:bodyPr anchorCtr="0" anchor="t" bIns="45700" lIns="91425" spcFirstLastPara="1" rIns="91425" wrap="square" tIns="45700">
            <a:noAutofit/>
          </a:bodyPr>
          <a:lstStyle/>
          <a:p>
            <a:pPr indent="-349250" lvl="0" marL="457200" rtl="0" algn="l">
              <a:lnSpc>
                <a:spcPct val="200000"/>
              </a:lnSpc>
              <a:spcBef>
                <a:spcPts val="0"/>
              </a:spcBef>
              <a:spcAft>
                <a:spcPts val="0"/>
              </a:spcAft>
              <a:buClr>
                <a:srgbClr val="24285D"/>
              </a:buClr>
              <a:buSzPts val="1900"/>
              <a:buFont typeface="Barlow Condensed"/>
              <a:buAutoNum type="arabicPeriod"/>
            </a:pPr>
            <a:r>
              <a:rPr lang="en-US" sz="1900">
                <a:solidFill>
                  <a:srgbClr val="24285D"/>
                </a:solidFill>
                <a:latin typeface="Barlow Condensed"/>
                <a:ea typeface="Barlow Condensed"/>
                <a:cs typeface="Barlow Condensed"/>
                <a:sym typeface="Barlow Condensed"/>
              </a:rPr>
              <a:t>Projektiga tutvumine</a:t>
            </a:r>
            <a:endParaRPr sz="2300"/>
          </a:p>
          <a:p>
            <a:pPr indent="-349250" lvl="0" marL="457200" rtl="0" algn="l">
              <a:lnSpc>
                <a:spcPct val="200000"/>
              </a:lnSpc>
              <a:spcBef>
                <a:spcPts val="0"/>
              </a:spcBef>
              <a:spcAft>
                <a:spcPts val="0"/>
              </a:spcAft>
              <a:buClr>
                <a:srgbClr val="24285D"/>
              </a:buClr>
              <a:buSzPts val="1900"/>
              <a:buFont typeface="Barlow Condensed"/>
              <a:buAutoNum type="arabicPeriod"/>
            </a:pPr>
            <a:r>
              <a:rPr lang="en-US" sz="1900">
                <a:solidFill>
                  <a:srgbClr val="24285D"/>
                </a:solidFill>
                <a:latin typeface="Barlow Condensed"/>
                <a:ea typeface="Barlow Condensed"/>
                <a:cs typeface="Barlow Condensed"/>
                <a:sym typeface="Barlow Condensed"/>
              </a:rPr>
              <a:t>Teoreetilise materjali kogumine ja  koostamine</a:t>
            </a:r>
            <a:endParaRPr sz="1900">
              <a:solidFill>
                <a:srgbClr val="24285D"/>
              </a:solidFill>
              <a:latin typeface="Barlow Condensed"/>
              <a:ea typeface="Barlow Condensed"/>
              <a:cs typeface="Barlow Condensed"/>
              <a:sym typeface="Barlow Condensed"/>
            </a:endParaRPr>
          </a:p>
          <a:p>
            <a:pPr indent="-349250" lvl="0" marL="457200" rtl="0" algn="l">
              <a:lnSpc>
                <a:spcPct val="200000"/>
              </a:lnSpc>
              <a:spcBef>
                <a:spcPts val="0"/>
              </a:spcBef>
              <a:spcAft>
                <a:spcPts val="0"/>
              </a:spcAft>
              <a:buClr>
                <a:srgbClr val="24285D"/>
              </a:buClr>
              <a:buSzPts val="1900"/>
              <a:buFont typeface="Barlow Condensed"/>
              <a:buAutoNum type="arabicPeriod"/>
            </a:pPr>
            <a:r>
              <a:rPr lang="en-US" sz="1900">
                <a:solidFill>
                  <a:srgbClr val="24285D"/>
                </a:solidFill>
                <a:latin typeface="Barlow Condensed"/>
                <a:ea typeface="Barlow Condensed"/>
                <a:cs typeface="Barlow Condensed"/>
                <a:sym typeface="Barlow Condensed"/>
              </a:rPr>
              <a:t>Kontakti loomine 8 noortekeskusega</a:t>
            </a:r>
            <a:endParaRPr sz="1900">
              <a:solidFill>
                <a:srgbClr val="24285D"/>
              </a:solidFill>
              <a:latin typeface="Barlow Condensed"/>
              <a:ea typeface="Barlow Condensed"/>
              <a:cs typeface="Barlow Condensed"/>
              <a:sym typeface="Barlow Condensed"/>
            </a:endParaRPr>
          </a:p>
          <a:p>
            <a:pPr indent="-349250" lvl="0" marL="457200" rtl="0" algn="l">
              <a:lnSpc>
                <a:spcPct val="200000"/>
              </a:lnSpc>
              <a:spcBef>
                <a:spcPts val="0"/>
              </a:spcBef>
              <a:spcAft>
                <a:spcPts val="0"/>
              </a:spcAft>
              <a:buClr>
                <a:srgbClr val="24285D"/>
              </a:buClr>
              <a:buSzPts val="1900"/>
              <a:buFont typeface="Barlow Condensed"/>
              <a:buAutoNum type="arabicPeriod"/>
            </a:pPr>
            <a:r>
              <a:rPr lang="en-US" sz="1900">
                <a:solidFill>
                  <a:srgbClr val="24285D"/>
                </a:solidFill>
                <a:latin typeface="Barlow Condensed"/>
                <a:ea typeface="Barlow Condensed"/>
                <a:cs typeface="Barlow Condensed"/>
                <a:sym typeface="Barlow Condensed"/>
              </a:rPr>
              <a:t>Actionbound rakendusega tutvumine</a:t>
            </a:r>
            <a:endParaRPr sz="1900">
              <a:solidFill>
                <a:srgbClr val="24285D"/>
              </a:solidFill>
              <a:latin typeface="Barlow Condensed"/>
              <a:ea typeface="Barlow Condensed"/>
              <a:cs typeface="Barlow Condensed"/>
              <a:sym typeface="Barlow Condensed"/>
            </a:endParaRPr>
          </a:p>
          <a:p>
            <a:pPr indent="-349250" lvl="0" marL="457200" rtl="0" algn="l">
              <a:lnSpc>
                <a:spcPct val="200000"/>
              </a:lnSpc>
              <a:spcBef>
                <a:spcPts val="0"/>
              </a:spcBef>
              <a:spcAft>
                <a:spcPts val="0"/>
              </a:spcAft>
              <a:buClr>
                <a:srgbClr val="24285D"/>
              </a:buClr>
              <a:buSzPts val="1900"/>
              <a:buFont typeface="Barlow Condensed"/>
              <a:buAutoNum type="arabicPeriod"/>
            </a:pPr>
            <a:r>
              <a:rPr lang="en-US" sz="1900">
                <a:solidFill>
                  <a:srgbClr val="24285D"/>
                </a:solidFill>
                <a:latin typeface="Barlow Condensed"/>
                <a:ea typeface="Barlow Condensed"/>
                <a:cs typeface="Barlow Condensed"/>
                <a:sym typeface="Barlow Condensed"/>
              </a:rPr>
              <a:t>Vahekokkuvõtte tegemine</a:t>
            </a:r>
            <a:endParaRPr sz="19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400"/>
              <a:buNone/>
            </a:pPr>
            <a:r>
              <a:t/>
            </a:r>
            <a:endParaRPr sz="20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400"/>
              <a:buNone/>
            </a:pPr>
            <a:r>
              <a:t/>
            </a:r>
            <a:endParaRPr sz="1700">
              <a:solidFill>
                <a:srgbClr val="24285D"/>
              </a:solidFill>
              <a:latin typeface="Barlow Condensed"/>
              <a:ea typeface="Barlow Condensed"/>
              <a:cs typeface="Barlow Condensed"/>
              <a:sym typeface="Barlow Condensed"/>
            </a:endParaRPr>
          </a:p>
          <a:p>
            <a:pPr indent="-190500" lvl="0" marL="342900" rtl="0" algn="l">
              <a:lnSpc>
                <a:spcPct val="120000"/>
              </a:lnSpc>
              <a:spcBef>
                <a:spcPts val="1000"/>
              </a:spcBef>
              <a:spcAft>
                <a:spcPts val="0"/>
              </a:spcAft>
              <a:buSzPts val="2400"/>
              <a:buFont typeface="Merriweather Sans"/>
              <a:buNone/>
            </a:pPr>
            <a:r>
              <a:t/>
            </a:r>
            <a:endParaRPr sz="2000">
              <a:solidFill>
                <a:srgbClr val="24285D"/>
              </a:solidFill>
              <a:latin typeface="Barlow Condensed"/>
              <a:ea typeface="Barlow Condensed"/>
              <a:cs typeface="Barlow Condensed"/>
              <a:sym typeface="Barlow Condensed"/>
            </a:endParaRPr>
          </a:p>
        </p:txBody>
      </p:sp>
      <p:sp>
        <p:nvSpPr>
          <p:cNvPr id="206" name="Google Shape;206;p9"/>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TEGEVUSKAVA</a:t>
            </a:r>
            <a:endParaRPr i="1" sz="4500">
              <a:solidFill>
                <a:srgbClr val="EC008B"/>
              </a:solidFill>
              <a:latin typeface="Barlow Condensed ExtraLight"/>
              <a:ea typeface="Barlow Condensed ExtraLight"/>
              <a:cs typeface="Barlow Condensed ExtraLight"/>
              <a:sym typeface="Barlow Condensed ExtraLight"/>
            </a:endParaRPr>
          </a:p>
        </p:txBody>
      </p:sp>
      <p:sp>
        <p:nvSpPr>
          <p:cNvPr id="207" name="Google Shape;207;p9"/>
          <p:cNvSpPr txBox="1"/>
          <p:nvPr>
            <p:ph idx="1" type="body"/>
          </p:nvPr>
        </p:nvSpPr>
        <p:spPr>
          <a:xfrm>
            <a:off x="4728526" y="1058850"/>
            <a:ext cx="4563000" cy="129930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1000"/>
              </a:spcBef>
              <a:spcAft>
                <a:spcPts val="0"/>
              </a:spcAft>
              <a:buSzPts val="2400"/>
              <a:buNone/>
            </a:pPr>
            <a:r>
              <a:rPr lang="en-US" sz="1900">
                <a:solidFill>
                  <a:srgbClr val="24285D"/>
                </a:solidFill>
                <a:latin typeface="Barlow Condensed"/>
                <a:ea typeface="Barlow Condensed"/>
                <a:cs typeface="Barlow Condensed"/>
                <a:sym typeface="Barlow Condensed"/>
              </a:rPr>
              <a:t>6. Koostööpartnerite leidmine</a:t>
            </a:r>
            <a:endParaRPr sz="19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SzPts val="2400"/>
              <a:buNone/>
            </a:pPr>
            <a:r>
              <a:rPr lang="en-US" sz="1900">
                <a:solidFill>
                  <a:srgbClr val="24285D"/>
                </a:solidFill>
                <a:latin typeface="Barlow Condensed"/>
                <a:ea typeface="Barlow Condensed"/>
                <a:cs typeface="Barlow Condensed"/>
                <a:sym typeface="Barlow Condensed"/>
              </a:rPr>
              <a:t>7. Plakati koostamine</a:t>
            </a:r>
            <a:endParaRPr sz="19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SzPts val="2400"/>
              <a:buNone/>
            </a:pPr>
            <a:r>
              <a:rPr lang="en-US" sz="1900">
                <a:solidFill>
                  <a:srgbClr val="24285D"/>
                </a:solidFill>
                <a:latin typeface="Barlow Condensed"/>
                <a:ea typeface="Barlow Condensed"/>
                <a:cs typeface="Barlow Condensed"/>
                <a:sym typeface="Barlow Condensed"/>
              </a:rPr>
              <a:t>8. Actionbound'ide loomine koos noortega Põhja-Tallinna, Viimsi ja Keila noortekeskustes</a:t>
            </a:r>
            <a:endParaRPr sz="19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SzPts val="2400"/>
              <a:buNone/>
            </a:pPr>
            <a:r>
              <a:rPr lang="en-US" sz="1900">
                <a:solidFill>
                  <a:srgbClr val="24285D"/>
                </a:solidFill>
                <a:latin typeface="Barlow Condensed"/>
                <a:ea typeface="Barlow Condensed"/>
                <a:cs typeface="Barlow Condensed"/>
                <a:sym typeface="Barlow Condensed"/>
              </a:rPr>
              <a:t>9. Actionbound'ide mängimine 15.04.2023-16.04.2023</a:t>
            </a:r>
            <a:endParaRPr sz="19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SzPts val="2400"/>
              <a:buNone/>
            </a:pPr>
            <a:r>
              <a:rPr lang="en-US" sz="1900">
                <a:solidFill>
                  <a:srgbClr val="24285D"/>
                </a:solidFill>
                <a:latin typeface="Barlow Condensed"/>
                <a:ea typeface="Barlow Condensed"/>
                <a:cs typeface="Barlow Condensed"/>
                <a:sym typeface="Barlow Condensed"/>
              </a:rPr>
              <a:t>10 Kokkuvõte ja tulemuste/projekti analüüs</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SzPts val="2400"/>
              <a:buNone/>
            </a:pPr>
            <a:r>
              <a:t/>
            </a:r>
            <a:endParaRPr sz="1700">
              <a:solidFill>
                <a:srgbClr val="24285D"/>
              </a:solidFill>
              <a:latin typeface="Barlow Condensed"/>
              <a:ea typeface="Barlow Condensed"/>
              <a:cs typeface="Barlow Condensed"/>
              <a:sym typeface="Barlow Condensed"/>
            </a:endParaRPr>
          </a:p>
          <a:p>
            <a:pPr indent="-190500" lvl="0" marL="342900" rtl="0" algn="l">
              <a:lnSpc>
                <a:spcPct val="120000"/>
              </a:lnSpc>
              <a:spcBef>
                <a:spcPts val="1000"/>
              </a:spcBef>
              <a:spcAft>
                <a:spcPts val="0"/>
              </a:spcAft>
              <a:buSzPts val="2400"/>
              <a:buFont typeface="Merriweather Sans"/>
              <a:buNone/>
            </a:pPr>
            <a:r>
              <a:t/>
            </a:r>
            <a:endParaRPr sz="20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42bb6c83c8_0_506"/>
          <p:cNvPicPr preferRelativeResize="0"/>
          <p:nvPr/>
        </p:nvPicPr>
        <p:blipFill rotWithShape="1">
          <a:blip r:embed="rId3">
            <a:alphaModFix/>
          </a:blip>
          <a:srcRect b="961" l="0" r="3203" t="12383"/>
          <a:stretch/>
        </p:blipFill>
        <p:spPr>
          <a:xfrm>
            <a:off x="169175" y="320525"/>
            <a:ext cx="4515100" cy="3029500"/>
          </a:xfrm>
          <a:prstGeom prst="rect">
            <a:avLst/>
          </a:prstGeom>
          <a:noFill/>
          <a:ln>
            <a:noFill/>
          </a:ln>
        </p:spPr>
      </p:pic>
      <p:pic>
        <p:nvPicPr>
          <p:cNvPr id="213" name="Google Shape;213;g242bb6c83c8_0_506"/>
          <p:cNvPicPr preferRelativeResize="0"/>
          <p:nvPr/>
        </p:nvPicPr>
        <p:blipFill rotWithShape="1">
          <a:blip r:embed="rId4">
            <a:alphaModFix/>
          </a:blip>
          <a:srcRect b="4599" l="0" r="0" t="6099"/>
          <a:stretch/>
        </p:blipFill>
        <p:spPr>
          <a:xfrm>
            <a:off x="4884075" y="1791225"/>
            <a:ext cx="3981700" cy="3281200"/>
          </a:xfrm>
          <a:prstGeom prst="rect">
            <a:avLst/>
          </a:prstGeom>
          <a:noFill/>
          <a:ln>
            <a:noFill/>
          </a:ln>
        </p:spPr>
      </p:pic>
      <p:sp>
        <p:nvSpPr>
          <p:cNvPr id="214" name="Google Shape;214;g242bb6c83c8_0_506"/>
          <p:cNvSpPr txBox="1"/>
          <p:nvPr/>
        </p:nvSpPr>
        <p:spPr>
          <a:xfrm>
            <a:off x="169225" y="3350025"/>
            <a:ext cx="451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24285D"/>
                </a:solidFill>
                <a:latin typeface="Barlow Condensed"/>
                <a:ea typeface="Barlow Condensed"/>
                <a:cs typeface="Barlow Condensed"/>
                <a:sym typeface="Barlow Condensed"/>
              </a:rPr>
              <a:t>ActionBoundi loomine koos noortega Põhja-Tallinna noortekeskuses</a:t>
            </a:r>
            <a:endParaRPr>
              <a:solidFill>
                <a:srgbClr val="24285D"/>
              </a:solidFill>
              <a:latin typeface="Barlow Condensed"/>
              <a:ea typeface="Barlow Condensed"/>
              <a:cs typeface="Barlow Condensed"/>
              <a:sym typeface="Barlow Condensed"/>
            </a:endParaRPr>
          </a:p>
        </p:txBody>
      </p:sp>
      <p:sp>
        <p:nvSpPr>
          <p:cNvPr id="215" name="Google Shape;215;g242bb6c83c8_0_506"/>
          <p:cNvSpPr txBox="1"/>
          <p:nvPr/>
        </p:nvSpPr>
        <p:spPr>
          <a:xfrm>
            <a:off x="4884075" y="1391025"/>
            <a:ext cx="412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24285D"/>
                </a:solidFill>
                <a:latin typeface="Barlow Condensed"/>
                <a:ea typeface="Barlow Condensed"/>
                <a:cs typeface="Barlow Condensed"/>
                <a:sym typeface="Barlow Condensed"/>
              </a:rPr>
              <a:t>ActionBoundi raja testimine Viimsis</a:t>
            </a:r>
            <a:endParaRPr>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2059349" y="1370525"/>
            <a:ext cx="6331500" cy="2110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TEADUSPÕHISUS  JA INTERDISTSIPLINAARSUS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ph idx="1" type="body"/>
          </p:nvPr>
        </p:nvSpPr>
        <p:spPr>
          <a:xfrm>
            <a:off x="565646" y="1504250"/>
            <a:ext cx="8012700" cy="1299300"/>
          </a:xfrm>
          <a:prstGeom prst="rect">
            <a:avLst/>
          </a:prstGeom>
          <a:noFill/>
          <a:ln>
            <a:noFill/>
          </a:ln>
        </p:spPr>
        <p:txBody>
          <a:bodyPr anchorCtr="0" anchor="t" bIns="45700" lIns="91425" spcFirstLastPara="1" rIns="91425" wrap="square" tIns="45700">
            <a:noAutofit/>
          </a:bodyPr>
          <a:lstStyle/>
          <a:p>
            <a:pPr indent="-355600" lvl="0" marL="457200" rtl="0" algn="just">
              <a:lnSpc>
                <a:spcPct val="120000"/>
              </a:lnSpc>
              <a:spcBef>
                <a:spcPts val="0"/>
              </a:spcBef>
              <a:spcAft>
                <a:spcPts val="0"/>
              </a:spcAft>
              <a:buSzPts val="2000"/>
              <a:buChar char="-"/>
            </a:pPr>
            <a:r>
              <a:rPr lang="en-US" sz="2000">
                <a:solidFill>
                  <a:srgbClr val="24285D"/>
                </a:solidFill>
                <a:latin typeface="Barlow Condensed"/>
                <a:ea typeface="Barlow Condensed"/>
                <a:cs typeface="Barlow Condensed"/>
                <a:sym typeface="Barlow Condensed"/>
              </a:rPr>
              <a:t>Suurem osa uuringuid osutavad, et veebipõhised sekkumised kehalise aktiivsuse tõstmiseks võivad tuua positiivse muutuse laste ja noorte käitumisse, suurendades kehalise aktiivsuse taset ja mõjutades positiivselt emotsioone, suhtumist ning motivatsiooni kehalise aktiivsuse suhtes (Goodyear et al., 2021).</a:t>
            </a:r>
            <a:endParaRPr sz="2000">
              <a:solidFill>
                <a:srgbClr val="24285D"/>
              </a:solidFill>
              <a:latin typeface="Barlow Condensed"/>
              <a:ea typeface="Barlow Condensed"/>
              <a:cs typeface="Barlow Condensed"/>
              <a:sym typeface="Barlow Condensed"/>
            </a:endParaRPr>
          </a:p>
          <a:p>
            <a:pPr indent="-355600" lvl="0" marL="457200" rtl="0" algn="just">
              <a:lnSpc>
                <a:spcPct val="120000"/>
              </a:lnSpc>
              <a:spcBef>
                <a:spcPts val="1400"/>
              </a:spcBef>
              <a:spcAft>
                <a:spcPts val="0"/>
              </a:spcAft>
              <a:buSzPts val="2000"/>
              <a:buChar char="-"/>
            </a:pPr>
            <a:r>
              <a:rPr lang="en-US" sz="2000">
                <a:solidFill>
                  <a:srgbClr val="24285D"/>
                </a:solidFill>
                <a:latin typeface="Barlow Condensed"/>
                <a:ea typeface="Barlow Condensed"/>
                <a:cs typeface="Barlow Condensed"/>
                <a:sym typeface="Barlow Condensed"/>
              </a:rPr>
              <a:t>Pakkudes noortele võimaluse olla looduses kehaliselt aktiivne, aitame ära hoida vaimse tervise probleeme, parandame nende kehalist seisundit ning sotsialiseerumist (Barfield et al., 2021).</a:t>
            </a:r>
            <a:endParaRPr/>
          </a:p>
          <a:p>
            <a:pPr indent="0" lvl="0" marL="0" rtl="0" algn="l">
              <a:lnSpc>
                <a:spcPct val="120000"/>
              </a:lnSpc>
              <a:spcBef>
                <a:spcPts val="14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27" name="Google Shape;227;p11"/>
          <p:cNvSpPr txBox="1"/>
          <p:nvPr>
            <p:ph type="title"/>
          </p:nvPr>
        </p:nvSpPr>
        <p:spPr>
          <a:xfrm>
            <a:off x="477324" y="294875"/>
            <a:ext cx="6662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500">
                <a:solidFill>
                  <a:srgbClr val="EC008B"/>
                </a:solidFill>
                <a:latin typeface="Barlow Condensed ExtraLight"/>
                <a:ea typeface="Barlow Condensed ExtraLight"/>
                <a:cs typeface="Barlow Condensed ExtraLight"/>
                <a:sym typeface="Barlow Condensed ExtraLight"/>
              </a:rPr>
              <a:t>VARASEMATELE UURINGUTELE NING ALLIKATELE TUGINEMINE</a:t>
            </a:r>
            <a:endParaRPr i="1" sz="3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2388c59015_0_22"/>
          <p:cNvSpPr txBox="1"/>
          <p:nvPr>
            <p:ph idx="1" type="body"/>
          </p:nvPr>
        </p:nvSpPr>
        <p:spPr>
          <a:xfrm>
            <a:off x="487546" y="1146775"/>
            <a:ext cx="8012700" cy="1299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SzPts val="2400"/>
              <a:buNone/>
            </a:pPr>
            <a:r>
              <a:t/>
            </a:r>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Tegevus toimub nädalavahetusel</a:t>
            </a:r>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Tegevus toimub õues</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Veebipõhiste sekkumise kasutamine laste ja noorte aktiivsuse toetamiseks on andnud nii füüsilisest kui emotsionaalsest küljest positiivseid tulemusi</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34" name="Google Shape;234;g22388c59015_0_22"/>
          <p:cNvSpPr txBox="1"/>
          <p:nvPr>
            <p:ph type="title"/>
          </p:nvPr>
        </p:nvSpPr>
        <p:spPr>
          <a:xfrm>
            <a:off x="382775" y="483975"/>
            <a:ext cx="61518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800">
                <a:solidFill>
                  <a:srgbClr val="EC008B"/>
                </a:solidFill>
                <a:latin typeface="Barlow Condensed ExtraLight"/>
                <a:ea typeface="Barlow Condensed ExtraLight"/>
                <a:cs typeface="Barlow Condensed ExtraLight"/>
                <a:sym typeface="Barlow Condensed ExtraLight"/>
              </a:rPr>
              <a:t>TEGEVUSED TEADUSPÕHISTE LÄHENEMISTE TOETAMISEKS</a:t>
            </a:r>
            <a:endParaRPr i="1" sz="38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2388c59015_0_28"/>
          <p:cNvSpPr txBox="1"/>
          <p:nvPr>
            <p:ph idx="1" type="body"/>
          </p:nvPr>
        </p:nvSpPr>
        <p:spPr>
          <a:xfrm>
            <a:off x="477325" y="993675"/>
            <a:ext cx="8335800" cy="1299300"/>
          </a:xfrm>
          <a:prstGeom prst="rect">
            <a:avLst/>
          </a:prstGeom>
          <a:noFill/>
          <a:ln>
            <a:noFill/>
          </a:ln>
        </p:spPr>
        <p:txBody>
          <a:bodyPr anchorCtr="0" anchor="t" bIns="45700" lIns="91425" spcFirstLastPara="1" rIns="91425" wrap="square" tIns="45700">
            <a:noAutofit/>
          </a:bodyPr>
          <a:lstStyle/>
          <a:p>
            <a:pPr indent="-368300" lvl="0" marL="457200" marR="0" rtl="0" algn="just">
              <a:lnSpc>
                <a:spcPct val="115000"/>
              </a:lnSpc>
              <a:spcBef>
                <a:spcPts val="0"/>
              </a:spcBef>
              <a:spcAft>
                <a:spcPts val="0"/>
              </a:spcAft>
              <a:buSzPts val="2200"/>
              <a:buChar char="-"/>
            </a:pPr>
            <a:r>
              <a:rPr lang="en-US" sz="2200">
                <a:solidFill>
                  <a:srgbClr val="24285D"/>
                </a:solidFill>
                <a:latin typeface="Barlow Condensed"/>
                <a:ea typeface="Barlow Condensed"/>
                <a:cs typeface="Barlow Condensed"/>
                <a:sym typeface="Barlow Condensed"/>
              </a:rPr>
              <a:t>Noorsootöö põhimõtted nagu noorte kaasamine, vabatahtlikkuse alusel, noorte jaoks ja noortega koos, noortele tingimuste loomine mitmekülgseks arenguks</a:t>
            </a:r>
            <a:endParaRPr/>
          </a:p>
          <a:p>
            <a:pPr indent="-368300" lvl="0" marL="457200" rtl="0" algn="just">
              <a:lnSpc>
                <a:spcPct val="115000"/>
              </a:lnSpc>
              <a:spcBef>
                <a:spcPts val="0"/>
              </a:spcBef>
              <a:spcAft>
                <a:spcPts val="0"/>
              </a:spcAft>
              <a:buSzPts val="2200"/>
              <a:buChar char="-"/>
            </a:pPr>
            <a:r>
              <a:rPr lang="en-US" sz="2200">
                <a:solidFill>
                  <a:srgbClr val="24285D"/>
                </a:solidFill>
                <a:latin typeface="Barlow Condensed"/>
                <a:ea typeface="Barlow Condensed"/>
                <a:cs typeface="Barlow Condensed"/>
                <a:sym typeface="Barlow Condensed"/>
              </a:rPr>
              <a:t>Vaimse tervise toetamine (psühholoogia) läbi liikumise (kehakultuuri õpetaja)</a:t>
            </a:r>
            <a:endParaRPr sz="1200">
              <a:solidFill>
                <a:srgbClr val="262261"/>
              </a:solidFill>
              <a:latin typeface="Barlow Condensed"/>
              <a:ea typeface="Barlow Condensed"/>
              <a:cs typeface="Barlow Condensed"/>
              <a:sym typeface="Barlow Condensed"/>
            </a:endParaRPr>
          </a:p>
          <a:p>
            <a:pPr indent="-368300" lvl="0" marL="457200" rtl="0" algn="just">
              <a:lnSpc>
                <a:spcPct val="115000"/>
              </a:lnSpc>
              <a:spcBef>
                <a:spcPts val="0"/>
              </a:spcBef>
              <a:spcAft>
                <a:spcPts val="0"/>
              </a:spcAft>
              <a:buSzPts val="2200"/>
              <a:buChar char="-"/>
            </a:pPr>
            <a:r>
              <a:rPr lang="en-US" sz="2200">
                <a:solidFill>
                  <a:srgbClr val="24285D"/>
                </a:solidFill>
                <a:latin typeface="Barlow Condensed"/>
                <a:ea typeface="Barlow Condensed"/>
                <a:cs typeface="Barlow Condensed"/>
                <a:sym typeface="Barlow Condensed"/>
              </a:rPr>
              <a:t>Rekreatsioonikorraldusest tulevad teadmised ja oskused tervisliku eluviisi, looduses liikumise ning toetavate ja mõtestatud vaba aja tegevuste korraldamise osas, mida täiendab tervisejuhi tervisedenduse põhimõtete tundmine</a:t>
            </a:r>
            <a:endParaRPr sz="2200">
              <a:solidFill>
                <a:srgbClr val="24285D"/>
              </a:solidFill>
              <a:latin typeface="Barlow Condensed"/>
              <a:ea typeface="Barlow Condensed"/>
              <a:cs typeface="Barlow Condensed"/>
              <a:sym typeface="Barlow Condensed"/>
            </a:endParaRPr>
          </a:p>
          <a:p>
            <a:pPr indent="-368300" lvl="0" marL="457200" rtl="0" algn="just">
              <a:lnSpc>
                <a:spcPct val="115000"/>
              </a:lnSpc>
              <a:spcBef>
                <a:spcPts val="0"/>
              </a:spcBef>
              <a:spcAft>
                <a:spcPts val="0"/>
              </a:spcAft>
              <a:buSzPts val="2200"/>
              <a:buChar char="-"/>
            </a:pPr>
            <a:r>
              <a:rPr lang="en-US" sz="2200">
                <a:solidFill>
                  <a:srgbClr val="24285D"/>
                </a:solidFill>
                <a:latin typeface="Barlow Condensed"/>
                <a:ea typeface="Barlow Condensed"/>
                <a:cs typeface="Barlow Condensed"/>
                <a:sym typeface="Barlow Condensed"/>
              </a:rPr>
              <a:t>Organisatsioonikäitumise eriala tudengid jagavad teadmisi protsesside ja meeskondade juhtimisest, keskkonnaga arvestamisest ning läbirääkimistest</a:t>
            </a:r>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41" name="Google Shape;241;g22388c59015_0_28"/>
          <p:cNvSpPr txBox="1"/>
          <p:nvPr>
            <p:ph type="title"/>
          </p:nvPr>
        </p:nvSpPr>
        <p:spPr>
          <a:xfrm>
            <a:off x="477324" y="39675"/>
            <a:ext cx="51117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INTERDISTSIPLINAARSUS </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42bb6c83c8_0_388"/>
          <p:cNvSpPr txBox="1"/>
          <p:nvPr>
            <p:ph type="title"/>
          </p:nvPr>
        </p:nvSpPr>
        <p:spPr>
          <a:xfrm>
            <a:off x="1871899" y="1855077"/>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txBox="1"/>
          <p:nvPr>
            <p:ph idx="1" type="body"/>
          </p:nvPr>
        </p:nvSpPr>
        <p:spPr>
          <a:xfrm>
            <a:off x="423300" y="993600"/>
            <a:ext cx="8668200" cy="3273600"/>
          </a:xfrm>
          <a:prstGeom prst="rect">
            <a:avLst/>
          </a:prstGeom>
          <a:noFill/>
          <a:ln>
            <a:noFill/>
          </a:ln>
        </p:spPr>
        <p:txBody>
          <a:bodyPr anchorCtr="0" anchor="t" bIns="45700" lIns="91425" spcFirstLastPara="1" rIns="91425" wrap="square" tIns="45700">
            <a:noAutofit/>
          </a:bodyPr>
          <a:lstStyle/>
          <a:p>
            <a:pPr indent="-368300" lvl="0" marL="457200" rtl="0" algn="l">
              <a:spcBef>
                <a:spcPts val="1200"/>
              </a:spcBef>
              <a:spcAft>
                <a:spcPts val="0"/>
              </a:spcAft>
              <a:buClr>
                <a:srgbClr val="9B002B"/>
              </a:buClr>
              <a:buSzPts val="2200"/>
              <a:buChar char="-"/>
            </a:pPr>
            <a:r>
              <a:rPr lang="en-US" sz="2200">
                <a:solidFill>
                  <a:srgbClr val="24285D"/>
                </a:solidFill>
                <a:latin typeface="Barlow Condensed"/>
                <a:ea typeface="Barlow Condensed"/>
                <a:cs typeface="Barlow Condensed"/>
                <a:sym typeface="Barlow Condensed"/>
              </a:rPr>
              <a:t>Lõime kokku 5 ActionBoundi rada. Kaks rada Põhja-Tallinnas ja Viimsis ja ühe Keilas.</a:t>
            </a:r>
            <a:endParaRPr sz="2200">
              <a:solidFill>
                <a:srgbClr val="24285D"/>
              </a:solidFill>
              <a:latin typeface="Barlow Condensed"/>
              <a:ea typeface="Barlow Condensed"/>
              <a:cs typeface="Barlow Condensed"/>
              <a:sym typeface="Barlow Condensed"/>
            </a:endParaRPr>
          </a:p>
          <a:p>
            <a:pPr indent="-368300" lvl="0" marL="457200" rtl="0" algn="l">
              <a:spcBef>
                <a:spcPts val="1200"/>
              </a:spcBef>
              <a:spcAft>
                <a:spcPts val="0"/>
              </a:spcAft>
              <a:buClr>
                <a:srgbClr val="9B002B"/>
              </a:buClr>
              <a:buSzPts val="2200"/>
              <a:buChar char="-"/>
            </a:pPr>
            <a:r>
              <a:rPr lang="en-US" sz="2200">
                <a:solidFill>
                  <a:srgbClr val="24285D"/>
                </a:solidFill>
                <a:latin typeface="Barlow Condensed"/>
                <a:ea typeface="Barlow Condensed"/>
                <a:cs typeface="Barlow Condensed"/>
                <a:sym typeface="Barlow Condensed"/>
              </a:rPr>
              <a:t>Noortekeskuste peale kokku sai kaasatud 17 noort, kes aitasid ActionBoundi radasid luua</a:t>
            </a:r>
            <a:endParaRPr sz="2200">
              <a:solidFill>
                <a:srgbClr val="24285D"/>
              </a:solidFill>
              <a:latin typeface="Barlow Condensed"/>
              <a:ea typeface="Barlow Condensed"/>
              <a:cs typeface="Barlow Condensed"/>
              <a:sym typeface="Barlow Condensed"/>
            </a:endParaRPr>
          </a:p>
          <a:p>
            <a:pPr indent="-368300" lvl="0" marL="457200" rtl="0" algn="l">
              <a:spcBef>
                <a:spcPts val="1200"/>
              </a:spcBef>
              <a:spcAft>
                <a:spcPts val="0"/>
              </a:spcAft>
              <a:buClr>
                <a:srgbClr val="9B002B"/>
              </a:buClr>
              <a:buSzPts val="2200"/>
              <a:buChar char="-"/>
            </a:pPr>
            <a:r>
              <a:rPr lang="en-US" sz="2200">
                <a:solidFill>
                  <a:srgbClr val="24285D"/>
                </a:solidFill>
                <a:latin typeface="Barlow Condensed"/>
                <a:ea typeface="Barlow Condensed"/>
                <a:cs typeface="Barlow Condensed"/>
                <a:sym typeface="Barlow Condensed"/>
              </a:rPr>
              <a:t>Kokku läbisid radu 15.04-16.04.2023 48 inimest</a:t>
            </a:r>
            <a:endParaRPr sz="2200">
              <a:solidFill>
                <a:srgbClr val="24285D"/>
              </a:solidFill>
              <a:latin typeface="Barlow Condensed"/>
              <a:ea typeface="Barlow Condensed"/>
              <a:cs typeface="Barlow Condensed"/>
              <a:sym typeface="Barlow Condensed"/>
            </a:endParaRPr>
          </a:p>
          <a:p>
            <a:pPr indent="-368300" lvl="0" marL="457200" rtl="0" algn="l">
              <a:spcBef>
                <a:spcPts val="1200"/>
              </a:spcBef>
              <a:spcAft>
                <a:spcPts val="0"/>
              </a:spcAft>
              <a:buClr>
                <a:srgbClr val="9B002B"/>
              </a:buClr>
              <a:buSzPts val="2200"/>
              <a:buChar char="-"/>
            </a:pPr>
            <a:r>
              <a:rPr lang="en-US" sz="2200">
                <a:solidFill>
                  <a:srgbClr val="24285D"/>
                </a:solidFill>
                <a:latin typeface="Barlow Condensed"/>
                <a:ea typeface="Barlow Condensed"/>
                <a:cs typeface="Barlow Condensed"/>
                <a:sym typeface="Barlow Condensed"/>
              </a:rPr>
              <a:t>Loodame, et kõikide osalejate liikumisharrastuse huvi tõusis peale radade läbimist</a:t>
            </a:r>
            <a:endParaRPr sz="2200">
              <a:solidFill>
                <a:srgbClr val="24285D"/>
              </a:solidFill>
              <a:latin typeface="Barlow Condensed"/>
              <a:ea typeface="Barlow Condensed"/>
              <a:cs typeface="Barlow Condensed"/>
              <a:sym typeface="Barlow Condensed"/>
            </a:endParaRPr>
          </a:p>
          <a:p>
            <a:pPr indent="-368300" lvl="0" marL="457200" rtl="0" algn="l">
              <a:spcBef>
                <a:spcPts val="1200"/>
              </a:spcBef>
              <a:spcAft>
                <a:spcPts val="0"/>
              </a:spcAft>
              <a:buClr>
                <a:srgbClr val="9B002B"/>
              </a:buClr>
              <a:buSzPts val="2200"/>
              <a:buChar char="-"/>
            </a:pPr>
            <a:r>
              <a:rPr lang="en-US" sz="2200">
                <a:solidFill>
                  <a:srgbClr val="24285D"/>
                </a:solidFill>
                <a:latin typeface="Barlow Condensed"/>
                <a:ea typeface="Barlow Condensed"/>
                <a:cs typeface="Barlow Condensed"/>
                <a:sym typeface="Barlow Condensed"/>
              </a:rPr>
              <a:t>Õue liikuma jõudsid pigem aktiivsed inimesed, mida aitas järeldada kõikidele Actionboundi radadele loodud ühine küsimus</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SzPts val="2400"/>
              <a:buNone/>
            </a:pPr>
            <a:r>
              <a:t/>
            </a:r>
            <a:endParaRPr sz="2600">
              <a:solidFill>
                <a:srgbClr val="24285D"/>
              </a:solidFill>
              <a:latin typeface="Barlow Condensed"/>
              <a:ea typeface="Barlow Condensed"/>
              <a:cs typeface="Barlow Condensed"/>
              <a:sym typeface="Barlow Condensed"/>
            </a:endParaRPr>
          </a:p>
        </p:txBody>
      </p:sp>
      <p:sp>
        <p:nvSpPr>
          <p:cNvPr id="252" name="Google Shape;252;p12"/>
          <p:cNvSpPr txBox="1"/>
          <p:nvPr>
            <p:ph type="title"/>
          </p:nvPr>
        </p:nvSpPr>
        <p:spPr>
          <a:xfrm>
            <a:off x="477324" y="39600"/>
            <a:ext cx="64773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100">
                <a:solidFill>
                  <a:srgbClr val="EC008B"/>
                </a:solidFill>
                <a:latin typeface="Barlow Condensed ExtraLight"/>
                <a:ea typeface="Barlow Condensed ExtraLight"/>
                <a:cs typeface="Barlow Condensed ExtraLight"/>
                <a:sym typeface="Barlow Condensed ExtraLight"/>
              </a:rPr>
              <a:t>PROJEKTI TULEMUSED</a:t>
            </a:r>
            <a:endParaRPr i="1" sz="41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42bb6c83c8_0_523"/>
          <p:cNvSpPr txBox="1"/>
          <p:nvPr>
            <p:ph type="title"/>
          </p:nvPr>
        </p:nvSpPr>
        <p:spPr>
          <a:xfrm>
            <a:off x="1871899" y="1855077"/>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242bb6c83c8_0_126"/>
          <p:cNvSpPr txBox="1"/>
          <p:nvPr>
            <p:ph type="title"/>
          </p:nvPr>
        </p:nvSpPr>
        <p:spPr>
          <a:xfrm>
            <a:off x="334141" y="215699"/>
            <a:ext cx="7962900" cy="926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a:ea typeface="Barlow Condensed"/>
                <a:cs typeface="Barlow Condensed"/>
                <a:sym typeface="Barlow Condensed"/>
              </a:rPr>
              <a:t>TEEMAD</a:t>
            </a:r>
            <a:endParaRPr i="1" sz="4500">
              <a:solidFill>
                <a:srgbClr val="EC008B"/>
              </a:solidFill>
              <a:latin typeface="Barlow Condensed"/>
              <a:ea typeface="Barlow Condensed"/>
              <a:cs typeface="Barlow Condensed"/>
              <a:sym typeface="Barlow Condensed"/>
            </a:endParaRPr>
          </a:p>
        </p:txBody>
      </p:sp>
      <p:sp>
        <p:nvSpPr>
          <p:cNvPr id="128" name="Google Shape;128;g242bb6c83c8_0_126"/>
          <p:cNvSpPr/>
          <p:nvPr/>
        </p:nvSpPr>
        <p:spPr>
          <a:xfrm>
            <a:off x="1626548" y="2287423"/>
            <a:ext cx="18336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Esindatud erialad, juhendajad, partnerid</a:t>
            </a:r>
            <a:endParaRPr b="0" i="0" sz="1700" u="none" cap="none" strike="noStrike">
              <a:solidFill>
                <a:srgbClr val="24285D"/>
              </a:solidFill>
              <a:latin typeface="Barlow Condensed"/>
              <a:ea typeface="Barlow Condensed"/>
              <a:cs typeface="Barlow Condensed"/>
              <a:sym typeface="Barlow Condensed"/>
            </a:endParaRPr>
          </a:p>
        </p:txBody>
      </p:sp>
      <p:sp>
        <p:nvSpPr>
          <p:cNvPr id="129" name="Google Shape;129;g242bb6c83c8_0_126"/>
          <p:cNvSpPr/>
          <p:nvPr/>
        </p:nvSpPr>
        <p:spPr>
          <a:xfrm>
            <a:off x="5798915" y="2300492"/>
            <a:ext cx="19824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Rakendatud tegevused</a:t>
            </a:r>
            <a:endParaRPr b="0" i="0" sz="1700" u="none" cap="none" strike="noStrike">
              <a:solidFill>
                <a:srgbClr val="24285D"/>
              </a:solidFill>
              <a:latin typeface="Barlow Condensed"/>
              <a:ea typeface="Barlow Condensed"/>
              <a:cs typeface="Barlow Condensed"/>
              <a:sym typeface="Barlow Condensed"/>
            </a:endParaRPr>
          </a:p>
        </p:txBody>
      </p:sp>
      <p:sp>
        <p:nvSpPr>
          <p:cNvPr id="130" name="Google Shape;130;g242bb6c83c8_0_126"/>
          <p:cNvSpPr/>
          <p:nvPr/>
        </p:nvSpPr>
        <p:spPr>
          <a:xfrm>
            <a:off x="1435421" y="3910738"/>
            <a:ext cx="2215800" cy="58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teaduspõhisus ja interdistsiplinaarsus</a:t>
            </a:r>
            <a:endParaRPr b="0" i="0" sz="1700" u="none" cap="none" strike="noStrike">
              <a:solidFill>
                <a:srgbClr val="24285D"/>
              </a:solidFill>
              <a:latin typeface="Barlow Condensed"/>
              <a:ea typeface="Barlow Condensed"/>
              <a:cs typeface="Barlow Condensed"/>
              <a:sym typeface="Barlow Condensed"/>
            </a:endParaRPr>
          </a:p>
        </p:txBody>
      </p:sp>
      <p:sp>
        <p:nvSpPr>
          <p:cNvPr id="131" name="Google Shape;131;g242bb6c83c8_0_126"/>
          <p:cNvSpPr/>
          <p:nvPr/>
        </p:nvSpPr>
        <p:spPr>
          <a:xfrm>
            <a:off x="3743547" y="2288304"/>
            <a:ext cx="1751400" cy="354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Probleem, olulisus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ja eesmärk</a:t>
            </a:r>
            <a:endParaRPr b="0" i="0" sz="1700" u="none" cap="none" strike="noStrike">
              <a:solidFill>
                <a:srgbClr val="24285D"/>
              </a:solidFill>
              <a:latin typeface="Barlow Condensed"/>
              <a:ea typeface="Barlow Condensed"/>
              <a:cs typeface="Barlow Condensed"/>
              <a:sym typeface="Barlow Condensed"/>
            </a:endParaRPr>
          </a:p>
        </p:txBody>
      </p:sp>
      <p:pic>
        <p:nvPicPr>
          <p:cNvPr id="132" name="Google Shape;132;g242bb6c83c8_0_126"/>
          <p:cNvPicPr preferRelativeResize="0"/>
          <p:nvPr/>
        </p:nvPicPr>
        <p:blipFill rotWithShape="1">
          <a:blip r:embed="rId3">
            <a:alphaModFix/>
          </a:blip>
          <a:srcRect b="0" l="0" r="0" t="0"/>
          <a:stretch/>
        </p:blipFill>
        <p:spPr>
          <a:xfrm>
            <a:off x="2122193" y="3030970"/>
            <a:ext cx="842299" cy="756000"/>
          </a:xfrm>
          <a:prstGeom prst="rect">
            <a:avLst/>
          </a:prstGeom>
          <a:noFill/>
          <a:ln>
            <a:noFill/>
          </a:ln>
        </p:spPr>
      </p:pic>
      <p:pic>
        <p:nvPicPr>
          <p:cNvPr id="133" name="Google Shape;133;g242bb6c83c8_0_126"/>
          <p:cNvPicPr preferRelativeResize="0"/>
          <p:nvPr/>
        </p:nvPicPr>
        <p:blipFill rotWithShape="1">
          <a:blip r:embed="rId4">
            <a:alphaModFix/>
          </a:blip>
          <a:srcRect b="0" l="0" r="0" t="0"/>
          <a:stretch/>
        </p:blipFill>
        <p:spPr>
          <a:xfrm>
            <a:off x="4230379" y="1346926"/>
            <a:ext cx="942542" cy="719999"/>
          </a:xfrm>
          <a:prstGeom prst="rect">
            <a:avLst/>
          </a:prstGeom>
          <a:noFill/>
          <a:ln>
            <a:noFill/>
          </a:ln>
        </p:spPr>
      </p:pic>
      <p:cxnSp>
        <p:nvCxnSpPr>
          <p:cNvPr id="134" name="Google Shape;134;g242bb6c83c8_0_126"/>
          <p:cNvCxnSpPr/>
          <p:nvPr/>
        </p:nvCxnSpPr>
        <p:spPr>
          <a:xfrm flipH="1">
            <a:off x="3520915" y="1371266"/>
            <a:ext cx="164700" cy="659700"/>
          </a:xfrm>
          <a:prstGeom prst="straightConnector1">
            <a:avLst/>
          </a:prstGeom>
          <a:noFill/>
          <a:ln cap="flat" cmpd="sng" w="53975">
            <a:solidFill>
              <a:srgbClr val="BE1E2D"/>
            </a:solidFill>
            <a:prstDash val="solid"/>
            <a:miter lim="800000"/>
            <a:headEnd len="sm" w="sm" type="none"/>
            <a:tailEnd len="sm" w="sm" type="none"/>
          </a:ln>
        </p:spPr>
      </p:cxnSp>
      <p:pic>
        <p:nvPicPr>
          <p:cNvPr id="135" name="Google Shape;135;g242bb6c83c8_0_126"/>
          <p:cNvPicPr preferRelativeResize="0"/>
          <p:nvPr/>
        </p:nvPicPr>
        <p:blipFill rotWithShape="1">
          <a:blip r:embed="rId5">
            <a:alphaModFix/>
          </a:blip>
          <a:srcRect b="0" l="0" r="0" t="0"/>
          <a:stretch/>
        </p:blipFill>
        <p:spPr>
          <a:xfrm>
            <a:off x="6279945" y="1322539"/>
            <a:ext cx="877136" cy="756000"/>
          </a:xfrm>
          <a:prstGeom prst="rect">
            <a:avLst/>
          </a:prstGeom>
          <a:noFill/>
          <a:ln>
            <a:noFill/>
          </a:ln>
        </p:spPr>
      </p:pic>
      <p:pic>
        <p:nvPicPr>
          <p:cNvPr id="136" name="Google Shape;136;g242bb6c83c8_0_126"/>
          <p:cNvPicPr preferRelativeResize="0"/>
          <p:nvPr/>
        </p:nvPicPr>
        <p:blipFill rotWithShape="1">
          <a:blip r:embed="rId6">
            <a:alphaModFix/>
          </a:blip>
          <a:srcRect b="0" l="0" r="0" t="0"/>
          <a:stretch/>
        </p:blipFill>
        <p:spPr>
          <a:xfrm>
            <a:off x="2189817" y="1167066"/>
            <a:ext cx="707052" cy="863999"/>
          </a:xfrm>
          <a:prstGeom prst="rect">
            <a:avLst/>
          </a:prstGeom>
          <a:noFill/>
          <a:ln>
            <a:noFill/>
          </a:ln>
        </p:spPr>
      </p:pic>
      <p:cxnSp>
        <p:nvCxnSpPr>
          <p:cNvPr id="137" name="Google Shape;137;g242bb6c83c8_0_126"/>
          <p:cNvCxnSpPr/>
          <p:nvPr/>
        </p:nvCxnSpPr>
        <p:spPr>
          <a:xfrm flipH="1">
            <a:off x="5604499" y="1365821"/>
            <a:ext cx="164700" cy="659700"/>
          </a:xfrm>
          <a:prstGeom prst="straightConnector1">
            <a:avLst/>
          </a:prstGeom>
          <a:noFill/>
          <a:ln cap="flat" cmpd="sng" w="53975">
            <a:solidFill>
              <a:srgbClr val="BE1E2D"/>
            </a:solidFill>
            <a:prstDash val="solid"/>
            <a:miter lim="800000"/>
            <a:headEnd len="sm" w="sm" type="none"/>
            <a:tailEnd len="sm" w="sm" type="none"/>
          </a:ln>
        </p:spPr>
      </p:cxnSp>
      <p:cxnSp>
        <p:nvCxnSpPr>
          <p:cNvPr id="138" name="Google Shape;138;g242bb6c83c8_0_126"/>
          <p:cNvCxnSpPr/>
          <p:nvPr/>
        </p:nvCxnSpPr>
        <p:spPr>
          <a:xfrm flipH="1">
            <a:off x="7667854" y="1345332"/>
            <a:ext cx="164700" cy="659700"/>
          </a:xfrm>
          <a:prstGeom prst="straightConnector1">
            <a:avLst/>
          </a:prstGeom>
          <a:noFill/>
          <a:ln cap="flat" cmpd="sng" w="53975">
            <a:solidFill>
              <a:srgbClr val="BE1E2D"/>
            </a:solidFill>
            <a:prstDash val="solid"/>
            <a:miter lim="800000"/>
            <a:headEnd len="sm" w="sm" type="none"/>
            <a:tailEnd len="sm" w="sm" type="none"/>
          </a:ln>
        </p:spPr>
      </p:cxnSp>
      <p:cxnSp>
        <p:nvCxnSpPr>
          <p:cNvPr id="139" name="Google Shape;139;g242bb6c83c8_0_126"/>
          <p:cNvCxnSpPr/>
          <p:nvPr/>
        </p:nvCxnSpPr>
        <p:spPr>
          <a:xfrm flipH="1">
            <a:off x="3518197" y="3176670"/>
            <a:ext cx="164700" cy="659700"/>
          </a:xfrm>
          <a:prstGeom prst="straightConnector1">
            <a:avLst/>
          </a:prstGeom>
          <a:noFill/>
          <a:ln cap="flat" cmpd="sng" w="53975">
            <a:solidFill>
              <a:srgbClr val="BE1E2D"/>
            </a:solidFill>
            <a:prstDash val="solid"/>
            <a:miter lim="800000"/>
            <a:headEnd len="sm" w="sm" type="none"/>
            <a:tailEnd len="sm" w="sm" type="none"/>
          </a:ln>
        </p:spPr>
      </p:cxnSp>
      <p:sp>
        <p:nvSpPr>
          <p:cNvPr id="140" name="Google Shape;140;g242bb6c83c8_0_126"/>
          <p:cNvSpPr/>
          <p:nvPr/>
        </p:nvSpPr>
        <p:spPr>
          <a:xfrm>
            <a:off x="3651262" y="3910738"/>
            <a:ext cx="2027100" cy="615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Projekti tulemused</a:t>
            </a:r>
            <a:endParaRPr b="0" i="0" sz="1700" u="none" cap="none" strike="noStrike">
              <a:solidFill>
                <a:srgbClr val="24285D"/>
              </a:solidFill>
              <a:latin typeface="Barlow Condensed"/>
              <a:ea typeface="Barlow Condensed"/>
              <a:cs typeface="Barlow Condensed"/>
              <a:sym typeface="Barlow Condensed"/>
            </a:endParaRPr>
          </a:p>
        </p:txBody>
      </p:sp>
      <p:pic>
        <p:nvPicPr>
          <p:cNvPr descr="https://lh3.googleusercontent.com/6GRNvr0XC57ugURaw1plr6KpZzvLKf0I7B51Xxj3RjpFX8W7FKeMtM6hp9gL9HooSOcREv9EcuB943mobwUqA_aeuSSawZ3aisXNWAeYwGWK2ttY84p9fqKFbDdCTZMPvQRvJNU" id="141" name="Google Shape;141;g242bb6c83c8_0_126"/>
          <p:cNvPicPr preferRelativeResize="0"/>
          <p:nvPr/>
        </p:nvPicPr>
        <p:blipFill rotWithShape="1">
          <a:blip r:embed="rId7">
            <a:alphaModFix/>
          </a:blip>
          <a:srcRect b="0" l="0" r="0" t="0"/>
          <a:stretch/>
        </p:blipFill>
        <p:spPr>
          <a:xfrm>
            <a:off x="4315591" y="3105068"/>
            <a:ext cx="770879" cy="780188"/>
          </a:xfrm>
          <a:prstGeom prst="rect">
            <a:avLst/>
          </a:prstGeom>
          <a:noFill/>
          <a:ln>
            <a:noFill/>
          </a:ln>
        </p:spPr>
      </p:pic>
      <p:cxnSp>
        <p:nvCxnSpPr>
          <p:cNvPr id="142" name="Google Shape;142;g242bb6c83c8_0_126"/>
          <p:cNvCxnSpPr/>
          <p:nvPr/>
        </p:nvCxnSpPr>
        <p:spPr>
          <a:xfrm flipH="1">
            <a:off x="5604499" y="3176670"/>
            <a:ext cx="164700" cy="659700"/>
          </a:xfrm>
          <a:prstGeom prst="straightConnector1">
            <a:avLst/>
          </a:prstGeom>
          <a:noFill/>
          <a:ln cap="flat" cmpd="sng" w="53975">
            <a:solidFill>
              <a:srgbClr val="BE1E2D"/>
            </a:solidFill>
            <a:prstDash val="solid"/>
            <a:miter lim="800000"/>
            <a:headEnd len="sm" w="sm" type="none"/>
            <a:tailEnd len="sm" w="sm" type="none"/>
          </a:ln>
        </p:spPr>
      </p:cxnSp>
      <p:pic>
        <p:nvPicPr>
          <p:cNvPr descr="https://lh5.googleusercontent.com/IPLV0Xop8TqtOrsMj4uY4bc4juzDvSwMp_mS5JL-1tnM2FdNLkf9p2skoZROQr0U2DlVa2Fgkvshy3sS7S_s8QCNFpIWNBzcBPFXtQTsqIiRKF9B7yAvCRXLMBYVGQuQs9eGvQo" id="143" name="Google Shape;143;g242bb6c83c8_0_126"/>
          <p:cNvPicPr preferRelativeResize="0"/>
          <p:nvPr/>
        </p:nvPicPr>
        <p:blipFill rotWithShape="1">
          <a:blip r:embed="rId8">
            <a:alphaModFix/>
          </a:blip>
          <a:srcRect b="0" l="0" r="0" t="0"/>
          <a:stretch/>
        </p:blipFill>
        <p:spPr>
          <a:xfrm>
            <a:off x="6342943" y="3133893"/>
            <a:ext cx="996687" cy="761455"/>
          </a:xfrm>
          <a:prstGeom prst="rect">
            <a:avLst/>
          </a:prstGeom>
          <a:noFill/>
          <a:ln>
            <a:noFill/>
          </a:ln>
        </p:spPr>
      </p:pic>
      <p:sp>
        <p:nvSpPr>
          <p:cNvPr id="144" name="Google Shape;144;g242bb6c83c8_0_126"/>
          <p:cNvSpPr/>
          <p:nvPr/>
        </p:nvSpPr>
        <p:spPr>
          <a:xfrm>
            <a:off x="5867103" y="3895348"/>
            <a:ext cx="2027100" cy="615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n-US" sz="1700" u="none" cap="none" strike="noStrike">
                <a:solidFill>
                  <a:srgbClr val="24285D"/>
                </a:solidFill>
                <a:latin typeface="Barlow Condensed"/>
                <a:ea typeface="Barlow Condensed"/>
                <a:cs typeface="Barlow Condensed"/>
                <a:sym typeface="Barlow Condensed"/>
              </a:rPr>
              <a:t>Järeldused</a:t>
            </a:r>
            <a:endParaRPr b="0" i="0" sz="1700" u="none" cap="none" strike="noStrike">
              <a:solidFill>
                <a:srgbClr val="24285D"/>
              </a:solidFill>
              <a:latin typeface="Barlow Condensed"/>
              <a:ea typeface="Barlow Condensed"/>
              <a:cs typeface="Barlow Condensed"/>
              <a:sym typeface="Barlow Condensed"/>
            </a:endParaRPr>
          </a:p>
        </p:txBody>
      </p:sp>
      <p:cxnSp>
        <p:nvCxnSpPr>
          <p:cNvPr id="145" name="Google Shape;145;g242bb6c83c8_0_126"/>
          <p:cNvCxnSpPr/>
          <p:nvPr/>
        </p:nvCxnSpPr>
        <p:spPr>
          <a:xfrm flipH="1">
            <a:off x="7665293" y="3176670"/>
            <a:ext cx="164700" cy="659700"/>
          </a:xfrm>
          <a:prstGeom prst="straightConnector1">
            <a:avLst/>
          </a:prstGeom>
          <a:noFill/>
          <a:ln cap="flat" cmpd="sng" w="53975">
            <a:solidFill>
              <a:srgbClr val="BE1E2D"/>
            </a:solidFill>
            <a:prstDash val="solid"/>
            <a:miter lim="800000"/>
            <a:headEnd len="sm" w="sm" type="none"/>
            <a:tailEnd len="sm" w="sm" type="none"/>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42bb6c83c8_0_635"/>
          <p:cNvSpPr txBox="1"/>
          <p:nvPr>
            <p:ph idx="1" type="body"/>
          </p:nvPr>
        </p:nvSpPr>
        <p:spPr>
          <a:xfrm>
            <a:off x="477325" y="1199000"/>
            <a:ext cx="8666700" cy="3312900"/>
          </a:xfrm>
          <a:prstGeom prst="rect">
            <a:avLst/>
          </a:prstGeom>
          <a:noFill/>
          <a:ln>
            <a:noFill/>
          </a:ln>
        </p:spPr>
        <p:txBody>
          <a:bodyPr anchorCtr="0" anchor="t" bIns="45700" lIns="91425" spcFirstLastPara="1" rIns="91425" wrap="square" tIns="45700">
            <a:noAutofit/>
          </a:bodyPr>
          <a:lstStyle/>
          <a:p>
            <a:pPr indent="-361950" lvl="0" marL="457200" rtl="0" algn="l">
              <a:lnSpc>
                <a:spcPct val="120000"/>
              </a:lnSpc>
              <a:spcBef>
                <a:spcPts val="1200"/>
              </a:spcBef>
              <a:spcAft>
                <a:spcPts val="0"/>
              </a:spcAft>
              <a:buClr>
                <a:srgbClr val="9B002B"/>
              </a:buClr>
              <a:buSzPts val="2100"/>
              <a:buFont typeface="Barlow Condensed"/>
              <a:buChar char="-"/>
            </a:pPr>
            <a:r>
              <a:rPr lang="en-US" sz="2100">
                <a:solidFill>
                  <a:srgbClr val="24285D"/>
                </a:solidFill>
                <a:latin typeface="Barlow Condensed"/>
                <a:ea typeface="Barlow Condensed"/>
                <a:cs typeface="Barlow Condensed"/>
                <a:sym typeface="Barlow Condensed"/>
              </a:rPr>
              <a:t>Oluline on sarnaste projektidega jätkata ning motiveerida noori liikuma läbi erinevate lahenduste</a:t>
            </a:r>
            <a:endParaRPr sz="2100">
              <a:solidFill>
                <a:srgbClr val="24285D"/>
              </a:solidFill>
              <a:latin typeface="Barlow Condensed"/>
              <a:ea typeface="Barlow Condensed"/>
              <a:cs typeface="Barlow Condensed"/>
              <a:sym typeface="Barlow Condensed"/>
            </a:endParaRPr>
          </a:p>
          <a:p>
            <a:pPr indent="-361950" lvl="0" marL="457200" rtl="0" algn="l">
              <a:lnSpc>
                <a:spcPct val="120000"/>
              </a:lnSpc>
              <a:spcBef>
                <a:spcPts val="0"/>
              </a:spcBef>
              <a:spcAft>
                <a:spcPts val="0"/>
              </a:spcAft>
              <a:buClr>
                <a:srgbClr val="9B002B"/>
              </a:buClr>
              <a:buSzPts val="2100"/>
              <a:buFont typeface="Barlow Condensed"/>
              <a:buChar char="-"/>
            </a:pPr>
            <a:r>
              <a:rPr lang="en-US" sz="2100">
                <a:solidFill>
                  <a:srgbClr val="24285D"/>
                </a:solidFill>
                <a:latin typeface="Barlow Condensed"/>
                <a:ea typeface="Barlow Condensed"/>
                <a:cs typeface="Barlow Condensed"/>
                <a:sym typeface="Barlow Condensed"/>
              </a:rPr>
              <a:t>Projekti loomine ja üldine rühma koostöö oli sujuv ning meeldiv. Usume, et kui saaksime projekti korrata, jõuaksime seatud eesmärgini</a:t>
            </a:r>
            <a:endParaRPr sz="2100">
              <a:solidFill>
                <a:srgbClr val="24285D"/>
              </a:solidFill>
              <a:latin typeface="Barlow Condensed"/>
              <a:ea typeface="Barlow Condensed"/>
              <a:cs typeface="Barlow Condensed"/>
              <a:sym typeface="Barlow Condensed"/>
            </a:endParaRPr>
          </a:p>
          <a:p>
            <a:pPr indent="-361950" lvl="0" marL="457200" rtl="0" algn="l">
              <a:lnSpc>
                <a:spcPct val="120000"/>
              </a:lnSpc>
              <a:spcBef>
                <a:spcPts val="0"/>
              </a:spcBef>
              <a:spcAft>
                <a:spcPts val="0"/>
              </a:spcAft>
              <a:buClr>
                <a:srgbClr val="9B002B"/>
              </a:buClr>
              <a:buSzPts val="2100"/>
              <a:buFont typeface="Barlow Condensed"/>
              <a:buChar char="-"/>
            </a:pPr>
            <a:r>
              <a:rPr lang="en-US" sz="2100">
                <a:solidFill>
                  <a:srgbClr val="24285D"/>
                </a:solidFill>
                <a:latin typeface="Barlow Condensed"/>
                <a:ea typeface="Barlow Condensed"/>
                <a:cs typeface="Barlow Condensed"/>
                <a:sym typeface="Barlow Condensed"/>
              </a:rPr>
              <a:t>Vähene ning hiline kommunikatsioon sihtrühmaga, viis madala osalusaktiivsuseni</a:t>
            </a:r>
            <a:endParaRPr sz="2100">
              <a:solidFill>
                <a:srgbClr val="24285D"/>
              </a:solidFill>
              <a:latin typeface="Barlow Condensed"/>
              <a:ea typeface="Barlow Condensed"/>
              <a:cs typeface="Barlow Condensed"/>
              <a:sym typeface="Barlow Condensed"/>
            </a:endParaRPr>
          </a:p>
          <a:p>
            <a:pPr indent="-361950" lvl="0" marL="457200" rtl="0" algn="l">
              <a:lnSpc>
                <a:spcPct val="120000"/>
              </a:lnSpc>
              <a:spcBef>
                <a:spcPts val="0"/>
              </a:spcBef>
              <a:spcAft>
                <a:spcPts val="0"/>
              </a:spcAft>
              <a:buClr>
                <a:srgbClr val="9B002B"/>
              </a:buClr>
              <a:buSzPts val="2100"/>
              <a:buFont typeface="Barlow Condensed"/>
              <a:buChar char="-"/>
            </a:pPr>
            <a:r>
              <a:rPr lang="en-US" sz="2100">
                <a:solidFill>
                  <a:srgbClr val="24285D"/>
                </a:solidFill>
                <a:latin typeface="Barlow Condensed"/>
                <a:ea typeface="Barlow Condensed"/>
                <a:cs typeface="Barlow Condensed"/>
                <a:sym typeface="Barlow Condensed"/>
              </a:rPr>
              <a:t>Kasutades ActionBoundi tagab jätkusuutlikkuse regulaarne uue ja põneva sisu loomine, läbimõeldud metoodika, vastutuse jagamine ning pidev kaasamine ja koostöö noortega</a:t>
            </a:r>
            <a:endParaRPr sz="26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64" name="Google Shape;264;g242bb6c83c8_0_635"/>
          <p:cNvSpPr txBox="1"/>
          <p:nvPr>
            <p:ph type="title"/>
          </p:nvPr>
        </p:nvSpPr>
        <p:spPr>
          <a:xfrm>
            <a:off x="477330" y="108069"/>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JÄRELDUSED</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22388c59015_0_47"/>
          <p:cNvSpPr txBox="1"/>
          <p:nvPr>
            <p:ph idx="1" type="body"/>
          </p:nvPr>
        </p:nvSpPr>
        <p:spPr>
          <a:xfrm>
            <a:off x="477321" y="1223775"/>
            <a:ext cx="8401800" cy="1299300"/>
          </a:xfrm>
          <a:prstGeom prst="rect">
            <a:avLst/>
          </a:prstGeom>
          <a:noFill/>
          <a:ln>
            <a:noFill/>
          </a:ln>
        </p:spPr>
        <p:txBody>
          <a:bodyPr anchorCtr="0" anchor="t" bIns="45700" lIns="91425" spcFirstLastPara="1" rIns="91425" wrap="square" tIns="45700">
            <a:noAutofit/>
          </a:bodyPr>
          <a:lstStyle/>
          <a:p>
            <a:pPr indent="-273050" lvl="0" marL="342900" marR="0" rtl="0" algn="l">
              <a:lnSpc>
                <a:spcPct val="120000"/>
              </a:lnSpc>
              <a:spcBef>
                <a:spcPts val="1200"/>
              </a:spcBef>
              <a:spcAft>
                <a:spcPts val="0"/>
              </a:spcAft>
              <a:buSzPts val="900"/>
              <a:buChar char="-"/>
            </a:pPr>
            <a:r>
              <a:rPr lang="en-US" sz="1100">
                <a:solidFill>
                  <a:srgbClr val="24285D"/>
                </a:solidFill>
                <a:latin typeface="Barlow Condensed"/>
                <a:ea typeface="Barlow Condensed"/>
                <a:cs typeface="Barlow Condensed"/>
                <a:sym typeface="Barlow Condensed"/>
              </a:rPr>
              <a:t>Barfield, P.A., Hughes, J., Rice-McNeil, K., Ridder, K. (2021). Get Outside! Promoting Adolescent Health through Outdoor After-School Activity. International Journal of Environmental Research and Public Health. [2023, märts 13].</a:t>
            </a:r>
            <a:r>
              <a:rPr lang="en-US" sz="1100">
                <a:solidFill>
                  <a:srgbClr val="24285D"/>
                </a:solidFill>
                <a:uFill>
                  <a:noFill/>
                </a:uFill>
                <a:latin typeface="Barlow Condensed"/>
                <a:ea typeface="Barlow Condensed"/>
                <a:cs typeface="Barlow Condensed"/>
                <a:sym typeface="Barlow Condensed"/>
                <a:hlinkClick r:id="rId3">
                  <a:extLst>
                    <a:ext uri="{A12FA001-AC4F-418D-AE19-62706E023703}">
                      <ahyp:hlinkClr val="tx"/>
                    </a:ext>
                  </a:extLst>
                </a:hlinkClick>
              </a:rPr>
              <a:t> https://doi.org/10.3390/ijerph18147223</a:t>
            </a:r>
            <a:endParaRPr sz="1100">
              <a:solidFill>
                <a:srgbClr val="24285D"/>
              </a:solidFill>
              <a:latin typeface="Barlow Condensed"/>
              <a:ea typeface="Barlow Condensed"/>
              <a:cs typeface="Barlow Condensed"/>
              <a:sym typeface="Barlow Condensed"/>
            </a:endParaRPr>
          </a:p>
          <a:p>
            <a:pPr indent="-273050" lvl="0" marL="342900" marR="0" rtl="0" algn="l">
              <a:lnSpc>
                <a:spcPct val="120000"/>
              </a:lnSpc>
              <a:spcBef>
                <a:spcPts val="1200"/>
              </a:spcBef>
              <a:spcAft>
                <a:spcPts val="0"/>
              </a:spcAft>
              <a:buSzPts val="900"/>
              <a:buChar char="-"/>
            </a:pPr>
            <a:r>
              <a:rPr lang="en-US" sz="1100">
                <a:solidFill>
                  <a:srgbClr val="24285D"/>
                </a:solidFill>
                <a:latin typeface="Barlow Condensed"/>
                <a:ea typeface="Barlow Condensed"/>
                <a:cs typeface="Barlow Condensed"/>
                <a:sym typeface="Barlow Condensed"/>
              </a:rPr>
              <a:t>Goodyear, V. A., Skinner, B., McKeever, J., &amp; Griffiths, M. (2021). The influence of online physical activity interventions on children and young people’s engagement with physical activity: a systematic review. Physical Education and Sport Pedagogy. [2023, märts 15].</a:t>
            </a:r>
            <a:r>
              <a:rPr lang="en-US" sz="1100">
                <a:solidFill>
                  <a:srgbClr val="24285D"/>
                </a:solidFill>
                <a:uFill>
                  <a:noFill/>
                </a:uFill>
                <a:latin typeface="Barlow Condensed"/>
                <a:ea typeface="Barlow Condensed"/>
                <a:cs typeface="Barlow Condensed"/>
                <a:sym typeface="Barlow Condensed"/>
                <a:hlinkClick r:id="rId4">
                  <a:extLst>
                    <a:ext uri="{A12FA001-AC4F-418D-AE19-62706E023703}">
                      <ahyp:hlinkClr val="tx"/>
                    </a:ext>
                  </a:extLst>
                </a:hlinkClick>
              </a:rPr>
              <a:t> https://doi.org/10.1080/17408989.2021.1953459</a:t>
            </a:r>
            <a:endParaRPr sz="1100">
              <a:solidFill>
                <a:srgbClr val="24285D"/>
              </a:solidFill>
              <a:latin typeface="Barlow Condensed"/>
              <a:ea typeface="Barlow Condensed"/>
              <a:cs typeface="Barlow Condensed"/>
              <a:sym typeface="Barlow Condensed"/>
            </a:endParaRPr>
          </a:p>
          <a:p>
            <a:pPr indent="-273050" lvl="0" marL="342900" marR="0" rtl="0" algn="l">
              <a:lnSpc>
                <a:spcPct val="120000"/>
              </a:lnSpc>
              <a:spcBef>
                <a:spcPts val="1200"/>
              </a:spcBef>
              <a:spcAft>
                <a:spcPts val="0"/>
              </a:spcAft>
              <a:buSzPts val="900"/>
              <a:buChar char="-"/>
            </a:pPr>
            <a:r>
              <a:rPr lang="en-US" sz="1100">
                <a:solidFill>
                  <a:srgbClr val="24285D"/>
                </a:solidFill>
                <a:latin typeface="Barlow Condensed"/>
                <a:ea typeface="Barlow Condensed"/>
                <a:cs typeface="Barlow Condensed"/>
                <a:sym typeface="Barlow Condensed"/>
              </a:rPr>
              <a:t>Moody, J. S., Prochaska, J. J., Sallis, J. F., McKenzie, T. L., Brown, M., &amp; Conway, T. L. (2004). Viability of Parks and Recreation Centers as Sites for Youth Physical Activity Promotion. Health Promotion Practice. [2023, märts 15].</a:t>
            </a:r>
            <a:r>
              <a:rPr lang="en-US" sz="1100">
                <a:solidFill>
                  <a:srgbClr val="24285D"/>
                </a:solidFill>
                <a:uFill>
                  <a:noFill/>
                </a:uFill>
                <a:latin typeface="Barlow Condensed"/>
                <a:ea typeface="Barlow Condensed"/>
                <a:cs typeface="Barlow Condensed"/>
                <a:sym typeface="Barlow Condensed"/>
                <a:hlinkClick r:id="rId5">
                  <a:extLst>
                    <a:ext uri="{A12FA001-AC4F-418D-AE19-62706E023703}">
                      <ahyp:hlinkClr val="tx"/>
                    </a:ext>
                  </a:extLst>
                </a:hlinkClick>
              </a:rPr>
              <a:t> http://www.jstor.org/stable/26734202</a:t>
            </a:r>
            <a:endParaRPr sz="1100">
              <a:solidFill>
                <a:srgbClr val="24285D"/>
              </a:solidFill>
              <a:latin typeface="Barlow Condensed"/>
              <a:ea typeface="Barlow Condensed"/>
              <a:cs typeface="Barlow Condensed"/>
              <a:sym typeface="Barlow Condensed"/>
            </a:endParaRPr>
          </a:p>
          <a:p>
            <a:pPr indent="-273050" lvl="0" marL="342900" marR="0" rtl="0" algn="l">
              <a:lnSpc>
                <a:spcPct val="120000"/>
              </a:lnSpc>
              <a:spcBef>
                <a:spcPts val="1200"/>
              </a:spcBef>
              <a:spcAft>
                <a:spcPts val="0"/>
              </a:spcAft>
              <a:buSzPts val="900"/>
              <a:buChar char="-"/>
            </a:pPr>
            <a:r>
              <a:rPr lang="en-US" sz="1100">
                <a:solidFill>
                  <a:srgbClr val="24285D"/>
                </a:solidFill>
                <a:latin typeface="Barlow Condensed"/>
                <a:ea typeface="Barlow Condensed"/>
                <a:cs typeface="Barlow Condensed"/>
                <a:sym typeface="Barlow Condensed"/>
              </a:rPr>
              <a:t>World Health Organization. (2020). WHO guidelines on physical activity and sedentary behaviour. [2023, märts 15].</a:t>
            </a:r>
            <a:r>
              <a:rPr lang="en-US" sz="1100">
                <a:solidFill>
                  <a:srgbClr val="24285D"/>
                </a:solidFill>
                <a:uFill>
                  <a:noFill/>
                </a:uFill>
                <a:latin typeface="Barlow Condensed"/>
                <a:ea typeface="Barlow Condensed"/>
                <a:cs typeface="Barlow Condensed"/>
                <a:sym typeface="Barlow Condensed"/>
                <a:hlinkClick r:id="rId6">
                  <a:extLst>
                    <a:ext uri="{A12FA001-AC4F-418D-AE19-62706E023703}">
                      <ahyp:hlinkClr val="tx"/>
                    </a:ext>
                  </a:extLst>
                </a:hlinkClick>
              </a:rPr>
              <a:t> https://www.who.int/publications/i/item/9789240015128</a:t>
            </a:r>
            <a:r>
              <a:rPr lang="en-US" sz="1100">
                <a:solidFill>
                  <a:srgbClr val="24285D"/>
                </a:solidFill>
                <a:latin typeface="Barlow Condensed"/>
                <a:ea typeface="Barlow Condensed"/>
                <a:cs typeface="Barlow Condensed"/>
                <a:sym typeface="Barlow Condensed"/>
              </a:rPr>
              <a:t> </a:t>
            </a:r>
            <a:endParaRPr sz="11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SzPts val="2400"/>
              <a:buNone/>
            </a:pPr>
            <a:r>
              <a:t/>
            </a:r>
            <a:endParaRPr sz="1100">
              <a:solidFill>
                <a:srgbClr val="24285D"/>
              </a:solidFill>
              <a:latin typeface="Barlow Condensed"/>
              <a:ea typeface="Barlow Condensed"/>
              <a:cs typeface="Barlow Condensed"/>
              <a:sym typeface="Barlow Condensed"/>
            </a:endParaRPr>
          </a:p>
        </p:txBody>
      </p:sp>
      <p:sp>
        <p:nvSpPr>
          <p:cNvPr id="270" name="Google Shape;270;g22388c59015_0_47"/>
          <p:cNvSpPr txBox="1"/>
          <p:nvPr>
            <p:ph type="title"/>
          </p:nvPr>
        </p:nvSpPr>
        <p:spPr>
          <a:xfrm>
            <a:off x="477324" y="39600"/>
            <a:ext cx="64773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100">
                <a:solidFill>
                  <a:srgbClr val="EC008B"/>
                </a:solidFill>
                <a:latin typeface="Barlow Condensed ExtraLight"/>
                <a:ea typeface="Barlow Condensed ExtraLight"/>
                <a:cs typeface="Barlow Condensed ExtraLight"/>
                <a:sym typeface="Barlow Condensed ExtraLight"/>
              </a:rPr>
              <a:t>KASUTATUD MATERJALID</a:t>
            </a:r>
            <a:endParaRPr i="1" sz="41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3"/>
          <p:cNvSpPr/>
          <p:nvPr/>
        </p:nvSpPr>
        <p:spPr>
          <a:xfrm>
            <a:off x="621351" y="981150"/>
            <a:ext cx="44616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10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idx="4294967295" type="subTitle"/>
          </p:nvPr>
        </p:nvSpPr>
        <p:spPr>
          <a:xfrm>
            <a:off x="573600" y="449025"/>
            <a:ext cx="4782000" cy="45306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Grupp: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Magnus Liir, organisatsioonikäitumine</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Katrin Ahlberg, organisatsioonikäitumine</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Erle Meresmaa, rekreatsioonikorraldus</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Joel Hiis, psühholoogia</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Johanna Niinemaa, rekreatsioonikorraldus</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Kaia Kersti Kroh, tervisejuht</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Maria Tilk, noorsootöö</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Mihkel Kurg, kehakultuuri õpetaja</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Juhendaja: </a:t>
            </a:r>
            <a:br>
              <a:rPr b="0" i="0" lang="en-US" sz="2000" u="none" cap="none" strike="noStrike">
                <a:solidFill>
                  <a:schemeClr val="dk1"/>
                </a:solidFill>
                <a:latin typeface="Times New Roman"/>
                <a:ea typeface="Times New Roman"/>
                <a:cs typeface="Times New Roman"/>
                <a:sym typeface="Times New Roman"/>
              </a:rPr>
            </a:br>
            <a:r>
              <a:rPr b="0" i="1" lang="en-US" sz="1800" u="none" cap="none" strike="noStrike">
                <a:solidFill>
                  <a:srgbClr val="002060"/>
                </a:solidFill>
                <a:latin typeface="Barlow Condensed"/>
                <a:ea typeface="Barlow Condensed"/>
                <a:cs typeface="Barlow Condensed"/>
                <a:sym typeface="Barlow Condensed"/>
              </a:rPr>
              <a:t>Janne Tomberg</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Koostööpartnerid: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Viimsi Noortekeskus</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Põhja-Tallinna Noortekeskus </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b="0" i="1" lang="en-US" sz="1600" u="none" cap="none" strike="noStrike">
                <a:solidFill>
                  <a:srgbClr val="002060"/>
                </a:solidFill>
                <a:latin typeface="Barlow Condensed"/>
                <a:ea typeface="Barlow Condensed"/>
                <a:cs typeface="Barlow Condensed"/>
                <a:sym typeface="Barlow Condensed"/>
              </a:rPr>
              <a:t>Keila Noortekeskus</a:t>
            </a:r>
            <a:endParaRPr b="0" i="1" sz="1600" u="none" cap="none" strike="noStrike">
              <a:solidFill>
                <a:srgbClr val="002060"/>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Clr>
                <a:schemeClr val="dk1"/>
              </a:buClr>
              <a:buSzPts val="1700"/>
              <a:buFont typeface="Arial"/>
              <a:buNone/>
            </a:pPr>
            <a:r>
              <a:rPr i="1" lang="en-US" sz="1600">
                <a:solidFill>
                  <a:srgbClr val="002060"/>
                </a:solidFill>
                <a:latin typeface="Barlow Condensed"/>
                <a:ea typeface="Barlow Condensed"/>
                <a:cs typeface="Barlow Condensed"/>
                <a:sym typeface="Barlow Condensed"/>
              </a:rPr>
              <a:t>Liikumisaasta 2023</a:t>
            </a:r>
            <a:endParaRPr i="1" sz="16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4"/>
          <p:cNvSpPr txBox="1"/>
          <p:nvPr>
            <p:ph type="title"/>
          </p:nvPr>
        </p:nvSpPr>
        <p:spPr>
          <a:xfrm>
            <a:off x="2048703" y="2184335"/>
            <a:ext cx="5928600" cy="1158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PROBLEEM, OLULISUS</a:t>
            </a:r>
            <a:endParaRPr sz="6000">
              <a:solidFill>
                <a:srgbClr val="EC008B"/>
              </a:solidFill>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JA EESMÄRK</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2388c59015_0_14"/>
          <p:cNvSpPr txBox="1"/>
          <p:nvPr>
            <p:ph idx="1" type="body"/>
          </p:nvPr>
        </p:nvSpPr>
        <p:spPr>
          <a:xfrm>
            <a:off x="477325" y="993600"/>
            <a:ext cx="5636100" cy="1299300"/>
          </a:xfrm>
          <a:prstGeom prst="rect">
            <a:avLst/>
          </a:prstGeom>
          <a:noFill/>
          <a:ln>
            <a:noFill/>
          </a:ln>
        </p:spPr>
        <p:txBody>
          <a:bodyPr anchorCtr="0" anchor="t" bIns="45700" lIns="91425" spcFirstLastPara="1" rIns="91425" wrap="square" tIns="45700">
            <a:noAutofit/>
          </a:bodyPr>
          <a:lstStyle/>
          <a:p>
            <a:pPr indent="-355600" lvl="0" marL="457200" rtl="0" algn="just">
              <a:lnSpc>
                <a:spcPct val="120000"/>
              </a:lnSpc>
              <a:spcBef>
                <a:spcPts val="0"/>
              </a:spcBef>
              <a:spcAft>
                <a:spcPts val="0"/>
              </a:spcAft>
              <a:buSzPts val="2000"/>
              <a:buChar char="-"/>
            </a:pPr>
            <a:r>
              <a:rPr lang="en-US" sz="2000">
                <a:solidFill>
                  <a:srgbClr val="24285D"/>
                </a:solidFill>
                <a:latin typeface="Barlow Condensed"/>
                <a:ea typeface="Barlow Condensed"/>
                <a:cs typeface="Barlow Condensed"/>
                <a:sym typeface="Barlow Condensed"/>
              </a:rPr>
              <a:t>Noorte vähenenud liikumisaktiivsus, eriti nädalavahetustel, millal liigutakse töönädalaga võrreldes veel vähem, kuna puuduvad tegurid/võimalused, mis soosiks noorte järjepidevat liikumist</a:t>
            </a:r>
            <a:endParaRPr sz="2000">
              <a:solidFill>
                <a:srgbClr val="24285D"/>
              </a:solidFill>
              <a:latin typeface="Barlow Condensed"/>
              <a:ea typeface="Barlow Condensed"/>
              <a:cs typeface="Barlow Condensed"/>
              <a:sym typeface="Barlow Condensed"/>
            </a:endParaRPr>
          </a:p>
          <a:p>
            <a:pPr indent="-355600" lvl="0" marL="457200" rtl="0" algn="just">
              <a:lnSpc>
                <a:spcPct val="120000"/>
              </a:lnSpc>
              <a:spcBef>
                <a:spcPts val="1400"/>
              </a:spcBef>
              <a:spcAft>
                <a:spcPts val="0"/>
              </a:spcAft>
              <a:buSzPts val="2000"/>
              <a:buChar char="-"/>
            </a:pPr>
            <a:r>
              <a:rPr lang="en-US" sz="2000">
                <a:solidFill>
                  <a:srgbClr val="24285D"/>
                </a:solidFill>
                <a:latin typeface="Barlow Condensed"/>
                <a:ea typeface="Barlow Condensed"/>
                <a:cs typeface="Barlow Condensed"/>
                <a:sym typeface="Barlow Condensed"/>
              </a:rPr>
              <a:t>Maailma Terviseorganisatsiooni (World Health Organization, 2020) koostatud liikumissoovituste järgi peaksid kõik 5–17-aastased lapsed ja noored liikuma mõõduka kuni tugeva intensiivsusega keskmiselt vähemalt 60 minutit päevas</a:t>
            </a:r>
            <a:endParaRPr sz="2200"/>
          </a:p>
          <a:p>
            <a:pPr indent="-203200" lvl="0" marL="342900" rtl="0" algn="l">
              <a:lnSpc>
                <a:spcPct val="120000"/>
              </a:lnSpc>
              <a:spcBef>
                <a:spcPts val="14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63" name="Google Shape;163;g22388c59015_0_14"/>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PROBLEEM</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64" name="Google Shape;164;g22388c59015_0_14"/>
          <p:cNvPicPr preferRelativeResize="0"/>
          <p:nvPr/>
        </p:nvPicPr>
        <p:blipFill>
          <a:blip r:embed="rId3">
            <a:alphaModFix/>
          </a:blip>
          <a:stretch>
            <a:fillRect/>
          </a:stretch>
        </p:blipFill>
        <p:spPr>
          <a:xfrm>
            <a:off x="6113425" y="90225"/>
            <a:ext cx="3030574" cy="2046609"/>
          </a:xfrm>
          <a:prstGeom prst="rect">
            <a:avLst/>
          </a:prstGeom>
          <a:noFill/>
          <a:ln>
            <a:noFill/>
          </a:ln>
        </p:spPr>
      </p:pic>
      <p:sp>
        <p:nvSpPr>
          <p:cNvPr id="165" name="Google Shape;165;g22388c59015_0_14"/>
          <p:cNvSpPr txBox="1"/>
          <p:nvPr/>
        </p:nvSpPr>
        <p:spPr>
          <a:xfrm>
            <a:off x="6100213" y="2075450"/>
            <a:ext cx="3057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rgbClr val="24285D"/>
                </a:solidFill>
                <a:latin typeface="Barlow Condensed"/>
                <a:ea typeface="Barlow Condensed"/>
                <a:cs typeface="Barlow Condensed"/>
                <a:sym typeface="Barlow Condensed"/>
              </a:rPr>
              <a:t>Allikas: https://www.liikumakutsuvkool.ee/teadusuuringud/</a:t>
            </a:r>
            <a:endParaRPr sz="1200">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242bb6c83c8_0_514"/>
          <p:cNvPicPr preferRelativeResize="0"/>
          <p:nvPr/>
        </p:nvPicPr>
        <p:blipFill>
          <a:blip r:embed="rId3">
            <a:alphaModFix/>
          </a:blip>
          <a:stretch>
            <a:fillRect/>
          </a:stretch>
        </p:blipFill>
        <p:spPr>
          <a:xfrm>
            <a:off x="224275" y="277175"/>
            <a:ext cx="8694625" cy="3683650"/>
          </a:xfrm>
          <a:prstGeom prst="rect">
            <a:avLst/>
          </a:prstGeom>
          <a:noFill/>
          <a:ln>
            <a:noFill/>
          </a:ln>
        </p:spPr>
      </p:pic>
      <p:sp>
        <p:nvSpPr>
          <p:cNvPr id="172" name="Google Shape;172;g242bb6c83c8_0_514"/>
          <p:cNvSpPr txBox="1"/>
          <p:nvPr/>
        </p:nvSpPr>
        <p:spPr>
          <a:xfrm>
            <a:off x="183650" y="4022100"/>
            <a:ext cx="320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Times New Roman"/>
                <a:ea typeface="Times New Roman"/>
                <a:cs typeface="Times New Roman"/>
                <a:sym typeface="Times New Roman"/>
              </a:rPr>
              <a:t>Allikas: Tartu Ülikooli Liikumislabor, 2021</a:t>
            </a:r>
            <a:endParaRPr sz="1200">
              <a:latin typeface="Times New Roman"/>
              <a:ea typeface="Times New Roman"/>
              <a:cs typeface="Times New Roman"/>
              <a:sym typeface="Times New Roman"/>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5"/>
          <p:cNvSpPr txBox="1"/>
          <p:nvPr>
            <p:ph idx="1" type="body"/>
          </p:nvPr>
        </p:nvSpPr>
        <p:spPr>
          <a:xfrm>
            <a:off x="190150" y="889600"/>
            <a:ext cx="6278100" cy="3475500"/>
          </a:xfrm>
          <a:prstGeom prst="rect">
            <a:avLst/>
          </a:prstGeom>
          <a:noFill/>
          <a:ln>
            <a:noFill/>
          </a:ln>
        </p:spPr>
        <p:txBody>
          <a:bodyPr anchorCtr="0" anchor="t" bIns="45700" lIns="91425" spcFirstLastPara="1" rIns="91425" wrap="square" tIns="45700">
            <a:noAutofit/>
          </a:bodyPr>
          <a:lstStyle/>
          <a:p>
            <a:pPr indent="-342900" lvl="0" marL="457200" rtl="0" algn="just">
              <a:lnSpc>
                <a:spcPct val="120000"/>
              </a:lnSpc>
              <a:spcBef>
                <a:spcPts val="0"/>
              </a:spcBef>
              <a:spcAft>
                <a:spcPts val="0"/>
              </a:spcAft>
              <a:buSzPts val="1800"/>
              <a:buChar char="-"/>
            </a:pPr>
            <a:r>
              <a:rPr lang="en-US" sz="1800">
                <a:solidFill>
                  <a:srgbClr val="24285D"/>
                </a:solidFill>
                <a:latin typeface="Barlow Condensed"/>
                <a:ea typeface="Barlow Condensed"/>
                <a:cs typeface="Barlow Condensed"/>
                <a:sym typeface="Barlow Condensed"/>
              </a:rPr>
              <a:t>Noorte liikumisharjumuste kujunemise toetamine läbi avatud noortekeskuste</a:t>
            </a:r>
            <a:endParaRPr sz="1800">
              <a:solidFill>
                <a:srgbClr val="24285D"/>
              </a:solidFill>
              <a:latin typeface="Barlow Condensed"/>
              <a:ea typeface="Barlow Condensed"/>
              <a:cs typeface="Barlow Condensed"/>
              <a:sym typeface="Barlow Condensed"/>
            </a:endParaRPr>
          </a:p>
          <a:p>
            <a:pPr indent="-342900" lvl="0" marL="457200" rtl="0" algn="just">
              <a:lnSpc>
                <a:spcPct val="120000"/>
              </a:lnSpc>
              <a:spcBef>
                <a:spcPts val="1400"/>
              </a:spcBef>
              <a:spcAft>
                <a:spcPts val="0"/>
              </a:spcAft>
              <a:buSzPts val="1800"/>
              <a:buChar char="-"/>
            </a:pPr>
            <a:r>
              <a:rPr lang="en-US" sz="1800">
                <a:solidFill>
                  <a:srgbClr val="24285D"/>
                </a:solidFill>
                <a:latin typeface="Barlow Condensed"/>
                <a:ea typeface="Barlow Condensed"/>
                <a:cs typeface="Barlow Condensed"/>
                <a:sym typeface="Barlow Condensed"/>
              </a:rPr>
              <a:t>Aidata luua noortekeskustele baaslahendus, mis ActionBound keskkonna toel aitab suurendada nädalavahetustel noorte liikumisaktiivsust</a:t>
            </a:r>
            <a:endParaRPr sz="1800">
              <a:solidFill>
                <a:srgbClr val="24285D"/>
              </a:solidFill>
              <a:latin typeface="Barlow Condensed"/>
              <a:ea typeface="Barlow Condensed"/>
              <a:cs typeface="Barlow Condensed"/>
              <a:sym typeface="Barlow Condensed"/>
            </a:endParaRPr>
          </a:p>
          <a:p>
            <a:pPr indent="-342900" lvl="0" marL="457200" rtl="0" algn="just">
              <a:lnSpc>
                <a:spcPct val="120000"/>
              </a:lnSpc>
              <a:spcBef>
                <a:spcPts val="1400"/>
              </a:spcBef>
              <a:spcAft>
                <a:spcPts val="0"/>
              </a:spcAft>
              <a:buSzPts val="1800"/>
              <a:buChar char="-"/>
            </a:pPr>
            <a:r>
              <a:rPr lang="en-US" sz="1800">
                <a:solidFill>
                  <a:srgbClr val="24285D"/>
                </a:solidFill>
                <a:latin typeface="Barlow Condensed"/>
                <a:ea typeface="Barlow Condensed"/>
                <a:cs typeface="Barlow Condensed"/>
                <a:sym typeface="Barlow Condensed"/>
              </a:rPr>
              <a:t>Ühendada liikumine ja nutilahendus, et kõnetada võimalikult palju noori</a:t>
            </a:r>
            <a:endParaRPr sz="1800">
              <a:solidFill>
                <a:srgbClr val="24285D"/>
              </a:solidFill>
              <a:latin typeface="Barlow Condensed"/>
              <a:ea typeface="Barlow Condensed"/>
              <a:cs typeface="Barlow Condensed"/>
              <a:sym typeface="Barlow Condensed"/>
            </a:endParaRPr>
          </a:p>
          <a:p>
            <a:pPr indent="-349250" lvl="0" marL="457200" marR="0" rtl="0" algn="just">
              <a:lnSpc>
                <a:spcPct val="120000"/>
              </a:lnSpc>
              <a:spcBef>
                <a:spcPts val="1400"/>
              </a:spcBef>
              <a:spcAft>
                <a:spcPts val="0"/>
              </a:spcAft>
              <a:buSzPts val="1900"/>
              <a:buChar char="-"/>
            </a:pPr>
            <a:r>
              <a:rPr lang="en-US" sz="1800">
                <a:solidFill>
                  <a:srgbClr val="24285D"/>
                </a:solidFill>
                <a:latin typeface="Barlow Condensed"/>
                <a:ea typeface="Barlow Condensed"/>
                <a:cs typeface="Barlow Condensed"/>
                <a:sym typeface="Barlow Condensed"/>
              </a:rPr>
              <a:t>Teadlikkuse ning õppija autonoomia tõstmine mitteformaalhariduses läbi tegevusõppe toetades seeläbi noorte digi-, isiklikku, sotsiaalset ning õppimispädevust</a:t>
            </a:r>
            <a:endParaRPr sz="1800">
              <a:solidFill>
                <a:srgbClr val="24285D"/>
              </a:solidFill>
              <a:latin typeface="Barlow Condensed"/>
              <a:ea typeface="Barlow Condensed"/>
              <a:cs typeface="Barlow Condensed"/>
              <a:sym typeface="Barlow Condensed"/>
            </a:endParaRPr>
          </a:p>
          <a:p>
            <a:pPr indent="-203200" lvl="0" marL="342900" rtl="0" algn="l">
              <a:lnSpc>
                <a:spcPct val="120000"/>
              </a:lnSpc>
              <a:spcBef>
                <a:spcPts val="14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79" name="Google Shape;179;p5"/>
          <p:cNvSpPr txBox="1"/>
          <p:nvPr>
            <p:ph type="title"/>
          </p:nvPr>
        </p:nvSpPr>
        <p:spPr>
          <a:xfrm>
            <a:off x="477330" y="-64406"/>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PROJEKTI EESMÄRGID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80" name="Google Shape;180;p5"/>
          <p:cNvPicPr preferRelativeResize="0"/>
          <p:nvPr/>
        </p:nvPicPr>
        <p:blipFill rotWithShape="1">
          <a:blip r:embed="rId3">
            <a:alphaModFix/>
          </a:blip>
          <a:srcRect b="0" l="16667" r="16666" t="0"/>
          <a:stretch/>
        </p:blipFill>
        <p:spPr>
          <a:xfrm>
            <a:off x="6549000" y="0"/>
            <a:ext cx="2595000" cy="2595000"/>
          </a:xfrm>
          <a:prstGeom prst="ellipse">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idx="1" type="body"/>
          </p:nvPr>
        </p:nvSpPr>
        <p:spPr>
          <a:xfrm>
            <a:off x="477320" y="1242150"/>
            <a:ext cx="8316900" cy="1299300"/>
          </a:xfrm>
          <a:prstGeom prst="rect">
            <a:avLst/>
          </a:prstGeom>
          <a:noFill/>
          <a:ln>
            <a:noFill/>
          </a:ln>
        </p:spPr>
        <p:txBody>
          <a:bodyPr anchorCtr="0" anchor="t" bIns="45700" lIns="91425" spcFirstLastPara="1" rIns="91425" wrap="square" tIns="45700">
            <a:noAutofit/>
          </a:bodyPr>
          <a:lstStyle/>
          <a:p>
            <a:pPr indent="-355600" lvl="0" marL="457200" rtl="0" algn="just">
              <a:lnSpc>
                <a:spcPct val="120000"/>
              </a:lnSpc>
              <a:spcBef>
                <a:spcPts val="0"/>
              </a:spcBef>
              <a:spcAft>
                <a:spcPts val="0"/>
              </a:spcAft>
              <a:buSzPts val="2000"/>
              <a:buChar char="-"/>
            </a:pPr>
            <a:r>
              <a:rPr lang="en-US" sz="2000">
                <a:solidFill>
                  <a:srgbClr val="24285D"/>
                </a:solidFill>
                <a:latin typeface="Barlow Condensed"/>
                <a:ea typeface="Barlow Condensed"/>
                <a:cs typeface="Barlow Condensed"/>
                <a:sym typeface="Barlow Condensed"/>
              </a:rPr>
              <a:t>Noorte füüsilist aktiivsust suurendades aitame ära hoida vaimse tervise probleeme, parandame nende kehalist seisundit ning sotsialiseerumist (Barfield et al., 2021). Õues liikumine tagab parema emotsionaalse rahulolu ning vähendab vaimset väsimust tänu millele on ka tulemused paremad. Väljas liikudes on motivatsioon sageli suurem kui siseruumis olles, mis muudab liikumise efektiivsemaks. (Shanahan et al., 2016)</a:t>
            </a:r>
            <a:endParaRPr sz="2000">
              <a:solidFill>
                <a:srgbClr val="24285D"/>
              </a:solidFill>
              <a:latin typeface="Barlow Condensed"/>
              <a:ea typeface="Barlow Condensed"/>
              <a:cs typeface="Barlow Condensed"/>
              <a:sym typeface="Barlow Condensed"/>
            </a:endParaRPr>
          </a:p>
          <a:p>
            <a:pPr indent="-355600" lvl="0" marL="457200" marR="0" rtl="0" algn="just">
              <a:lnSpc>
                <a:spcPct val="120000"/>
              </a:lnSpc>
              <a:spcBef>
                <a:spcPts val="1400"/>
              </a:spcBef>
              <a:spcAft>
                <a:spcPts val="0"/>
              </a:spcAft>
              <a:buSzPts val="2000"/>
              <a:buChar char="-"/>
            </a:pPr>
            <a:r>
              <a:rPr lang="en-US" sz="2000">
                <a:solidFill>
                  <a:srgbClr val="24285D"/>
                </a:solidFill>
                <a:latin typeface="Barlow Condensed"/>
                <a:ea typeface="Barlow Condensed"/>
                <a:cs typeface="Barlow Condensed"/>
                <a:sym typeface="Barlow Condensed"/>
              </a:rPr>
              <a:t>Soovime saavutada kolmest erinevast noortekeskusest radasid läbima vähemalt 50 erinevat inimest ühel nädalavahetusel. Hiljem tahame, et noortekeskused jätkaksid projekti käigus valminud lahendusega.</a:t>
            </a:r>
            <a:endParaRPr sz="1300"/>
          </a:p>
          <a:p>
            <a:pPr indent="0" lvl="0" marL="457200" rtl="0" algn="l">
              <a:lnSpc>
                <a:spcPct val="120000"/>
              </a:lnSpc>
              <a:spcBef>
                <a:spcPts val="1400"/>
              </a:spcBef>
              <a:spcAft>
                <a:spcPts val="0"/>
              </a:spcAft>
              <a:buSzPts val="2400"/>
              <a:buNone/>
            </a:pPr>
            <a:r>
              <a:t/>
            </a:r>
            <a:endParaRPr sz="1300"/>
          </a:p>
          <a:p>
            <a:pPr indent="0" lvl="0" marL="0" rtl="0" algn="l">
              <a:lnSpc>
                <a:spcPct val="120000"/>
              </a:lnSpc>
              <a:spcBef>
                <a:spcPts val="1200"/>
              </a:spcBef>
              <a:spcAft>
                <a:spcPts val="0"/>
              </a:spcAft>
              <a:buSzPts val="2200"/>
              <a:buNone/>
            </a:pPr>
            <a:r>
              <a:t/>
            </a:r>
            <a:endParaRPr sz="11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11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11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87" name="Google Shape;187;p6"/>
          <p:cNvSpPr txBox="1"/>
          <p:nvPr>
            <p:ph type="title"/>
          </p:nvPr>
        </p:nvSpPr>
        <p:spPr>
          <a:xfrm>
            <a:off x="477321" y="39600"/>
            <a:ext cx="76551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TEEMA OLULISUS, SAAVUTUSEESMÄRK</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type="title"/>
          </p:nvPr>
        </p:nvSpPr>
        <p:spPr>
          <a:xfrm>
            <a:off x="2091430" y="2210767"/>
            <a:ext cx="5928560" cy="115833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