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5143500" cx="9144000"/>
  <p:notesSz cx="6858000" cy="9144000"/>
  <p:embeddedFontLst>
    <p:embeddedFont>
      <p:font typeface="Proxima Nova"/>
      <p:regular r:id="rId32"/>
      <p:bold r:id="rId33"/>
      <p:italic r:id="rId34"/>
      <p:boldItalic r:id="rId35"/>
    </p:embeddedFont>
    <p:embeddedFont>
      <p:font typeface="Nunito"/>
      <p:regular r:id="rId36"/>
      <p:bold r:id="rId37"/>
      <p:italic r:id="rId38"/>
      <p:boldItalic r:id="rId39"/>
    </p:embeddedFont>
    <p:embeddedFont>
      <p:font typeface="Barlow Condensed Medium"/>
      <p:regular r:id="rId40"/>
      <p:bold r:id="rId41"/>
      <p:italic r:id="rId42"/>
      <p:boldItalic r:id="rId43"/>
    </p:embeddedFont>
    <p:embeddedFont>
      <p:font typeface="Barlow Condensed"/>
      <p:regular r:id="rId44"/>
      <p:bold r:id="rId45"/>
      <p:italic r:id="rId46"/>
      <p:boldItalic r:id="rId47"/>
    </p:embeddedFont>
    <p:embeddedFont>
      <p:font typeface="Barlow Condensed Light"/>
      <p:regular r:id="rId48"/>
      <p:bold r:id="rId49"/>
      <p:italic r:id="rId50"/>
      <p:boldItalic r:id="rId51"/>
    </p:embeddedFont>
    <p:embeddedFont>
      <p:font typeface="Alfa Slab One"/>
      <p:regular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CondensedMedium-regular.fntdata"/><Relationship Id="rId42" Type="http://schemas.openxmlformats.org/officeDocument/2006/relationships/font" Target="fonts/BarlowCondensedMedium-italic.fntdata"/><Relationship Id="rId41" Type="http://schemas.openxmlformats.org/officeDocument/2006/relationships/font" Target="fonts/BarlowCondensedMedium-bold.fntdata"/><Relationship Id="rId44" Type="http://schemas.openxmlformats.org/officeDocument/2006/relationships/font" Target="fonts/BarlowCondensed-regular.fntdata"/><Relationship Id="rId43" Type="http://schemas.openxmlformats.org/officeDocument/2006/relationships/font" Target="fonts/BarlowCondensedMedium-boldItalic.fntdata"/><Relationship Id="rId46" Type="http://schemas.openxmlformats.org/officeDocument/2006/relationships/font" Target="fonts/BarlowCondensed-italic.fntdata"/><Relationship Id="rId45" Type="http://schemas.openxmlformats.org/officeDocument/2006/relationships/font" Target="fonts/Barlow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BarlowCondensedLight-regular.fntdata"/><Relationship Id="rId47" Type="http://schemas.openxmlformats.org/officeDocument/2006/relationships/font" Target="fonts/BarlowCondensed-boldItalic.fntdata"/><Relationship Id="rId49" Type="http://schemas.openxmlformats.org/officeDocument/2006/relationships/font" Target="fonts/BarlowCondensedLight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font" Target="fonts/ProximaNova-bold.fntdata"/><Relationship Id="rId32" Type="http://schemas.openxmlformats.org/officeDocument/2006/relationships/font" Target="fonts/ProximaNova-regular.fntdata"/><Relationship Id="rId35" Type="http://schemas.openxmlformats.org/officeDocument/2006/relationships/font" Target="fonts/ProximaNova-boldItalic.fntdata"/><Relationship Id="rId34" Type="http://schemas.openxmlformats.org/officeDocument/2006/relationships/font" Target="fonts/ProximaNova-italic.fntdata"/><Relationship Id="rId37" Type="http://schemas.openxmlformats.org/officeDocument/2006/relationships/font" Target="fonts/Nunito-bold.fntdata"/><Relationship Id="rId36" Type="http://schemas.openxmlformats.org/officeDocument/2006/relationships/font" Target="fonts/Nunito-regular.fntdata"/><Relationship Id="rId39" Type="http://schemas.openxmlformats.org/officeDocument/2006/relationships/font" Target="fonts/Nunito-boldItalic.fntdata"/><Relationship Id="rId38" Type="http://schemas.openxmlformats.org/officeDocument/2006/relationships/font" Target="fonts/Nunito-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BarlowCondensedLight-boldItalic.fntdata"/><Relationship Id="rId50" Type="http://schemas.openxmlformats.org/officeDocument/2006/relationships/font" Target="fonts/BarlowCondensedLight-italic.fntdata"/><Relationship Id="rId52" Type="http://schemas.openxmlformats.org/officeDocument/2006/relationships/font" Target="fonts/AlfaSlabOne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416d51f2a5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416d51f2a5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416d51f2a5_0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416d51f2a5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0808c14e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40808c14e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41f82d8f6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41f82d8f6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41f82d8f6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41f82d8f6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42068e497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42068e497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41f82d8f6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41f82d8f6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1f82d8f6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41f82d8f6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41f82d8f6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41f82d8f6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41f82d8f6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41f82d8f6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096b220b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096b220b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0808c14e0_2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40808c14e0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40808c14e0_2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40808c14e0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40808c14e0_2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40808c14e0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40808c14e0_2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40808c14e0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40808c14e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40808c14e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16d51f2a5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416d51f2a5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16d51f2a5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416d51f2a5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416d51f2a5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416d51f2a5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16d51f2a5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416d51f2a5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16d51f2a5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416d51f2a5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416d51f2a5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416d51f2a5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416d51f2a5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416d51f2a5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60" name="Google Shape;60;p1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Google Shape;63;p14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64" name="Google Shape;64;p1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68" name="Google Shape;68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72" name="Google Shape;72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4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76" name="Google Shape;76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1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85" name="Google Shape;85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89" name="Google Shape;89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2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126" name="Google Shape;126;p2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20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131" name="Google Shape;131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20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135" name="Google Shape;135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20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5" name="Google Shape;145;p21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" name="Google Shape;156;p23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57" name="Google Shape;157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61" name="Google Shape;161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23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Google Shape;174;p26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26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76" name="Google Shape;176;p26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7" name="Google Shape;17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" name="Google Shape;188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6" name="Google Shape;19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2" name="Google Shape;202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33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04" name="Google Shape;204;p33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5" name="Google Shape;205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6" name="Google Shape;20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209" name="Google Shape;20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3" name="Google Shape;21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CUprcoRRjX9YvYsmUpAj-1oBZq-WT8wNiTrPYn4OJWk/edit?usp=sharing" TargetMode="External"/><Relationship Id="rId4" Type="http://schemas.openxmlformats.org/officeDocument/2006/relationships/hyperlink" Target="https://docs.google.com/document/d/1suyfrz5gZKi4saiUTLqs3TbAkloRYiZv/edit?usp=sharing&amp;ouid=105809987479142727294&amp;rtpof=true&amp;sd=tru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8.jp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abituriendiabc.wixsite.com/abiabi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ctrTitle"/>
          </p:nvPr>
        </p:nvSpPr>
        <p:spPr>
          <a:xfrm>
            <a:off x="311708" y="1171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5400">
                <a:latin typeface="Barlow Condensed"/>
                <a:ea typeface="Barlow Condensed"/>
                <a:cs typeface="Barlow Condensed"/>
                <a:sym typeface="Barlow Condensed"/>
              </a:rPr>
              <a:t>Mõistekaardipõhine õppematerjal</a:t>
            </a:r>
            <a:endParaRPr sz="54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1" name="Google Shape;221;p37"/>
          <p:cNvSpPr txBox="1"/>
          <p:nvPr>
            <p:ph idx="1" type="subTitle"/>
          </p:nvPr>
        </p:nvSpPr>
        <p:spPr>
          <a:xfrm>
            <a:off x="311700" y="33702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"/>
                <a:ea typeface="Barlow Condensed"/>
                <a:cs typeface="Barlow Condensed"/>
                <a:sym typeface="Barlow Condensed"/>
              </a:rPr>
              <a:t>Juhendaja Priit Reiska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302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Tulemusena valminud õppematerjal</a:t>
            </a:r>
            <a:endParaRPr sz="302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pic>
        <p:nvPicPr>
          <p:cNvPr id="285" name="Google Shape;2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3925"/>
            <a:ext cx="4529900" cy="35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400" y="1093926"/>
            <a:ext cx="3907900" cy="35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302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Tulemusena valminud õppematerjal</a:t>
            </a:r>
            <a:endParaRPr sz="302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pic>
        <p:nvPicPr>
          <p:cNvPr id="293" name="Google Shape;29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00" y="1170125"/>
            <a:ext cx="3131675" cy="360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7"/>
          <p:cNvPicPr preferRelativeResize="0"/>
          <p:nvPr/>
        </p:nvPicPr>
        <p:blipFill rotWithShape="1">
          <a:blip r:embed="rId4">
            <a:alphaModFix/>
          </a:blip>
          <a:srcRect b="278" l="0" r="0" t="278"/>
          <a:stretch/>
        </p:blipFill>
        <p:spPr>
          <a:xfrm>
            <a:off x="5136575" y="1170125"/>
            <a:ext cx="306635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>
            <a:off x="455500" y="389725"/>
            <a:ext cx="8520600" cy="10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>
                <a:solidFill>
                  <a:schemeClr val="accent5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TEHNOLOOGIA </a:t>
            </a:r>
            <a:endParaRPr sz="3000">
              <a:solidFill>
                <a:schemeClr val="accent5"/>
              </a:solidFill>
              <a:highlight>
                <a:schemeClr val="lt1"/>
              </a:highlight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>
                <a:solidFill>
                  <a:schemeClr val="accent5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NEGATIIVSED </a:t>
            </a:r>
            <a:endParaRPr sz="3000">
              <a:solidFill>
                <a:schemeClr val="accent5"/>
              </a:solidFill>
              <a:highlight>
                <a:schemeClr val="lt1"/>
              </a:highlight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>
                <a:solidFill>
                  <a:schemeClr val="accent5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MÕJUD NOORTELE</a:t>
            </a:r>
            <a:endParaRPr sz="3000">
              <a:solidFill>
                <a:schemeClr val="accent5"/>
              </a:solidFill>
              <a:highlight>
                <a:schemeClr val="lt1"/>
              </a:highlight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1" name="Google Shape;301;p48"/>
          <p:cNvSpPr txBox="1"/>
          <p:nvPr>
            <p:ph idx="1" type="body"/>
          </p:nvPr>
        </p:nvSpPr>
        <p:spPr>
          <a:xfrm>
            <a:off x="311700" y="2072875"/>
            <a:ext cx="8520600" cy="27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t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Sille Niit, Eripedagoogika</a:t>
            </a:r>
            <a:endParaRPr i="1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t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Jekaterina Verge, Infoteadus</a:t>
            </a:r>
            <a:endParaRPr i="1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t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Kätlin Jeedas, Bioloogia</a:t>
            </a:r>
            <a:endParaRPr i="1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t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Rasmus Piirsalu, Inglise keel ja kultuur</a:t>
            </a:r>
            <a:endParaRPr i="1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t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Anna Mari Paalpere, Eripedagoogika</a:t>
            </a:r>
            <a:endParaRPr i="1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t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Mari-Liis Kuldma, Klassiõpetaja</a:t>
            </a:r>
            <a:endParaRPr i="1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2" name="Google Shape;302;p48"/>
          <p:cNvSpPr txBox="1"/>
          <p:nvPr/>
        </p:nvSpPr>
        <p:spPr>
          <a:xfrm>
            <a:off x="6992950" y="3864825"/>
            <a:ext cx="217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t" sz="33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Probleem, olulisus ja eesmärk</a:t>
            </a:r>
            <a:endParaRPr sz="33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Times"/>
              <a:buChar char="●"/>
            </a:pPr>
            <a:r>
              <a:rPr lang="et">
                <a:solidFill>
                  <a:srgbClr val="233A44"/>
                </a:solidFill>
                <a:latin typeface="Times"/>
                <a:ea typeface="Times"/>
                <a:cs typeface="Times"/>
                <a:sym typeface="Times"/>
              </a:rPr>
              <a:t>Tehnoloogia kasutus on muutumas aina aktuaalsemaks, mistõttu tulevad rohkem välja ka selle negatiivsed mõjud noortele.</a:t>
            </a:r>
            <a:endParaRPr>
              <a:solidFill>
                <a:srgbClr val="233A44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Times"/>
              <a:buChar char="●"/>
            </a:pPr>
            <a:r>
              <a:rPr lang="et">
                <a:solidFill>
                  <a:srgbClr val="233A44"/>
                </a:solidFill>
                <a:latin typeface="Times"/>
                <a:ea typeface="Times"/>
                <a:cs typeface="Times"/>
                <a:sym typeface="Times"/>
              </a:rPr>
              <a:t>Tehnoloogia rohke kasutus võib mõjuda negatiivselt nii noorte psühholoogiale, sotsiaalsusele kui ka füüsilisele tervisele.</a:t>
            </a:r>
            <a:endParaRPr>
              <a:solidFill>
                <a:srgbClr val="233A44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Times"/>
              <a:buChar char="●"/>
            </a:pPr>
            <a:r>
              <a:rPr lang="et">
                <a:solidFill>
                  <a:srgbClr val="233A44"/>
                </a:solidFill>
                <a:latin typeface="Times"/>
                <a:ea typeface="Times"/>
                <a:cs typeface="Times"/>
                <a:sym typeface="Times"/>
              </a:rPr>
              <a:t>Eesmärgiks viia ennast kurssi tehnoloogia negatiivsete mõjude ja võimalike lahendustega ning jagada teadlikkust õpilastega läbi mõistekaardi põhise õppimise. 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0" name="Google Shape;310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>
                <a:solidFill>
                  <a:schemeClr val="accent5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Rakendatud tegevused</a:t>
            </a:r>
            <a:endParaRPr sz="3000">
              <a:solidFill>
                <a:schemeClr val="accent5"/>
              </a:solidFill>
              <a:highlight>
                <a:schemeClr val="lt1"/>
              </a:highlight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6" name="Google Shape;316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Times"/>
              <a:buChar char="●"/>
            </a:pPr>
            <a:r>
              <a:rPr lang="et">
                <a:solidFill>
                  <a:srgbClr val="233A44"/>
                </a:solidFill>
                <a:latin typeface="Times"/>
                <a:ea typeface="Times"/>
                <a:cs typeface="Times"/>
                <a:sym typeface="Times"/>
              </a:rPr>
              <a:t>Mõistekaart - kuidas seda koostada ja õppetöös kasutada</a:t>
            </a:r>
            <a:endParaRPr>
              <a:solidFill>
                <a:srgbClr val="233A44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Times"/>
              <a:buChar char="●"/>
            </a:pPr>
            <a:r>
              <a:rPr lang="et">
                <a:solidFill>
                  <a:srgbClr val="233A44"/>
                </a:solidFill>
                <a:latin typeface="Times"/>
                <a:ea typeface="Times"/>
                <a:cs typeface="Times"/>
                <a:sym typeface="Times"/>
              </a:rPr>
              <a:t>Probleemi teaduspõhisus</a:t>
            </a:r>
            <a:endParaRPr>
              <a:solidFill>
                <a:srgbClr val="233A44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Times"/>
              <a:buChar char="●"/>
            </a:pPr>
            <a:r>
              <a:rPr lang="et">
                <a:solidFill>
                  <a:srgbClr val="233A44"/>
                </a:solidFill>
                <a:latin typeface="Times"/>
                <a:ea typeface="Times"/>
                <a:cs typeface="Times"/>
                <a:sym typeface="Times"/>
              </a:rPr>
              <a:t>Mõistekaardi juhend</a:t>
            </a:r>
            <a:endParaRPr>
              <a:solidFill>
                <a:srgbClr val="233A44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Times"/>
              <a:buChar char="●"/>
            </a:pPr>
            <a:r>
              <a:rPr lang="et">
                <a:solidFill>
                  <a:srgbClr val="233A44"/>
                </a:solidFill>
                <a:latin typeface="Times"/>
                <a:ea typeface="Times"/>
                <a:cs typeface="Times"/>
                <a:sym typeface="Times"/>
              </a:rPr>
              <a:t>Probleemi kajastav juhend</a:t>
            </a:r>
            <a:endParaRPr>
              <a:solidFill>
                <a:srgbClr val="233A44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Times"/>
              <a:buChar char="●"/>
            </a:pPr>
            <a:r>
              <a:rPr lang="et">
                <a:solidFill>
                  <a:srgbClr val="233A44"/>
                </a:solidFill>
                <a:latin typeface="Times"/>
                <a:ea typeface="Times"/>
                <a:cs typeface="Times"/>
                <a:sym typeface="Times"/>
              </a:rPr>
              <a:t>Mõistekaardi loomine</a:t>
            </a:r>
            <a:endParaRPr>
              <a:solidFill>
                <a:srgbClr val="233A44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Times"/>
              <a:buChar char="●"/>
            </a:pPr>
            <a:r>
              <a:rPr lang="et">
                <a:solidFill>
                  <a:srgbClr val="233A44"/>
                </a:solidFill>
                <a:latin typeface="Times"/>
                <a:ea typeface="Times"/>
                <a:cs typeface="Times"/>
                <a:sym typeface="Times"/>
              </a:rPr>
              <a:t>Mõistekaardite koostamine õpilastega</a:t>
            </a:r>
            <a:endParaRPr>
              <a:solidFill>
                <a:srgbClr val="233A44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rPr>
              <a:t>LINGID</a:t>
            </a:r>
            <a:endParaRPr sz="3000">
              <a:solidFill>
                <a:schemeClr val="accent5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3" name="Google Shape;323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●"/>
            </a:pPr>
            <a:r>
              <a:rPr lang="et" u="sng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Tehnoloogia negatiivsed mõjud ja nende võimalikud lahendused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"/>
              <a:buChar char="●"/>
            </a:pPr>
            <a:r>
              <a:rPr lang="et" u="sng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Mõistekaardi koostamise juhend</a:t>
            </a:r>
            <a:endParaRPr>
              <a:solidFill>
                <a:schemeClr val="accent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4" name="Google Shape;324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1850"/>
            <a:ext cx="8616975" cy="439132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 txBox="1"/>
          <p:nvPr>
            <p:ph type="title"/>
          </p:nvPr>
        </p:nvSpPr>
        <p:spPr>
          <a:xfrm>
            <a:off x="255175" y="37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rPr>
              <a:t>FÜÜSILINE</a:t>
            </a:r>
            <a:endParaRPr sz="3000">
              <a:solidFill>
                <a:schemeClr val="accent5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8" name="Google Shape;338;p53"/>
          <p:cNvSpPr txBox="1"/>
          <p:nvPr>
            <p:ph idx="1" type="body"/>
          </p:nvPr>
        </p:nvSpPr>
        <p:spPr>
          <a:xfrm>
            <a:off x="3436950" y="2052625"/>
            <a:ext cx="2518200" cy="11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88" y="1349051"/>
            <a:ext cx="8205624" cy="26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rPr>
              <a:t>Projekti tulemus</a:t>
            </a:r>
            <a:endParaRPr sz="3000">
              <a:solidFill>
                <a:schemeClr val="accent5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6" name="Google Shape;346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Times"/>
              <a:buChar char="●"/>
            </a:pPr>
            <a:r>
              <a:rPr lang="et" sz="2000">
                <a:solidFill>
                  <a:srgbClr val="233A44"/>
                </a:solidFill>
                <a:latin typeface="Times"/>
                <a:ea typeface="Times"/>
                <a:cs typeface="Times"/>
                <a:sym typeface="Times"/>
              </a:rPr>
              <a:t>Õppematerjal mõistekaardi kasutamisest</a:t>
            </a:r>
            <a:endParaRPr sz="2000">
              <a:solidFill>
                <a:srgbClr val="233A44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Times"/>
              <a:buChar char="●"/>
            </a:pPr>
            <a:r>
              <a:rPr lang="et">
                <a:solidFill>
                  <a:srgbClr val="233A44"/>
                </a:solidFill>
                <a:latin typeface="Times"/>
                <a:ea typeface="Times"/>
                <a:cs typeface="Times"/>
                <a:sym typeface="Times"/>
              </a:rPr>
              <a:t>Tuvastasime positiivseid ja negatiivseid külgi tehnoloogia kasutamisel õppetöös</a:t>
            </a:r>
            <a:endParaRPr>
              <a:solidFill>
                <a:srgbClr val="233A44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Times"/>
              <a:buChar char="●"/>
            </a:pPr>
            <a:r>
              <a:rPr lang="et">
                <a:solidFill>
                  <a:srgbClr val="233A44"/>
                </a:solidFill>
                <a:latin typeface="Times"/>
                <a:ea typeface="Times"/>
                <a:cs typeface="Times"/>
                <a:sym typeface="Times"/>
              </a:rPr>
              <a:t>Koostasime mõistekaardi vastavalt püstitatud eesmärkidele cmap veebipõhises keskkonnas</a:t>
            </a:r>
            <a:endParaRPr>
              <a:solidFill>
                <a:srgbClr val="233A44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Times"/>
              <a:buChar char="●"/>
            </a:pPr>
            <a:r>
              <a:rPr lang="et">
                <a:solidFill>
                  <a:srgbClr val="233A44"/>
                </a:solidFill>
                <a:latin typeface="Times"/>
                <a:ea typeface="Times"/>
                <a:cs typeface="Times"/>
                <a:sym typeface="Times"/>
              </a:rPr>
              <a:t>Jõudsime sihtrühmani ehk lasteni koolis ning küsisime nendelt tagasisidet mõistekaardi osas</a:t>
            </a:r>
            <a:endParaRPr>
              <a:solidFill>
                <a:srgbClr val="233A44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7" name="Google Shape;347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5"/>
          <p:cNvSpPr txBox="1"/>
          <p:nvPr>
            <p:ph idx="1" type="body"/>
          </p:nvPr>
        </p:nvSpPr>
        <p:spPr>
          <a:xfrm>
            <a:off x="311700" y="170350"/>
            <a:ext cx="8520600" cy="43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0350"/>
            <a:ext cx="4910152" cy="439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5"/>
          <p:cNvPicPr preferRelativeResize="0"/>
          <p:nvPr/>
        </p:nvPicPr>
        <p:blipFill rotWithShape="1">
          <a:blip r:embed="rId4">
            <a:alphaModFix/>
          </a:blip>
          <a:srcRect b="8491" l="25944" r="1280" t="6510"/>
          <a:stretch/>
        </p:blipFill>
        <p:spPr>
          <a:xfrm rot="-5400000">
            <a:off x="5943562" y="-576313"/>
            <a:ext cx="2142075" cy="36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6900" y="2312425"/>
            <a:ext cx="36354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"/>
                <a:ea typeface="Barlow Condensed"/>
                <a:cs typeface="Barlow Condensed"/>
                <a:sym typeface="Barlow Condensed"/>
              </a:rPr>
              <a:t>Mida see projekt endast täpsemalt kujutas?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27" name="Google Shape;2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406675"/>
            <a:ext cx="5384525" cy="31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6225" y="2266700"/>
            <a:ext cx="3453250" cy="230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6"/>
          <p:cNvSpPr txBox="1"/>
          <p:nvPr>
            <p:ph type="title"/>
          </p:nvPr>
        </p:nvSpPr>
        <p:spPr>
          <a:xfrm>
            <a:off x="637400" y="5003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" sz="24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Grupp: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t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Greta Savvest, hariduse juhtimine</a:t>
            </a: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t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Alex Sander Link, matemaatika, majandusmatemaatika ja andmeanalüüs</a:t>
            </a: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t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Kristi Soom, eripedagoogika</a:t>
            </a: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t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Reio Astla, psühholoogia</a:t>
            </a: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t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Meiken Peets, organisatsioonikäitumine</a:t>
            </a: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t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Jaanika Kesküla, klassiõpetaja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56"/>
          <p:cNvPicPr preferRelativeResize="0"/>
          <p:nvPr/>
        </p:nvPicPr>
        <p:blipFill rotWithShape="1">
          <a:blip r:embed="rId3">
            <a:alphaModFix/>
          </a:blip>
          <a:srcRect b="22979" l="13314" r="14284" t="22084"/>
          <a:stretch/>
        </p:blipFill>
        <p:spPr>
          <a:xfrm>
            <a:off x="5497900" y="2224450"/>
            <a:ext cx="3271500" cy="248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63" name="Google Shape;363;p5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>
                <a:latin typeface="Barlow Condensed"/>
                <a:ea typeface="Barlow Condensed"/>
                <a:cs typeface="Barlow Condensed"/>
                <a:sym typeface="Barlow Condensed"/>
              </a:rPr>
              <a:t>‹#›</a:t>
            </a:fld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7"/>
          <p:cNvSpPr txBox="1"/>
          <p:nvPr>
            <p:ph type="title"/>
          </p:nvPr>
        </p:nvSpPr>
        <p:spPr>
          <a:xfrm>
            <a:off x="819150" y="4911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"/>
                <a:ea typeface="Barlow Condensed"/>
                <a:cs typeface="Barlow Condensed"/>
                <a:sym typeface="Barlow Condensed"/>
              </a:rPr>
              <a:t>Probleem ja eesmärgid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69" name="Google Shape;369;p57"/>
          <p:cNvSpPr txBox="1"/>
          <p:nvPr>
            <p:ph idx="1" type="body"/>
          </p:nvPr>
        </p:nvSpPr>
        <p:spPr>
          <a:xfrm>
            <a:off x="819150" y="1273250"/>
            <a:ext cx="7505700" cy="31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Abiturientidel võib olla raskusi informatsiooni leidmise ja selles orienteerumisega.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Loome mõistekaardipõhise suunava abi- ja õppematerjali abiturientidele, et suurendada nende teadlikkust oma valikute osas.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Abituriendi ABC - veebilehekülg kaardistab võimalused iseseisva elu alustamiseks ja valikute tegemiseks.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Teaduspõhisus: “Noortele võib valmistada raskusi leida usaldusväärset, sh spetsiifilist infot, mis toetaks neid nende eluga seonduvatele küsimustele vastamisel.” (Noorteinfo käsiraamat jt.)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70" name="Google Shape;370;p5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8"/>
          <p:cNvSpPr txBox="1"/>
          <p:nvPr>
            <p:ph type="title"/>
          </p:nvPr>
        </p:nvSpPr>
        <p:spPr>
          <a:xfrm>
            <a:off x="819150" y="4822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"/>
                <a:ea typeface="Barlow Condensed"/>
                <a:cs typeface="Barlow Condensed"/>
                <a:sym typeface="Barlow Condensed"/>
              </a:rPr>
              <a:t>Tegevused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76" name="Google Shape;376;p58"/>
          <p:cNvSpPr txBox="1"/>
          <p:nvPr>
            <p:ph idx="1" type="body"/>
          </p:nvPr>
        </p:nvSpPr>
        <p:spPr>
          <a:xfrm>
            <a:off x="819150" y="1227825"/>
            <a:ext cx="7505700" cy="32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Kaardistasime teema ja tutvusime mõistekaartide kasutusvõimalustega.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Lõime mõistekaardipõhise </a:t>
            </a:r>
            <a:r>
              <a:rPr lang="et" sz="1700" u="sng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3"/>
              </a:rPr>
              <a:t>abimaterjali</a:t>
            </a: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, mis sisaldab: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Font typeface="Barlow Condensed"/>
              <a:buChar char="●"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kasutusjuhendit abiturientidele ja õpetajatele 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Barlow Condensed"/>
              <a:buChar char="●"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veebilinke usaldusväärsete infomaterjalidega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Barlow Condensed"/>
              <a:buChar char="●"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enesekontrolliteste.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Turundamiseks lõime Instagrami konto.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Katsetasime veebilehte ka õpilastega.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77" name="Google Shape;377;p5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9"/>
          <p:cNvSpPr txBox="1"/>
          <p:nvPr>
            <p:ph type="title"/>
          </p:nvPr>
        </p:nvSpPr>
        <p:spPr>
          <a:xfrm>
            <a:off x="819150" y="4718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"/>
                <a:ea typeface="Barlow Condensed"/>
                <a:cs typeface="Barlow Condensed"/>
                <a:sym typeface="Barlow Condensed"/>
              </a:rPr>
              <a:t>Katsetuse järeldused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83" name="Google Shape;383;p59"/>
          <p:cNvSpPr txBox="1"/>
          <p:nvPr/>
        </p:nvSpPr>
        <p:spPr>
          <a:xfrm>
            <a:off x="3090125" y="3803050"/>
            <a:ext cx="254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"/>
                <a:ea typeface="Barlow Condensed"/>
                <a:cs typeface="Barlow Condensed"/>
                <a:sym typeface="Barlow Condensed"/>
              </a:rPr>
              <a:t>“Sooviksin veel teada, kuidas saada pere loomiseks partnerit.”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84" name="Google Shape;384;p59"/>
          <p:cNvSpPr txBox="1"/>
          <p:nvPr/>
        </p:nvSpPr>
        <p:spPr>
          <a:xfrm>
            <a:off x="819150" y="2837275"/>
            <a:ext cx="250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"/>
                <a:ea typeface="Barlow Condensed"/>
                <a:cs typeface="Barlow Condensed"/>
                <a:sym typeface="Barlow Condensed"/>
              </a:rPr>
              <a:t>“Sain teada, mis pärast sündi juhtub, kust saada õigusabi, mitte saada last.”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85" name="Google Shape;385;p59"/>
          <p:cNvSpPr txBox="1"/>
          <p:nvPr/>
        </p:nvSpPr>
        <p:spPr>
          <a:xfrm>
            <a:off x="5379750" y="2837275"/>
            <a:ext cx="2945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"/>
                <a:ea typeface="Barlow Condensed"/>
                <a:cs typeface="Barlow Condensed"/>
                <a:sym typeface="Barlow Condensed"/>
              </a:rPr>
              <a:t>“</a:t>
            </a:r>
            <a:r>
              <a:rPr lang="et">
                <a:latin typeface="Barlow Condensed"/>
                <a:ea typeface="Barlow Condensed"/>
                <a:cs typeface="Barlow Condensed"/>
                <a:sym typeface="Barlow Condensed"/>
              </a:rPr>
              <a:t>Leidsin, mis on vaheaasta, leidsin mida sellega teha ja mis on head võimalused minu jaoks.</a:t>
            </a:r>
            <a:r>
              <a:rPr lang="et">
                <a:latin typeface="Barlow Condensed"/>
                <a:ea typeface="Barlow Condensed"/>
                <a:cs typeface="Barlow Condensed"/>
                <a:sym typeface="Barlow Condensed"/>
              </a:rPr>
              <a:t>”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86" name="Google Shape;386;p59"/>
          <p:cNvSpPr txBox="1"/>
          <p:nvPr/>
        </p:nvSpPr>
        <p:spPr>
          <a:xfrm>
            <a:off x="819150" y="1152325"/>
            <a:ext cx="6562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Barlow Condensed"/>
              <a:buChar char="●"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94% õpilastest pidas mõistekaarte lihtsaks ja loogiliseks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Barlow Condensed"/>
              <a:buChar char="●"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Üle poole vastanutest pidas tõenäoliseks, et kasutavad Abituriendi ABC-d ka tulevikus otsuste langetamisel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Barlow Condensed"/>
              <a:buChar char="●"/>
            </a:pPr>
            <a:r>
              <a:rPr lang="et" sz="1700">
                <a:latin typeface="Barlow Condensed"/>
                <a:ea typeface="Barlow Condensed"/>
                <a:cs typeface="Barlow Condensed"/>
                <a:sym typeface="Barlow Condensed"/>
              </a:rPr>
              <a:t>75% vastajatest soovitaks Abituriendi ABC-d ka sõbrale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87" name="Google Shape;387;p5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0"/>
          <p:cNvSpPr txBox="1"/>
          <p:nvPr>
            <p:ph type="title"/>
          </p:nvPr>
        </p:nvSpPr>
        <p:spPr>
          <a:xfrm>
            <a:off x="2268600" y="2186850"/>
            <a:ext cx="4606800" cy="7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3500">
                <a:latin typeface="Barlow Condensed"/>
                <a:ea typeface="Barlow Condensed"/>
                <a:cs typeface="Barlow Condensed"/>
                <a:sym typeface="Barlow Condensed"/>
              </a:rPr>
              <a:t>Täname tähelepanu eest!</a:t>
            </a:r>
            <a:endParaRPr b="1" sz="35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93" name="Google Shape;393;p6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ctrTitle"/>
          </p:nvPr>
        </p:nvSpPr>
        <p:spPr>
          <a:xfrm>
            <a:off x="389783" y="645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450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TERVISLIKU ELUVIISI</a:t>
            </a:r>
            <a:endParaRPr sz="450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450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TÄHTSUS NOORTE SEAS</a:t>
            </a:r>
            <a:endParaRPr sz="450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235" name="Google Shape;235;p39"/>
          <p:cNvSpPr txBox="1"/>
          <p:nvPr>
            <p:ph idx="1" type="subTitle"/>
          </p:nvPr>
        </p:nvSpPr>
        <p:spPr>
          <a:xfrm>
            <a:off x="1232775" y="2300425"/>
            <a:ext cx="6834600" cy="21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3274"/>
              <a:buNone/>
            </a:pPr>
            <a:r>
              <a:t/>
            </a:r>
            <a:endParaRPr sz="197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3274"/>
              <a:buNone/>
            </a:pPr>
            <a:r>
              <a:t/>
            </a:r>
            <a:endParaRPr sz="197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3274"/>
              <a:buNone/>
            </a:pPr>
            <a:r>
              <a:rPr lang="et" sz="197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Lisette Luik, eripedagoogika </a:t>
            </a:r>
            <a:endParaRPr sz="197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3274"/>
              <a:buNone/>
            </a:pPr>
            <a:r>
              <a:rPr lang="et" sz="197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Annaliisa Priivits, integreeritud tehnoloogiad ja käsitöö</a:t>
            </a:r>
            <a:endParaRPr sz="197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3274"/>
              <a:buNone/>
            </a:pPr>
            <a:r>
              <a:rPr lang="et" sz="197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Getter Orgusaar, klassiõpetaja</a:t>
            </a:r>
            <a:endParaRPr sz="197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3274"/>
              <a:buNone/>
            </a:pPr>
            <a:r>
              <a:rPr lang="et" sz="197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Jon Velt, filosoofia</a:t>
            </a:r>
            <a:endParaRPr sz="197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3274"/>
              <a:buNone/>
            </a:pPr>
            <a:r>
              <a:rPr lang="et" sz="197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Lizett Käos, klassiõpetaja</a:t>
            </a:r>
            <a:endParaRPr sz="197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3274"/>
              <a:buNone/>
            </a:pPr>
            <a:r>
              <a:rPr lang="et" sz="197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Reigo Anier, riigiteadused</a:t>
            </a:r>
            <a:endParaRPr sz="227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236" name="Google Shape;236;p39"/>
          <p:cNvSpPr txBox="1"/>
          <p:nvPr/>
        </p:nvSpPr>
        <p:spPr>
          <a:xfrm>
            <a:off x="6807600" y="3772200"/>
            <a:ext cx="19602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Juhendaja(-d): </a:t>
            </a:r>
            <a:endParaRPr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Priit Reiska</a:t>
            </a:r>
            <a:endParaRPr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Koostööpartner (-id): </a:t>
            </a:r>
            <a:endParaRPr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Alberto J. Cañas</a:t>
            </a:r>
            <a:endParaRPr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302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EESMÄRGID</a:t>
            </a:r>
            <a:endParaRPr sz="302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242" name="Google Shape;242;p40"/>
          <p:cNvSpPr txBox="1"/>
          <p:nvPr>
            <p:ph idx="1" type="body"/>
          </p:nvPr>
        </p:nvSpPr>
        <p:spPr>
          <a:xfrm>
            <a:off x="311700" y="1277075"/>
            <a:ext cx="8520600" cy="3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Barlow Condensed Light"/>
              <a:buChar char="●"/>
            </a:pPr>
            <a:r>
              <a:rPr lang="et" sz="2300">
                <a:solidFill>
                  <a:srgbClr val="000000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Luua mõistekaardipõhine interdistsiplinaarne õppematerjal - pusle, mida saab kasutada õppetöö läbiviimisel ja teadmiste kinnistamisel</a:t>
            </a:r>
            <a:endParaRPr sz="2300">
              <a:solidFill>
                <a:srgbClr val="000000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Barlow Condensed Light"/>
              <a:buChar char="●"/>
            </a:pPr>
            <a:r>
              <a:rPr lang="et" sz="2300">
                <a:solidFill>
                  <a:srgbClr val="000000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Teadvustada probleemi ja tõsta noorte (vanuses 12-16) teadlikkust tervisliku eluviisi tähtsusest</a:t>
            </a:r>
            <a:endParaRPr sz="2300">
              <a:solidFill>
                <a:srgbClr val="000000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2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3" name="Google Shape;24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291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Tegevused eesmärgi saavutamiseks</a:t>
            </a:r>
            <a:endParaRPr sz="262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249" name="Google Shape;249;p41"/>
          <p:cNvSpPr txBox="1"/>
          <p:nvPr>
            <p:ph idx="1" type="body"/>
          </p:nvPr>
        </p:nvSpPr>
        <p:spPr>
          <a:xfrm>
            <a:off x="311700" y="1183925"/>
            <a:ext cx="8520600" cy="3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Barlow Condensed Light"/>
              <a:buChar char="●"/>
            </a:pPr>
            <a:r>
              <a:rPr lang="et" sz="2300">
                <a:solidFill>
                  <a:srgbClr val="000000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Infoallikate kogumine</a:t>
            </a:r>
            <a:endParaRPr sz="2300">
              <a:solidFill>
                <a:srgbClr val="000000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Barlow Condensed Light"/>
              <a:buChar char="●"/>
            </a:pPr>
            <a:r>
              <a:rPr lang="et" sz="2300">
                <a:solidFill>
                  <a:srgbClr val="000000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Mõistekaardi koostamine</a:t>
            </a:r>
            <a:endParaRPr sz="2300">
              <a:solidFill>
                <a:srgbClr val="000000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Barlow Condensed Light"/>
              <a:buChar char="●"/>
            </a:pPr>
            <a:r>
              <a:rPr lang="et" sz="2300">
                <a:solidFill>
                  <a:srgbClr val="000000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Ühised kohtumised ja kõned</a:t>
            </a:r>
            <a:endParaRPr sz="2300">
              <a:solidFill>
                <a:srgbClr val="000000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Barlow Condensed Light"/>
              <a:buChar char="●"/>
            </a:pPr>
            <a:r>
              <a:rPr lang="et" sz="2300">
                <a:solidFill>
                  <a:srgbClr val="000000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Õppematerjali valmistamine</a:t>
            </a:r>
            <a:endParaRPr sz="2300">
              <a:solidFill>
                <a:srgbClr val="000000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Barlow Condensed Light"/>
              <a:buChar char="●"/>
            </a:pPr>
            <a:r>
              <a:rPr lang="et" sz="2300">
                <a:solidFill>
                  <a:srgbClr val="000000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Õppematerjali katsetamine testgrupil</a:t>
            </a:r>
            <a:endParaRPr sz="2300">
              <a:solidFill>
                <a:srgbClr val="000000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Barlow Condensed Light"/>
              <a:buChar char="●"/>
            </a:pPr>
            <a:r>
              <a:rPr lang="et" sz="2300">
                <a:solidFill>
                  <a:srgbClr val="000000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Portfoolio koostamine</a:t>
            </a:r>
            <a:endParaRPr sz="2300">
              <a:solidFill>
                <a:srgbClr val="000000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250" name="Google Shape;25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0225"/>
            <a:ext cx="9144002" cy="451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Mõistekaart</a:t>
            </a:r>
            <a:endParaRPr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257" name="Google Shape;25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Mõistekaart</a:t>
            </a:r>
            <a:endParaRPr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pic>
        <p:nvPicPr>
          <p:cNvPr id="263" name="Google Shape;26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525" y="85300"/>
            <a:ext cx="4467400" cy="49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025" y="83850"/>
            <a:ext cx="6764199" cy="4900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Mõistekaart</a:t>
            </a:r>
            <a:endParaRPr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271" name="Google Shape;27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302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Tulemusena valminud õppematerjal</a:t>
            </a:r>
            <a:endParaRPr sz="302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pic>
        <p:nvPicPr>
          <p:cNvPr id="277" name="Google Shape;2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7350"/>
            <a:ext cx="4585925" cy="357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900" y="1107350"/>
            <a:ext cx="3814401" cy="35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