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Barlow Condensed ExtraLight"/>
      <p:regular r:id="rId29"/>
      <p:bold r:id="rId30"/>
      <p:italic r:id="rId31"/>
      <p:boldItalic r:id="rId32"/>
    </p:embeddedFont>
    <p:embeddedFont>
      <p:font typeface="Barlow Condensed Medium"/>
      <p:regular r:id="rId33"/>
      <p:bold r:id="rId34"/>
      <p:italic r:id="rId35"/>
      <p:boldItalic r:id="rId36"/>
    </p:embeddedFont>
    <p:embeddedFont>
      <p:font typeface="Barlow Condensed"/>
      <p:regular r:id="rId37"/>
      <p:bold r:id="rId38"/>
      <p:italic r:id="rId39"/>
      <p:boldItalic r:id="rId40"/>
    </p:embeddedFont>
    <p:embeddedFont>
      <p:font typeface="EB Garamond"/>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1620">
          <p15:clr>
            <a:srgbClr val="A4A3A4"/>
          </p15:clr>
        </p15:guide>
      </p15:sldGuideLst>
    </p:ext>
    <p:ext uri="http://customooxmlschemas.google.com/">
      <go:slidesCustomData xmlns:go="http://customooxmlschemas.google.com/" r:id="rId45" roundtripDataSignature="AMtx7mjKC+i5hEnDPiUKExfo/y1n7ycu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6F3ACB-2E2E-44B7-A420-D6C722A4A7A3}">
  <a:tblStyle styleId="{AA6F3ACB-2E2E-44B7-A420-D6C722A4A7A3}"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Condensed-boldItalic.fntdata"/><Relationship Id="rId20" Type="http://schemas.openxmlformats.org/officeDocument/2006/relationships/slide" Target="slides/slide14.xml"/><Relationship Id="rId42" Type="http://schemas.openxmlformats.org/officeDocument/2006/relationships/font" Target="fonts/EBGaramond-bold.fntdata"/><Relationship Id="rId41" Type="http://schemas.openxmlformats.org/officeDocument/2006/relationships/font" Target="fonts/EBGaramond-regular.fntdata"/><Relationship Id="rId22" Type="http://schemas.openxmlformats.org/officeDocument/2006/relationships/slide" Target="slides/slide16.xml"/><Relationship Id="rId44" Type="http://schemas.openxmlformats.org/officeDocument/2006/relationships/font" Target="fonts/EBGaramond-boldItalic.fntdata"/><Relationship Id="rId21" Type="http://schemas.openxmlformats.org/officeDocument/2006/relationships/slide" Target="slides/slide15.xml"/><Relationship Id="rId43" Type="http://schemas.openxmlformats.org/officeDocument/2006/relationships/font" Target="fonts/EBGaramond-italic.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arlowCondensedExtraLigh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ExtraLight-italic.fntdata"/><Relationship Id="rId30" Type="http://schemas.openxmlformats.org/officeDocument/2006/relationships/font" Target="fonts/BarlowCondensedExtraLight-bold.fntdata"/><Relationship Id="rId11" Type="http://schemas.openxmlformats.org/officeDocument/2006/relationships/slide" Target="slides/slide5.xml"/><Relationship Id="rId33" Type="http://schemas.openxmlformats.org/officeDocument/2006/relationships/font" Target="fonts/BarlowCondensedMedium-regular.fntdata"/><Relationship Id="rId10" Type="http://schemas.openxmlformats.org/officeDocument/2006/relationships/slide" Target="slides/slide4.xml"/><Relationship Id="rId32" Type="http://schemas.openxmlformats.org/officeDocument/2006/relationships/font" Target="fonts/BarlowCondensedExtraLight-boldItalic.fntdata"/><Relationship Id="rId13" Type="http://schemas.openxmlformats.org/officeDocument/2006/relationships/slide" Target="slides/slide7.xml"/><Relationship Id="rId35" Type="http://schemas.openxmlformats.org/officeDocument/2006/relationships/font" Target="fonts/BarlowCondensedMedium-italic.fntdata"/><Relationship Id="rId12" Type="http://schemas.openxmlformats.org/officeDocument/2006/relationships/slide" Target="slides/slide6.xml"/><Relationship Id="rId34" Type="http://schemas.openxmlformats.org/officeDocument/2006/relationships/font" Target="fonts/BarlowCondensedMedium-bold.fntdata"/><Relationship Id="rId15" Type="http://schemas.openxmlformats.org/officeDocument/2006/relationships/slide" Target="slides/slide9.xml"/><Relationship Id="rId37" Type="http://schemas.openxmlformats.org/officeDocument/2006/relationships/font" Target="fonts/BarlowCondensed-regular.fntdata"/><Relationship Id="rId14" Type="http://schemas.openxmlformats.org/officeDocument/2006/relationships/slide" Target="slides/slide8.xml"/><Relationship Id="rId36" Type="http://schemas.openxmlformats.org/officeDocument/2006/relationships/font" Target="fonts/BarlowCondensedMedium-boldItalic.fntdata"/><Relationship Id="rId17" Type="http://schemas.openxmlformats.org/officeDocument/2006/relationships/slide" Target="slides/slide11.xml"/><Relationship Id="rId39" Type="http://schemas.openxmlformats.org/officeDocument/2006/relationships/font" Target="fonts/BarlowCondensed-italic.fntdata"/><Relationship Id="rId16" Type="http://schemas.openxmlformats.org/officeDocument/2006/relationships/slide" Target="slides/slide10.xml"/><Relationship Id="rId38" Type="http://schemas.openxmlformats.org/officeDocument/2006/relationships/font" Target="fonts/BarlowCondensed-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e2b5360ece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1e2b5360ece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e2b5360ec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1e2b5360ece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000"/>
              <a:t>Tulemuste analüüsi osas tuua ka mõni highlight kommentaar</a:t>
            </a:r>
            <a:endParaRPr sz="1000"/>
          </a:p>
          <a:p>
            <a:pPr indent="0" lvl="0" marL="0" marR="0" rtl="0" algn="l">
              <a:lnSpc>
                <a:spcPct val="100000"/>
              </a:lnSpc>
              <a:spcBef>
                <a:spcPts val="0"/>
              </a:spcBef>
              <a:spcAft>
                <a:spcPts val="0"/>
              </a:spcAft>
              <a:buSzPts val="1400"/>
              <a:buNone/>
            </a:pPr>
            <a:r>
              <a:t/>
            </a:r>
            <a:endParaRPr sz="1000"/>
          </a:p>
        </p:txBody>
      </p:sp>
      <p:sp>
        <p:nvSpPr>
          <p:cNvPr id="202" name="Google Shape;202;g1e2b5360ece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e2a09ae2f4_1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1e2a09ae2f4_1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e2a09ae2f4_1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1e2a09ae2f4_1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2100" lvl="0" marL="457200" marR="0" rtl="0" algn="l">
              <a:lnSpc>
                <a:spcPct val="100000"/>
              </a:lnSpc>
              <a:spcBef>
                <a:spcPts val="0"/>
              </a:spcBef>
              <a:spcAft>
                <a:spcPts val="0"/>
              </a:spcAft>
              <a:buSzPts val="1000"/>
              <a:buChar char="-"/>
            </a:pPr>
            <a:r>
              <a:rPr lang="en-US" sz="1000"/>
              <a:t>laiem üldsuse ehk Eesti (kitsamalt Viimsi valla, Maardu linna, Keila linna) elanikud;</a:t>
            </a:r>
            <a:endParaRPr sz="1000"/>
          </a:p>
          <a:p>
            <a:pPr indent="-292100" lvl="0" marL="457200" marR="0" rtl="0" algn="l">
              <a:lnSpc>
                <a:spcPct val="100000"/>
              </a:lnSpc>
              <a:spcBef>
                <a:spcPts val="0"/>
              </a:spcBef>
              <a:spcAft>
                <a:spcPts val="0"/>
              </a:spcAft>
              <a:buSzPts val="1000"/>
              <a:buChar char="-"/>
            </a:pPr>
            <a:r>
              <a:rPr lang="en-US" sz="1000"/>
              <a:t>Tallinna Ülikooli õpetajad, tudengid ja vilistlased;</a:t>
            </a:r>
            <a:endParaRPr sz="1000"/>
          </a:p>
          <a:p>
            <a:pPr indent="-292100" lvl="0" marL="457200" marR="0" rtl="0" algn="l">
              <a:lnSpc>
                <a:spcPct val="100000"/>
              </a:lnSpc>
              <a:spcBef>
                <a:spcPts val="0"/>
              </a:spcBef>
              <a:spcAft>
                <a:spcPts val="0"/>
              </a:spcAft>
              <a:buSzPts val="1000"/>
              <a:buChar char="-"/>
            </a:pPr>
            <a:r>
              <a:rPr lang="en-US" sz="1000"/>
              <a:t>keskkonnaagentuuriga seotud inimesed; </a:t>
            </a:r>
            <a:endParaRPr sz="1000"/>
          </a:p>
          <a:p>
            <a:pPr indent="-292100" lvl="0" marL="457200" marR="0" rtl="0" algn="l">
              <a:lnSpc>
                <a:spcPct val="100000"/>
              </a:lnSpc>
              <a:spcBef>
                <a:spcPts val="0"/>
              </a:spcBef>
              <a:spcAft>
                <a:spcPts val="0"/>
              </a:spcAft>
              <a:buSzPts val="1000"/>
              <a:buChar char="-"/>
            </a:pPr>
            <a:r>
              <a:rPr lang="en-US" sz="1000"/>
              <a:t>tootjavastutusorganisatsioonid.</a:t>
            </a:r>
            <a:endParaRPr sz="1000"/>
          </a:p>
          <a:p>
            <a:pPr indent="-228600" lvl="0" marL="457200" marR="0" rtl="0" algn="l">
              <a:lnSpc>
                <a:spcPct val="100000"/>
              </a:lnSpc>
              <a:spcBef>
                <a:spcPts val="0"/>
              </a:spcBef>
              <a:spcAft>
                <a:spcPts val="0"/>
              </a:spcAft>
              <a:buSzPts val="1400"/>
              <a:buNone/>
            </a:pPr>
            <a:r>
              <a:t/>
            </a:r>
            <a:endParaRPr sz="1000"/>
          </a:p>
        </p:txBody>
      </p:sp>
      <p:sp>
        <p:nvSpPr>
          <p:cNvPr id="217" name="Google Shape;217;g1e2a09ae2f4_1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e2a09ae2f4_1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1e2a09ae2f4_1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000"/>
              <a:t>Auditooriumi suurused: </a:t>
            </a:r>
            <a:endParaRPr sz="1000"/>
          </a:p>
          <a:p>
            <a:pPr indent="-228600" lvl="0" marL="457200" marR="0" rtl="0" algn="l">
              <a:lnSpc>
                <a:spcPct val="100000"/>
              </a:lnSpc>
              <a:spcBef>
                <a:spcPts val="0"/>
              </a:spcBef>
              <a:spcAft>
                <a:spcPts val="0"/>
              </a:spcAft>
              <a:buSzPts val="1400"/>
              <a:buNone/>
            </a:pPr>
            <a:r>
              <a:rPr lang="en-US" sz="1000"/>
              <a:t>Viimsi: </a:t>
            </a:r>
            <a:endParaRPr sz="1000"/>
          </a:p>
          <a:p>
            <a:pPr indent="-228600" lvl="0" marL="457200" marR="0" rtl="0" algn="l">
              <a:lnSpc>
                <a:spcPct val="100000"/>
              </a:lnSpc>
              <a:spcBef>
                <a:spcPts val="0"/>
              </a:spcBef>
              <a:spcAft>
                <a:spcPts val="0"/>
              </a:spcAft>
              <a:buSzPts val="1400"/>
              <a:buNone/>
            </a:pPr>
            <a:r>
              <a:rPr lang="en-US" sz="1000"/>
              <a:t>01.01.2023 seisuga registreeritud elanikke 22 444; </a:t>
            </a:r>
            <a:endParaRPr sz="1000"/>
          </a:p>
          <a:p>
            <a:pPr indent="-228600" lvl="0" marL="457200" marR="0" rtl="0" algn="l">
              <a:lnSpc>
                <a:spcPct val="100000"/>
              </a:lnSpc>
              <a:spcBef>
                <a:spcPts val="0"/>
              </a:spcBef>
              <a:spcAft>
                <a:spcPts val="0"/>
              </a:spcAft>
              <a:buSzPts val="1400"/>
              <a:buNone/>
            </a:pPr>
            <a:r>
              <a:rPr lang="en-US" sz="1000"/>
              <a:t>01.04.2023 seisuga valla ametlikul sotsiaalmeedia lehel “Viimsi Vallavalitsus” 7 711 jälgijat;</a:t>
            </a:r>
            <a:endParaRPr sz="1000"/>
          </a:p>
          <a:p>
            <a:pPr indent="-228600" lvl="0" marL="457200" marR="0" rtl="0" algn="l">
              <a:lnSpc>
                <a:spcPct val="100000"/>
              </a:lnSpc>
              <a:spcBef>
                <a:spcPts val="0"/>
              </a:spcBef>
              <a:spcAft>
                <a:spcPts val="0"/>
              </a:spcAft>
              <a:buSzPts val="1400"/>
              <a:buNone/>
            </a:pPr>
            <a:r>
              <a:rPr lang="en-US" sz="1000"/>
              <a:t>12.04.2023 seisuga sotsiaalmeedia grupis “Viimsilased” 15 576 liiget;</a:t>
            </a:r>
            <a:endParaRPr sz="1000"/>
          </a:p>
          <a:p>
            <a:pPr indent="-228600" lvl="0" marL="457200" marR="0" rtl="0" algn="l">
              <a:lnSpc>
                <a:spcPct val="100000"/>
              </a:lnSpc>
              <a:spcBef>
                <a:spcPts val="0"/>
              </a:spcBef>
              <a:spcAft>
                <a:spcPts val="0"/>
              </a:spcAft>
              <a:buSzPts val="1400"/>
              <a:buNone/>
            </a:pPr>
            <a:r>
              <a:rPr lang="en-US" sz="1000"/>
              <a:t>Viimsi valla lehe “Viimsi Teataja” tiraaž 10 860 eksemplari.</a:t>
            </a:r>
            <a:endParaRPr sz="1000"/>
          </a:p>
          <a:p>
            <a:pPr indent="-228600" lvl="0" marL="457200" marR="0" rtl="0" algn="l">
              <a:lnSpc>
                <a:spcPct val="100000"/>
              </a:lnSpc>
              <a:spcBef>
                <a:spcPts val="0"/>
              </a:spcBef>
              <a:spcAft>
                <a:spcPts val="0"/>
              </a:spcAft>
              <a:buSzPts val="1400"/>
              <a:buNone/>
            </a:pPr>
            <a:r>
              <a:t/>
            </a:r>
            <a:endParaRPr sz="1000"/>
          </a:p>
          <a:p>
            <a:pPr indent="-228600" lvl="0" marL="457200" marR="0" rtl="0" algn="l">
              <a:lnSpc>
                <a:spcPct val="100000"/>
              </a:lnSpc>
              <a:spcBef>
                <a:spcPts val="0"/>
              </a:spcBef>
              <a:spcAft>
                <a:spcPts val="0"/>
              </a:spcAft>
              <a:buSzPts val="1400"/>
              <a:buNone/>
            </a:pPr>
            <a:r>
              <a:rPr lang="en-US" sz="1000"/>
              <a:t>Maardu: </a:t>
            </a:r>
            <a:endParaRPr sz="1000"/>
          </a:p>
          <a:p>
            <a:pPr indent="-228600" lvl="0" marL="457200" marR="0" rtl="0" algn="l">
              <a:lnSpc>
                <a:spcPct val="100000"/>
              </a:lnSpc>
              <a:spcBef>
                <a:spcPts val="0"/>
              </a:spcBef>
              <a:spcAft>
                <a:spcPts val="0"/>
              </a:spcAft>
              <a:buSzPts val="1400"/>
              <a:buNone/>
            </a:pPr>
            <a:r>
              <a:rPr lang="en-US" sz="1000"/>
              <a:t>01.01.2023 seisuga registreeritud elanikke 15 557; </a:t>
            </a:r>
            <a:endParaRPr sz="1000"/>
          </a:p>
          <a:p>
            <a:pPr indent="-228600" lvl="0" marL="457200" marR="0" rtl="0" algn="l">
              <a:lnSpc>
                <a:spcPct val="100000"/>
              </a:lnSpc>
              <a:spcBef>
                <a:spcPts val="0"/>
              </a:spcBef>
              <a:spcAft>
                <a:spcPts val="0"/>
              </a:spcAft>
              <a:buSzPts val="1400"/>
              <a:buNone/>
            </a:pPr>
            <a:r>
              <a:rPr lang="en-US" sz="1000"/>
              <a:t>12.04.2023 seisuga valla ametlikul sotsiaalmeedia lehel “Maardu Linnavalitsus” 4521 jälgijat;</a:t>
            </a:r>
            <a:endParaRPr sz="1000"/>
          </a:p>
          <a:p>
            <a:pPr indent="-228600" lvl="0" marL="457200" marR="0" rtl="0" algn="l">
              <a:lnSpc>
                <a:spcPct val="100000"/>
              </a:lnSpc>
              <a:spcBef>
                <a:spcPts val="0"/>
              </a:spcBef>
              <a:spcAft>
                <a:spcPts val="0"/>
              </a:spcAft>
              <a:buSzPts val="1400"/>
              <a:buNone/>
            </a:pPr>
            <a:r>
              <a:rPr lang="en-US" sz="1000"/>
              <a:t>12.04.2023 seisuga sotsiaalmeedia grupis “Maardu City” 42 700 liiget;</a:t>
            </a:r>
            <a:endParaRPr sz="1000"/>
          </a:p>
          <a:p>
            <a:pPr indent="-228600" lvl="0" marL="457200" marR="0" rtl="0" algn="l">
              <a:lnSpc>
                <a:spcPct val="100000"/>
              </a:lnSpc>
              <a:spcBef>
                <a:spcPts val="0"/>
              </a:spcBef>
              <a:spcAft>
                <a:spcPts val="0"/>
              </a:spcAft>
              <a:buSzPts val="1400"/>
              <a:buNone/>
            </a:pPr>
            <a:r>
              <a:rPr lang="en-US" sz="1000"/>
              <a:t>Maardu linna lehe “Maardu Panoraam” tiraaž 8 300 eksemplari.</a:t>
            </a:r>
            <a:endParaRPr sz="1000"/>
          </a:p>
          <a:p>
            <a:pPr indent="-228600" lvl="0" marL="457200" marR="0" rtl="0" algn="l">
              <a:lnSpc>
                <a:spcPct val="100000"/>
              </a:lnSpc>
              <a:spcBef>
                <a:spcPts val="0"/>
              </a:spcBef>
              <a:spcAft>
                <a:spcPts val="0"/>
              </a:spcAft>
              <a:buSzPts val="1400"/>
              <a:buNone/>
            </a:pPr>
            <a:r>
              <a:t/>
            </a:r>
            <a:endParaRPr sz="1000"/>
          </a:p>
          <a:p>
            <a:pPr indent="-228600" lvl="0" marL="457200" marR="0" rtl="0" algn="l">
              <a:lnSpc>
                <a:spcPct val="100000"/>
              </a:lnSpc>
              <a:spcBef>
                <a:spcPts val="0"/>
              </a:spcBef>
              <a:spcAft>
                <a:spcPts val="0"/>
              </a:spcAft>
              <a:buSzPts val="1400"/>
              <a:buNone/>
            </a:pPr>
            <a:r>
              <a:t/>
            </a:r>
            <a:endParaRPr sz="1000"/>
          </a:p>
          <a:p>
            <a:pPr indent="-228600" lvl="0" marL="457200" marR="0" rtl="0" algn="l">
              <a:lnSpc>
                <a:spcPct val="100000"/>
              </a:lnSpc>
              <a:spcBef>
                <a:spcPts val="0"/>
              </a:spcBef>
              <a:spcAft>
                <a:spcPts val="0"/>
              </a:spcAft>
              <a:buSzPts val="1400"/>
              <a:buNone/>
            </a:pPr>
            <a:r>
              <a:rPr lang="en-US" sz="1000"/>
              <a:t>Keila:</a:t>
            </a:r>
            <a:endParaRPr sz="1000"/>
          </a:p>
          <a:p>
            <a:pPr indent="-228600" lvl="0" marL="457200" marR="0" rtl="0" algn="l">
              <a:lnSpc>
                <a:spcPct val="100000"/>
              </a:lnSpc>
              <a:spcBef>
                <a:spcPts val="0"/>
              </a:spcBef>
              <a:spcAft>
                <a:spcPts val="0"/>
              </a:spcAft>
              <a:buSzPts val="1400"/>
              <a:buNone/>
            </a:pPr>
            <a:r>
              <a:rPr lang="en-US" sz="1000"/>
              <a:t>01.01.2023 seisuga registreeritud elanikke 10 397; </a:t>
            </a:r>
            <a:endParaRPr sz="1000"/>
          </a:p>
          <a:p>
            <a:pPr indent="-228600" lvl="0" marL="457200" marR="0" rtl="0" algn="l">
              <a:lnSpc>
                <a:spcPct val="100000"/>
              </a:lnSpc>
              <a:spcBef>
                <a:spcPts val="0"/>
              </a:spcBef>
              <a:spcAft>
                <a:spcPts val="0"/>
              </a:spcAft>
              <a:buSzPts val="1400"/>
              <a:buNone/>
            </a:pPr>
            <a:r>
              <a:rPr lang="en-US" sz="1000"/>
              <a:t>20.03.2023 seisuga valla ametlikul sotsiaalmeedia lehel “Keila linn” 10 012 jälgijat;</a:t>
            </a:r>
            <a:endParaRPr sz="1000"/>
          </a:p>
          <a:p>
            <a:pPr indent="-228600" lvl="0" marL="457200" marR="0" rtl="0" algn="l">
              <a:lnSpc>
                <a:spcPct val="100000"/>
              </a:lnSpc>
              <a:spcBef>
                <a:spcPts val="0"/>
              </a:spcBef>
              <a:spcAft>
                <a:spcPts val="0"/>
              </a:spcAft>
              <a:buSzPts val="1400"/>
              <a:buNone/>
            </a:pPr>
            <a:r>
              <a:rPr lang="en-US" sz="1000"/>
              <a:t>20.03.2023 seisuga sotsiaalmeedia grupis “Keila valla elanikud” 7026 liiget;</a:t>
            </a:r>
            <a:endParaRPr sz="1000"/>
          </a:p>
          <a:p>
            <a:pPr indent="-228600" lvl="0" marL="457200" marR="0" rtl="0" algn="l">
              <a:lnSpc>
                <a:spcPct val="100000"/>
              </a:lnSpc>
              <a:spcBef>
                <a:spcPts val="0"/>
              </a:spcBef>
              <a:spcAft>
                <a:spcPts val="0"/>
              </a:spcAft>
              <a:buSzPts val="1400"/>
              <a:buNone/>
            </a:pPr>
            <a:r>
              <a:rPr lang="en-US" sz="1000"/>
              <a:t>Keila linna nädalaleht “Keila Leht” tiraaž 5 500 eksemplari.</a:t>
            </a:r>
            <a:endParaRPr sz="1000"/>
          </a:p>
          <a:p>
            <a:pPr indent="-228600" lvl="0" marL="457200" marR="0" rtl="0" algn="l">
              <a:lnSpc>
                <a:spcPct val="100000"/>
              </a:lnSpc>
              <a:spcBef>
                <a:spcPts val="0"/>
              </a:spcBef>
              <a:spcAft>
                <a:spcPts val="0"/>
              </a:spcAft>
              <a:buSzPts val="1400"/>
              <a:buNone/>
            </a:pPr>
            <a:r>
              <a:t/>
            </a:r>
            <a:endParaRPr sz="1000"/>
          </a:p>
          <a:p>
            <a:pPr indent="-228600" lvl="0" marL="457200" marR="0" rtl="0" algn="l">
              <a:lnSpc>
                <a:spcPct val="100000"/>
              </a:lnSpc>
              <a:spcBef>
                <a:spcPts val="0"/>
              </a:spcBef>
              <a:spcAft>
                <a:spcPts val="0"/>
              </a:spcAft>
              <a:buSzPts val="1400"/>
              <a:buNone/>
            </a:pPr>
            <a:r>
              <a:t/>
            </a:r>
            <a:endParaRPr sz="1000"/>
          </a:p>
          <a:p>
            <a:pPr indent="-228600" lvl="0" marL="457200" marR="0" rtl="0" algn="l">
              <a:lnSpc>
                <a:spcPct val="100000"/>
              </a:lnSpc>
              <a:spcBef>
                <a:spcPts val="0"/>
              </a:spcBef>
              <a:spcAft>
                <a:spcPts val="0"/>
              </a:spcAft>
              <a:buSzPts val="1400"/>
              <a:buNone/>
            </a:pPr>
            <a:r>
              <a:t/>
            </a:r>
            <a:endParaRPr sz="1000"/>
          </a:p>
        </p:txBody>
      </p:sp>
      <p:sp>
        <p:nvSpPr>
          <p:cNvPr id="227" name="Google Shape;227;g1e2a09ae2f4_1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e2a09ae2f4_1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1e2a09ae2f4_1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36" name="Google Shape;236;g1e2a09ae2f4_1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49" name="Google Shape;24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62" name="Google Shape;262;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75" name="Google Shape;27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Projekti koosseisu kuulub 18 inimest. Projekti liikmed on omakorda jaotatud kolme erinevasse tiimi: õigustiim, mysterytiim ja kommunikatsioonitiim. Igal tiimil on oma ülesanne ja roll projekti lõpptulemus.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Õigustiimi ülesanne on kaardistada asjakohased õigusaktid, nendest</a:t>
            </a:r>
            <a:endParaRPr/>
          </a:p>
          <a:p>
            <a:pPr indent="-228600" lvl="0" marL="457200" marR="0" rtl="0" algn="l">
              <a:lnSpc>
                <a:spcPct val="100000"/>
              </a:lnSpc>
              <a:spcBef>
                <a:spcPts val="0"/>
              </a:spcBef>
              <a:spcAft>
                <a:spcPts val="0"/>
              </a:spcAft>
              <a:buSzPts val="1400"/>
              <a:buNone/>
            </a:pPr>
            <a:r>
              <a:rPr lang="en-US"/>
              <a:t>ülevaade luua ja hilisemas etapis need tavainimestele lihtsasse keelde kokkuvõtlikult üle “tõlkida”. Lisaks on õigustiimi ülesanne anda teistele tiimidele sisendit, millest lähtuda oma tegevuste planeerimises ja koostamises. Õigustiim loob projektile õigusliku tausta ja teooria.</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Mysterytiimi ülesanne on hinnata, kui lihtne on jäätmete tagastamine tegelikult, kas tagastamise käigus tekib probleeme/ takistusi ning mida saaks paremaks muuta. Mysterytiim koostab ka testostu juhendi, mille abil saavad projektiliikmed külastada jäätmejaamu ning kauplusi. Lisaks analüüsib mysterytiim saadud tulemusi ning loob neist ülevaate.</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Kommunikatsioonitiim kajastab projekti tulemusi. Kommunikatsioonitiimi tegevuste hulka kuuluvad veel artikli koostamine ning kaastudengite ja TLÜ personali informeerimine (Luna TV, sotsiaalmeedia).</a:t>
            </a:r>
            <a:endParaRPr/>
          </a:p>
        </p:txBody>
      </p:sp>
      <p:sp>
        <p:nvSpPr>
          <p:cNvPr id="148" name="Google Shape;14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e2a09ae2f4_1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1e2a09ae2f4_1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160" name="Google Shape;160;g1e2a09ae2f4_1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168" name="Google Shape;16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4370c9f47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4370c9f47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4370c9f47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4370c9f47c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4370c9f47c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000"/>
              <a:t>Tulemuste analüüsi osas tuua ka mõni highlight kommentaar</a:t>
            </a:r>
            <a:endParaRPr sz="1000"/>
          </a:p>
          <a:p>
            <a:pPr indent="0" lvl="0" marL="0" marR="0" rtl="0" algn="l">
              <a:lnSpc>
                <a:spcPct val="100000"/>
              </a:lnSpc>
              <a:spcBef>
                <a:spcPts val="0"/>
              </a:spcBef>
              <a:spcAft>
                <a:spcPts val="0"/>
              </a:spcAft>
              <a:buSzPts val="1400"/>
              <a:buNone/>
            </a:pPr>
            <a:r>
              <a:t/>
            </a:r>
            <a:endParaRPr sz="1000"/>
          </a:p>
        </p:txBody>
      </p:sp>
      <p:sp>
        <p:nvSpPr>
          <p:cNvPr id="182" name="Google Shape;182;g24370c9f47c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e2b5360ece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0" rtl="0" algn="just">
              <a:lnSpc>
                <a:spcPct val="150000"/>
              </a:lnSpc>
              <a:spcBef>
                <a:spcPts val="1200"/>
              </a:spcBef>
              <a:spcAft>
                <a:spcPts val="0"/>
              </a:spcAft>
              <a:buClr>
                <a:schemeClr val="dk1"/>
              </a:buClr>
              <a:buSzPts val="1100"/>
              <a:buFont typeface="Arial"/>
              <a:buNone/>
            </a:pPr>
            <a:r>
              <a:rPr lang="en-US">
                <a:latin typeface="Arial"/>
                <a:ea typeface="Arial"/>
                <a:cs typeface="Arial"/>
                <a:sym typeface="Arial"/>
              </a:rPr>
              <a:t>·</a:t>
            </a:r>
            <a:r>
              <a:rPr lang="en-US" sz="700">
                <a:latin typeface="Times New Roman"/>
                <a:ea typeface="Times New Roman"/>
                <a:cs typeface="Times New Roman"/>
                <a:sym typeface="Times New Roman"/>
              </a:rPr>
              <a:t>   	</a:t>
            </a:r>
            <a:r>
              <a:rPr lang="en-US">
                <a:latin typeface="Arial"/>
                <a:ea typeface="Arial"/>
                <a:cs typeface="Arial"/>
                <a:sym typeface="Arial"/>
              </a:rPr>
              <a:t>Testostu puhul on tegemist osalusvaatlusega.</a:t>
            </a:r>
            <a:endParaRPr>
              <a:latin typeface="Arial"/>
              <a:ea typeface="Arial"/>
              <a:cs typeface="Arial"/>
              <a:sym typeface="Arial"/>
            </a:endParaRPr>
          </a:p>
          <a:p>
            <a:pPr indent="-228600" lvl="0" marL="0" rtl="0" algn="just">
              <a:lnSpc>
                <a:spcPct val="150000"/>
              </a:lnSpc>
              <a:spcBef>
                <a:spcPts val="1200"/>
              </a:spcBef>
              <a:spcAft>
                <a:spcPts val="0"/>
              </a:spcAft>
              <a:buClr>
                <a:schemeClr val="dk1"/>
              </a:buClr>
              <a:buSzPts val="1100"/>
              <a:buFont typeface="Arial"/>
              <a:buNone/>
            </a:pPr>
            <a:r>
              <a:rPr lang="en-US">
                <a:latin typeface="Arial"/>
                <a:ea typeface="Arial"/>
                <a:cs typeface="Arial"/>
                <a:sym typeface="Arial"/>
              </a:rPr>
              <a:t>·</a:t>
            </a:r>
            <a:r>
              <a:rPr lang="en-US" sz="700">
                <a:latin typeface="Times New Roman"/>
                <a:ea typeface="Times New Roman"/>
                <a:cs typeface="Times New Roman"/>
                <a:sym typeface="Times New Roman"/>
              </a:rPr>
              <a:t>   	</a:t>
            </a:r>
            <a:r>
              <a:rPr lang="en-US">
                <a:latin typeface="Arial"/>
                <a:ea typeface="Arial"/>
                <a:cs typeface="Arial"/>
                <a:sym typeface="Arial"/>
              </a:rPr>
              <a:t>Testostu puhul käitub testostleja nagu tavaline klient, oluline on mida nägi ja koges.</a:t>
            </a:r>
            <a:endParaRPr>
              <a:latin typeface="Arial"/>
              <a:ea typeface="Arial"/>
              <a:cs typeface="Arial"/>
              <a:sym typeface="Arial"/>
            </a:endParaRPr>
          </a:p>
          <a:p>
            <a:pPr indent="-228600" lvl="0" marL="0" rtl="0" algn="just">
              <a:lnSpc>
                <a:spcPct val="150000"/>
              </a:lnSpc>
              <a:spcBef>
                <a:spcPts val="1200"/>
              </a:spcBef>
              <a:spcAft>
                <a:spcPts val="0"/>
              </a:spcAft>
              <a:buClr>
                <a:schemeClr val="dk1"/>
              </a:buClr>
              <a:buSzPts val="1100"/>
              <a:buFont typeface="Arial"/>
              <a:buNone/>
            </a:pPr>
            <a:r>
              <a:rPr lang="en-US">
                <a:latin typeface="Arial"/>
                <a:ea typeface="Arial"/>
                <a:cs typeface="Arial"/>
                <a:sym typeface="Arial"/>
              </a:rPr>
              <a:t>·</a:t>
            </a:r>
            <a:r>
              <a:rPr lang="en-US" sz="700">
                <a:latin typeface="Times New Roman"/>
                <a:ea typeface="Times New Roman"/>
                <a:cs typeface="Times New Roman"/>
                <a:sym typeface="Times New Roman"/>
              </a:rPr>
              <a:t>   	</a:t>
            </a:r>
            <a:r>
              <a:rPr lang="en-US">
                <a:latin typeface="Arial"/>
                <a:ea typeface="Arial"/>
                <a:cs typeface="Arial"/>
                <a:sym typeface="Arial"/>
              </a:rPr>
              <a:t>Testostleja tutvub enne testostu tegemist põhjalikult testostu läbiviimiseks koostatud juhendiga, et mõjuda võimalikult usutavalt, et teenuse pakkuja ei muudaks oma käitumist, et näidata end paremas valguses.</a:t>
            </a:r>
            <a:endParaRPr>
              <a:latin typeface="Arial"/>
              <a:ea typeface="Arial"/>
              <a:cs typeface="Arial"/>
              <a:sym typeface="Arial"/>
            </a:endParaRPr>
          </a:p>
          <a:p>
            <a:pPr indent="-228600" lvl="0" marL="0" rtl="0" algn="just">
              <a:lnSpc>
                <a:spcPct val="150000"/>
              </a:lnSpc>
              <a:spcBef>
                <a:spcPts val="1200"/>
              </a:spcBef>
              <a:spcAft>
                <a:spcPts val="0"/>
              </a:spcAft>
              <a:buClr>
                <a:schemeClr val="dk1"/>
              </a:buClr>
              <a:buSzPts val="1100"/>
              <a:buFont typeface="Arial"/>
              <a:buNone/>
            </a:pPr>
            <a:r>
              <a:rPr lang="en-US">
                <a:latin typeface="Arial"/>
                <a:ea typeface="Arial"/>
                <a:cs typeface="Arial"/>
                <a:sym typeface="Arial"/>
              </a:rPr>
              <a:t>·</a:t>
            </a:r>
            <a:r>
              <a:rPr lang="en-US" sz="700">
                <a:latin typeface="Times New Roman"/>
                <a:ea typeface="Times New Roman"/>
                <a:cs typeface="Times New Roman"/>
                <a:sym typeface="Times New Roman"/>
              </a:rPr>
              <a:t>   	</a:t>
            </a:r>
            <a:r>
              <a:rPr lang="en-US">
                <a:latin typeface="Arial"/>
                <a:ea typeface="Arial"/>
                <a:cs typeface="Arial"/>
                <a:sym typeface="Arial"/>
              </a:rPr>
              <a:t>Pärast testostu sooritamist täidab testostleja testostu ankeedi. </a:t>
            </a:r>
            <a:endParaRPr>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191" name="Google Shape;191;g1e2b5360ece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islaid (valge)">
  <p:cSld name="Esislaid (valge)">
    <p:spTree>
      <p:nvGrpSpPr>
        <p:cNvPr id="13" name="Shape 13"/>
        <p:cNvGrpSpPr/>
        <p:nvPr/>
      </p:nvGrpSpPr>
      <p:grpSpPr>
        <a:xfrm>
          <a:off x="0" y="0"/>
          <a:ext cx="0" cy="0"/>
          <a:chOff x="0" y="0"/>
          <a:chExt cx="0" cy="0"/>
        </a:xfrm>
      </p:grpSpPr>
      <p:sp>
        <p:nvSpPr>
          <p:cNvPr id="14" name="Google Shape;14;p17"/>
          <p:cNvSpPr/>
          <p:nvPr/>
        </p:nvSpPr>
        <p:spPr>
          <a:xfrm>
            <a:off x="0" y="4318000"/>
            <a:ext cx="3263900" cy="825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pic>
        <p:nvPicPr>
          <p:cNvPr id="15" name="Google Shape;15;p17"/>
          <p:cNvPicPr preferRelativeResize="0"/>
          <p:nvPr/>
        </p:nvPicPr>
        <p:blipFill rotWithShape="1">
          <a:blip r:embed="rId2">
            <a:alphaModFix/>
          </a:blip>
          <a:srcRect b="0" l="0" r="0" t="0"/>
          <a:stretch/>
        </p:blipFill>
        <p:spPr>
          <a:xfrm>
            <a:off x="6880796" y="2811083"/>
            <a:ext cx="1758374" cy="1017617"/>
          </a:xfrm>
          <a:prstGeom prst="rect">
            <a:avLst/>
          </a:prstGeom>
          <a:noFill/>
          <a:ln>
            <a:noFill/>
          </a:ln>
        </p:spPr>
      </p:pic>
      <p:pic>
        <p:nvPicPr>
          <p:cNvPr descr="TLY-est.png" id="16" name="Google Shape;16;p17"/>
          <p:cNvPicPr preferRelativeResize="0"/>
          <p:nvPr/>
        </p:nvPicPr>
        <p:blipFill rotWithShape="1">
          <a:blip r:embed="rId3">
            <a:alphaModFix/>
          </a:blip>
          <a:srcRect b="0" l="0" r="0" t="0"/>
          <a:stretch/>
        </p:blipFill>
        <p:spPr>
          <a:xfrm>
            <a:off x="6918109" y="4120464"/>
            <a:ext cx="1724101" cy="354856"/>
          </a:xfrm>
          <a:prstGeom prst="rect">
            <a:avLst/>
          </a:prstGeom>
          <a:noFill/>
          <a:ln>
            <a:noFill/>
          </a:ln>
        </p:spPr>
      </p:pic>
      <p:cxnSp>
        <p:nvCxnSpPr>
          <p:cNvPr id="17" name="Google Shape;17;p17"/>
          <p:cNvCxnSpPr/>
          <p:nvPr/>
        </p:nvCxnSpPr>
        <p:spPr>
          <a:xfrm flipH="1">
            <a:off x="5676901" y="609600"/>
            <a:ext cx="800099" cy="3888589"/>
          </a:xfrm>
          <a:prstGeom prst="straightConnector1">
            <a:avLst/>
          </a:prstGeom>
          <a:noFill/>
          <a:ln cap="flat" cmpd="sng" w="44450">
            <a:solidFill>
              <a:srgbClr val="D0043C"/>
            </a:solidFill>
            <a:prstDash val="solid"/>
            <a:miter lim="800000"/>
            <a:headEnd len="sm" w="sm" type="none"/>
            <a:tailEnd len="sm" w="sm" type="none"/>
          </a:ln>
        </p:spPr>
      </p:cxnSp>
      <p:sp>
        <p:nvSpPr>
          <p:cNvPr id="18" name="Google Shape;18;p17"/>
          <p:cNvSpPr txBox="1"/>
          <p:nvPr>
            <p:ph type="title"/>
          </p:nvPr>
        </p:nvSpPr>
        <p:spPr>
          <a:xfrm>
            <a:off x="628203" y="625298"/>
            <a:ext cx="4781997" cy="385002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 name="Google Shape;19;p17"/>
          <p:cNvPicPr preferRelativeResize="0"/>
          <p:nvPr/>
        </p:nvPicPr>
        <p:blipFill rotWithShape="1">
          <a:blip r:embed="rId4">
            <a:alphaModFix/>
          </a:blip>
          <a:srcRect b="0" l="0" r="0" t="0"/>
          <a:stretch/>
        </p:blipFill>
        <p:spPr>
          <a:xfrm>
            <a:off x="12769025" y="27865019"/>
            <a:ext cx="1749449" cy="1749449"/>
          </a:xfrm>
          <a:prstGeom prst="rect">
            <a:avLst/>
          </a:prstGeom>
          <a:noFill/>
          <a:ln>
            <a:noFill/>
          </a:ln>
        </p:spPr>
      </p:pic>
      <p:pic>
        <p:nvPicPr>
          <p:cNvPr id="20" name="Google Shape;20;p17"/>
          <p:cNvPicPr preferRelativeResize="0"/>
          <p:nvPr/>
        </p:nvPicPr>
        <p:blipFill rotWithShape="1">
          <a:blip r:embed="rId5">
            <a:alphaModFix/>
          </a:blip>
          <a:srcRect b="0" l="0" r="0" t="0"/>
          <a:stretch/>
        </p:blipFill>
        <p:spPr>
          <a:xfrm>
            <a:off x="6874165" y="715318"/>
            <a:ext cx="1810421" cy="1797581"/>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01">
  <p:cSld name="võrdlus 01">
    <p:spTree>
      <p:nvGrpSpPr>
        <p:cNvPr id="48" name="Shape 48"/>
        <p:cNvGrpSpPr/>
        <p:nvPr/>
      </p:nvGrpSpPr>
      <p:grpSpPr>
        <a:xfrm>
          <a:off x="0" y="0"/>
          <a:ext cx="0" cy="0"/>
          <a:chOff x="0" y="0"/>
          <a:chExt cx="0" cy="0"/>
        </a:xfrm>
      </p:grpSpPr>
      <p:sp>
        <p:nvSpPr>
          <p:cNvPr id="49" name="Google Shape;49;p26"/>
          <p:cNvSpPr txBox="1"/>
          <p:nvPr>
            <p:ph idx="1" type="body"/>
          </p:nvPr>
        </p:nvSpPr>
        <p:spPr>
          <a:xfrm>
            <a:off x="622300" y="1778000"/>
            <a:ext cx="3724275" cy="2550424"/>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6"/>
          <p:cNvSpPr txBox="1"/>
          <p:nvPr>
            <p:ph idx="2" type="body"/>
          </p:nvPr>
        </p:nvSpPr>
        <p:spPr>
          <a:xfrm>
            <a:off x="4810126" y="1778000"/>
            <a:ext cx="3724275" cy="2550424"/>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6"/>
          <p:cNvSpPr txBox="1"/>
          <p:nvPr>
            <p:ph type="title"/>
          </p:nvPr>
        </p:nvSpPr>
        <p:spPr>
          <a:xfrm>
            <a:off x="628650" y="464083"/>
            <a:ext cx="7886700" cy="126478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02">
  <p:cSld name="võrdlus 02">
    <p:spTree>
      <p:nvGrpSpPr>
        <p:cNvPr id="52" name="Shape 52"/>
        <p:cNvGrpSpPr/>
        <p:nvPr/>
      </p:nvGrpSpPr>
      <p:grpSpPr>
        <a:xfrm>
          <a:off x="0" y="0"/>
          <a:ext cx="0" cy="0"/>
          <a:chOff x="0" y="0"/>
          <a:chExt cx="0" cy="0"/>
        </a:xfrm>
      </p:grpSpPr>
      <p:sp>
        <p:nvSpPr>
          <p:cNvPr id="53" name="Google Shape;53;p27"/>
          <p:cNvSpPr txBox="1"/>
          <p:nvPr>
            <p:ph idx="1" type="body"/>
          </p:nvPr>
        </p:nvSpPr>
        <p:spPr>
          <a:xfrm>
            <a:off x="622300" y="1394223"/>
            <a:ext cx="3724275" cy="2934202"/>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7"/>
          <p:cNvSpPr txBox="1"/>
          <p:nvPr>
            <p:ph idx="2" type="body"/>
          </p:nvPr>
        </p:nvSpPr>
        <p:spPr>
          <a:xfrm>
            <a:off x="4810126" y="1394223"/>
            <a:ext cx="3724275" cy="2934202"/>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7"/>
          <p:cNvSpPr txBox="1"/>
          <p:nvPr>
            <p:ph type="title"/>
          </p:nvPr>
        </p:nvSpPr>
        <p:spPr>
          <a:xfrm>
            <a:off x="596900" y="362930"/>
            <a:ext cx="7962900" cy="92612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p:cSld name="number">
    <p:spTree>
      <p:nvGrpSpPr>
        <p:cNvPr id="56" name="Shape 56"/>
        <p:cNvGrpSpPr/>
        <p:nvPr/>
      </p:nvGrpSpPr>
      <p:grpSpPr>
        <a:xfrm>
          <a:off x="0" y="0"/>
          <a:ext cx="0" cy="0"/>
          <a:chOff x="0" y="0"/>
          <a:chExt cx="0" cy="0"/>
        </a:xfrm>
      </p:grpSpPr>
      <p:sp>
        <p:nvSpPr>
          <p:cNvPr id="57" name="Google Shape;57;p28"/>
          <p:cNvSpPr txBox="1"/>
          <p:nvPr>
            <p:ph idx="1" type="body"/>
          </p:nvPr>
        </p:nvSpPr>
        <p:spPr>
          <a:xfrm>
            <a:off x="415007" y="458412"/>
            <a:ext cx="3127768" cy="4991100"/>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000"/>
              </a:spcBef>
              <a:spcAft>
                <a:spcPts val="0"/>
              </a:spcAft>
              <a:buSzPts val="38000"/>
              <a:buNone/>
              <a:defRPr b="0" i="1" sz="38000">
                <a:solidFill>
                  <a:srgbClr val="D0043C"/>
                </a:solidFill>
                <a:latin typeface="Times New Roman"/>
                <a:ea typeface="Times New Roman"/>
                <a:cs typeface="Times New Roman"/>
                <a:sym typeface="Times New Roman"/>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8"/>
          <p:cNvSpPr txBox="1"/>
          <p:nvPr>
            <p:ph idx="2" type="body"/>
          </p:nvPr>
        </p:nvSpPr>
        <p:spPr>
          <a:xfrm>
            <a:off x="3698721" y="1661862"/>
            <a:ext cx="4751812" cy="1675338"/>
          </a:xfrm>
          <a:prstGeom prst="rect">
            <a:avLst/>
          </a:prstGeom>
          <a:noFill/>
          <a:ln>
            <a:noFill/>
          </a:ln>
        </p:spPr>
        <p:txBody>
          <a:bodyPr anchorCtr="0" anchor="ctr" bIns="45700" lIns="91425" spcFirstLastPara="1" rIns="91425" wrap="square" tIns="45700">
            <a:noAutofit/>
          </a:bodyPr>
          <a:lstStyle>
            <a:lvl1pPr indent="-431800" lvl="0" marL="457200" algn="l">
              <a:lnSpc>
                <a:spcPct val="120000"/>
              </a:lnSpc>
              <a:spcBef>
                <a:spcPts val="1000"/>
              </a:spcBef>
              <a:spcAft>
                <a:spcPts val="0"/>
              </a:spcAft>
              <a:buSzPts val="3200"/>
              <a:buFont typeface="Merriweather Sans"/>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1">
  <p:cSld name="kolm ruutu 01">
    <p:spTree>
      <p:nvGrpSpPr>
        <p:cNvPr id="59" name="Shape 59"/>
        <p:cNvGrpSpPr/>
        <p:nvPr/>
      </p:nvGrpSpPr>
      <p:grpSpPr>
        <a:xfrm>
          <a:off x="0" y="0"/>
          <a:ext cx="0" cy="0"/>
          <a:chOff x="0" y="0"/>
          <a:chExt cx="0" cy="0"/>
        </a:xfrm>
      </p:grpSpPr>
      <p:sp>
        <p:nvSpPr>
          <p:cNvPr id="60" name="Google Shape;60;p29"/>
          <p:cNvSpPr/>
          <p:nvPr/>
        </p:nvSpPr>
        <p:spPr>
          <a:xfrm>
            <a:off x="7493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61" name="Google Shape;61;p29"/>
          <p:cNvSpPr txBox="1"/>
          <p:nvPr>
            <p:ph type="title"/>
          </p:nvPr>
        </p:nvSpPr>
        <p:spPr>
          <a:xfrm>
            <a:off x="755576" y="1790344"/>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9"/>
          <p:cNvSpPr/>
          <p:nvPr>
            <p:ph idx="2" type="pic"/>
          </p:nvPr>
        </p:nvSpPr>
        <p:spPr>
          <a:xfrm>
            <a:off x="3455876" y="519522"/>
            <a:ext cx="2160000" cy="2160000"/>
          </a:xfrm>
          <a:prstGeom prst="rect">
            <a:avLst/>
          </a:prstGeom>
          <a:noFill/>
          <a:ln>
            <a:noFill/>
          </a:ln>
        </p:spPr>
      </p:sp>
      <p:sp>
        <p:nvSpPr>
          <p:cNvPr id="63" name="Google Shape;63;p29"/>
          <p:cNvSpPr/>
          <p:nvPr>
            <p:ph idx="3" type="pic"/>
          </p:nvPr>
        </p:nvSpPr>
        <p:spPr>
          <a:xfrm>
            <a:off x="6156176" y="519522"/>
            <a:ext cx="2160000" cy="2160000"/>
          </a:xfrm>
          <a:prstGeom prst="rect">
            <a:avLst/>
          </a:prstGeom>
          <a:noFill/>
          <a:ln>
            <a:noFill/>
          </a:ln>
        </p:spPr>
      </p:sp>
      <p:sp>
        <p:nvSpPr>
          <p:cNvPr id="64" name="Google Shape;64;p29"/>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9"/>
          <p:cNvSpPr txBox="1"/>
          <p:nvPr/>
        </p:nvSpPr>
        <p:spPr>
          <a:xfrm>
            <a:off x="7555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1.</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2">
  <p:cSld name="kolm ruutu 02">
    <p:spTree>
      <p:nvGrpSpPr>
        <p:cNvPr id="66" name="Shape 66"/>
        <p:cNvGrpSpPr/>
        <p:nvPr/>
      </p:nvGrpSpPr>
      <p:grpSpPr>
        <a:xfrm>
          <a:off x="0" y="0"/>
          <a:ext cx="0" cy="0"/>
          <a:chOff x="0" y="0"/>
          <a:chExt cx="0" cy="0"/>
        </a:xfrm>
      </p:grpSpPr>
      <p:sp>
        <p:nvSpPr>
          <p:cNvPr id="67" name="Google Shape;67;p30"/>
          <p:cNvSpPr/>
          <p:nvPr>
            <p:ph idx="2" type="pic"/>
          </p:nvPr>
        </p:nvSpPr>
        <p:spPr>
          <a:xfrm>
            <a:off x="763476" y="519522"/>
            <a:ext cx="2160000" cy="2160000"/>
          </a:xfrm>
          <a:prstGeom prst="rect">
            <a:avLst/>
          </a:prstGeom>
          <a:noFill/>
          <a:ln>
            <a:noFill/>
          </a:ln>
        </p:spPr>
      </p:sp>
      <p:sp>
        <p:nvSpPr>
          <p:cNvPr id="68" name="Google Shape;68;p30"/>
          <p:cNvSpPr/>
          <p:nvPr>
            <p:ph idx="3" type="pic"/>
          </p:nvPr>
        </p:nvSpPr>
        <p:spPr>
          <a:xfrm>
            <a:off x="6156176" y="519522"/>
            <a:ext cx="2160000" cy="2160000"/>
          </a:xfrm>
          <a:prstGeom prst="rect">
            <a:avLst/>
          </a:prstGeom>
          <a:noFill/>
          <a:ln>
            <a:noFill/>
          </a:ln>
        </p:spPr>
      </p:sp>
      <p:sp>
        <p:nvSpPr>
          <p:cNvPr id="69" name="Google Shape;69;p30"/>
          <p:cNvSpPr/>
          <p:nvPr/>
        </p:nvSpPr>
        <p:spPr>
          <a:xfrm>
            <a:off x="34798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70" name="Google Shape;70;p30"/>
          <p:cNvSpPr txBox="1"/>
          <p:nvPr>
            <p:ph type="title"/>
          </p:nvPr>
        </p:nvSpPr>
        <p:spPr>
          <a:xfrm>
            <a:off x="3486076" y="1762122"/>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nvSpPr>
        <p:spPr>
          <a:xfrm>
            <a:off x="34860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2.</a:t>
            </a:r>
            <a:endParaRPr b="0" i="0" sz="1400" u="none" cap="none" strike="noStrike">
              <a:solidFill>
                <a:srgbClr val="000000"/>
              </a:solidFill>
              <a:latin typeface="Arial"/>
              <a:ea typeface="Arial"/>
              <a:cs typeface="Arial"/>
              <a:sym typeface="Arial"/>
            </a:endParaRPr>
          </a:p>
        </p:txBody>
      </p:sp>
      <p:sp>
        <p:nvSpPr>
          <p:cNvPr id="72" name="Google Shape;72;p30"/>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3">
  <p:cSld name="kolm ruutu 03">
    <p:spTree>
      <p:nvGrpSpPr>
        <p:cNvPr id="73" name="Shape 73"/>
        <p:cNvGrpSpPr/>
        <p:nvPr/>
      </p:nvGrpSpPr>
      <p:grpSpPr>
        <a:xfrm>
          <a:off x="0" y="0"/>
          <a:ext cx="0" cy="0"/>
          <a:chOff x="0" y="0"/>
          <a:chExt cx="0" cy="0"/>
        </a:xfrm>
      </p:grpSpPr>
      <p:sp>
        <p:nvSpPr>
          <p:cNvPr id="74" name="Google Shape;74;p31"/>
          <p:cNvSpPr/>
          <p:nvPr>
            <p:ph idx="2" type="pic"/>
          </p:nvPr>
        </p:nvSpPr>
        <p:spPr>
          <a:xfrm>
            <a:off x="3455876" y="519522"/>
            <a:ext cx="2160000" cy="2160000"/>
          </a:xfrm>
          <a:prstGeom prst="rect">
            <a:avLst/>
          </a:prstGeom>
          <a:noFill/>
          <a:ln>
            <a:noFill/>
          </a:ln>
        </p:spPr>
      </p:sp>
      <p:sp>
        <p:nvSpPr>
          <p:cNvPr id="75" name="Google Shape;75;p31"/>
          <p:cNvSpPr/>
          <p:nvPr>
            <p:ph idx="3" type="pic"/>
          </p:nvPr>
        </p:nvSpPr>
        <p:spPr>
          <a:xfrm>
            <a:off x="758676" y="519522"/>
            <a:ext cx="2160000" cy="2160000"/>
          </a:xfrm>
          <a:prstGeom prst="rect">
            <a:avLst/>
          </a:prstGeom>
          <a:noFill/>
          <a:ln>
            <a:noFill/>
          </a:ln>
        </p:spPr>
      </p:sp>
      <p:sp>
        <p:nvSpPr>
          <p:cNvPr id="76" name="Google Shape;76;p31"/>
          <p:cNvSpPr/>
          <p:nvPr/>
        </p:nvSpPr>
        <p:spPr>
          <a:xfrm>
            <a:off x="61849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77" name="Google Shape;77;p31"/>
          <p:cNvSpPr txBox="1"/>
          <p:nvPr>
            <p:ph type="title"/>
          </p:nvPr>
        </p:nvSpPr>
        <p:spPr>
          <a:xfrm>
            <a:off x="6191176" y="1776233"/>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nvSpPr>
        <p:spPr>
          <a:xfrm>
            <a:off x="61911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3.</a:t>
            </a:r>
            <a:endParaRPr b="0" i="0" sz="1400" u="none" cap="none" strike="noStrike">
              <a:solidFill>
                <a:srgbClr val="000000"/>
              </a:solidFill>
              <a:latin typeface="Arial"/>
              <a:ea typeface="Arial"/>
              <a:cs typeface="Arial"/>
              <a:sym typeface="Arial"/>
            </a:endParaRPr>
          </a:p>
        </p:txBody>
      </p:sp>
      <p:sp>
        <p:nvSpPr>
          <p:cNvPr id="79" name="Google Shape;79;p31"/>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ike ringpilt + sisu">
  <p:cSld name="väike ringpilt + sisu">
    <p:spTree>
      <p:nvGrpSpPr>
        <p:cNvPr id="80" name="Shape 80"/>
        <p:cNvGrpSpPr/>
        <p:nvPr/>
      </p:nvGrpSpPr>
      <p:grpSpPr>
        <a:xfrm>
          <a:off x="0" y="0"/>
          <a:ext cx="0" cy="0"/>
          <a:chOff x="0" y="0"/>
          <a:chExt cx="0" cy="0"/>
        </a:xfrm>
      </p:grpSpPr>
      <p:sp>
        <p:nvSpPr>
          <p:cNvPr id="81" name="Google Shape;81;p32"/>
          <p:cNvSpPr/>
          <p:nvPr>
            <p:ph idx="2" type="pic"/>
          </p:nvPr>
        </p:nvSpPr>
        <p:spPr>
          <a:xfrm>
            <a:off x="566445" y="777213"/>
            <a:ext cx="3240000" cy="3240000"/>
          </a:xfrm>
          <a:prstGeom prst="ellipse">
            <a:avLst/>
          </a:prstGeom>
          <a:noFill/>
          <a:ln>
            <a:noFill/>
          </a:ln>
        </p:spPr>
      </p:sp>
      <p:sp>
        <p:nvSpPr>
          <p:cNvPr id="82" name="Google Shape;82;p32"/>
          <p:cNvSpPr txBox="1"/>
          <p:nvPr>
            <p:ph idx="1" type="body"/>
          </p:nvPr>
        </p:nvSpPr>
        <p:spPr>
          <a:xfrm>
            <a:off x="4247444" y="1762553"/>
            <a:ext cx="4460622" cy="1299411"/>
          </a:xfrm>
          <a:prstGeom prst="rect">
            <a:avLst/>
          </a:prstGeom>
          <a:noFill/>
          <a:ln>
            <a:noFill/>
          </a:ln>
        </p:spPr>
        <p:txBody>
          <a:bodyPr anchorCtr="0" anchor="ctr"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ur ringpilt + sisu">
  <p:cSld name="suur ringpilt + sisu">
    <p:spTree>
      <p:nvGrpSpPr>
        <p:cNvPr id="83" name="Shape 83"/>
        <p:cNvGrpSpPr/>
        <p:nvPr/>
      </p:nvGrpSpPr>
      <p:grpSpPr>
        <a:xfrm>
          <a:off x="0" y="0"/>
          <a:ext cx="0" cy="0"/>
          <a:chOff x="0" y="0"/>
          <a:chExt cx="0" cy="0"/>
        </a:xfrm>
      </p:grpSpPr>
      <p:sp>
        <p:nvSpPr>
          <p:cNvPr id="84" name="Google Shape;84;p33"/>
          <p:cNvSpPr txBox="1"/>
          <p:nvPr>
            <p:ph idx="1" type="body"/>
          </p:nvPr>
        </p:nvSpPr>
        <p:spPr>
          <a:xfrm>
            <a:off x="451930" y="1963490"/>
            <a:ext cx="3466560" cy="1299411"/>
          </a:xfrm>
          <a:prstGeom prst="rect">
            <a:avLst/>
          </a:prstGeom>
          <a:noFill/>
          <a:ln>
            <a:noFill/>
          </a:ln>
        </p:spPr>
        <p:txBody>
          <a:bodyPr anchorCtr="0" anchor="ctr"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3"/>
          <p:cNvSpPr/>
          <p:nvPr>
            <p:ph idx="2" type="pic"/>
          </p:nvPr>
        </p:nvSpPr>
        <p:spPr>
          <a:xfrm>
            <a:off x="4671398" y="-668680"/>
            <a:ext cx="6732000" cy="6732000"/>
          </a:xfrm>
          <a:prstGeom prst="ellipse">
            <a:avLst/>
          </a:prstGeom>
          <a:noFill/>
          <a:ln>
            <a:noFill/>
          </a:ln>
        </p:spPr>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pealkiri + sisu">
  <p:cSld name="pilt + pealkiri + sisu">
    <p:spTree>
      <p:nvGrpSpPr>
        <p:cNvPr id="86" name="Shape 86"/>
        <p:cNvGrpSpPr/>
        <p:nvPr/>
      </p:nvGrpSpPr>
      <p:grpSpPr>
        <a:xfrm>
          <a:off x="0" y="0"/>
          <a:ext cx="0" cy="0"/>
          <a:chOff x="0" y="0"/>
          <a:chExt cx="0" cy="0"/>
        </a:xfrm>
      </p:grpSpPr>
      <p:sp>
        <p:nvSpPr>
          <p:cNvPr id="87" name="Google Shape;87;p34"/>
          <p:cNvSpPr/>
          <p:nvPr>
            <p:ph idx="2" type="pic"/>
          </p:nvPr>
        </p:nvSpPr>
        <p:spPr>
          <a:xfrm>
            <a:off x="4850090" y="0"/>
            <a:ext cx="4293911" cy="5143500"/>
          </a:xfrm>
          <a:prstGeom prst="rect">
            <a:avLst/>
          </a:prstGeom>
          <a:noFill/>
          <a:ln>
            <a:noFill/>
          </a:ln>
        </p:spPr>
      </p:sp>
      <p:sp>
        <p:nvSpPr>
          <p:cNvPr id="88" name="Google Shape;88;p34"/>
          <p:cNvSpPr txBox="1"/>
          <p:nvPr>
            <p:ph type="title"/>
          </p:nvPr>
        </p:nvSpPr>
        <p:spPr>
          <a:xfrm>
            <a:off x="470288" y="984230"/>
            <a:ext cx="3921133" cy="14268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800"/>
              <a:buFont typeface="Times New Roman"/>
              <a:buNone/>
              <a:defRPr i="0" sz="28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4"/>
          <p:cNvSpPr txBox="1"/>
          <p:nvPr>
            <p:ph idx="1" type="body"/>
          </p:nvPr>
        </p:nvSpPr>
        <p:spPr>
          <a:xfrm>
            <a:off x="515430" y="2563565"/>
            <a:ext cx="3878770" cy="1299411"/>
          </a:xfrm>
          <a:prstGeom prst="rect">
            <a:avLst/>
          </a:prstGeom>
          <a:noFill/>
          <a:ln>
            <a:noFill/>
          </a:ln>
        </p:spPr>
        <p:txBody>
          <a:bodyPr anchorCtr="0" anchor="t"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sisu">
  <p:cSld name="pilt + sisu">
    <p:spTree>
      <p:nvGrpSpPr>
        <p:cNvPr id="90" name="Shape 90"/>
        <p:cNvGrpSpPr/>
        <p:nvPr/>
      </p:nvGrpSpPr>
      <p:grpSpPr>
        <a:xfrm>
          <a:off x="0" y="0"/>
          <a:ext cx="0" cy="0"/>
          <a:chOff x="0" y="0"/>
          <a:chExt cx="0" cy="0"/>
        </a:xfrm>
      </p:grpSpPr>
      <p:sp>
        <p:nvSpPr>
          <p:cNvPr id="91" name="Google Shape;91;p35"/>
          <p:cNvSpPr/>
          <p:nvPr>
            <p:ph idx="2" type="pic"/>
          </p:nvPr>
        </p:nvSpPr>
        <p:spPr>
          <a:xfrm>
            <a:off x="4850090" y="0"/>
            <a:ext cx="4293911" cy="5143500"/>
          </a:xfrm>
          <a:prstGeom prst="rect">
            <a:avLst/>
          </a:prstGeom>
          <a:noFill/>
          <a:ln>
            <a:noFill/>
          </a:ln>
        </p:spPr>
      </p:sp>
      <p:sp>
        <p:nvSpPr>
          <p:cNvPr id="92" name="Google Shape;92;p35"/>
          <p:cNvSpPr txBox="1"/>
          <p:nvPr>
            <p:ph idx="1" type="body"/>
          </p:nvPr>
        </p:nvSpPr>
        <p:spPr>
          <a:xfrm>
            <a:off x="515430" y="1992065"/>
            <a:ext cx="3878770" cy="1299411"/>
          </a:xfrm>
          <a:prstGeom prst="rect">
            <a:avLst/>
          </a:prstGeom>
          <a:noFill/>
          <a:ln>
            <a:noFill/>
          </a:ln>
        </p:spPr>
        <p:txBody>
          <a:bodyPr anchorCtr="0" anchor="ctr"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tt pealkirjaga 02">
  <p:cSld name="jutt pealkirjaga 02">
    <p:spTree>
      <p:nvGrpSpPr>
        <p:cNvPr id="21" name="Shape 21"/>
        <p:cNvGrpSpPr/>
        <p:nvPr/>
      </p:nvGrpSpPr>
      <p:grpSpPr>
        <a:xfrm>
          <a:off x="0" y="0"/>
          <a:ext cx="0" cy="0"/>
          <a:chOff x="0" y="0"/>
          <a:chExt cx="0" cy="0"/>
        </a:xfrm>
      </p:grpSpPr>
      <p:sp>
        <p:nvSpPr>
          <p:cNvPr id="22" name="Google Shape;22;p18"/>
          <p:cNvSpPr txBox="1"/>
          <p:nvPr>
            <p:ph type="title"/>
          </p:nvPr>
        </p:nvSpPr>
        <p:spPr>
          <a:xfrm>
            <a:off x="596900" y="362930"/>
            <a:ext cx="7962900" cy="92612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8"/>
          <p:cNvSpPr txBox="1"/>
          <p:nvPr>
            <p:ph idx="1" type="body"/>
          </p:nvPr>
        </p:nvSpPr>
        <p:spPr>
          <a:xfrm>
            <a:off x="625320" y="1371978"/>
            <a:ext cx="7909080" cy="2925209"/>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Font typeface="Merriweather Sans"/>
              <a:buChar char="-"/>
              <a:defRPr sz="2400"/>
            </a:lvl2pPr>
            <a:lvl3pPr indent="-355600" lvl="2" marL="1371600" algn="l">
              <a:lnSpc>
                <a:spcPct val="12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pildiallkiri">
  <p:cSld name="pilt + pildiallkiri">
    <p:spTree>
      <p:nvGrpSpPr>
        <p:cNvPr id="93" name="Shape 93"/>
        <p:cNvGrpSpPr/>
        <p:nvPr/>
      </p:nvGrpSpPr>
      <p:grpSpPr>
        <a:xfrm>
          <a:off x="0" y="0"/>
          <a:ext cx="0" cy="0"/>
          <a:chOff x="0" y="0"/>
          <a:chExt cx="0" cy="0"/>
        </a:xfrm>
      </p:grpSpPr>
      <p:sp>
        <p:nvSpPr>
          <p:cNvPr id="94" name="Google Shape;94;p36"/>
          <p:cNvSpPr/>
          <p:nvPr>
            <p:ph idx="2" type="pic"/>
          </p:nvPr>
        </p:nvSpPr>
        <p:spPr>
          <a:xfrm>
            <a:off x="381000" y="257175"/>
            <a:ext cx="8356600" cy="4010025"/>
          </a:xfrm>
          <a:prstGeom prst="rect">
            <a:avLst/>
          </a:prstGeom>
          <a:noFill/>
          <a:ln>
            <a:noFill/>
          </a:ln>
        </p:spPr>
      </p:sp>
      <p:sp>
        <p:nvSpPr>
          <p:cNvPr id="95" name="Google Shape;95;p36"/>
          <p:cNvSpPr txBox="1"/>
          <p:nvPr>
            <p:ph idx="1" type="body"/>
          </p:nvPr>
        </p:nvSpPr>
        <p:spPr>
          <a:xfrm>
            <a:off x="2755900" y="4419600"/>
            <a:ext cx="5969000" cy="425655"/>
          </a:xfrm>
          <a:prstGeom prst="rect">
            <a:avLst/>
          </a:prstGeom>
          <a:noFill/>
          <a:ln>
            <a:noFill/>
          </a:ln>
        </p:spPr>
        <p:txBody>
          <a:bodyPr anchorCtr="0" anchor="b" bIns="45700" lIns="91425" spcFirstLastPara="1" rIns="91425" wrap="square" tIns="45700">
            <a:noAutofit/>
          </a:bodyPr>
          <a:lstStyle>
            <a:lvl1pPr indent="-228600" lvl="0" marL="457200" algn="r">
              <a:lnSpc>
                <a:spcPct val="100000"/>
              </a:lnSpc>
              <a:spcBef>
                <a:spcPts val="1000"/>
              </a:spcBef>
              <a:spcAft>
                <a:spcPts val="0"/>
              </a:spcAft>
              <a:buSzPts val="1600"/>
              <a:buNone/>
              <a:defRPr sz="1600"/>
            </a:lvl1pPr>
            <a:lvl2pPr indent="-228600" lvl="1" marL="914400" algn="l">
              <a:lnSpc>
                <a:spcPct val="120000"/>
              </a:lnSpc>
              <a:spcBef>
                <a:spcPts val="500"/>
              </a:spcBef>
              <a:spcAft>
                <a:spcPts val="0"/>
              </a:spcAft>
              <a:buSzPts val="1600"/>
              <a:buNone/>
              <a:defRPr sz="1600"/>
            </a:lvl2pPr>
            <a:lvl3pPr indent="-228600" lvl="2" marL="1371600" algn="l">
              <a:lnSpc>
                <a:spcPct val="120000"/>
              </a:lnSpc>
              <a:spcBef>
                <a:spcPts val="500"/>
              </a:spcBef>
              <a:spcAft>
                <a:spcPts val="0"/>
              </a:spcAft>
              <a:buSzPts val="1600"/>
              <a:buNone/>
              <a:defRPr sz="1600"/>
            </a:lvl3pPr>
            <a:lvl4pPr indent="-228600" lvl="3" marL="1828800" algn="l">
              <a:lnSpc>
                <a:spcPct val="120000"/>
              </a:lnSpc>
              <a:spcBef>
                <a:spcPts val="500"/>
              </a:spcBef>
              <a:spcAft>
                <a:spcPts val="0"/>
              </a:spcAft>
              <a:buSzPts val="1600"/>
              <a:buNone/>
              <a:defRPr sz="1600"/>
            </a:lvl4pPr>
            <a:lvl5pPr indent="-228600" lvl="4" marL="2286000" algn="l">
              <a:lnSpc>
                <a:spcPct val="12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lkiri 01">
  <p:cSld name="pealkiri 01">
    <p:spTree>
      <p:nvGrpSpPr>
        <p:cNvPr id="96" name="Shape 96"/>
        <p:cNvGrpSpPr/>
        <p:nvPr/>
      </p:nvGrpSpPr>
      <p:grpSpPr>
        <a:xfrm>
          <a:off x="0" y="0"/>
          <a:ext cx="0" cy="0"/>
          <a:chOff x="0" y="0"/>
          <a:chExt cx="0" cy="0"/>
        </a:xfrm>
      </p:grpSpPr>
      <p:sp>
        <p:nvSpPr>
          <p:cNvPr id="97" name="Google Shape;97;p37"/>
          <p:cNvSpPr txBox="1"/>
          <p:nvPr>
            <p:ph type="title"/>
          </p:nvPr>
        </p:nvSpPr>
        <p:spPr>
          <a:xfrm>
            <a:off x="393700" y="471140"/>
            <a:ext cx="8356600" cy="140589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lkiri 02">
  <p:cSld name="pealkiri 02">
    <p:spTree>
      <p:nvGrpSpPr>
        <p:cNvPr id="98" name="Shape 98"/>
        <p:cNvGrpSpPr/>
        <p:nvPr/>
      </p:nvGrpSpPr>
      <p:grpSpPr>
        <a:xfrm>
          <a:off x="0" y="0"/>
          <a:ext cx="0" cy="0"/>
          <a:chOff x="0" y="0"/>
          <a:chExt cx="0" cy="0"/>
        </a:xfrm>
      </p:grpSpPr>
      <p:sp>
        <p:nvSpPr>
          <p:cNvPr id="99" name="Google Shape;99;p38"/>
          <p:cNvSpPr txBox="1"/>
          <p:nvPr>
            <p:ph type="title"/>
          </p:nvPr>
        </p:nvSpPr>
        <p:spPr>
          <a:xfrm>
            <a:off x="375566" y="334356"/>
            <a:ext cx="8363190" cy="85012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ühi">
  <p:cSld name="tühi">
    <p:spTree>
      <p:nvGrpSpPr>
        <p:cNvPr id="100" name="Shape 100"/>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p:cSld name="pilt">
    <p:spTree>
      <p:nvGrpSpPr>
        <p:cNvPr id="101" name="Shape 101"/>
        <p:cNvGrpSpPr/>
        <p:nvPr/>
      </p:nvGrpSpPr>
      <p:grpSpPr>
        <a:xfrm>
          <a:off x="0" y="0"/>
          <a:ext cx="0" cy="0"/>
          <a:chOff x="0" y="0"/>
          <a:chExt cx="0" cy="0"/>
        </a:xfrm>
      </p:grpSpPr>
      <p:sp>
        <p:nvSpPr>
          <p:cNvPr id="102" name="Google Shape;102;p40"/>
          <p:cNvSpPr/>
          <p:nvPr>
            <p:ph idx="2" type="pic"/>
          </p:nvPr>
        </p:nvSpPr>
        <p:spPr>
          <a:xfrm>
            <a:off x="0" y="0"/>
            <a:ext cx="9144000" cy="5143500"/>
          </a:xfrm>
          <a:prstGeom prst="rect">
            <a:avLst/>
          </a:prstGeom>
          <a:noFill/>
          <a:ln>
            <a:noFill/>
          </a:ln>
        </p:spPr>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3" name="Shape 103"/>
        <p:cNvGrpSpPr/>
        <p:nvPr/>
      </p:nvGrpSpPr>
      <p:grpSpPr>
        <a:xfrm>
          <a:off x="0" y="0"/>
          <a:ext cx="0" cy="0"/>
          <a:chOff x="0" y="0"/>
          <a:chExt cx="0" cy="0"/>
        </a:xfrm>
      </p:grpSpPr>
      <p:sp>
        <p:nvSpPr>
          <p:cNvPr id="104" name="Google Shape;104;p41"/>
          <p:cNvSpPr/>
          <p:nvPr>
            <p:ph idx="2" type="pic"/>
          </p:nvPr>
        </p:nvSpPr>
        <p:spPr>
          <a:xfrm>
            <a:off x="985545" y="977548"/>
            <a:ext cx="1044000" cy="1044000"/>
          </a:xfrm>
          <a:prstGeom prst="ellipse">
            <a:avLst/>
          </a:prstGeom>
          <a:noFill/>
          <a:ln>
            <a:noFill/>
          </a:ln>
        </p:spPr>
      </p:sp>
      <p:sp>
        <p:nvSpPr>
          <p:cNvPr id="105" name="Google Shape;105;p41"/>
          <p:cNvSpPr/>
          <p:nvPr>
            <p:ph idx="3" type="pic"/>
          </p:nvPr>
        </p:nvSpPr>
        <p:spPr>
          <a:xfrm>
            <a:off x="3474745" y="977548"/>
            <a:ext cx="1044000" cy="1044000"/>
          </a:xfrm>
          <a:prstGeom prst="ellipse">
            <a:avLst/>
          </a:prstGeom>
          <a:noFill/>
          <a:ln>
            <a:noFill/>
          </a:ln>
        </p:spPr>
      </p:sp>
      <p:sp>
        <p:nvSpPr>
          <p:cNvPr id="106" name="Google Shape;106;p41"/>
          <p:cNvSpPr/>
          <p:nvPr>
            <p:ph idx="4" type="pic"/>
          </p:nvPr>
        </p:nvSpPr>
        <p:spPr>
          <a:xfrm>
            <a:off x="5887745" y="977548"/>
            <a:ext cx="1044000" cy="1044000"/>
          </a:xfrm>
          <a:prstGeom prst="ellipse">
            <a:avLst/>
          </a:prstGeom>
          <a:noFill/>
          <a:ln>
            <a:noFill/>
          </a:ln>
        </p:spPr>
      </p:sp>
      <p:sp>
        <p:nvSpPr>
          <p:cNvPr id="107" name="Google Shape;107;p41"/>
          <p:cNvSpPr/>
          <p:nvPr>
            <p:ph idx="5" type="pic"/>
          </p:nvPr>
        </p:nvSpPr>
        <p:spPr>
          <a:xfrm>
            <a:off x="6891045" y="2806348"/>
            <a:ext cx="1044000" cy="1044000"/>
          </a:xfrm>
          <a:prstGeom prst="ellipse">
            <a:avLst/>
          </a:prstGeom>
          <a:noFill/>
          <a:ln>
            <a:noFill/>
          </a:ln>
        </p:spPr>
      </p:sp>
      <p:sp>
        <p:nvSpPr>
          <p:cNvPr id="108" name="Google Shape;108;p41"/>
          <p:cNvSpPr/>
          <p:nvPr>
            <p:ph idx="6" type="pic"/>
          </p:nvPr>
        </p:nvSpPr>
        <p:spPr>
          <a:xfrm>
            <a:off x="4414545" y="2806348"/>
            <a:ext cx="1044000" cy="1044000"/>
          </a:xfrm>
          <a:prstGeom prst="ellipse">
            <a:avLst/>
          </a:prstGeom>
          <a:noFill/>
          <a:ln>
            <a:noFill/>
          </a:ln>
        </p:spPr>
      </p:sp>
      <p:sp>
        <p:nvSpPr>
          <p:cNvPr id="109" name="Google Shape;109;p41"/>
          <p:cNvSpPr/>
          <p:nvPr>
            <p:ph idx="7" type="pic"/>
          </p:nvPr>
        </p:nvSpPr>
        <p:spPr>
          <a:xfrm>
            <a:off x="1963445" y="2806348"/>
            <a:ext cx="1044000" cy="1044000"/>
          </a:xfrm>
          <a:prstGeom prst="ellipse">
            <a:avLst/>
          </a:prstGeom>
          <a:noFill/>
          <a:ln>
            <a:noFill/>
          </a:ln>
        </p:spPr>
      </p:sp>
      <p:sp>
        <p:nvSpPr>
          <p:cNvPr id="110" name="Google Shape;110;p41"/>
          <p:cNvSpPr txBox="1"/>
          <p:nvPr>
            <p:ph idx="1" type="body"/>
          </p:nvPr>
        </p:nvSpPr>
        <p:spPr>
          <a:xfrm>
            <a:off x="7874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41"/>
          <p:cNvSpPr txBox="1"/>
          <p:nvPr>
            <p:ph idx="8" type="body"/>
          </p:nvPr>
        </p:nvSpPr>
        <p:spPr>
          <a:xfrm>
            <a:off x="32512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1"/>
          <p:cNvSpPr txBox="1"/>
          <p:nvPr>
            <p:ph idx="9" type="body"/>
          </p:nvPr>
        </p:nvSpPr>
        <p:spPr>
          <a:xfrm>
            <a:off x="56769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1"/>
          <p:cNvSpPr txBox="1"/>
          <p:nvPr>
            <p:ph idx="13" type="body"/>
          </p:nvPr>
        </p:nvSpPr>
        <p:spPr>
          <a:xfrm>
            <a:off x="66802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1"/>
          <p:cNvSpPr txBox="1"/>
          <p:nvPr>
            <p:ph idx="14" type="body"/>
          </p:nvPr>
        </p:nvSpPr>
        <p:spPr>
          <a:xfrm>
            <a:off x="42037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1"/>
          <p:cNvSpPr txBox="1"/>
          <p:nvPr>
            <p:ph idx="15" type="body"/>
          </p:nvPr>
        </p:nvSpPr>
        <p:spPr>
          <a:xfrm>
            <a:off x="17526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1"/>
          <p:cNvSpPr txBox="1"/>
          <p:nvPr>
            <p:ph type="title"/>
          </p:nvPr>
        </p:nvSpPr>
        <p:spPr>
          <a:xfrm>
            <a:off x="375566" y="334356"/>
            <a:ext cx="8363190" cy="85012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01 (valge)">
  <p:cSld name="tees 01 (valge)">
    <p:spTree>
      <p:nvGrpSpPr>
        <p:cNvPr id="24" name="Shape 24"/>
        <p:cNvGrpSpPr/>
        <p:nvPr/>
      </p:nvGrpSpPr>
      <p:grpSpPr>
        <a:xfrm>
          <a:off x="0" y="0"/>
          <a:ext cx="0" cy="0"/>
          <a:chOff x="0" y="0"/>
          <a:chExt cx="0" cy="0"/>
        </a:xfrm>
      </p:grpSpPr>
      <p:sp>
        <p:nvSpPr>
          <p:cNvPr id="25" name="Google Shape;25;p19"/>
          <p:cNvSpPr txBox="1"/>
          <p:nvPr>
            <p:ph type="title"/>
          </p:nvPr>
        </p:nvSpPr>
        <p:spPr>
          <a:xfrm>
            <a:off x="2472940" y="1421060"/>
            <a:ext cx="5928560" cy="2110595"/>
          </a:xfrm>
          <a:prstGeom prst="rect">
            <a:avLst/>
          </a:prstGeom>
          <a:noFill/>
          <a:ln>
            <a:noFill/>
          </a:ln>
        </p:spPr>
        <p:txBody>
          <a:bodyPr anchorCtr="0" anchor="ctr" bIns="45700" lIns="91425" spcFirstLastPara="1" rIns="91425" wrap="square" tIns="45700">
            <a:noAutofit/>
          </a:bodyPr>
          <a:lstStyle>
            <a:lvl1pPr lvl="0" algn="l">
              <a:lnSpc>
                <a:spcPct val="54000"/>
              </a:lnSpc>
              <a:spcBef>
                <a:spcPts val="0"/>
              </a:spcBef>
              <a:spcAft>
                <a:spcPts val="0"/>
              </a:spcAft>
              <a:buClr>
                <a:schemeClr val="dk1"/>
              </a:buClr>
              <a:buSzPts val="63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6" name="Google Shape;26;p19"/>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ur ringpilt + pealkiri + sisu">
  <p:cSld name="suur ringpilt + pealkiri + sisu">
    <p:spTree>
      <p:nvGrpSpPr>
        <p:cNvPr id="27" name="Shape 27"/>
        <p:cNvGrpSpPr/>
        <p:nvPr/>
      </p:nvGrpSpPr>
      <p:grpSpPr>
        <a:xfrm>
          <a:off x="0" y="0"/>
          <a:ext cx="0" cy="0"/>
          <a:chOff x="0" y="0"/>
          <a:chExt cx="0" cy="0"/>
        </a:xfrm>
      </p:grpSpPr>
      <p:sp>
        <p:nvSpPr>
          <p:cNvPr id="28" name="Google Shape;28;p20"/>
          <p:cNvSpPr txBox="1"/>
          <p:nvPr>
            <p:ph idx="1" type="body"/>
          </p:nvPr>
        </p:nvSpPr>
        <p:spPr>
          <a:xfrm>
            <a:off x="477330" y="2563565"/>
            <a:ext cx="3466560" cy="1299411"/>
          </a:xfrm>
          <a:prstGeom prst="rect">
            <a:avLst/>
          </a:prstGeom>
          <a:noFill/>
          <a:ln>
            <a:noFill/>
          </a:ln>
        </p:spPr>
        <p:txBody>
          <a:bodyPr anchorCtr="0" anchor="t"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p:nvPr>
            <p:ph idx="2" type="pic"/>
          </p:nvPr>
        </p:nvSpPr>
        <p:spPr>
          <a:xfrm>
            <a:off x="4671398" y="-668680"/>
            <a:ext cx="6732000" cy="6732000"/>
          </a:xfrm>
          <a:prstGeom prst="ellipse">
            <a:avLst/>
          </a:prstGeom>
          <a:noFill/>
          <a:ln>
            <a:noFill/>
          </a:ln>
        </p:spPr>
      </p:sp>
      <p:sp>
        <p:nvSpPr>
          <p:cNvPr id="30" name="Google Shape;30;p20"/>
          <p:cNvSpPr txBox="1"/>
          <p:nvPr>
            <p:ph type="title"/>
          </p:nvPr>
        </p:nvSpPr>
        <p:spPr>
          <a:xfrm>
            <a:off x="470288" y="1009630"/>
            <a:ext cx="3452119" cy="14268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800"/>
              <a:buFont typeface="Times New Roman"/>
              <a:buNone/>
              <a:defRPr i="0" sz="28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02 (valge)">
  <p:cSld name="tees 02 (valge)">
    <p:spTree>
      <p:nvGrpSpPr>
        <p:cNvPr id="31" name="Shape 31"/>
        <p:cNvGrpSpPr/>
        <p:nvPr/>
      </p:nvGrpSpPr>
      <p:grpSpPr>
        <a:xfrm>
          <a:off x="0" y="0"/>
          <a:ext cx="0" cy="0"/>
          <a:chOff x="0" y="0"/>
          <a:chExt cx="0" cy="0"/>
        </a:xfrm>
      </p:grpSpPr>
      <p:sp>
        <p:nvSpPr>
          <p:cNvPr id="32" name="Google Shape;32;p21"/>
          <p:cNvSpPr txBox="1"/>
          <p:nvPr>
            <p:ph type="title"/>
          </p:nvPr>
        </p:nvSpPr>
        <p:spPr>
          <a:xfrm>
            <a:off x="2469826" y="1418720"/>
            <a:ext cx="5944374" cy="202721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3" name="Google Shape;33;p21"/>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selgitusega 01 (valge)" type="obj">
  <p:cSld name="OBJECT">
    <p:spTree>
      <p:nvGrpSpPr>
        <p:cNvPr id="34" name="Shape 34"/>
        <p:cNvGrpSpPr/>
        <p:nvPr/>
      </p:nvGrpSpPr>
      <p:grpSpPr>
        <a:xfrm>
          <a:off x="0" y="0"/>
          <a:ext cx="0" cy="0"/>
          <a:chOff x="0" y="0"/>
          <a:chExt cx="0" cy="0"/>
        </a:xfrm>
      </p:grpSpPr>
      <p:sp>
        <p:nvSpPr>
          <p:cNvPr id="35" name="Google Shape;35;p22"/>
          <p:cNvSpPr txBox="1"/>
          <p:nvPr>
            <p:ph type="title"/>
          </p:nvPr>
        </p:nvSpPr>
        <p:spPr>
          <a:xfrm>
            <a:off x="2472940" y="1421061"/>
            <a:ext cx="5928560" cy="994172"/>
          </a:xfrm>
          <a:prstGeom prst="rect">
            <a:avLst/>
          </a:prstGeom>
          <a:noFill/>
          <a:ln>
            <a:noFill/>
          </a:ln>
        </p:spPr>
        <p:txBody>
          <a:bodyPr anchorCtr="0" anchor="ctr"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2"/>
          <p:cNvSpPr txBox="1"/>
          <p:nvPr>
            <p:ph idx="1" type="body"/>
          </p:nvPr>
        </p:nvSpPr>
        <p:spPr>
          <a:xfrm>
            <a:off x="2472940" y="2555894"/>
            <a:ext cx="5928562" cy="1299411"/>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22"/>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selgitusega 02 (valge)">
  <p:cSld name="tees selgitusega 02 (valge)">
    <p:spTree>
      <p:nvGrpSpPr>
        <p:cNvPr id="38" name="Shape 38"/>
        <p:cNvGrpSpPr/>
        <p:nvPr/>
      </p:nvGrpSpPr>
      <p:grpSpPr>
        <a:xfrm>
          <a:off x="0" y="0"/>
          <a:ext cx="0" cy="0"/>
          <a:chOff x="0" y="0"/>
          <a:chExt cx="0" cy="0"/>
        </a:xfrm>
      </p:grpSpPr>
      <p:sp>
        <p:nvSpPr>
          <p:cNvPr id="39" name="Google Shape;39;p23"/>
          <p:cNvSpPr txBox="1"/>
          <p:nvPr>
            <p:ph type="title"/>
          </p:nvPr>
        </p:nvSpPr>
        <p:spPr>
          <a:xfrm>
            <a:off x="2469826" y="1418721"/>
            <a:ext cx="5944374" cy="99417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3"/>
          <p:cNvSpPr txBox="1"/>
          <p:nvPr>
            <p:ph idx="1" type="body"/>
          </p:nvPr>
        </p:nvSpPr>
        <p:spPr>
          <a:xfrm>
            <a:off x="2472940" y="2555894"/>
            <a:ext cx="5928562" cy="1299411"/>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 name="Google Shape;41;p23"/>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lgitus">
  <p:cSld name="selgitus">
    <p:spTree>
      <p:nvGrpSpPr>
        <p:cNvPr id="42" name="Shape 42"/>
        <p:cNvGrpSpPr/>
        <p:nvPr/>
      </p:nvGrpSpPr>
      <p:grpSpPr>
        <a:xfrm>
          <a:off x="0" y="0"/>
          <a:ext cx="0" cy="0"/>
          <a:chOff x="0" y="0"/>
          <a:chExt cx="0" cy="0"/>
        </a:xfrm>
      </p:grpSpPr>
      <p:sp>
        <p:nvSpPr>
          <p:cNvPr id="43" name="Google Shape;43;p24"/>
          <p:cNvSpPr txBox="1"/>
          <p:nvPr>
            <p:ph idx="1" type="body"/>
          </p:nvPr>
        </p:nvSpPr>
        <p:spPr>
          <a:xfrm>
            <a:off x="2499021" y="1490409"/>
            <a:ext cx="5724679" cy="1919538"/>
          </a:xfrm>
          <a:prstGeom prst="rect">
            <a:avLst/>
          </a:prstGeom>
          <a:noFill/>
          <a:ln>
            <a:noFill/>
          </a:ln>
        </p:spPr>
        <p:txBody>
          <a:bodyPr anchorCtr="0" anchor="ctr" bIns="45700" lIns="91425" spcFirstLastPara="1" rIns="91425" wrap="square" tIns="45700">
            <a:noAutofit/>
          </a:bodyPr>
          <a:lstStyle>
            <a:lvl1pPr indent="-431800" lvl="0" marL="457200" algn="l">
              <a:lnSpc>
                <a:spcPct val="120000"/>
              </a:lnSpc>
              <a:spcBef>
                <a:spcPts val="1000"/>
              </a:spcBef>
              <a:spcAft>
                <a:spcPts val="0"/>
              </a:spcAft>
              <a:buSzPts val="3200"/>
              <a:buFont typeface="Merriweather Sans"/>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24"/>
          <p:cNvCxnSpPr/>
          <p:nvPr/>
        </p:nvCxnSpPr>
        <p:spPr>
          <a:xfrm flipH="1">
            <a:off x="1130535" y="1195554"/>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tt pealkirjaga 01">
  <p:cSld name="jutt pealkirjaga 01">
    <p:spTree>
      <p:nvGrpSpPr>
        <p:cNvPr id="45" name="Shape 45"/>
        <p:cNvGrpSpPr/>
        <p:nvPr/>
      </p:nvGrpSpPr>
      <p:grpSpPr>
        <a:xfrm>
          <a:off x="0" y="0"/>
          <a:ext cx="0" cy="0"/>
          <a:chOff x="0" y="0"/>
          <a:chExt cx="0" cy="0"/>
        </a:xfrm>
      </p:grpSpPr>
      <p:sp>
        <p:nvSpPr>
          <p:cNvPr id="46" name="Google Shape;46;p25"/>
          <p:cNvSpPr txBox="1"/>
          <p:nvPr>
            <p:ph type="title"/>
          </p:nvPr>
        </p:nvSpPr>
        <p:spPr>
          <a:xfrm>
            <a:off x="628650" y="464083"/>
            <a:ext cx="7886700" cy="126478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 type="body"/>
          </p:nvPr>
        </p:nvSpPr>
        <p:spPr>
          <a:xfrm>
            <a:off x="625320" y="1820334"/>
            <a:ext cx="7909080" cy="2476853"/>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Font typeface="Merriweather Sans"/>
              <a:buChar char="-"/>
              <a:defRPr sz="2400"/>
            </a:lvl2pPr>
            <a:lvl3pPr indent="-355600" lvl="2" marL="1371600" algn="l">
              <a:lnSpc>
                <a:spcPct val="12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idx="1" type="body"/>
          </p:nvPr>
        </p:nvSpPr>
        <p:spPr>
          <a:xfrm>
            <a:off x="628650" y="1806221"/>
            <a:ext cx="7886700" cy="282650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20000"/>
              </a:lnSpc>
              <a:spcBef>
                <a:spcPts val="1000"/>
              </a:spcBef>
              <a:spcAft>
                <a:spcPts val="0"/>
              </a:spcAft>
              <a:buClr>
                <a:srgbClr val="9B002B"/>
              </a:buClr>
              <a:buSzPts val="2000"/>
              <a:buFont typeface="Merriweather Sans"/>
              <a:buChar char="-"/>
              <a:defRPr b="0" i="0" sz="2000" u="none" cap="none" strike="noStrike">
                <a:solidFill>
                  <a:schemeClr val="dk1"/>
                </a:solidFill>
                <a:latin typeface="Times New Roman"/>
                <a:ea typeface="Times New Roman"/>
                <a:cs typeface="Times New Roman"/>
                <a:sym typeface="Times New Roman"/>
              </a:defRPr>
            </a:lvl1pPr>
            <a:lvl2pPr indent="-349250" lvl="1" marL="914400" marR="0" rtl="0" algn="l">
              <a:lnSpc>
                <a:spcPct val="120000"/>
              </a:lnSpc>
              <a:spcBef>
                <a:spcPts val="500"/>
              </a:spcBef>
              <a:spcAft>
                <a:spcPts val="0"/>
              </a:spcAft>
              <a:buClr>
                <a:srgbClr val="9B002B"/>
              </a:buClr>
              <a:buSzPts val="1900"/>
              <a:buFont typeface="Merriweather Sans"/>
              <a:buChar char="-"/>
              <a:defRPr b="0" i="0" sz="1900" u="none" cap="none" strike="noStrike">
                <a:solidFill>
                  <a:schemeClr val="dk1"/>
                </a:solidFill>
                <a:latin typeface="Times New Roman"/>
                <a:ea typeface="Times New Roman"/>
                <a:cs typeface="Times New Roman"/>
                <a:sym typeface="Times New Roman"/>
              </a:defRPr>
            </a:lvl2pPr>
            <a:lvl3pPr indent="-342900" lvl="2" marL="1371600" marR="0" rtl="0" algn="l">
              <a:lnSpc>
                <a:spcPct val="120000"/>
              </a:lnSpc>
              <a:spcBef>
                <a:spcPts val="500"/>
              </a:spcBef>
              <a:spcAft>
                <a:spcPts val="0"/>
              </a:spcAft>
              <a:buClr>
                <a:srgbClr val="9B002B"/>
              </a:buClr>
              <a:buSzPts val="1800"/>
              <a:buFont typeface="Merriweather Sans"/>
              <a:buChar char="-"/>
              <a:defRPr b="0" i="0" sz="1800" u="none" cap="none" strike="noStrike">
                <a:solidFill>
                  <a:schemeClr val="dk1"/>
                </a:solidFill>
                <a:latin typeface="Times New Roman"/>
                <a:ea typeface="Times New Roman"/>
                <a:cs typeface="Times New Roman"/>
                <a:sym typeface="Times New Roman"/>
              </a:defRPr>
            </a:lvl3pPr>
            <a:lvl4pPr indent="-336550" lvl="3" marL="1828800" marR="0" rtl="0" algn="l">
              <a:lnSpc>
                <a:spcPct val="120000"/>
              </a:lnSpc>
              <a:spcBef>
                <a:spcPts val="500"/>
              </a:spcBef>
              <a:spcAft>
                <a:spcPts val="0"/>
              </a:spcAft>
              <a:buClr>
                <a:srgbClr val="9B002B"/>
              </a:buClr>
              <a:buSzPts val="1700"/>
              <a:buFont typeface="Merriweather Sans"/>
              <a:buChar char="-"/>
              <a:defRPr b="0" i="0" sz="1700" u="none" cap="none" strike="noStrike">
                <a:solidFill>
                  <a:schemeClr val="dk1"/>
                </a:solidFill>
                <a:latin typeface="Times New Roman"/>
                <a:ea typeface="Times New Roman"/>
                <a:cs typeface="Times New Roman"/>
                <a:sym typeface="Times New Roman"/>
              </a:defRPr>
            </a:lvl4pPr>
            <a:lvl5pPr indent="-342900" lvl="4" marL="2286000" marR="0" rtl="0" algn="l">
              <a:lnSpc>
                <a:spcPct val="120000"/>
              </a:lnSpc>
              <a:spcBef>
                <a:spcPts val="500"/>
              </a:spcBef>
              <a:spcAft>
                <a:spcPts val="0"/>
              </a:spcAft>
              <a:buClr>
                <a:srgbClr val="9B002B"/>
              </a:buClr>
              <a:buSzPts val="1800"/>
              <a:buFont typeface="Merriweather Sans"/>
              <a:buChar char="-"/>
              <a:defRPr b="0" i="0" sz="1800" u="none" cap="none" strike="noStrike">
                <a:solidFill>
                  <a:schemeClr val="dk1"/>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9pPr>
          </a:lstStyle>
          <a:p/>
        </p:txBody>
      </p:sp>
      <p:sp>
        <p:nvSpPr>
          <p:cNvPr id="11" name="Google Shape;11;p16"/>
          <p:cNvSpPr txBox="1"/>
          <p:nvPr>
            <p:ph type="title"/>
          </p:nvPr>
        </p:nvSpPr>
        <p:spPr>
          <a:xfrm>
            <a:off x="628650" y="365128"/>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54000"/>
              </a:lnSpc>
              <a:spcBef>
                <a:spcPts val="0"/>
              </a:spcBef>
              <a:spcAft>
                <a:spcPts val="0"/>
              </a:spcAft>
              <a:buClr>
                <a:schemeClr val="dk1"/>
              </a:buClr>
              <a:buSzPts val="6300"/>
              <a:buFont typeface="Times New Roman"/>
              <a:buNone/>
              <a:defRPr b="0" i="1" sz="63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TLY-est.png" id="12" name="Google Shape;12;p16"/>
          <p:cNvPicPr preferRelativeResize="0"/>
          <p:nvPr/>
        </p:nvPicPr>
        <p:blipFill rotWithShape="1">
          <a:blip r:embed="rId1">
            <a:alphaModFix/>
          </a:blip>
          <a:srcRect b="0" l="0" r="0" t="0"/>
          <a:stretch/>
        </p:blipFill>
        <p:spPr>
          <a:xfrm>
            <a:off x="400050" y="4483721"/>
            <a:ext cx="1896511" cy="39034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11.jpg"/><Relationship Id="rId5"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keila.ee/wp-content/uploads/2020/07/12.05.2023.pdf" TargetMode="External"/><Relationship Id="rId4" Type="http://schemas.openxmlformats.org/officeDocument/2006/relationships/hyperlink" Target="https://www.tlu.ee/meediavarav/blogid/elu-projekt-e-jaatmete-musteerium-tulemused" TargetMode="External"/><Relationship Id="rId5" Type="http://schemas.openxmlformats.org/officeDocument/2006/relationships/image" Target="../media/image19.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8.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
          <p:cNvSpPr/>
          <p:nvPr/>
        </p:nvSpPr>
        <p:spPr>
          <a:xfrm>
            <a:off x="-228598" y="1472277"/>
            <a:ext cx="4687810" cy="3181156"/>
          </a:xfrm>
          <a:prstGeom prst="rect">
            <a:avLst/>
          </a:prstGeom>
          <a:noFill/>
          <a:ln>
            <a:noFill/>
          </a:ln>
        </p:spPr>
        <p:txBody>
          <a:bodyPr anchorCtr="0" anchor="t" bIns="45700" lIns="91425" spcFirstLastPara="1" rIns="91425" wrap="square" tIns="45700">
            <a:noAutofit/>
          </a:bodyPr>
          <a:lstStyle/>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ELU</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r>
              <a:rPr b="0" i="1" lang="en-US" sz="8000" u="none" cap="none" strike="noStrike">
                <a:solidFill>
                  <a:srgbClr val="EC008B"/>
                </a:solidFill>
                <a:latin typeface="Barlow Condensed ExtraLight"/>
                <a:ea typeface="Barlow Condensed ExtraLight"/>
                <a:cs typeface="Barlow Condensed ExtraLight"/>
                <a:sym typeface="Barlow Condensed ExtraLight"/>
              </a:rPr>
              <a:t>E-jäätmete m</a:t>
            </a:r>
            <a:r>
              <a:rPr i="1" lang="en-US" sz="8000">
                <a:solidFill>
                  <a:srgbClr val="EC008B"/>
                </a:solidFill>
                <a:latin typeface="Barlow Condensed ExtraLight"/>
                <a:ea typeface="Barlow Condensed ExtraLight"/>
                <a:cs typeface="Barlow Condensed ExtraLight"/>
                <a:sym typeface="Barlow Condensed ExtraLight"/>
              </a:rPr>
              <a:t>üsteerium</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1e2b5360ece_0_35"/>
          <p:cNvSpPr txBox="1"/>
          <p:nvPr>
            <p:ph type="title"/>
          </p:nvPr>
        </p:nvSpPr>
        <p:spPr>
          <a:xfrm>
            <a:off x="1872250" y="806825"/>
            <a:ext cx="5927100" cy="2451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MYSTERY TEAM </a:t>
            </a:r>
            <a:r>
              <a:rPr lang="en-US" sz="6000">
                <a:solidFill>
                  <a:srgbClr val="EC008B"/>
                </a:solidFill>
                <a:latin typeface="Barlow Condensed ExtraLight"/>
                <a:ea typeface="Barlow Condensed ExtraLight"/>
                <a:cs typeface="Barlow Condensed ExtraLight"/>
                <a:sym typeface="Barlow Condensed ExtraLight"/>
              </a:rPr>
              <a:t>TEGEVUSED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e2b5360ece_0_63"/>
          <p:cNvSpPr txBox="1"/>
          <p:nvPr>
            <p:ph idx="1" type="body"/>
          </p:nvPr>
        </p:nvSpPr>
        <p:spPr>
          <a:xfrm>
            <a:off x="412050" y="1721475"/>
            <a:ext cx="3510300" cy="1195500"/>
          </a:xfrm>
          <a:prstGeom prst="rect">
            <a:avLst/>
          </a:prstGeom>
          <a:noFill/>
          <a:ln>
            <a:noFill/>
          </a:ln>
        </p:spPr>
        <p:txBody>
          <a:bodyPr anchorCtr="0" anchor="t" bIns="45700" lIns="91425" spcFirstLastPara="1" rIns="91425" wrap="square" tIns="45700">
            <a:noAutofit/>
          </a:bodyPr>
          <a:lstStyle/>
          <a:p>
            <a:pPr indent="-336550" lvl="0" marL="342900" rtl="0" algn="l">
              <a:lnSpc>
                <a:spcPct val="150000"/>
              </a:lnSpc>
              <a:spcBef>
                <a:spcPts val="1200"/>
              </a:spcBef>
              <a:spcAft>
                <a:spcPts val="0"/>
              </a:spcAft>
              <a:buSzPts val="2100"/>
              <a:buChar char="-"/>
            </a:pPr>
            <a:r>
              <a:rPr lang="en-US" sz="2100">
                <a:solidFill>
                  <a:srgbClr val="24285D"/>
                </a:solidFill>
                <a:latin typeface="Barlow Condensed"/>
                <a:ea typeface="Barlow Condensed"/>
                <a:cs typeface="Barlow Condensed"/>
                <a:sym typeface="Barlow Condensed"/>
              </a:rPr>
              <a:t>koostada vaatlusjuhendidid ning ankeetküsimustikud (kauplus ja jäätmejaam) </a:t>
            </a:r>
            <a:endParaRPr sz="2300"/>
          </a:p>
          <a:p>
            <a:pPr indent="-336550" lvl="0" marL="342900" rtl="0" algn="l">
              <a:lnSpc>
                <a:spcPct val="150000"/>
              </a:lnSpc>
              <a:spcBef>
                <a:spcPts val="1200"/>
              </a:spcBef>
              <a:spcAft>
                <a:spcPts val="0"/>
              </a:spcAft>
              <a:buSzPts val="2100"/>
              <a:buChar char="-"/>
            </a:pPr>
            <a:r>
              <a:rPr lang="en-US" sz="2100">
                <a:solidFill>
                  <a:srgbClr val="24285D"/>
                </a:solidFill>
                <a:latin typeface="Barlow Condensed"/>
                <a:ea typeface="Barlow Condensed"/>
                <a:cs typeface="Barlow Condensed"/>
                <a:sym typeface="Barlow Condensed"/>
              </a:rPr>
              <a:t>piloot - ja põhiuuring</a:t>
            </a:r>
            <a:endParaRPr sz="2100">
              <a:solidFill>
                <a:srgbClr val="24285D"/>
              </a:solidFill>
              <a:latin typeface="Barlow Condensed"/>
              <a:ea typeface="Barlow Condensed"/>
              <a:cs typeface="Barlow Condensed"/>
              <a:sym typeface="Barlow Condensed"/>
            </a:endParaRPr>
          </a:p>
          <a:p>
            <a:pPr indent="-336550" lvl="0" marL="342900" rtl="0" algn="l">
              <a:lnSpc>
                <a:spcPct val="150000"/>
              </a:lnSpc>
              <a:spcBef>
                <a:spcPts val="1200"/>
              </a:spcBef>
              <a:spcAft>
                <a:spcPts val="0"/>
              </a:spcAft>
              <a:buSzPts val="2100"/>
              <a:buChar char="-"/>
            </a:pPr>
            <a:r>
              <a:rPr lang="en-US" sz="2100">
                <a:solidFill>
                  <a:srgbClr val="24285D"/>
                </a:solidFill>
                <a:latin typeface="Barlow Condensed"/>
                <a:ea typeface="Barlow Condensed"/>
                <a:cs typeface="Barlow Condensed"/>
                <a:sym typeface="Barlow Condensed"/>
              </a:rPr>
              <a:t>tulemuste analüüs </a:t>
            </a:r>
            <a:endParaRPr sz="2100">
              <a:solidFill>
                <a:srgbClr val="24285D"/>
              </a:solidFill>
              <a:latin typeface="Barlow Condensed"/>
              <a:ea typeface="Barlow Condensed"/>
              <a:cs typeface="Barlow Condensed"/>
              <a:sym typeface="Barlow Condensed"/>
            </a:endParaRPr>
          </a:p>
          <a:p>
            <a:pPr indent="0" lvl="0" marL="457200" rtl="0" algn="l">
              <a:lnSpc>
                <a:spcPct val="150000"/>
              </a:lnSpc>
              <a:spcBef>
                <a:spcPts val="1200"/>
              </a:spcBef>
              <a:spcAft>
                <a:spcPts val="0"/>
              </a:spcAft>
              <a:buNone/>
            </a:pPr>
            <a:r>
              <a:t/>
            </a:r>
            <a:endParaRPr>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05" name="Google Shape;205;g1e2b5360ece_0_63"/>
          <p:cNvSpPr txBox="1"/>
          <p:nvPr>
            <p:ph type="title"/>
          </p:nvPr>
        </p:nvSpPr>
        <p:spPr>
          <a:xfrm>
            <a:off x="604350" y="407274"/>
            <a:ext cx="3318000" cy="1195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MYSTERY TEAM’I EESMÄRK</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206" name="Google Shape;206;g1e2b5360ece_0_63"/>
          <p:cNvSpPr txBox="1"/>
          <p:nvPr/>
        </p:nvSpPr>
        <p:spPr>
          <a:xfrm>
            <a:off x="11231425" y="4329850"/>
            <a:ext cx="83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207" name="Google Shape;207;g1e2b5360ece_0_63"/>
          <p:cNvPicPr preferRelativeResize="0"/>
          <p:nvPr>
            <p:ph idx="2" type="pic"/>
          </p:nvPr>
        </p:nvPicPr>
        <p:blipFill>
          <a:blip r:embed="rId3">
            <a:alphaModFix/>
          </a:blip>
          <a:stretch>
            <a:fillRect/>
          </a:stretch>
        </p:blipFill>
        <p:spPr>
          <a:xfrm>
            <a:off x="5453025" y="-440650"/>
            <a:ext cx="4608300" cy="4608300"/>
          </a:xfrm>
          <a:prstGeom prst="ellipse">
            <a:avLst/>
          </a:prstGeom>
        </p:spPr>
      </p:pic>
      <p:pic>
        <p:nvPicPr>
          <p:cNvPr id="208" name="Google Shape;208;g1e2b5360ece_0_63"/>
          <p:cNvPicPr preferRelativeResize="0"/>
          <p:nvPr>
            <p:ph idx="2" type="pic"/>
          </p:nvPr>
        </p:nvPicPr>
        <p:blipFill>
          <a:blip r:embed="rId4">
            <a:alphaModFix/>
          </a:blip>
          <a:stretch>
            <a:fillRect/>
          </a:stretch>
        </p:blipFill>
        <p:spPr>
          <a:xfrm>
            <a:off x="6331500" y="1820450"/>
            <a:ext cx="3673800" cy="3673800"/>
          </a:xfrm>
          <a:prstGeom prst="ellipse">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1e2a09ae2f4_1_67"/>
          <p:cNvSpPr txBox="1"/>
          <p:nvPr>
            <p:ph type="title"/>
          </p:nvPr>
        </p:nvSpPr>
        <p:spPr>
          <a:xfrm>
            <a:off x="1871899" y="1855077"/>
            <a:ext cx="5928600" cy="1158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KOMMUNIKATSIOONI-</a:t>
            </a:r>
            <a:br>
              <a:rPr lang="en-US" sz="6000">
                <a:solidFill>
                  <a:srgbClr val="EC008B"/>
                </a:solidFill>
                <a:latin typeface="Barlow Condensed ExtraLight"/>
                <a:ea typeface="Barlow Condensed ExtraLight"/>
                <a:cs typeface="Barlow Condensed ExtraLight"/>
                <a:sym typeface="Barlow Condensed ExtraLight"/>
              </a:rPr>
            </a:br>
            <a:r>
              <a:rPr lang="en-US" sz="6000">
                <a:solidFill>
                  <a:srgbClr val="EC008B"/>
                </a:solidFill>
                <a:latin typeface="Barlow Condensed ExtraLight"/>
                <a:ea typeface="Barlow Condensed ExtraLight"/>
                <a:cs typeface="Barlow Condensed ExtraLight"/>
                <a:sym typeface="Barlow Condensed ExtraLight"/>
              </a:rPr>
              <a:t>TEGEVUSED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1e2a09ae2f4_1_78"/>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PERSOONAD</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descr="C:\Users\Liina.Ruutel\Downloads\wes-hicks-4-EeTnaC1S4-unsplash.jpg" id="220" name="Google Shape;220;g1e2a09ae2f4_1_78"/>
          <p:cNvPicPr preferRelativeResize="0"/>
          <p:nvPr/>
        </p:nvPicPr>
        <p:blipFill rotWithShape="1">
          <a:blip r:embed="rId3">
            <a:alphaModFix/>
          </a:blip>
          <a:srcRect b="52321" l="19382" r="52366" t="307"/>
          <a:stretch/>
        </p:blipFill>
        <p:spPr>
          <a:xfrm>
            <a:off x="1623450" y="993599"/>
            <a:ext cx="1123087" cy="1254250"/>
          </a:xfrm>
          <a:prstGeom prst="rect">
            <a:avLst/>
          </a:prstGeom>
          <a:noFill/>
          <a:ln>
            <a:noFill/>
          </a:ln>
        </p:spPr>
      </p:pic>
      <p:pic>
        <p:nvPicPr>
          <p:cNvPr descr="C:\Users\Liina.Ruutel\Downloads\alexander-dummer-UH-xs-FizTk-unsplash.jpg" id="221" name="Google Shape;221;g1e2a09ae2f4_1_78"/>
          <p:cNvPicPr preferRelativeResize="0"/>
          <p:nvPr/>
        </p:nvPicPr>
        <p:blipFill rotWithShape="1">
          <a:blip r:embed="rId4">
            <a:alphaModFix/>
          </a:blip>
          <a:srcRect b="13733" l="37267" r="11257" t="3982"/>
          <a:stretch/>
        </p:blipFill>
        <p:spPr>
          <a:xfrm>
            <a:off x="4133225" y="964325"/>
            <a:ext cx="1207025" cy="1283525"/>
          </a:xfrm>
          <a:prstGeom prst="rect">
            <a:avLst/>
          </a:prstGeom>
          <a:noFill/>
          <a:ln>
            <a:noFill/>
          </a:ln>
        </p:spPr>
      </p:pic>
      <p:graphicFrame>
        <p:nvGraphicFramePr>
          <p:cNvPr id="222" name="Google Shape;222;g1e2a09ae2f4_1_78"/>
          <p:cNvGraphicFramePr/>
          <p:nvPr/>
        </p:nvGraphicFramePr>
        <p:xfrm>
          <a:off x="408263" y="2247850"/>
          <a:ext cx="3000000" cy="3000000"/>
        </p:xfrm>
        <a:graphic>
          <a:graphicData uri="http://schemas.openxmlformats.org/drawingml/2006/table">
            <a:tbl>
              <a:tblPr bandRow="1">
                <a:noFill/>
                <a:tableStyleId>{AA6F3ACB-2E2E-44B7-A420-D6C722A4A7A3}</a:tableStyleId>
              </a:tblPr>
              <a:tblGrid>
                <a:gridCol w="921800"/>
                <a:gridCol w="2104225"/>
                <a:gridCol w="2703075"/>
                <a:gridCol w="2397775"/>
              </a:tblGrid>
              <a:tr h="12700">
                <a:tc>
                  <a:txBody>
                    <a:bodyPr/>
                    <a:lstStyle/>
                    <a:p>
                      <a:pPr indent="0" lvl="0" marL="0" rtl="0" algn="just">
                        <a:lnSpc>
                          <a:spcPct val="100000"/>
                        </a:lnSpc>
                        <a:spcBef>
                          <a:spcPts val="0"/>
                        </a:spcBef>
                        <a:spcAft>
                          <a:spcPts val="0"/>
                        </a:spcAft>
                        <a:buNone/>
                      </a:pPr>
                      <a:r>
                        <a:t/>
                      </a:r>
                      <a:endParaRPr i="1" sz="1200">
                        <a:solidFill>
                          <a:srgbClr val="FF0000"/>
                        </a:solidFill>
                      </a:endParaRPr>
                    </a:p>
                  </a:txBody>
                  <a:tcPr marT="0" marB="0" marR="68575" marL="68575"/>
                </a:tc>
                <a:tc>
                  <a:txBody>
                    <a:bodyPr/>
                    <a:lstStyle/>
                    <a:p>
                      <a:pPr indent="0" lvl="0" marL="0" rtl="0" algn="l">
                        <a:lnSpc>
                          <a:spcPct val="100000"/>
                        </a:lnSpc>
                        <a:spcBef>
                          <a:spcPts val="0"/>
                        </a:spcBef>
                        <a:spcAft>
                          <a:spcPts val="0"/>
                        </a:spcAft>
                        <a:buNone/>
                      </a:pPr>
                      <a:r>
                        <a:rPr i="1" lang="en-US" sz="1200"/>
                        <a:t>Foto: Wes Hicks (Unsplash)</a:t>
                      </a:r>
                      <a:endParaRPr i="1" sz="1200"/>
                    </a:p>
                  </a:txBody>
                  <a:tcPr marT="0" marB="0" marR="68575" marL="68575"/>
                </a:tc>
                <a:tc>
                  <a:txBody>
                    <a:bodyPr/>
                    <a:lstStyle/>
                    <a:p>
                      <a:pPr indent="0" lvl="0" marL="0" rtl="0" algn="l">
                        <a:lnSpc>
                          <a:spcPct val="100000"/>
                        </a:lnSpc>
                        <a:spcBef>
                          <a:spcPts val="0"/>
                        </a:spcBef>
                        <a:spcAft>
                          <a:spcPts val="0"/>
                        </a:spcAft>
                        <a:buNone/>
                      </a:pPr>
                      <a:r>
                        <a:rPr i="1" lang="en-US" sz="1200"/>
                        <a:t>Foto: Alexander Dummer (Unsplash)</a:t>
                      </a:r>
                      <a:endParaRPr i="1" sz="1200">
                        <a:solidFill>
                          <a:srgbClr val="FF0000"/>
                        </a:solidFill>
                      </a:endParaRPr>
                    </a:p>
                  </a:txBody>
                  <a:tcPr marT="0" marB="0" marR="68575" marL="68575"/>
                </a:tc>
                <a:tc>
                  <a:txBody>
                    <a:bodyPr/>
                    <a:lstStyle/>
                    <a:p>
                      <a:pPr indent="0" lvl="0" marL="0" rtl="0" algn="l">
                        <a:lnSpc>
                          <a:spcPct val="100000"/>
                        </a:lnSpc>
                        <a:spcBef>
                          <a:spcPts val="0"/>
                        </a:spcBef>
                        <a:spcAft>
                          <a:spcPts val="0"/>
                        </a:spcAft>
                        <a:buNone/>
                      </a:pPr>
                      <a:r>
                        <a:rPr i="1" lang="en-US" sz="1200"/>
                        <a:t>Foto: Ravi Patel (Unsplash)</a:t>
                      </a:r>
                      <a:endParaRPr i="1" sz="1200">
                        <a:solidFill>
                          <a:srgbClr val="FF0000"/>
                        </a:solidFill>
                      </a:endParaRPr>
                    </a:p>
                  </a:txBody>
                  <a:tcPr marT="0" marB="0" marR="68575" marL="68575"/>
                </a:tc>
              </a:tr>
              <a:tr h="12700">
                <a:tc>
                  <a:txBody>
                    <a:bodyPr/>
                    <a:lstStyle/>
                    <a:p>
                      <a:pPr indent="0" lvl="0" marL="0" rtl="0" algn="just">
                        <a:lnSpc>
                          <a:spcPct val="100000"/>
                        </a:lnSpc>
                        <a:spcBef>
                          <a:spcPts val="0"/>
                        </a:spcBef>
                        <a:spcAft>
                          <a:spcPts val="0"/>
                        </a:spcAft>
                        <a:buNone/>
                      </a:pPr>
                      <a:r>
                        <a:rPr b="1" lang="en-US" sz="1200"/>
                        <a:t>Nimi</a:t>
                      </a:r>
                      <a:endParaRPr b="1" sz="1200"/>
                    </a:p>
                  </a:txBody>
                  <a:tcPr marT="0" marB="0" marR="68575" marL="68575"/>
                </a:tc>
                <a:tc>
                  <a:txBody>
                    <a:bodyPr/>
                    <a:lstStyle/>
                    <a:p>
                      <a:pPr indent="0" lvl="0" marL="0" rtl="0" algn="l">
                        <a:lnSpc>
                          <a:spcPct val="100000"/>
                        </a:lnSpc>
                        <a:spcBef>
                          <a:spcPts val="0"/>
                        </a:spcBef>
                        <a:spcAft>
                          <a:spcPts val="0"/>
                        </a:spcAft>
                        <a:buNone/>
                      </a:pPr>
                      <a:r>
                        <a:rPr b="1" lang="en-US" sz="1200"/>
                        <a:t>Dimitri</a:t>
                      </a:r>
                      <a:endParaRPr b="1" sz="1200"/>
                    </a:p>
                  </a:txBody>
                  <a:tcPr marT="0" marB="0" marR="68575" marL="68575"/>
                </a:tc>
                <a:tc>
                  <a:txBody>
                    <a:bodyPr/>
                    <a:lstStyle/>
                    <a:p>
                      <a:pPr indent="0" lvl="0" marL="0" rtl="0" algn="l">
                        <a:lnSpc>
                          <a:spcPct val="100000"/>
                        </a:lnSpc>
                        <a:spcBef>
                          <a:spcPts val="0"/>
                        </a:spcBef>
                        <a:spcAft>
                          <a:spcPts val="0"/>
                        </a:spcAft>
                        <a:buNone/>
                      </a:pPr>
                      <a:r>
                        <a:rPr b="1" lang="en-US" sz="1200"/>
                        <a:t>Annabel</a:t>
                      </a:r>
                      <a:endParaRPr b="1" sz="1200"/>
                    </a:p>
                  </a:txBody>
                  <a:tcPr marT="0" marB="0" marR="68575" marL="68575"/>
                </a:tc>
                <a:tc>
                  <a:txBody>
                    <a:bodyPr/>
                    <a:lstStyle/>
                    <a:p>
                      <a:pPr indent="0" lvl="0" marL="0" rtl="0" algn="l">
                        <a:lnSpc>
                          <a:spcPct val="100000"/>
                        </a:lnSpc>
                        <a:spcBef>
                          <a:spcPts val="0"/>
                        </a:spcBef>
                        <a:spcAft>
                          <a:spcPts val="0"/>
                        </a:spcAft>
                        <a:buNone/>
                      </a:pPr>
                      <a:r>
                        <a:rPr b="1" lang="en-US" sz="1200"/>
                        <a:t>Luule</a:t>
                      </a:r>
                      <a:endParaRPr b="1" sz="1200"/>
                    </a:p>
                  </a:txBody>
                  <a:tcPr marT="0" marB="0" marR="68575" marL="68575"/>
                </a:tc>
              </a:tr>
              <a:tr h="12700">
                <a:tc>
                  <a:txBody>
                    <a:bodyPr/>
                    <a:lstStyle/>
                    <a:p>
                      <a:pPr indent="0" lvl="0" marL="0" rtl="0" algn="just">
                        <a:lnSpc>
                          <a:spcPct val="100000"/>
                        </a:lnSpc>
                        <a:spcBef>
                          <a:spcPts val="0"/>
                        </a:spcBef>
                        <a:spcAft>
                          <a:spcPts val="0"/>
                        </a:spcAft>
                        <a:buNone/>
                      </a:pPr>
                      <a:r>
                        <a:rPr b="1" lang="en-US" sz="1200"/>
                        <a:t>Amet</a:t>
                      </a:r>
                      <a:endParaRPr b="1" sz="1200"/>
                    </a:p>
                  </a:txBody>
                  <a:tcPr marT="0" marB="0" marR="68575" marL="68575"/>
                </a:tc>
                <a:tc>
                  <a:txBody>
                    <a:bodyPr/>
                    <a:lstStyle/>
                    <a:p>
                      <a:pPr indent="0" lvl="0" marL="0" rtl="0" algn="l">
                        <a:lnSpc>
                          <a:spcPct val="100000"/>
                        </a:lnSpc>
                        <a:spcBef>
                          <a:spcPts val="0"/>
                        </a:spcBef>
                        <a:spcAft>
                          <a:spcPts val="0"/>
                        </a:spcAft>
                        <a:buNone/>
                      </a:pPr>
                      <a:r>
                        <a:rPr lang="en-US" sz="1200"/>
                        <a:t>Üliõpilane</a:t>
                      </a:r>
                      <a:endParaRPr sz="1200"/>
                    </a:p>
                  </a:txBody>
                  <a:tcPr marT="0" marB="0" marR="68575" marL="68575"/>
                </a:tc>
                <a:tc>
                  <a:txBody>
                    <a:bodyPr/>
                    <a:lstStyle/>
                    <a:p>
                      <a:pPr indent="0" lvl="0" marL="0" rtl="0" algn="l">
                        <a:lnSpc>
                          <a:spcPct val="100000"/>
                        </a:lnSpc>
                        <a:spcBef>
                          <a:spcPts val="0"/>
                        </a:spcBef>
                        <a:spcAft>
                          <a:spcPts val="0"/>
                        </a:spcAft>
                        <a:buNone/>
                      </a:pPr>
                      <a:r>
                        <a:rPr lang="en-US" sz="1200"/>
                        <a:t>Kontoritöötaja, lapsehoolduspuhkusel</a:t>
                      </a:r>
                      <a:endParaRPr sz="1200"/>
                    </a:p>
                  </a:txBody>
                  <a:tcPr marT="0" marB="0" marR="68575" marL="68575"/>
                </a:tc>
                <a:tc>
                  <a:txBody>
                    <a:bodyPr/>
                    <a:lstStyle/>
                    <a:p>
                      <a:pPr indent="0" lvl="0" marL="0" rtl="0" algn="l">
                        <a:lnSpc>
                          <a:spcPct val="100000"/>
                        </a:lnSpc>
                        <a:spcBef>
                          <a:spcPts val="0"/>
                        </a:spcBef>
                        <a:spcAft>
                          <a:spcPts val="0"/>
                        </a:spcAft>
                        <a:buNone/>
                      </a:pPr>
                      <a:r>
                        <a:rPr lang="en-US" sz="1200"/>
                        <a:t>Pensionär</a:t>
                      </a:r>
                      <a:endParaRPr sz="1200"/>
                    </a:p>
                  </a:txBody>
                  <a:tcPr marT="0" marB="0" marR="68575" marL="68575"/>
                </a:tc>
              </a:tr>
              <a:tr h="12700">
                <a:tc>
                  <a:txBody>
                    <a:bodyPr/>
                    <a:lstStyle/>
                    <a:p>
                      <a:pPr indent="0" lvl="0" marL="0" rtl="0" algn="just">
                        <a:lnSpc>
                          <a:spcPct val="100000"/>
                        </a:lnSpc>
                        <a:spcBef>
                          <a:spcPts val="0"/>
                        </a:spcBef>
                        <a:spcAft>
                          <a:spcPts val="0"/>
                        </a:spcAft>
                        <a:buNone/>
                      </a:pPr>
                      <a:r>
                        <a:rPr b="1" lang="en-US" sz="1200"/>
                        <a:t>Vanus</a:t>
                      </a:r>
                      <a:endParaRPr b="1" sz="1200"/>
                    </a:p>
                  </a:txBody>
                  <a:tcPr marT="0" marB="0" marR="68575" marL="68575"/>
                </a:tc>
                <a:tc>
                  <a:txBody>
                    <a:bodyPr/>
                    <a:lstStyle/>
                    <a:p>
                      <a:pPr indent="0" lvl="0" marL="0" rtl="0" algn="l">
                        <a:lnSpc>
                          <a:spcPct val="100000"/>
                        </a:lnSpc>
                        <a:spcBef>
                          <a:spcPts val="0"/>
                        </a:spcBef>
                        <a:spcAft>
                          <a:spcPts val="0"/>
                        </a:spcAft>
                        <a:buNone/>
                      </a:pPr>
                      <a:r>
                        <a:rPr lang="en-US" sz="1200"/>
                        <a:t>20</a:t>
                      </a:r>
                      <a:endParaRPr sz="1200"/>
                    </a:p>
                  </a:txBody>
                  <a:tcPr marT="0" marB="0" marR="68575" marL="68575"/>
                </a:tc>
                <a:tc>
                  <a:txBody>
                    <a:bodyPr/>
                    <a:lstStyle/>
                    <a:p>
                      <a:pPr indent="0" lvl="0" marL="0" rtl="0" algn="l">
                        <a:lnSpc>
                          <a:spcPct val="100000"/>
                        </a:lnSpc>
                        <a:spcBef>
                          <a:spcPts val="0"/>
                        </a:spcBef>
                        <a:spcAft>
                          <a:spcPts val="0"/>
                        </a:spcAft>
                        <a:buNone/>
                      </a:pPr>
                      <a:r>
                        <a:rPr lang="en-US" sz="1200"/>
                        <a:t>32</a:t>
                      </a:r>
                      <a:endParaRPr sz="1200"/>
                    </a:p>
                  </a:txBody>
                  <a:tcPr marT="0" marB="0" marR="68575" marL="68575"/>
                </a:tc>
                <a:tc>
                  <a:txBody>
                    <a:bodyPr/>
                    <a:lstStyle/>
                    <a:p>
                      <a:pPr indent="0" lvl="0" marL="0" rtl="0" algn="l">
                        <a:lnSpc>
                          <a:spcPct val="100000"/>
                        </a:lnSpc>
                        <a:spcBef>
                          <a:spcPts val="0"/>
                        </a:spcBef>
                        <a:spcAft>
                          <a:spcPts val="0"/>
                        </a:spcAft>
                        <a:buNone/>
                      </a:pPr>
                      <a:r>
                        <a:rPr lang="en-US" sz="1200"/>
                        <a:t>71</a:t>
                      </a:r>
                      <a:endParaRPr sz="1200"/>
                    </a:p>
                  </a:txBody>
                  <a:tcPr marT="0" marB="0" marR="68575" marL="68575"/>
                </a:tc>
              </a:tr>
              <a:tr h="12700">
                <a:tc>
                  <a:txBody>
                    <a:bodyPr/>
                    <a:lstStyle/>
                    <a:p>
                      <a:pPr indent="0" lvl="0" marL="0" rtl="0" algn="just">
                        <a:lnSpc>
                          <a:spcPct val="100000"/>
                        </a:lnSpc>
                        <a:spcBef>
                          <a:spcPts val="0"/>
                        </a:spcBef>
                        <a:spcAft>
                          <a:spcPts val="0"/>
                        </a:spcAft>
                        <a:buNone/>
                      </a:pPr>
                      <a:r>
                        <a:rPr b="1" lang="en-US" sz="1200"/>
                        <a:t>Suhteseis,</a:t>
                      </a:r>
                      <a:br>
                        <a:rPr b="1" lang="en-US" sz="1200"/>
                      </a:br>
                      <a:r>
                        <a:rPr b="1" lang="en-US" sz="1200"/>
                        <a:t>perekond</a:t>
                      </a:r>
                      <a:endParaRPr b="1" sz="1200"/>
                    </a:p>
                  </a:txBody>
                  <a:tcPr marT="0" marB="0" marR="68575" marL="68575"/>
                </a:tc>
                <a:tc>
                  <a:txBody>
                    <a:bodyPr/>
                    <a:lstStyle/>
                    <a:p>
                      <a:pPr indent="0" lvl="0" marL="0" rtl="0" algn="l">
                        <a:lnSpc>
                          <a:spcPct val="100000"/>
                        </a:lnSpc>
                        <a:spcBef>
                          <a:spcPts val="0"/>
                        </a:spcBef>
                        <a:spcAft>
                          <a:spcPts val="0"/>
                        </a:spcAft>
                        <a:buNone/>
                      </a:pPr>
                      <a:r>
                        <a:rPr lang="en-US" sz="1200"/>
                        <a:t>Vallaline</a:t>
                      </a:r>
                      <a:endParaRPr sz="1200"/>
                    </a:p>
                  </a:txBody>
                  <a:tcPr marT="0" marB="0" marR="68575" marL="68575"/>
                </a:tc>
                <a:tc>
                  <a:txBody>
                    <a:bodyPr/>
                    <a:lstStyle/>
                    <a:p>
                      <a:pPr indent="0" lvl="0" marL="0" rtl="0" algn="l">
                        <a:lnSpc>
                          <a:spcPct val="100000"/>
                        </a:lnSpc>
                        <a:spcBef>
                          <a:spcPts val="0"/>
                        </a:spcBef>
                        <a:spcAft>
                          <a:spcPts val="0"/>
                        </a:spcAft>
                        <a:buNone/>
                      </a:pPr>
                      <a:r>
                        <a:rPr lang="en-US" sz="1200"/>
                        <a:t>Vabaabielus</a:t>
                      </a:r>
                      <a:br>
                        <a:rPr lang="en-US" sz="1200"/>
                      </a:br>
                      <a:r>
                        <a:rPr lang="en-US" sz="1200"/>
                        <a:t>2 last</a:t>
                      </a:r>
                      <a:endParaRPr sz="1200"/>
                    </a:p>
                  </a:txBody>
                  <a:tcPr marT="0" marB="0" marR="68575" marL="68575"/>
                </a:tc>
                <a:tc>
                  <a:txBody>
                    <a:bodyPr/>
                    <a:lstStyle/>
                    <a:p>
                      <a:pPr indent="0" lvl="0" marL="0" rtl="0" algn="l">
                        <a:lnSpc>
                          <a:spcPct val="100000"/>
                        </a:lnSpc>
                        <a:spcBef>
                          <a:spcPts val="0"/>
                        </a:spcBef>
                        <a:spcAft>
                          <a:spcPts val="0"/>
                        </a:spcAft>
                        <a:buNone/>
                      </a:pPr>
                      <a:r>
                        <a:rPr lang="en-US" sz="1200"/>
                        <a:t>Lesk</a:t>
                      </a:r>
                      <a:br>
                        <a:rPr lang="en-US" sz="1200"/>
                      </a:br>
                      <a:r>
                        <a:rPr lang="en-US" sz="1200"/>
                        <a:t>3 last</a:t>
                      </a:r>
                      <a:br>
                        <a:rPr lang="en-US" sz="1200"/>
                      </a:br>
                      <a:r>
                        <a:rPr lang="en-US" sz="1200"/>
                        <a:t>3 lapselast</a:t>
                      </a:r>
                      <a:endParaRPr sz="1200"/>
                    </a:p>
                  </a:txBody>
                  <a:tcPr marT="0" marB="0" marR="68575" marL="68575"/>
                </a:tc>
              </a:tr>
              <a:tr h="12700">
                <a:tc>
                  <a:txBody>
                    <a:bodyPr/>
                    <a:lstStyle/>
                    <a:p>
                      <a:pPr indent="0" lvl="0" marL="0" rtl="0" algn="just">
                        <a:lnSpc>
                          <a:spcPct val="100000"/>
                        </a:lnSpc>
                        <a:spcBef>
                          <a:spcPts val="0"/>
                        </a:spcBef>
                        <a:spcAft>
                          <a:spcPts val="0"/>
                        </a:spcAft>
                        <a:buNone/>
                      </a:pPr>
                      <a:r>
                        <a:rPr b="1" lang="en-US" sz="1200"/>
                        <a:t>Elukoht</a:t>
                      </a:r>
                      <a:endParaRPr b="1" sz="1200"/>
                    </a:p>
                  </a:txBody>
                  <a:tcPr marT="0" marB="0" marR="68575" marL="68575"/>
                </a:tc>
                <a:tc>
                  <a:txBody>
                    <a:bodyPr/>
                    <a:lstStyle/>
                    <a:p>
                      <a:pPr indent="0" lvl="0" marL="0" rtl="0" algn="l">
                        <a:lnSpc>
                          <a:spcPct val="100000"/>
                        </a:lnSpc>
                        <a:spcBef>
                          <a:spcPts val="0"/>
                        </a:spcBef>
                        <a:spcAft>
                          <a:spcPts val="0"/>
                        </a:spcAft>
                        <a:buNone/>
                      </a:pPr>
                      <a:r>
                        <a:rPr lang="en-US" sz="1200"/>
                        <a:t>Üürikorter,</a:t>
                      </a:r>
                      <a:endParaRPr sz="1200"/>
                    </a:p>
                    <a:p>
                      <a:pPr indent="0" lvl="0" marL="0" rtl="0" algn="l">
                        <a:lnSpc>
                          <a:spcPct val="100000"/>
                        </a:lnSpc>
                        <a:spcBef>
                          <a:spcPts val="0"/>
                        </a:spcBef>
                        <a:spcAft>
                          <a:spcPts val="0"/>
                        </a:spcAft>
                        <a:buNone/>
                      </a:pPr>
                      <a:r>
                        <a:rPr lang="en-US" sz="1200"/>
                        <a:t>Maardu linn</a:t>
                      </a:r>
                      <a:endParaRPr sz="1200"/>
                    </a:p>
                  </a:txBody>
                  <a:tcPr marT="0" marB="0" marR="68575" marL="68575"/>
                </a:tc>
                <a:tc>
                  <a:txBody>
                    <a:bodyPr/>
                    <a:lstStyle/>
                    <a:p>
                      <a:pPr indent="0" lvl="0" marL="0" rtl="0" algn="l">
                        <a:lnSpc>
                          <a:spcPct val="100000"/>
                        </a:lnSpc>
                        <a:spcBef>
                          <a:spcPts val="0"/>
                        </a:spcBef>
                        <a:spcAft>
                          <a:spcPts val="0"/>
                        </a:spcAft>
                        <a:buNone/>
                      </a:pPr>
                      <a:r>
                        <a:rPr lang="en-US" sz="1200"/>
                        <a:t>Ridaelamu garaažiga,</a:t>
                      </a:r>
                      <a:endParaRPr sz="1200"/>
                    </a:p>
                    <a:p>
                      <a:pPr indent="0" lvl="0" marL="0" rtl="0" algn="l">
                        <a:lnSpc>
                          <a:spcPct val="100000"/>
                        </a:lnSpc>
                        <a:spcBef>
                          <a:spcPts val="0"/>
                        </a:spcBef>
                        <a:spcAft>
                          <a:spcPts val="0"/>
                        </a:spcAft>
                        <a:buNone/>
                      </a:pPr>
                      <a:r>
                        <a:rPr lang="en-US" sz="1200"/>
                        <a:t>Viimsi vald</a:t>
                      </a:r>
                      <a:endParaRPr sz="1200"/>
                    </a:p>
                  </a:txBody>
                  <a:tcPr marT="0" marB="0" marR="68575" marL="68575"/>
                </a:tc>
                <a:tc>
                  <a:txBody>
                    <a:bodyPr/>
                    <a:lstStyle/>
                    <a:p>
                      <a:pPr indent="0" lvl="0" marL="0" rtl="0" algn="l">
                        <a:lnSpc>
                          <a:spcPct val="100000"/>
                        </a:lnSpc>
                        <a:spcBef>
                          <a:spcPts val="0"/>
                        </a:spcBef>
                        <a:spcAft>
                          <a:spcPts val="0"/>
                        </a:spcAft>
                        <a:buNone/>
                      </a:pPr>
                      <a:r>
                        <a:rPr lang="en-US" sz="1200"/>
                        <a:t>Maja garaaži ja keldriga,</a:t>
                      </a:r>
                      <a:endParaRPr sz="1200"/>
                    </a:p>
                    <a:p>
                      <a:pPr indent="0" lvl="0" marL="0" rtl="0" algn="l">
                        <a:lnSpc>
                          <a:spcPct val="100000"/>
                        </a:lnSpc>
                        <a:spcBef>
                          <a:spcPts val="0"/>
                        </a:spcBef>
                        <a:spcAft>
                          <a:spcPts val="0"/>
                        </a:spcAft>
                        <a:buNone/>
                      </a:pPr>
                      <a:r>
                        <a:rPr lang="en-US" sz="1200"/>
                        <a:t>Keila linn</a:t>
                      </a:r>
                      <a:endParaRPr sz="1200"/>
                    </a:p>
                  </a:txBody>
                  <a:tcPr marT="0" marB="0" marR="68575" marL="68575"/>
                </a:tc>
              </a:tr>
              <a:tr h="12700">
                <a:tc>
                  <a:txBody>
                    <a:bodyPr/>
                    <a:lstStyle/>
                    <a:p>
                      <a:pPr indent="0" lvl="0" marL="0" rtl="0" algn="just">
                        <a:lnSpc>
                          <a:spcPct val="100000"/>
                        </a:lnSpc>
                        <a:spcBef>
                          <a:spcPts val="0"/>
                        </a:spcBef>
                        <a:spcAft>
                          <a:spcPts val="0"/>
                        </a:spcAft>
                        <a:buNone/>
                      </a:pPr>
                      <a:r>
                        <a:rPr b="1" lang="en-US" sz="1200"/>
                        <a:t>Muu oluline</a:t>
                      </a:r>
                      <a:endParaRPr b="1" sz="1200"/>
                    </a:p>
                  </a:txBody>
                  <a:tcPr marT="0" marB="0" marR="68575" marL="68575"/>
                </a:tc>
                <a:tc>
                  <a:txBody>
                    <a:bodyPr/>
                    <a:lstStyle/>
                    <a:p>
                      <a:pPr indent="0" lvl="0" marL="0" rtl="0" algn="l">
                        <a:lnSpc>
                          <a:spcPct val="100000"/>
                        </a:lnSpc>
                        <a:spcBef>
                          <a:spcPts val="0"/>
                        </a:spcBef>
                        <a:spcAft>
                          <a:spcPts val="0"/>
                        </a:spcAft>
                        <a:buNone/>
                      </a:pPr>
                      <a:r>
                        <a:rPr lang="en-US" sz="1200"/>
                        <a:t>Peamiselt tekivad väikeseadmed, mida saab viia kauplustesse.</a:t>
                      </a:r>
                      <a:endParaRPr sz="1200"/>
                    </a:p>
                  </a:txBody>
                  <a:tcPr marT="0" marB="0" marR="68575" marL="68575"/>
                </a:tc>
                <a:tc>
                  <a:txBody>
                    <a:bodyPr/>
                    <a:lstStyle/>
                    <a:p>
                      <a:pPr indent="0" lvl="0" marL="0" rtl="0" algn="l">
                        <a:lnSpc>
                          <a:spcPct val="100000"/>
                        </a:lnSpc>
                        <a:spcBef>
                          <a:spcPts val="0"/>
                        </a:spcBef>
                        <a:spcAft>
                          <a:spcPts val="0"/>
                        </a:spcAft>
                        <a:buNone/>
                      </a:pPr>
                      <a:r>
                        <a:rPr lang="en-US" sz="1200"/>
                        <a:t>Paljude e-jäätmete eluring on hiljaaegu täitunud või täitumas; katkised laste elektroonikaseadmed.</a:t>
                      </a:r>
                      <a:endParaRPr sz="1200"/>
                    </a:p>
                  </a:txBody>
                  <a:tcPr marT="0" marB="0" marR="68575" marL="68575"/>
                </a:tc>
                <a:tc>
                  <a:txBody>
                    <a:bodyPr/>
                    <a:lstStyle/>
                    <a:p>
                      <a:pPr indent="0" lvl="0" marL="0" rtl="0" algn="l">
                        <a:lnSpc>
                          <a:spcPct val="100000"/>
                        </a:lnSpc>
                        <a:spcBef>
                          <a:spcPts val="0"/>
                        </a:spcBef>
                        <a:spcAft>
                          <a:spcPts val="0"/>
                        </a:spcAft>
                        <a:buNone/>
                      </a:pPr>
                      <a:r>
                        <a:rPr lang="en-US" sz="1200"/>
                        <a:t>Abikaasa surma järgselt kogub vanad seadmed koju keldrisse ja garaaži.</a:t>
                      </a:r>
                      <a:endParaRPr sz="1200"/>
                    </a:p>
                  </a:txBody>
                  <a:tcPr marT="0" marB="0" marR="68575" marL="68575"/>
                </a:tc>
              </a:tr>
            </a:tbl>
          </a:graphicData>
        </a:graphic>
      </p:graphicFrame>
      <p:pic>
        <p:nvPicPr>
          <p:cNvPr descr="C:\Users\Liina.Ruutel\Downloads\ravi-patel-VMGAbeeJTKo-unsplash.jpg" id="223" name="Google Shape;223;g1e2a09ae2f4_1_78"/>
          <p:cNvPicPr preferRelativeResize="0"/>
          <p:nvPr/>
        </p:nvPicPr>
        <p:blipFill rotWithShape="1">
          <a:blip r:embed="rId5">
            <a:alphaModFix/>
          </a:blip>
          <a:srcRect b="0" l="31879" r="10503" t="655"/>
          <a:stretch/>
        </p:blipFill>
        <p:spPr>
          <a:xfrm>
            <a:off x="6710550" y="938462"/>
            <a:ext cx="1123075" cy="1283514"/>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1e2a09ae2f4_1_87"/>
          <p:cNvSpPr txBox="1"/>
          <p:nvPr>
            <p:ph idx="1" type="body"/>
          </p:nvPr>
        </p:nvSpPr>
        <p:spPr>
          <a:xfrm>
            <a:off x="460650" y="1333000"/>
            <a:ext cx="6762600" cy="3498600"/>
          </a:xfrm>
          <a:prstGeom prst="rect">
            <a:avLst/>
          </a:prstGeom>
          <a:noFill/>
          <a:ln>
            <a:noFill/>
          </a:ln>
        </p:spPr>
        <p:txBody>
          <a:bodyPr anchorCtr="0" anchor="t" bIns="45700" lIns="91425" spcFirstLastPara="1" rIns="91425" wrap="square" tIns="45700">
            <a:noAutofit/>
          </a:bodyPr>
          <a:lstStyle/>
          <a:p>
            <a:pPr indent="-330200" lvl="0" marL="342900" rtl="0" algn="l">
              <a:lnSpc>
                <a:spcPct val="115000"/>
              </a:lnSpc>
              <a:spcBef>
                <a:spcPts val="1200"/>
              </a:spcBef>
              <a:spcAft>
                <a:spcPts val="0"/>
              </a:spcAft>
              <a:buSzPts val="2000"/>
              <a:buChar char="-"/>
            </a:pPr>
            <a:r>
              <a:rPr lang="en-US" sz="2000">
                <a:solidFill>
                  <a:srgbClr val="24285D"/>
                </a:solidFill>
                <a:latin typeface="Barlow Condensed"/>
                <a:ea typeface="Barlow Condensed"/>
                <a:cs typeface="Barlow Condensed"/>
                <a:sym typeface="Barlow Condensed"/>
              </a:rPr>
              <a:t>sotsiaalmeedia postitused;</a:t>
            </a:r>
            <a:endParaRPr sz="2200"/>
          </a:p>
          <a:p>
            <a:pPr indent="-330200" lvl="0" marL="342900" rtl="0" algn="l">
              <a:lnSpc>
                <a:spcPct val="115000"/>
              </a:lnSpc>
              <a:spcBef>
                <a:spcPts val="1200"/>
              </a:spcBef>
              <a:spcAft>
                <a:spcPts val="0"/>
              </a:spcAft>
              <a:buSzPts val="2000"/>
              <a:buChar char="-"/>
            </a:pPr>
            <a:r>
              <a:rPr lang="en-US" sz="2000">
                <a:solidFill>
                  <a:srgbClr val="24285D"/>
                </a:solidFill>
                <a:latin typeface="Barlow Condensed"/>
                <a:ea typeface="Barlow Condensed"/>
                <a:cs typeface="Barlow Condensed"/>
                <a:sym typeface="Barlow Condensed"/>
              </a:rPr>
              <a:t>LUNA TV lühiklipp;</a:t>
            </a:r>
            <a:endParaRPr sz="2000">
              <a:solidFill>
                <a:srgbClr val="24285D"/>
              </a:solidFill>
              <a:latin typeface="Barlow Condensed"/>
              <a:ea typeface="Barlow Condensed"/>
              <a:cs typeface="Barlow Condensed"/>
              <a:sym typeface="Barlow Condensed"/>
            </a:endParaRPr>
          </a:p>
          <a:p>
            <a:pPr indent="-330200" lvl="0" marL="342900" rtl="0" algn="l">
              <a:lnSpc>
                <a:spcPct val="115000"/>
              </a:lnSpc>
              <a:spcBef>
                <a:spcPts val="1200"/>
              </a:spcBef>
              <a:spcAft>
                <a:spcPts val="0"/>
              </a:spcAft>
              <a:buSzPts val="2000"/>
              <a:buChar char="-"/>
            </a:pPr>
            <a:r>
              <a:rPr lang="en-US" sz="2000">
                <a:solidFill>
                  <a:srgbClr val="24285D"/>
                </a:solidFill>
                <a:latin typeface="Barlow Condensed"/>
                <a:ea typeface="Barlow Condensed"/>
                <a:cs typeface="Barlow Condensed"/>
                <a:sym typeface="Barlow Condensed"/>
              </a:rPr>
              <a:t>plakatid Tallinna Ülikoolis;</a:t>
            </a:r>
            <a:endParaRPr sz="2000">
              <a:solidFill>
                <a:srgbClr val="24285D"/>
              </a:solidFill>
              <a:latin typeface="Barlow Condensed"/>
              <a:ea typeface="Barlow Condensed"/>
              <a:cs typeface="Barlow Condensed"/>
              <a:sym typeface="Barlow Condensed"/>
            </a:endParaRPr>
          </a:p>
          <a:p>
            <a:pPr indent="-330200" lvl="0" marL="342900" rtl="0" algn="l">
              <a:lnSpc>
                <a:spcPct val="115000"/>
              </a:lnSpc>
              <a:spcBef>
                <a:spcPts val="1200"/>
              </a:spcBef>
              <a:spcAft>
                <a:spcPts val="0"/>
              </a:spcAft>
              <a:buSzPts val="2000"/>
              <a:buChar char="-"/>
            </a:pPr>
            <a:r>
              <a:rPr lang="en-US" sz="2000">
                <a:solidFill>
                  <a:srgbClr val="24285D"/>
                </a:solidFill>
                <a:latin typeface="Barlow Condensed"/>
                <a:ea typeface="Barlow Condensed"/>
                <a:cs typeface="Barlow Condensed"/>
                <a:sym typeface="Barlow Condensed"/>
              </a:rPr>
              <a:t>artiklid valla- ja linnalehtedes </a:t>
            </a:r>
            <a:br>
              <a:rPr lang="en-US" sz="2000">
                <a:solidFill>
                  <a:srgbClr val="24285D"/>
                </a:solidFill>
                <a:latin typeface="Barlow Condensed"/>
                <a:ea typeface="Barlow Condensed"/>
                <a:cs typeface="Barlow Condensed"/>
                <a:sym typeface="Barlow Condensed"/>
              </a:rPr>
            </a:br>
            <a:r>
              <a:rPr lang="en-US" sz="2000">
                <a:solidFill>
                  <a:srgbClr val="24285D"/>
                </a:solidFill>
                <a:latin typeface="Barlow Condensed"/>
                <a:ea typeface="Barlow Condensed"/>
                <a:cs typeface="Barlow Condensed"/>
                <a:sym typeface="Barlow Condensed"/>
              </a:rPr>
              <a:t>(</a:t>
            </a:r>
            <a:r>
              <a:rPr lang="en-US" sz="2000" u="sng">
                <a:solidFill>
                  <a:schemeClr val="hlink"/>
                </a:solidFill>
                <a:latin typeface="Barlow Condensed"/>
                <a:ea typeface="Barlow Condensed"/>
                <a:cs typeface="Barlow Condensed"/>
                <a:sym typeface="Barlow Condensed"/>
                <a:hlinkClick r:id="rId3"/>
              </a:rPr>
              <a:t>Keila 12.05.</a:t>
            </a:r>
            <a:r>
              <a:rPr lang="en-US" sz="2000">
                <a:solidFill>
                  <a:srgbClr val="24285D"/>
                </a:solidFill>
                <a:latin typeface="Barlow Condensed"/>
                <a:ea typeface="Barlow Condensed"/>
                <a:cs typeface="Barlow Condensed"/>
                <a:sym typeface="Barlow Condensed"/>
              </a:rPr>
              <a:t>, Viimsi 26.05., Maardu 31.05);</a:t>
            </a:r>
            <a:endParaRPr sz="2200"/>
          </a:p>
          <a:p>
            <a:pPr indent="-330200" lvl="0" marL="342900" rtl="0" algn="l">
              <a:lnSpc>
                <a:spcPct val="115000"/>
              </a:lnSpc>
              <a:spcBef>
                <a:spcPts val="1200"/>
              </a:spcBef>
              <a:spcAft>
                <a:spcPts val="0"/>
              </a:spcAft>
              <a:buSzPts val="2000"/>
              <a:buChar char="-"/>
            </a:pPr>
            <a:r>
              <a:rPr lang="en-US" sz="2000" u="sng">
                <a:solidFill>
                  <a:schemeClr val="hlink"/>
                </a:solidFill>
                <a:latin typeface="Barlow Condensed"/>
                <a:ea typeface="Barlow Condensed"/>
                <a:cs typeface="Barlow Condensed"/>
                <a:sym typeface="Barlow Condensed"/>
                <a:hlinkClick r:id="rId4"/>
              </a:rPr>
              <a:t>Tallinna Ülikooli</a:t>
            </a:r>
            <a:r>
              <a:rPr lang="en-US" sz="2000">
                <a:solidFill>
                  <a:srgbClr val="24285D"/>
                </a:solidFill>
                <a:latin typeface="Barlow Condensed"/>
                <a:ea typeface="Barlow Condensed"/>
                <a:cs typeface="Barlow Condensed"/>
                <a:sym typeface="Barlow Condensed"/>
              </a:rPr>
              <a:t> </a:t>
            </a:r>
            <a:r>
              <a:rPr lang="en-US" sz="2000">
                <a:solidFill>
                  <a:srgbClr val="24285D"/>
                </a:solidFill>
                <a:latin typeface="Barlow Condensed"/>
                <a:ea typeface="Barlow Condensed"/>
                <a:cs typeface="Barlow Condensed"/>
                <a:sym typeface="Barlow Condensed"/>
              </a:rPr>
              <a:t>ja Keskkonnaagentuuri blogis postitused;</a:t>
            </a:r>
            <a:endParaRPr sz="2000">
              <a:solidFill>
                <a:srgbClr val="24285D"/>
              </a:solidFill>
              <a:latin typeface="Barlow Condensed"/>
              <a:ea typeface="Barlow Condensed"/>
              <a:cs typeface="Barlow Condensed"/>
              <a:sym typeface="Barlow Condensed"/>
            </a:endParaRPr>
          </a:p>
          <a:p>
            <a:pPr indent="-330200" lvl="0" marL="342900" rtl="0" algn="l">
              <a:lnSpc>
                <a:spcPct val="115000"/>
              </a:lnSpc>
              <a:spcBef>
                <a:spcPts val="1200"/>
              </a:spcBef>
              <a:spcAft>
                <a:spcPts val="0"/>
              </a:spcAft>
              <a:buSzPts val="2000"/>
              <a:buChar char="-"/>
            </a:pPr>
            <a:r>
              <a:rPr lang="en-US" sz="2000">
                <a:solidFill>
                  <a:srgbClr val="24285D"/>
                </a:solidFill>
                <a:latin typeface="Barlow Condensed"/>
                <a:ea typeface="Barlow Condensed"/>
                <a:cs typeface="Barlow Condensed"/>
                <a:sym typeface="Barlow Condensed"/>
              </a:rPr>
              <a:t>projekti tulemuste edastamine meediaväljaannetele.</a:t>
            </a:r>
            <a:endParaRPr sz="20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30" name="Google Shape;230;g1e2a09ae2f4_1_87"/>
          <p:cNvSpPr txBox="1"/>
          <p:nvPr>
            <p:ph type="title"/>
          </p:nvPr>
        </p:nvSpPr>
        <p:spPr>
          <a:xfrm>
            <a:off x="460647" y="501100"/>
            <a:ext cx="67626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KOMMUNIKATSIOONI-</a:t>
            </a:r>
            <a:br>
              <a:rPr i="1" lang="en-US" sz="4500">
                <a:solidFill>
                  <a:srgbClr val="EC008B"/>
                </a:solidFill>
                <a:latin typeface="Barlow Condensed ExtraLight"/>
                <a:ea typeface="Barlow Condensed ExtraLight"/>
                <a:cs typeface="Barlow Condensed ExtraLight"/>
                <a:sym typeface="Barlow Condensed ExtraLight"/>
              </a:rPr>
            </a:br>
            <a:r>
              <a:rPr i="1" lang="en-US" sz="4500">
                <a:solidFill>
                  <a:srgbClr val="EC008B"/>
                </a:solidFill>
                <a:latin typeface="Barlow Condensed ExtraLight"/>
                <a:ea typeface="Barlow Condensed ExtraLight"/>
                <a:cs typeface="Barlow Condensed ExtraLight"/>
                <a:sym typeface="Barlow Condensed ExtraLight"/>
              </a:rPr>
              <a:t>TEGEVUSED (1/2)</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31" name="Google Shape;231;g1e2a09ae2f4_1_87"/>
          <p:cNvPicPr preferRelativeResize="0"/>
          <p:nvPr/>
        </p:nvPicPr>
        <p:blipFill rotWithShape="1">
          <a:blip r:embed="rId5">
            <a:alphaModFix/>
          </a:blip>
          <a:srcRect b="0" l="0" r="0" t="0"/>
          <a:stretch/>
        </p:blipFill>
        <p:spPr>
          <a:xfrm>
            <a:off x="4885504" y="-1022290"/>
            <a:ext cx="5461800" cy="5461800"/>
          </a:xfrm>
          <a:prstGeom prst="ellipse">
            <a:avLst/>
          </a:prstGeom>
          <a:noFill/>
          <a:ln>
            <a:noFill/>
          </a:ln>
          <a:effectLst>
            <a:outerShdw blurRad="57150" rotWithShape="0" algn="bl" dir="5400000" dist="19050">
              <a:srgbClr val="000000">
                <a:alpha val="50000"/>
              </a:srgbClr>
            </a:outerShdw>
          </a:effectLst>
        </p:spPr>
      </p:pic>
      <p:pic>
        <p:nvPicPr>
          <p:cNvPr id="232" name="Google Shape;232;g1e2a09ae2f4_1_87"/>
          <p:cNvPicPr preferRelativeResize="0"/>
          <p:nvPr/>
        </p:nvPicPr>
        <p:blipFill rotWithShape="1">
          <a:blip r:embed="rId6">
            <a:alphaModFix/>
          </a:blip>
          <a:srcRect b="10416" l="0" r="0" t="16328"/>
          <a:stretch/>
        </p:blipFill>
        <p:spPr>
          <a:xfrm>
            <a:off x="5865600" y="2985050"/>
            <a:ext cx="3330900" cy="2439900"/>
          </a:xfrm>
          <a:prstGeom prst="ellipse">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e2a09ae2f4_1_94"/>
          <p:cNvSpPr txBox="1"/>
          <p:nvPr>
            <p:ph idx="1" type="body"/>
          </p:nvPr>
        </p:nvSpPr>
        <p:spPr>
          <a:xfrm>
            <a:off x="477325" y="2000550"/>
            <a:ext cx="6762600" cy="1750500"/>
          </a:xfrm>
          <a:prstGeom prst="rect">
            <a:avLst/>
          </a:prstGeom>
          <a:noFill/>
          <a:ln>
            <a:noFill/>
          </a:ln>
        </p:spPr>
        <p:txBody>
          <a:bodyPr anchorCtr="0" anchor="t" bIns="45700" lIns="91425" spcFirstLastPara="1" rIns="91425" wrap="square" tIns="45700">
            <a:noAutofit/>
          </a:bodyPr>
          <a:lstStyle/>
          <a:p>
            <a:pPr indent="-336550" lvl="0" marL="342900" rtl="0" algn="l">
              <a:lnSpc>
                <a:spcPct val="120000"/>
              </a:lnSpc>
              <a:spcBef>
                <a:spcPts val="1200"/>
              </a:spcBef>
              <a:spcAft>
                <a:spcPts val="0"/>
              </a:spcAft>
              <a:buSzPts val="2100"/>
              <a:buChar char="-"/>
            </a:pPr>
            <a:r>
              <a:rPr lang="en-US" sz="2100">
                <a:solidFill>
                  <a:srgbClr val="24285D"/>
                </a:solidFill>
                <a:latin typeface="Barlow Condensed"/>
                <a:ea typeface="Barlow Condensed"/>
                <a:cs typeface="Barlow Condensed"/>
                <a:sym typeface="Barlow Condensed"/>
              </a:rPr>
              <a:t>rahvusvahelise e-jäätmete päeva </a:t>
            </a:r>
            <a:br>
              <a:rPr lang="en-US" sz="2100">
                <a:solidFill>
                  <a:srgbClr val="24285D"/>
                </a:solidFill>
                <a:latin typeface="Barlow Condensed"/>
                <a:ea typeface="Barlow Condensed"/>
                <a:cs typeface="Barlow Condensed"/>
                <a:sym typeface="Barlow Condensed"/>
              </a:rPr>
            </a:br>
            <a:r>
              <a:rPr lang="en-US" sz="2100">
                <a:solidFill>
                  <a:srgbClr val="24285D"/>
                </a:solidFill>
                <a:latin typeface="Barlow Condensed"/>
                <a:ea typeface="Barlow Condensed"/>
                <a:cs typeface="Barlow Condensed"/>
                <a:sym typeface="Barlow Condensed"/>
              </a:rPr>
              <a:t>kommunikatsioonitegevuste analüüs;</a:t>
            </a:r>
            <a:endParaRPr sz="2100">
              <a:solidFill>
                <a:srgbClr val="24285D"/>
              </a:solidFill>
              <a:latin typeface="Barlow Condensed"/>
              <a:ea typeface="Barlow Condensed"/>
              <a:cs typeface="Barlow Condensed"/>
              <a:sym typeface="Barlow Condensed"/>
            </a:endParaRPr>
          </a:p>
          <a:p>
            <a:pPr indent="-336550" lvl="0" marL="342900" rtl="0" algn="l">
              <a:lnSpc>
                <a:spcPct val="120000"/>
              </a:lnSpc>
              <a:spcBef>
                <a:spcPts val="1200"/>
              </a:spcBef>
              <a:spcAft>
                <a:spcPts val="0"/>
              </a:spcAft>
              <a:buSzPts val="2100"/>
              <a:buChar char="-"/>
            </a:pPr>
            <a:r>
              <a:rPr lang="en-US" sz="2100">
                <a:solidFill>
                  <a:srgbClr val="24285D"/>
                </a:solidFill>
                <a:latin typeface="Barlow Condensed"/>
                <a:ea typeface="Barlow Condensed"/>
                <a:cs typeface="Barlow Condensed"/>
                <a:sym typeface="Barlow Condensed"/>
              </a:rPr>
              <a:t>ettepanekute tegemine 2023. aasta </a:t>
            </a:r>
            <a:br>
              <a:rPr lang="en-US" sz="2100">
                <a:solidFill>
                  <a:srgbClr val="24285D"/>
                </a:solidFill>
                <a:latin typeface="Barlow Condensed"/>
                <a:ea typeface="Barlow Condensed"/>
                <a:cs typeface="Barlow Condensed"/>
                <a:sym typeface="Barlow Condensed"/>
              </a:rPr>
            </a:br>
            <a:r>
              <a:rPr lang="en-US" sz="2100">
                <a:solidFill>
                  <a:srgbClr val="24285D"/>
                </a:solidFill>
                <a:latin typeface="Barlow Condensed"/>
                <a:ea typeface="Barlow Condensed"/>
                <a:cs typeface="Barlow Condensed"/>
                <a:sym typeface="Barlow Condensed"/>
              </a:rPr>
              <a:t>e-jäätmete päevaks Eestis.</a:t>
            </a:r>
            <a:endParaRPr sz="21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39" name="Google Shape;239;g1e2a09ae2f4_1_94"/>
          <p:cNvSpPr txBox="1"/>
          <p:nvPr>
            <p:ph type="title"/>
          </p:nvPr>
        </p:nvSpPr>
        <p:spPr>
          <a:xfrm>
            <a:off x="472825" y="825275"/>
            <a:ext cx="72288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KOMMUNIKATSIOONI-</a:t>
            </a:r>
            <a:br>
              <a:rPr i="1" lang="en-US" sz="4500">
                <a:solidFill>
                  <a:srgbClr val="EC008B"/>
                </a:solidFill>
                <a:latin typeface="Barlow Condensed ExtraLight"/>
                <a:ea typeface="Barlow Condensed ExtraLight"/>
                <a:cs typeface="Barlow Condensed ExtraLight"/>
                <a:sym typeface="Barlow Condensed ExtraLight"/>
              </a:rPr>
            </a:br>
            <a:r>
              <a:rPr i="1" lang="en-US" sz="4500">
                <a:solidFill>
                  <a:srgbClr val="EC008B"/>
                </a:solidFill>
                <a:latin typeface="Barlow Condensed ExtraLight"/>
                <a:ea typeface="Barlow Condensed ExtraLight"/>
                <a:cs typeface="Barlow Condensed ExtraLight"/>
                <a:sym typeface="Barlow Condensed ExtraLight"/>
              </a:rPr>
              <a:t>TEGEVUSED (2/2)</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40" name="Google Shape;240;g1e2a09ae2f4_1_94"/>
          <p:cNvPicPr preferRelativeResize="0"/>
          <p:nvPr/>
        </p:nvPicPr>
        <p:blipFill rotWithShape="1">
          <a:blip r:embed="rId3">
            <a:alphaModFix/>
          </a:blip>
          <a:srcRect b="0" l="0" r="0" t="0"/>
          <a:stretch/>
        </p:blipFill>
        <p:spPr>
          <a:xfrm>
            <a:off x="4572000" y="-183875"/>
            <a:ext cx="5830200" cy="5830200"/>
          </a:xfrm>
          <a:prstGeom prst="ellipse">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9"/>
          <p:cNvSpPr txBox="1"/>
          <p:nvPr>
            <p:ph type="title"/>
          </p:nvPr>
        </p:nvSpPr>
        <p:spPr>
          <a:xfrm>
            <a:off x="2059349" y="1370525"/>
            <a:ext cx="6309000" cy="211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TEADUSPÕHISUS  JA INTERDISTSIPLINAARSUS</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0"/>
          <p:cNvSpPr txBox="1"/>
          <p:nvPr>
            <p:ph idx="1" type="body"/>
          </p:nvPr>
        </p:nvSpPr>
        <p:spPr>
          <a:xfrm>
            <a:off x="477325" y="993675"/>
            <a:ext cx="3944700" cy="1299300"/>
          </a:xfrm>
          <a:prstGeom prst="rect">
            <a:avLst/>
          </a:prstGeom>
          <a:noFill/>
          <a:ln>
            <a:noFill/>
          </a:ln>
        </p:spPr>
        <p:txBody>
          <a:bodyPr anchorCtr="0" anchor="t" bIns="45700" lIns="91425" spcFirstLastPara="1" rIns="91425" wrap="square" tIns="45700">
            <a:noAutofit/>
          </a:bodyPr>
          <a:lstStyle/>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Millistele allikatele tegevuses tuginesite?</a:t>
            </a:r>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Kuidas erinevate erialade teadmised aitasid jõuda soovitud tulemuseni?</a:t>
            </a:r>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52" name="Google Shape;252;p10"/>
          <p:cNvSpPr txBox="1"/>
          <p:nvPr>
            <p:ph type="title"/>
          </p:nvPr>
        </p:nvSpPr>
        <p:spPr>
          <a:xfrm>
            <a:off x="477330" y="39594"/>
            <a:ext cx="4462418" cy="95408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53" name="Google Shape;253;p10"/>
          <p:cNvPicPr preferRelativeResize="0"/>
          <p:nvPr/>
        </p:nvPicPr>
        <p:blipFill rotWithShape="1">
          <a:blip r:embed="rId3">
            <a:alphaModFix/>
          </a:blip>
          <a:srcRect b="0" l="0" r="0" t="0"/>
          <a:stretch/>
        </p:blipFill>
        <p:spPr>
          <a:xfrm>
            <a:off x="4159675" y="-263875"/>
            <a:ext cx="5448900" cy="5448900"/>
          </a:xfrm>
          <a:prstGeom prst="ellipse">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1"/>
          <p:cNvSpPr txBox="1"/>
          <p:nvPr>
            <p:ph type="title"/>
          </p:nvPr>
        </p:nvSpPr>
        <p:spPr>
          <a:xfrm>
            <a:off x="1871899" y="1855077"/>
            <a:ext cx="5928600" cy="1158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PROJEKTI TULEMUSED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2"/>
          <p:cNvSpPr txBox="1"/>
          <p:nvPr>
            <p:ph idx="1" type="body"/>
          </p:nvPr>
        </p:nvSpPr>
        <p:spPr>
          <a:xfrm>
            <a:off x="418650" y="1192445"/>
            <a:ext cx="4324500" cy="2067000"/>
          </a:xfrm>
          <a:prstGeom prst="rect">
            <a:avLst/>
          </a:prstGeom>
          <a:noFill/>
          <a:ln>
            <a:noFill/>
          </a:ln>
        </p:spPr>
        <p:txBody>
          <a:bodyPr anchorCtr="0" anchor="t" bIns="45700" lIns="91425" spcFirstLastPara="1" rIns="91425" wrap="square" tIns="45700">
            <a:noAutofit/>
          </a:bodyPr>
          <a:lstStyle/>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ü</a:t>
            </a:r>
            <a:r>
              <a:rPr lang="en-US" sz="2200">
                <a:solidFill>
                  <a:srgbClr val="24285D"/>
                </a:solidFill>
                <a:latin typeface="Barlow Condensed"/>
                <a:ea typeface="Barlow Condensed"/>
                <a:cs typeface="Barlow Condensed"/>
                <a:sym typeface="Barlow Condensed"/>
              </a:rPr>
              <a:t>levaade õiguslikust regulatsioonis</a:t>
            </a:r>
            <a:endParaRPr sz="2200">
              <a:solidFill>
                <a:srgbClr val="24285D"/>
              </a:solidFill>
              <a:latin typeface="Barlow Condensed"/>
              <a:ea typeface="Barlow Condensed"/>
              <a:cs typeface="Barlow Condensed"/>
              <a:sym typeface="Barlow Condensed"/>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artiklid KOV lehtedesse ja internetti</a:t>
            </a:r>
            <a:endParaRPr sz="2200">
              <a:solidFill>
                <a:srgbClr val="24285D"/>
              </a:solidFill>
              <a:latin typeface="Barlow Condensed"/>
              <a:ea typeface="Barlow Condensed"/>
              <a:cs typeface="Barlow Condensed"/>
              <a:sym typeface="Barlow Condensed"/>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teadised ja teadvustused e-jäätmetest ning selle esitlemine</a:t>
            </a:r>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mõjutasime tuhandeid elusid, sest e-jäätmete õige käitlemine aitab hoida tervist ja keskkonda</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65" name="Google Shape;265;p12"/>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66" name="Google Shape;266;p12"/>
          <p:cNvPicPr preferRelativeResize="0"/>
          <p:nvPr/>
        </p:nvPicPr>
        <p:blipFill rotWithShape="1">
          <a:blip r:embed="rId3">
            <a:alphaModFix/>
          </a:blip>
          <a:srcRect b="0" l="0" r="0" t="0"/>
          <a:stretch/>
        </p:blipFill>
        <p:spPr>
          <a:xfrm>
            <a:off x="5033004" y="-159140"/>
            <a:ext cx="5461800" cy="5461800"/>
          </a:xfrm>
          <a:prstGeom prst="ellipse">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txBox="1"/>
          <p:nvPr>
            <p:ph type="title"/>
          </p:nvPr>
        </p:nvSpPr>
        <p:spPr>
          <a:xfrm>
            <a:off x="334141" y="215699"/>
            <a:ext cx="7962900" cy="92612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a:ea typeface="Barlow Condensed"/>
                <a:cs typeface="Barlow Condensed"/>
                <a:sym typeface="Barlow Condensed"/>
              </a:rPr>
              <a:t>TEEMAD</a:t>
            </a:r>
            <a:endParaRPr i="1" sz="4500">
              <a:solidFill>
                <a:srgbClr val="EC008B"/>
              </a:solidFill>
              <a:latin typeface="Barlow Condensed"/>
              <a:ea typeface="Barlow Condensed"/>
              <a:cs typeface="Barlow Condensed"/>
              <a:sym typeface="Barlow Condensed"/>
            </a:endParaRPr>
          </a:p>
        </p:txBody>
      </p:sp>
      <p:sp>
        <p:nvSpPr>
          <p:cNvPr id="127" name="Google Shape;127;p2"/>
          <p:cNvSpPr/>
          <p:nvPr/>
        </p:nvSpPr>
        <p:spPr>
          <a:xfrm>
            <a:off x="1626548" y="2287423"/>
            <a:ext cx="1833589"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Esindatud erialad, juhendajad, partnerid</a:t>
            </a:r>
            <a:endParaRPr b="0" i="0" sz="1700" u="none" cap="none" strike="noStrike">
              <a:solidFill>
                <a:srgbClr val="24285D"/>
              </a:solidFill>
              <a:latin typeface="Barlow Condensed"/>
              <a:ea typeface="Barlow Condensed"/>
              <a:cs typeface="Barlow Condensed"/>
              <a:sym typeface="Barlow Condensed"/>
            </a:endParaRPr>
          </a:p>
        </p:txBody>
      </p:sp>
      <p:sp>
        <p:nvSpPr>
          <p:cNvPr id="128" name="Google Shape;128;p2"/>
          <p:cNvSpPr/>
          <p:nvPr/>
        </p:nvSpPr>
        <p:spPr>
          <a:xfrm>
            <a:off x="5798915" y="2300492"/>
            <a:ext cx="1982534"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Rakendatud tegevused</a:t>
            </a:r>
            <a:endParaRPr b="0" i="0" sz="1700" u="none" cap="none" strike="noStrike">
              <a:solidFill>
                <a:srgbClr val="24285D"/>
              </a:solidFill>
              <a:latin typeface="Barlow Condensed"/>
              <a:ea typeface="Barlow Condensed"/>
              <a:cs typeface="Barlow Condensed"/>
              <a:sym typeface="Barlow Condensed"/>
            </a:endParaRPr>
          </a:p>
        </p:txBody>
      </p:sp>
      <p:sp>
        <p:nvSpPr>
          <p:cNvPr id="129" name="Google Shape;129;p2"/>
          <p:cNvSpPr/>
          <p:nvPr/>
        </p:nvSpPr>
        <p:spPr>
          <a:xfrm>
            <a:off x="1435421" y="3910738"/>
            <a:ext cx="2215841" cy="5847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Projekti teaduspõhisus ja interdistsiplinaarsus</a:t>
            </a:r>
            <a:endParaRPr b="0" i="0" sz="1700" u="none" cap="none" strike="noStrike">
              <a:solidFill>
                <a:srgbClr val="24285D"/>
              </a:solidFill>
              <a:latin typeface="Barlow Condensed"/>
              <a:ea typeface="Barlow Condensed"/>
              <a:cs typeface="Barlow Condensed"/>
              <a:sym typeface="Barlow Condensed"/>
            </a:endParaRPr>
          </a:p>
        </p:txBody>
      </p:sp>
      <p:sp>
        <p:nvSpPr>
          <p:cNvPr id="130" name="Google Shape;130;p2"/>
          <p:cNvSpPr/>
          <p:nvPr/>
        </p:nvSpPr>
        <p:spPr>
          <a:xfrm>
            <a:off x="3743547" y="2288304"/>
            <a:ext cx="1751482"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Probleem, olulisus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ja eesmärk</a:t>
            </a:r>
            <a:endParaRPr b="0" i="0" sz="1700" u="none" cap="none" strike="noStrike">
              <a:solidFill>
                <a:srgbClr val="24285D"/>
              </a:solidFill>
              <a:latin typeface="Barlow Condensed"/>
              <a:ea typeface="Barlow Condensed"/>
              <a:cs typeface="Barlow Condensed"/>
              <a:sym typeface="Barlow Condensed"/>
            </a:endParaRPr>
          </a:p>
        </p:txBody>
      </p:sp>
      <p:pic>
        <p:nvPicPr>
          <p:cNvPr id="131" name="Google Shape;131;p2"/>
          <p:cNvPicPr preferRelativeResize="0"/>
          <p:nvPr/>
        </p:nvPicPr>
        <p:blipFill rotWithShape="1">
          <a:blip r:embed="rId3">
            <a:alphaModFix/>
          </a:blip>
          <a:srcRect b="0" l="0" r="0" t="0"/>
          <a:stretch/>
        </p:blipFill>
        <p:spPr>
          <a:xfrm>
            <a:off x="2122193" y="3030970"/>
            <a:ext cx="842298" cy="756000"/>
          </a:xfrm>
          <a:prstGeom prst="rect">
            <a:avLst/>
          </a:prstGeom>
          <a:noFill/>
          <a:ln>
            <a:noFill/>
          </a:ln>
        </p:spPr>
      </p:pic>
      <p:pic>
        <p:nvPicPr>
          <p:cNvPr id="132" name="Google Shape;132;p2"/>
          <p:cNvPicPr preferRelativeResize="0"/>
          <p:nvPr/>
        </p:nvPicPr>
        <p:blipFill rotWithShape="1">
          <a:blip r:embed="rId4">
            <a:alphaModFix/>
          </a:blip>
          <a:srcRect b="0" l="0" r="0" t="0"/>
          <a:stretch/>
        </p:blipFill>
        <p:spPr>
          <a:xfrm>
            <a:off x="4230379" y="1346926"/>
            <a:ext cx="942543" cy="720000"/>
          </a:xfrm>
          <a:prstGeom prst="rect">
            <a:avLst/>
          </a:prstGeom>
          <a:noFill/>
          <a:ln>
            <a:noFill/>
          </a:ln>
        </p:spPr>
      </p:pic>
      <p:cxnSp>
        <p:nvCxnSpPr>
          <p:cNvPr id="133" name="Google Shape;133;p2"/>
          <p:cNvCxnSpPr/>
          <p:nvPr/>
        </p:nvCxnSpPr>
        <p:spPr>
          <a:xfrm flipH="1">
            <a:off x="3520889" y="1371266"/>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id="134" name="Google Shape;134;p2"/>
          <p:cNvPicPr preferRelativeResize="0"/>
          <p:nvPr/>
        </p:nvPicPr>
        <p:blipFill rotWithShape="1">
          <a:blip r:embed="rId5">
            <a:alphaModFix/>
          </a:blip>
          <a:srcRect b="0" l="0" r="0" t="0"/>
          <a:stretch/>
        </p:blipFill>
        <p:spPr>
          <a:xfrm>
            <a:off x="6279945" y="1322539"/>
            <a:ext cx="877137" cy="756000"/>
          </a:xfrm>
          <a:prstGeom prst="rect">
            <a:avLst/>
          </a:prstGeom>
          <a:noFill/>
          <a:ln>
            <a:noFill/>
          </a:ln>
        </p:spPr>
      </p:pic>
      <p:pic>
        <p:nvPicPr>
          <p:cNvPr id="135" name="Google Shape;135;p2"/>
          <p:cNvPicPr preferRelativeResize="0"/>
          <p:nvPr/>
        </p:nvPicPr>
        <p:blipFill rotWithShape="1">
          <a:blip r:embed="rId6">
            <a:alphaModFix/>
          </a:blip>
          <a:srcRect b="0" l="0" r="0" t="0"/>
          <a:stretch/>
        </p:blipFill>
        <p:spPr>
          <a:xfrm>
            <a:off x="2189817" y="1167066"/>
            <a:ext cx="707052" cy="864000"/>
          </a:xfrm>
          <a:prstGeom prst="rect">
            <a:avLst/>
          </a:prstGeom>
          <a:noFill/>
          <a:ln>
            <a:noFill/>
          </a:ln>
        </p:spPr>
      </p:pic>
      <p:cxnSp>
        <p:nvCxnSpPr>
          <p:cNvPr id="136" name="Google Shape;136;p2"/>
          <p:cNvCxnSpPr/>
          <p:nvPr/>
        </p:nvCxnSpPr>
        <p:spPr>
          <a:xfrm flipH="1">
            <a:off x="5604473" y="1365821"/>
            <a:ext cx="164726" cy="659800"/>
          </a:xfrm>
          <a:prstGeom prst="straightConnector1">
            <a:avLst/>
          </a:prstGeom>
          <a:noFill/>
          <a:ln cap="flat" cmpd="sng" w="53975">
            <a:solidFill>
              <a:srgbClr val="BE1E2D"/>
            </a:solidFill>
            <a:prstDash val="solid"/>
            <a:miter lim="800000"/>
            <a:headEnd len="sm" w="sm" type="none"/>
            <a:tailEnd len="sm" w="sm" type="none"/>
          </a:ln>
        </p:spPr>
      </p:cxnSp>
      <p:cxnSp>
        <p:nvCxnSpPr>
          <p:cNvPr id="137" name="Google Shape;137;p2"/>
          <p:cNvCxnSpPr/>
          <p:nvPr/>
        </p:nvCxnSpPr>
        <p:spPr>
          <a:xfrm flipH="1">
            <a:off x="7667828" y="1345332"/>
            <a:ext cx="164726" cy="659800"/>
          </a:xfrm>
          <a:prstGeom prst="straightConnector1">
            <a:avLst/>
          </a:prstGeom>
          <a:noFill/>
          <a:ln cap="flat" cmpd="sng" w="53975">
            <a:solidFill>
              <a:srgbClr val="BE1E2D"/>
            </a:solidFill>
            <a:prstDash val="solid"/>
            <a:miter lim="800000"/>
            <a:headEnd len="sm" w="sm" type="none"/>
            <a:tailEnd len="sm" w="sm" type="none"/>
          </a:ln>
        </p:spPr>
      </p:cxnSp>
      <p:cxnSp>
        <p:nvCxnSpPr>
          <p:cNvPr id="138" name="Google Shape;138;p2"/>
          <p:cNvCxnSpPr/>
          <p:nvPr/>
        </p:nvCxnSpPr>
        <p:spPr>
          <a:xfrm flipH="1">
            <a:off x="3518171" y="3176670"/>
            <a:ext cx="164726" cy="659800"/>
          </a:xfrm>
          <a:prstGeom prst="straightConnector1">
            <a:avLst/>
          </a:prstGeom>
          <a:noFill/>
          <a:ln cap="flat" cmpd="sng" w="53975">
            <a:solidFill>
              <a:srgbClr val="BE1E2D"/>
            </a:solidFill>
            <a:prstDash val="solid"/>
            <a:miter lim="800000"/>
            <a:headEnd len="sm" w="sm" type="none"/>
            <a:tailEnd len="sm" w="sm" type="none"/>
          </a:ln>
        </p:spPr>
      </p:cxnSp>
      <p:sp>
        <p:nvSpPr>
          <p:cNvPr id="139" name="Google Shape;139;p2"/>
          <p:cNvSpPr/>
          <p:nvPr/>
        </p:nvSpPr>
        <p:spPr>
          <a:xfrm>
            <a:off x="3651262" y="3910738"/>
            <a:ext cx="2026976" cy="61555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Projekti tulemused</a:t>
            </a:r>
            <a:endParaRPr b="0" i="0" sz="1700" u="none" cap="none" strike="noStrike">
              <a:solidFill>
                <a:srgbClr val="24285D"/>
              </a:solidFill>
              <a:latin typeface="Barlow Condensed"/>
              <a:ea typeface="Barlow Condensed"/>
              <a:cs typeface="Barlow Condensed"/>
              <a:sym typeface="Barlow Condensed"/>
            </a:endParaRPr>
          </a:p>
        </p:txBody>
      </p:sp>
      <p:pic>
        <p:nvPicPr>
          <p:cNvPr descr="https://lh3.googleusercontent.com/6GRNvr0XC57ugURaw1plr6KpZzvLKf0I7B51Xxj3RjpFX8W7FKeMtM6hp9gL9HooSOcREv9EcuB943mobwUqA_aeuSSawZ3aisXNWAeYwGWK2ttY84p9fqKFbDdCTZMPvQRvJNU" id="140" name="Google Shape;140;p2"/>
          <p:cNvPicPr preferRelativeResize="0"/>
          <p:nvPr/>
        </p:nvPicPr>
        <p:blipFill rotWithShape="1">
          <a:blip r:embed="rId7">
            <a:alphaModFix/>
          </a:blip>
          <a:srcRect b="0" l="0" r="0" t="0"/>
          <a:stretch/>
        </p:blipFill>
        <p:spPr>
          <a:xfrm>
            <a:off x="4315591" y="3105068"/>
            <a:ext cx="770880" cy="780187"/>
          </a:xfrm>
          <a:prstGeom prst="rect">
            <a:avLst/>
          </a:prstGeom>
          <a:noFill/>
          <a:ln>
            <a:noFill/>
          </a:ln>
        </p:spPr>
      </p:pic>
      <p:cxnSp>
        <p:nvCxnSpPr>
          <p:cNvPr id="141" name="Google Shape;141;p2"/>
          <p:cNvCxnSpPr/>
          <p:nvPr/>
        </p:nvCxnSpPr>
        <p:spPr>
          <a:xfrm flipH="1">
            <a:off x="5604473" y="3176670"/>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descr="https://lh5.googleusercontent.com/IPLV0Xop8TqtOrsMj4uY4bc4juzDvSwMp_mS5JL-1tnM2FdNLkf9p2skoZROQr0U2DlVa2Fgkvshy3sS7S_s8QCNFpIWNBzcBPFXtQTsqIiRKF9B7yAvCRXLMBYVGQuQs9eGvQo" id="142" name="Google Shape;142;p2"/>
          <p:cNvPicPr preferRelativeResize="0"/>
          <p:nvPr/>
        </p:nvPicPr>
        <p:blipFill rotWithShape="1">
          <a:blip r:embed="rId8">
            <a:alphaModFix/>
          </a:blip>
          <a:srcRect b="0" l="0" r="0" t="0"/>
          <a:stretch/>
        </p:blipFill>
        <p:spPr>
          <a:xfrm>
            <a:off x="6342943" y="3133893"/>
            <a:ext cx="996687" cy="761455"/>
          </a:xfrm>
          <a:prstGeom prst="rect">
            <a:avLst/>
          </a:prstGeom>
          <a:noFill/>
          <a:ln>
            <a:noFill/>
          </a:ln>
        </p:spPr>
      </p:pic>
      <p:sp>
        <p:nvSpPr>
          <p:cNvPr id="143" name="Google Shape;143;p2"/>
          <p:cNvSpPr/>
          <p:nvPr/>
        </p:nvSpPr>
        <p:spPr>
          <a:xfrm>
            <a:off x="5867103" y="3895348"/>
            <a:ext cx="2026976" cy="61555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Järeldused</a:t>
            </a:r>
            <a:endParaRPr b="0" i="0" sz="1700" u="none" cap="none" strike="noStrike">
              <a:solidFill>
                <a:srgbClr val="24285D"/>
              </a:solidFill>
              <a:latin typeface="Barlow Condensed"/>
              <a:ea typeface="Barlow Condensed"/>
              <a:cs typeface="Barlow Condensed"/>
              <a:sym typeface="Barlow Condensed"/>
            </a:endParaRPr>
          </a:p>
        </p:txBody>
      </p:sp>
      <p:cxnSp>
        <p:nvCxnSpPr>
          <p:cNvPr id="144" name="Google Shape;144;p2"/>
          <p:cNvCxnSpPr/>
          <p:nvPr/>
        </p:nvCxnSpPr>
        <p:spPr>
          <a:xfrm flipH="1">
            <a:off x="7665267" y="3176670"/>
            <a:ext cx="164726" cy="659800"/>
          </a:xfrm>
          <a:prstGeom prst="straightConnector1">
            <a:avLst/>
          </a:prstGeom>
          <a:noFill/>
          <a:ln cap="flat" cmpd="sng" w="53975">
            <a:solidFill>
              <a:srgbClr val="BE1E2D"/>
            </a:solidFill>
            <a:prstDash val="solid"/>
            <a:miter lim="800000"/>
            <a:headEnd len="sm" w="sm" type="none"/>
            <a:tailEnd len="sm" w="sm" type="none"/>
          </a:ln>
        </p:spPr>
      </p:cxn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3"/>
          <p:cNvSpPr txBox="1"/>
          <p:nvPr>
            <p:ph type="title"/>
          </p:nvPr>
        </p:nvSpPr>
        <p:spPr>
          <a:xfrm>
            <a:off x="1871899" y="1855077"/>
            <a:ext cx="5928560" cy="115833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JÄRELDUSED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4"/>
          <p:cNvSpPr txBox="1"/>
          <p:nvPr>
            <p:ph idx="1" type="body"/>
          </p:nvPr>
        </p:nvSpPr>
        <p:spPr>
          <a:xfrm>
            <a:off x="477325" y="993675"/>
            <a:ext cx="4606500" cy="2856600"/>
          </a:xfrm>
          <a:prstGeom prst="rect">
            <a:avLst/>
          </a:prstGeom>
          <a:noFill/>
          <a:ln>
            <a:noFill/>
          </a:ln>
        </p:spPr>
        <p:txBody>
          <a:bodyPr anchorCtr="0" anchor="t" bIns="45700" lIns="91425" spcFirstLastPara="1" rIns="91425" wrap="square" tIns="45700">
            <a:noAutofit/>
          </a:bodyPr>
          <a:lstStyle/>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Kommunikatsioon….</a:t>
            </a:r>
            <a:endParaRPr sz="2200">
              <a:solidFill>
                <a:srgbClr val="24285D"/>
              </a:solidFill>
              <a:latin typeface="Barlow Condensed"/>
              <a:ea typeface="Barlow Condensed"/>
              <a:cs typeface="Barlow Condensed"/>
              <a:sym typeface="Barlow Condensed"/>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Kõik inimesed võivad viia oma e-jäätmeid tasuta jäätmejaamadesse või kauplustesse.</a:t>
            </a:r>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78" name="Google Shape;278;p14"/>
          <p:cNvSpPr txBox="1"/>
          <p:nvPr>
            <p:ph type="title"/>
          </p:nvPr>
        </p:nvSpPr>
        <p:spPr>
          <a:xfrm>
            <a:off x="477330" y="39594"/>
            <a:ext cx="4462418" cy="95408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79" name="Google Shape;279;p14"/>
          <p:cNvPicPr preferRelativeResize="0"/>
          <p:nvPr/>
        </p:nvPicPr>
        <p:blipFill rotWithShape="1">
          <a:blip r:embed="rId3">
            <a:alphaModFix/>
          </a:blip>
          <a:srcRect b="0" l="0" r="0" t="0"/>
          <a:stretch/>
        </p:blipFill>
        <p:spPr>
          <a:xfrm>
            <a:off x="5428149" y="-579376"/>
            <a:ext cx="6066900" cy="6066900"/>
          </a:xfrm>
          <a:prstGeom prst="ellipse">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5"/>
          <p:cNvSpPr/>
          <p:nvPr/>
        </p:nvSpPr>
        <p:spPr>
          <a:xfrm>
            <a:off x="763501" y="1341475"/>
            <a:ext cx="4306500" cy="3181200"/>
          </a:xfrm>
          <a:prstGeom prst="rect">
            <a:avLst/>
          </a:prstGeom>
          <a:noFill/>
          <a:ln>
            <a:noFill/>
          </a:ln>
        </p:spPr>
        <p:txBody>
          <a:bodyPr anchorCtr="0" anchor="t" bIns="45700" lIns="91425" spcFirstLastPara="1" rIns="91425" wrap="square" tIns="45700">
            <a:noAutofit/>
          </a:bodyPr>
          <a:lstStyle/>
          <a:p>
            <a:pPr indent="0" lvl="0" marL="0" marR="0" rtl="0" algn="r">
              <a:lnSpc>
                <a:spcPct val="60000"/>
              </a:lnSpc>
              <a:spcBef>
                <a:spcPts val="0"/>
              </a:spcBef>
              <a:spcAft>
                <a:spcPts val="0"/>
              </a:spcAft>
              <a:buClr>
                <a:srgbClr val="000000"/>
              </a:buClr>
              <a:buSzPts val="5000"/>
              <a:buFont typeface="Arial"/>
              <a:buNone/>
            </a:pPr>
            <a:r>
              <a:rPr b="0" i="1" lang="en-US" sz="5000" u="none" cap="none" strike="noStrike">
                <a:solidFill>
                  <a:srgbClr val="EC008B"/>
                </a:solidFill>
                <a:latin typeface="Barlow Condensed Medium"/>
                <a:ea typeface="Barlow Condensed Medium"/>
                <a:cs typeface="Barlow Condensed Medium"/>
                <a:sym typeface="Barlow Condensed Medium"/>
              </a:rPr>
              <a:t>     </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r>
              <a:rPr b="0" i="1" lang="en-US" sz="8000" u="none" cap="none" strike="noStrike">
                <a:solidFill>
                  <a:srgbClr val="EC008B"/>
                </a:solidFill>
                <a:latin typeface="Barlow Condensed ExtraLight"/>
                <a:ea typeface="Barlow Condensed ExtraLight"/>
                <a:cs typeface="Barlow Condensed ExtraLight"/>
                <a:sym typeface="Barlow Condensed ExtraLight"/>
              </a:rPr>
              <a:t>TÄNAME KUULAMAST</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
          <p:cNvSpPr txBox="1"/>
          <p:nvPr>
            <p:ph idx="4294967295" type="subTitle"/>
          </p:nvPr>
        </p:nvSpPr>
        <p:spPr>
          <a:xfrm>
            <a:off x="573600" y="176075"/>
            <a:ext cx="3998400" cy="49674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1000"/>
              </a:spcBef>
              <a:spcAft>
                <a:spcPts val="0"/>
              </a:spcAft>
              <a:buClr>
                <a:srgbClr val="9B002B"/>
              </a:buClr>
              <a:buSzPts val="2000"/>
              <a:buFont typeface="Merriweather Sans"/>
              <a:buNone/>
            </a:pPr>
            <a:r>
              <a:rPr b="0" i="0" lang="en-US" sz="2400" u="none" cap="none" strike="noStrike">
                <a:solidFill>
                  <a:srgbClr val="002060"/>
                </a:solidFill>
                <a:latin typeface="Barlow Condensed Medium"/>
                <a:ea typeface="Barlow Condensed Medium"/>
                <a:cs typeface="Barlow Condensed Medium"/>
                <a:sym typeface="Barlow Condensed Medium"/>
              </a:rPr>
              <a:t>Esindatud erialad: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rPr i="1" lang="en-US" sz="1800">
                <a:solidFill>
                  <a:srgbClr val="002060"/>
                </a:solidFill>
                <a:latin typeface="Barlow Condensed"/>
                <a:ea typeface="Barlow Condensed"/>
                <a:cs typeface="Barlow Condensed"/>
                <a:sym typeface="Barlow Condensed"/>
              </a:rPr>
              <a:t>Linnakorraldus</a:t>
            </a:r>
            <a:endParaRPr i="1" sz="18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i="1" lang="en-US" sz="1800">
                <a:solidFill>
                  <a:srgbClr val="002060"/>
                </a:solidFill>
                <a:latin typeface="Barlow Condensed"/>
                <a:ea typeface="Barlow Condensed"/>
                <a:cs typeface="Barlow Condensed"/>
                <a:sym typeface="Barlow Condensed"/>
              </a:rPr>
              <a:t>Õigusteadus</a:t>
            </a:r>
            <a:endParaRPr i="1" sz="18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i="1" lang="en-US" sz="1800">
                <a:solidFill>
                  <a:srgbClr val="002060"/>
                </a:solidFill>
                <a:latin typeface="Barlow Condensed"/>
                <a:ea typeface="Barlow Condensed"/>
                <a:cs typeface="Barlow Condensed"/>
                <a:sym typeface="Barlow Condensed"/>
              </a:rPr>
              <a:t>Organisatsioonikäitumine</a:t>
            </a:r>
            <a:endParaRPr i="1" sz="18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b="0" i="0" lang="en-US" sz="2400" u="none" cap="none" strike="noStrike">
                <a:solidFill>
                  <a:srgbClr val="002060"/>
                </a:solidFill>
                <a:latin typeface="Barlow Condensed Medium"/>
                <a:ea typeface="Barlow Condensed Medium"/>
                <a:cs typeface="Barlow Condensed Medium"/>
                <a:sym typeface="Barlow Condensed Medium"/>
              </a:rPr>
              <a:t>Juhendaja(-d):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rPr i="1" lang="en-US" sz="1800">
                <a:solidFill>
                  <a:srgbClr val="002060"/>
                </a:solidFill>
                <a:latin typeface="Barlow Condensed"/>
                <a:ea typeface="Barlow Condensed"/>
                <a:cs typeface="Barlow Condensed"/>
                <a:sym typeface="Barlow Condensed"/>
              </a:rPr>
              <a:t>Esta Kaal</a:t>
            </a:r>
            <a:endParaRPr i="1" sz="18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i="1" lang="en-US" sz="1800">
                <a:solidFill>
                  <a:srgbClr val="002060"/>
                </a:solidFill>
                <a:latin typeface="Barlow Condensed"/>
                <a:ea typeface="Barlow Condensed"/>
                <a:cs typeface="Barlow Condensed"/>
                <a:sym typeface="Barlow Condensed"/>
              </a:rPr>
              <a:t>Margus Vetsa</a:t>
            </a:r>
            <a:endParaRPr i="1" sz="1800">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rPr b="0" i="0" lang="en-US" sz="2400" u="none" cap="none" strike="noStrike">
                <a:solidFill>
                  <a:srgbClr val="002060"/>
                </a:solidFill>
                <a:latin typeface="Barlow Condensed Medium"/>
                <a:ea typeface="Barlow Condensed Medium"/>
                <a:cs typeface="Barlow Condensed Medium"/>
                <a:sym typeface="Barlow Condensed Medium"/>
              </a:rPr>
              <a:t>Koostööpartner (-id):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rPr i="1" lang="en-US" sz="1800">
                <a:solidFill>
                  <a:srgbClr val="002060"/>
                </a:solidFill>
                <a:latin typeface="Barlow Condensed"/>
                <a:ea typeface="Barlow Condensed"/>
                <a:cs typeface="Barlow Condensed"/>
                <a:sym typeface="Barlow Condensed"/>
              </a:rPr>
              <a:t>MTÜ EES-Ringlus, MTÜ Elektroonikaromu</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20000"/>
              </a:lnSpc>
              <a:spcBef>
                <a:spcPts val="1000"/>
              </a:spcBef>
              <a:spcAft>
                <a:spcPts val="0"/>
              </a:spcAft>
              <a:buClr>
                <a:srgbClr val="9B002B"/>
              </a:buClr>
              <a:buSzPts val="2000"/>
              <a:buFont typeface="Merriweather Sans"/>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1" name="Google Shape;151;p3"/>
          <p:cNvSpPr txBox="1"/>
          <p:nvPr/>
        </p:nvSpPr>
        <p:spPr>
          <a:xfrm>
            <a:off x="3072000" y="295175"/>
            <a:ext cx="3000000" cy="1844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000"/>
              </a:spcBef>
              <a:spcAft>
                <a:spcPts val="0"/>
              </a:spcAft>
              <a:buNone/>
            </a:pPr>
            <a:r>
              <a:rPr i="1" lang="en-US" sz="1800">
                <a:solidFill>
                  <a:srgbClr val="002060"/>
                </a:solidFill>
                <a:latin typeface="Barlow Condensed"/>
                <a:ea typeface="Barlow Condensed"/>
                <a:cs typeface="Barlow Condensed"/>
                <a:sym typeface="Barlow Condensed"/>
              </a:rPr>
              <a:t>Riigiteadused</a:t>
            </a:r>
            <a:endParaRPr i="1" sz="1800">
              <a:solidFill>
                <a:srgbClr val="002060"/>
              </a:solidFill>
              <a:latin typeface="Barlow Condensed"/>
              <a:ea typeface="Barlow Condensed"/>
              <a:cs typeface="Barlow Condensed"/>
              <a:sym typeface="Barlow Condensed"/>
            </a:endParaRPr>
          </a:p>
          <a:p>
            <a:pPr indent="0" lvl="0" marL="0" rtl="0" algn="l">
              <a:lnSpc>
                <a:spcPct val="120000"/>
              </a:lnSpc>
              <a:spcBef>
                <a:spcPts val="1000"/>
              </a:spcBef>
              <a:spcAft>
                <a:spcPts val="0"/>
              </a:spcAft>
              <a:buNone/>
            </a:pPr>
            <a:r>
              <a:rPr i="1" lang="en-US" sz="1800">
                <a:solidFill>
                  <a:srgbClr val="002060"/>
                </a:solidFill>
                <a:latin typeface="Barlow Condensed"/>
                <a:ea typeface="Barlow Condensed"/>
                <a:cs typeface="Barlow Condensed"/>
                <a:sym typeface="Barlow Condensed"/>
              </a:rPr>
              <a:t>Eripedagoogika</a:t>
            </a:r>
            <a:endParaRPr i="1" sz="1800">
              <a:solidFill>
                <a:srgbClr val="002060"/>
              </a:solidFill>
              <a:latin typeface="Barlow Condensed"/>
              <a:ea typeface="Barlow Condensed"/>
              <a:cs typeface="Barlow Condensed"/>
              <a:sym typeface="Barlow Condensed"/>
            </a:endParaRPr>
          </a:p>
          <a:p>
            <a:pPr indent="0" lvl="0" marL="0" rtl="0" algn="l">
              <a:lnSpc>
                <a:spcPct val="120000"/>
              </a:lnSpc>
              <a:spcBef>
                <a:spcPts val="1000"/>
              </a:spcBef>
              <a:spcAft>
                <a:spcPts val="0"/>
              </a:spcAft>
              <a:buNone/>
            </a:pPr>
            <a:r>
              <a:rPr i="1" lang="en-US" sz="1800">
                <a:solidFill>
                  <a:srgbClr val="002060"/>
                </a:solidFill>
                <a:latin typeface="Barlow Condensed"/>
                <a:ea typeface="Barlow Condensed"/>
                <a:cs typeface="Barlow Condensed"/>
                <a:sym typeface="Barlow Condensed"/>
              </a:rPr>
              <a:t>Kutsepedagoogika</a:t>
            </a:r>
            <a:endParaRPr i="1" sz="1800">
              <a:solidFill>
                <a:srgbClr val="002060"/>
              </a:solidFill>
              <a:latin typeface="Barlow Condensed"/>
              <a:ea typeface="Barlow Condensed"/>
              <a:cs typeface="Barlow Condensed"/>
              <a:sym typeface="Barlow Condensed"/>
            </a:endParaRPr>
          </a:p>
          <a:p>
            <a:pPr indent="0" lvl="0" marL="0" rtl="0" algn="l">
              <a:lnSpc>
                <a:spcPct val="120000"/>
              </a:lnSpc>
              <a:spcBef>
                <a:spcPts val="1000"/>
              </a:spcBef>
              <a:spcAft>
                <a:spcPts val="0"/>
              </a:spcAft>
              <a:buNone/>
            </a:pPr>
            <a:r>
              <a:rPr i="1" lang="en-US" sz="1800">
                <a:solidFill>
                  <a:srgbClr val="002060"/>
                </a:solidFill>
                <a:latin typeface="Barlow Condensed"/>
                <a:ea typeface="Barlow Condensed"/>
                <a:cs typeface="Barlow Condensed"/>
                <a:sym typeface="Barlow Condensed"/>
              </a:rPr>
              <a:t>Psühholoogia</a:t>
            </a:r>
            <a:endParaRPr i="1" sz="1800">
              <a:solidFill>
                <a:srgbClr val="002060"/>
              </a:solidFill>
              <a:latin typeface="Barlow Condensed"/>
              <a:ea typeface="Barlow Condensed"/>
              <a:cs typeface="Barlow Condensed"/>
              <a:sym typeface="Barlow Condensed"/>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4"/>
          <p:cNvSpPr txBox="1"/>
          <p:nvPr>
            <p:ph type="title"/>
          </p:nvPr>
        </p:nvSpPr>
        <p:spPr>
          <a:xfrm>
            <a:off x="2091328" y="2296399"/>
            <a:ext cx="5928560" cy="115833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PROBLEEM, OLULISUS </a:t>
            </a:r>
            <a:br>
              <a:rPr lang="en-US" sz="6000">
                <a:solidFill>
                  <a:srgbClr val="EC008B"/>
                </a:solidFill>
                <a:latin typeface="Barlow Condensed ExtraLight"/>
                <a:ea typeface="Barlow Condensed ExtraLight"/>
                <a:cs typeface="Barlow Condensed ExtraLight"/>
                <a:sym typeface="Barlow Condensed ExtraLight"/>
              </a:rPr>
            </a:br>
            <a:r>
              <a:rPr lang="en-US" sz="6000">
                <a:solidFill>
                  <a:srgbClr val="EC008B"/>
                </a:solidFill>
                <a:latin typeface="Barlow Condensed ExtraLight"/>
                <a:ea typeface="Barlow Condensed ExtraLight"/>
                <a:cs typeface="Barlow Condensed ExtraLight"/>
                <a:sym typeface="Barlow Condensed ExtraLight"/>
              </a:rPr>
              <a:t>JA EESMÄRK</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e2a09ae2f4_1_101"/>
          <p:cNvSpPr txBox="1"/>
          <p:nvPr>
            <p:ph idx="1" type="body"/>
          </p:nvPr>
        </p:nvSpPr>
        <p:spPr>
          <a:xfrm>
            <a:off x="477330" y="1192458"/>
            <a:ext cx="4265700" cy="1299300"/>
          </a:xfrm>
          <a:prstGeom prst="rect">
            <a:avLst/>
          </a:prstGeom>
          <a:noFill/>
          <a:ln>
            <a:noFill/>
          </a:ln>
        </p:spPr>
        <p:txBody>
          <a:bodyPr anchorCtr="0" anchor="t" bIns="45700" lIns="91425" spcFirstLastPara="1" rIns="91425" wrap="square" tIns="45700">
            <a:noAutofit/>
          </a:bodyPr>
          <a:lstStyle/>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E-jäätmed - mis need on?</a:t>
            </a:r>
            <a:endParaRPr sz="2200">
              <a:solidFill>
                <a:srgbClr val="24285D"/>
              </a:solidFill>
              <a:latin typeface="Barlow Condensed"/>
              <a:ea typeface="Barlow Condensed"/>
              <a:cs typeface="Barlow Condensed"/>
              <a:sym typeface="Barlow Condensed"/>
            </a:endParaRPr>
          </a:p>
          <a:p>
            <a:pPr indent="-342900" lvl="0" marL="342900" rtl="0" algn="l">
              <a:lnSpc>
                <a:spcPct val="120000"/>
              </a:lnSpc>
              <a:spcBef>
                <a:spcPts val="1200"/>
              </a:spcBef>
              <a:spcAft>
                <a:spcPts val="0"/>
              </a:spcAft>
              <a:buClr>
                <a:srgbClr val="24285D"/>
              </a:buClr>
              <a:buSzPts val="2200"/>
              <a:buFont typeface="Barlow Condensed"/>
              <a:buChar char="-"/>
            </a:pPr>
            <a:r>
              <a:rPr lang="en-US" sz="2200">
                <a:solidFill>
                  <a:srgbClr val="24285D"/>
                </a:solidFill>
                <a:latin typeface="Barlow Condensed"/>
                <a:ea typeface="Barlow Condensed"/>
                <a:cs typeface="Barlow Condensed"/>
                <a:sym typeface="Barlow Condensed"/>
              </a:rPr>
              <a:t>Probleemipüstitus</a:t>
            </a:r>
            <a:endParaRPr sz="2200">
              <a:solidFill>
                <a:srgbClr val="24285D"/>
              </a:solidFill>
              <a:latin typeface="Barlow Condensed"/>
              <a:ea typeface="Barlow Condensed"/>
              <a:cs typeface="Barlow Condensed"/>
              <a:sym typeface="Barlow Condensed"/>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Teema olulisus</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63" name="Google Shape;163;g1e2a09ae2f4_1_101"/>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PROBLEEM</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164" name="Google Shape;164;g1e2a09ae2f4_1_101"/>
          <p:cNvPicPr preferRelativeResize="0"/>
          <p:nvPr/>
        </p:nvPicPr>
        <p:blipFill rotWithShape="1">
          <a:blip r:embed="rId3">
            <a:alphaModFix/>
          </a:blip>
          <a:srcRect b="0" l="0" r="0" t="0"/>
          <a:stretch/>
        </p:blipFill>
        <p:spPr>
          <a:xfrm>
            <a:off x="4743125" y="-59225"/>
            <a:ext cx="5361900" cy="5361900"/>
          </a:xfrm>
          <a:prstGeom prst="ellipse">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6"/>
          <p:cNvSpPr txBox="1"/>
          <p:nvPr>
            <p:ph idx="1" type="body"/>
          </p:nvPr>
        </p:nvSpPr>
        <p:spPr>
          <a:xfrm>
            <a:off x="477330" y="1242153"/>
            <a:ext cx="4348670" cy="1299411"/>
          </a:xfrm>
          <a:prstGeom prst="rect">
            <a:avLst/>
          </a:prstGeom>
          <a:noFill/>
          <a:ln>
            <a:noFill/>
          </a:ln>
        </p:spPr>
        <p:txBody>
          <a:bodyPr anchorCtr="0" anchor="t" bIns="45700" lIns="91425" spcFirstLastPara="1" rIns="91425" wrap="square" tIns="45700">
            <a:noAutofit/>
          </a:bodyPr>
          <a:lstStyle/>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Õigusliku regulatsiooni kaardistamine</a:t>
            </a:r>
            <a:endParaRPr sz="2200">
              <a:solidFill>
                <a:srgbClr val="24285D"/>
              </a:solidFill>
              <a:latin typeface="Barlow Condensed"/>
              <a:ea typeface="Barlow Condensed"/>
              <a:cs typeface="Barlow Condensed"/>
              <a:sym typeface="Barlow Condensed"/>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E-jäätmete äraandmise teekonna kaardistamine</a:t>
            </a:r>
            <a:endParaRPr/>
          </a:p>
          <a:p>
            <a:pPr indent="-342900" lvl="0" marL="342900" rtl="0" algn="l">
              <a:lnSpc>
                <a:spcPct val="120000"/>
              </a:lnSpc>
              <a:spcBef>
                <a:spcPts val="1200"/>
              </a:spcBef>
              <a:spcAft>
                <a:spcPts val="0"/>
              </a:spcAft>
              <a:buSzPts val="2200"/>
              <a:buChar char="-"/>
            </a:pPr>
            <a:r>
              <a:rPr lang="en-US" sz="2200">
                <a:solidFill>
                  <a:srgbClr val="24285D"/>
                </a:solidFill>
                <a:latin typeface="Barlow Condensed"/>
                <a:ea typeface="Barlow Condensed"/>
                <a:cs typeface="Barlow Condensed"/>
                <a:sym typeface="Barlow Condensed"/>
              </a:rPr>
              <a:t>Teadlikkuse tõstmise eesmärgil Teavitusmaterjali loomine ja levitamine.</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71" name="Google Shape;171;p6"/>
          <p:cNvSpPr txBox="1"/>
          <p:nvPr>
            <p:ph type="title"/>
          </p:nvPr>
        </p:nvSpPr>
        <p:spPr>
          <a:xfrm>
            <a:off x="477330" y="39594"/>
            <a:ext cx="4462418" cy="95408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PROJEKTI EESMÄRK</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172" name="Google Shape;172;p6"/>
          <p:cNvPicPr preferRelativeResize="0"/>
          <p:nvPr/>
        </p:nvPicPr>
        <p:blipFill rotWithShape="1">
          <a:blip r:embed="rId3">
            <a:alphaModFix/>
          </a:blip>
          <a:srcRect b="0" l="0" r="0" t="0"/>
          <a:stretch/>
        </p:blipFill>
        <p:spPr>
          <a:xfrm>
            <a:off x="4751875" y="-159150"/>
            <a:ext cx="5461800" cy="5461800"/>
          </a:xfrm>
          <a:prstGeom prst="ellipse">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4370c9f47c_0_0"/>
          <p:cNvSpPr txBox="1"/>
          <p:nvPr>
            <p:ph type="title"/>
          </p:nvPr>
        </p:nvSpPr>
        <p:spPr>
          <a:xfrm>
            <a:off x="2472940" y="1421060"/>
            <a:ext cx="5928600" cy="21105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ÕIGUSTIIMI</a:t>
            </a:r>
            <a:r>
              <a:rPr lang="en-US" sz="6000">
                <a:solidFill>
                  <a:srgbClr val="EC008B"/>
                </a:solidFill>
                <a:latin typeface="Barlow Condensed ExtraLight"/>
                <a:ea typeface="Barlow Condensed ExtraLight"/>
                <a:cs typeface="Barlow Condensed ExtraLight"/>
                <a:sym typeface="Barlow Condensed ExtraLight"/>
              </a:rPr>
              <a:t> TEGEVUSED</a:t>
            </a:r>
            <a:endParaRPr sz="6000">
              <a:solidFill>
                <a:srgbClr val="EC008B"/>
              </a:solidFill>
              <a:latin typeface="Barlow Condensed ExtraLight"/>
              <a:ea typeface="Barlow Condensed ExtraLight"/>
              <a:cs typeface="Barlow Condensed ExtraLight"/>
              <a:sym typeface="Barlow Condensed ExtraLight"/>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4370c9f47c_0_10"/>
          <p:cNvSpPr txBox="1"/>
          <p:nvPr>
            <p:ph idx="1" type="body"/>
          </p:nvPr>
        </p:nvSpPr>
        <p:spPr>
          <a:xfrm>
            <a:off x="412050" y="1721475"/>
            <a:ext cx="4110000" cy="1195500"/>
          </a:xfrm>
          <a:prstGeom prst="rect">
            <a:avLst/>
          </a:prstGeom>
          <a:noFill/>
          <a:ln>
            <a:noFill/>
          </a:ln>
        </p:spPr>
        <p:txBody>
          <a:bodyPr anchorCtr="0" anchor="t" bIns="45700" lIns="91425" spcFirstLastPara="1" rIns="91425" wrap="square" tIns="45700">
            <a:noAutofit/>
          </a:bodyPr>
          <a:lstStyle/>
          <a:p>
            <a:pPr indent="-355600" lvl="0" marL="342900" rtl="0" algn="l">
              <a:lnSpc>
                <a:spcPct val="150000"/>
              </a:lnSpc>
              <a:spcBef>
                <a:spcPts val="1200"/>
              </a:spcBef>
              <a:spcAft>
                <a:spcPts val="0"/>
              </a:spcAft>
              <a:buSzPts val="2400"/>
              <a:buChar char="-"/>
            </a:pPr>
            <a:r>
              <a:rPr lang="en-US">
                <a:solidFill>
                  <a:srgbClr val="24285D"/>
                </a:solidFill>
                <a:latin typeface="Barlow Condensed"/>
                <a:ea typeface="Barlow Condensed"/>
                <a:cs typeface="Barlow Condensed"/>
                <a:sym typeface="Barlow Condensed"/>
              </a:rPr>
              <a:t>Teema õiguslik kaardistamine ja raamistiku loomine</a:t>
            </a:r>
            <a:endParaRPr sz="2600"/>
          </a:p>
          <a:p>
            <a:pPr indent="-355600" lvl="0" marL="342900" rtl="0" algn="l">
              <a:lnSpc>
                <a:spcPct val="150000"/>
              </a:lnSpc>
              <a:spcBef>
                <a:spcPts val="1200"/>
              </a:spcBef>
              <a:spcAft>
                <a:spcPts val="0"/>
              </a:spcAft>
              <a:buSzPts val="2400"/>
              <a:buChar char="-"/>
            </a:pPr>
            <a:r>
              <a:rPr lang="en-US">
                <a:solidFill>
                  <a:srgbClr val="24285D"/>
                </a:solidFill>
                <a:latin typeface="Barlow Condensed"/>
                <a:ea typeface="Barlow Condensed"/>
                <a:cs typeface="Barlow Condensed"/>
                <a:sym typeface="Barlow Condensed"/>
              </a:rPr>
              <a:t>Õigusallikate “tõlkimine”</a:t>
            </a:r>
            <a:endParaRPr>
              <a:solidFill>
                <a:srgbClr val="24285D"/>
              </a:solidFill>
              <a:latin typeface="Barlow Condensed"/>
              <a:ea typeface="Barlow Condensed"/>
              <a:cs typeface="Barlow Condensed"/>
              <a:sym typeface="Barlow Condensed"/>
            </a:endParaRPr>
          </a:p>
          <a:p>
            <a:pPr indent="-355600" lvl="0" marL="342900" rtl="0" algn="l">
              <a:lnSpc>
                <a:spcPct val="150000"/>
              </a:lnSpc>
              <a:spcBef>
                <a:spcPts val="1200"/>
              </a:spcBef>
              <a:spcAft>
                <a:spcPts val="0"/>
              </a:spcAft>
              <a:buSzPts val="2400"/>
              <a:buChar char="-"/>
            </a:pPr>
            <a:r>
              <a:rPr lang="en-US">
                <a:solidFill>
                  <a:srgbClr val="24285D"/>
                </a:solidFill>
                <a:latin typeface="Barlow Condensed"/>
                <a:ea typeface="Barlow Condensed"/>
                <a:cs typeface="Barlow Condensed"/>
                <a:sym typeface="Barlow Condensed"/>
              </a:rPr>
              <a:t>Tiimi õiguslik nõustamine ja toetamine</a:t>
            </a:r>
            <a:endParaRPr>
              <a:solidFill>
                <a:srgbClr val="24285D"/>
              </a:solidFill>
              <a:latin typeface="Barlow Condensed"/>
              <a:ea typeface="Barlow Condensed"/>
              <a:cs typeface="Barlow Condensed"/>
              <a:sym typeface="Barlow Condensed"/>
            </a:endParaRPr>
          </a:p>
          <a:p>
            <a:pPr indent="0" lvl="0" marL="457200" rtl="0" algn="l">
              <a:lnSpc>
                <a:spcPct val="150000"/>
              </a:lnSpc>
              <a:spcBef>
                <a:spcPts val="1200"/>
              </a:spcBef>
              <a:spcAft>
                <a:spcPts val="0"/>
              </a:spcAft>
              <a:buNone/>
            </a:pPr>
            <a:r>
              <a:t/>
            </a:r>
            <a:endParaRPr>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85" name="Google Shape;185;g24370c9f47c_0_10"/>
          <p:cNvSpPr txBox="1"/>
          <p:nvPr>
            <p:ph type="title"/>
          </p:nvPr>
        </p:nvSpPr>
        <p:spPr>
          <a:xfrm>
            <a:off x="604350" y="407274"/>
            <a:ext cx="3318000" cy="1195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ÕIGUSTIIMI TEGEVUSED</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186" name="Google Shape;186;g24370c9f47c_0_10"/>
          <p:cNvSpPr txBox="1"/>
          <p:nvPr/>
        </p:nvSpPr>
        <p:spPr>
          <a:xfrm>
            <a:off x="11231425" y="4329850"/>
            <a:ext cx="83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187" name="Google Shape;187;g24370c9f47c_0_10"/>
          <p:cNvPicPr preferRelativeResize="0"/>
          <p:nvPr/>
        </p:nvPicPr>
        <p:blipFill>
          <a:blip r:embed="rId3">
            <a:alphaModFix/>
          </a:blip>
          <a:stretch>
            <a:fillRect/>
          </a:stretch>
        </p:blipFill>
        <p:spPr>
          <a:xfrm>
            <a:off x="4879975" y="407275"/>
            <a:ext cx="4264023" cy="1921725"/>
          </a:xfrm>
          <a:prstGeom prst="rect">
            <a:avLst/>
          </a:prstGeom>
          <a:noFill/>
          <a:ln>
            <a:noFill/>
          </a:ln>
          <a:effectLst>
            <a:outerShdw blurRad="57150" rotWithShape="0" algn="bl" dir="5400000" dist="19050">
              <a:srgbClr val="000000">
                <a:alpha val="50000"/>
              </a:srgbClr>
            </a:outerShdw>
          </a:effectLst>
        </p:spPr>
      </p:pic>
      <p:pic>
        <p:nvPicPr>
          <p:cNvPr id="188" name="Google Shape;188;g24370c9f47c_0_10"/>
          <p:cNvPicPr preferRelativeResize="0"/>
          <p:nvPr/>
        </p:nvPicPr>
        <p:blipFill>
          <a:blip r:embed="rId4">
            <a:alphaModFix/>
          </a:blip>
          <a:stretch>
            <a:fillRect/>
          </a:stretch>
        </p:blipFill>
        <p:spPr>
          <a:xfrm>
            <a:off x="4849513" y="2758875"/>
            <a:ext cx="4324941" cy="1921727"/>
          </a:xfrm>
          <a:prstGeom prst="rect">
            <a:avLst/>
          </a:prstGeom>
          <a:noFill/>
          <a:ln>
            <a:noFill/>
          </a:ln>
          <a:effectLst>
            <a:outerShdw blurRad="57150" rotWithShape="0" algn="bl" dir="5400000" dist="19050">
              <a:srgbClr val="000000">
                <a:alpha val="50000"/>
              </a:srgbClr>
            </a:outerShdw>
          </a:effec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1e2b5360ece_0_69"/>
          <p:cNvSpPr txBox="1"/>
          <p:nvPr>
            <p:ph type="title"/>
          </p:nvPr>
        </p:nvSpPr>
        <p:spPr>
          <a:xfrm>
            <a:off x="1529375" y="1239600"/>
            <a:ext cx="7872300" cy="3042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t/>
            </a:r>
            <a:endParaRPr sz="4300">
              <a:solidFill>
                <a:srgbClr val="EC008B"/>
              </a:solidFill>
              <a:latin typeface="Barlow Condensed ExtraLight"/>
              <a:ea typeface="Barlow Condensed ExtraLight"/>
              <a:cs typeface="Barlow Condensed ExtraLight"/>
              <a:sym typeface="Barlow Condensed ExtraLight"/>
            </a:endParaRPr>
          </a:p>
          <a:p>
            <a:pPr indent="0" lvl="0" marL="0" rtl="0" algn="ctr">
              <a:lnSpc>
                <a:spcPct val="100000"/>
              </a:lnSpc>
              <a:spcBef>
                <a:spcPts val="0"/>
              </a:spcBef>
              <a:spcAft>
                <a:spcPts val="0"/>
              </a:spcAft>
              <a:buClr>
                <a:srgbClr val="EC008B"/>
              </a:buClr>
              <a:buSzPts val="4000"/>
              <a:buFont typeface="Barlow Condensed ExtraLight"/>
              <a:buNone/>
            </a:pPr>
            <a:r>
              <a:t/>
            </a:r>
            <a:endParaRPr sz="4300">
              <a:solidFill>
                <a:srgbClr val="EC008B"/>
              </a:solidFill>
              <a:latin typeface="Barlow Condensed ExtraLight"/>
              <a:ea typeface="Barlow Condensed ExtraLight"/>
              <a:cs typeface="Barlow Condensed ExtraLight"/>
              <a:sym typeface="Barlow Condensed ExtraLight"/>
            </a:endParaRPr>
          </a:p>
          <a:p>
            <a:pPr indent="0" lvl="0" marL="0" rtl="0" algn="ctr">
              <a:lnSpc>
                <a:spcPct val="100000"/>
              </a:lnSpc>
              <a:spcBef>
                <a:spcPts val="0"/>
              </a:spcBef>
              <a:spcAft>
                <a:spcPts val="0"/>
              </a:spcAft>
              <a:buClr>
                <a:srgbClr val="EC008B"/>
              </a:buClr>
              <a:buSzPts val="4000"/>
              <a:buFont typeface="Barlow Condensed ExtraLight"/>
              <a:buNone/>
            </a:pPr>
            <a:r>
              <a:t/>
            </a:r>
            <a:endParaRPr sz="4300">
              <a:solidFill>
                <a:srgbClr val="EC008B"/>
              </a:solidFill>
              <a:latin typeface="Barlow Condensed ExtraLight"/>
              <a:ea typeface="Barlow Condensed ExtraLight"/>
              <a:cs typeface="Barlow Condensed ExtraLight"/>
              <a:sym typeface="Barlow Condensed ExtraLight"/>
            </a:endParaRPr>
          </a:p>
          <a:p>
            <a:pPr indent="0" lvl="0" marL="0" rtl="0" algn="ctr">
              <a:lnSpc>
                <a:spcPct val="100000"/>
              </a:lnSpc>
              <a:spcBef>
                <a:spcPts val="0"/>
              </a:spcBef>
              <a:spcAft>
                <a:spcPts val="0"/>
              </a:spcAft>
              <a:buClr>
                <a:srgbClr val="EC008B"/>
              </a:buClr>
              <a:buSzPts val="4000"/>
              <a:buFont typeface="Barlow Condensed ExtraLight"/>
              <a:buNone/>
            </a:pPr>
            <a:r>
              <a:rPr lang="en-US" sz="4400">
                <a:solidFill>
                  <a:srgbClr val="EC008B"/>
                </a:solidFill>
                <a:latin typeface="Barlow Condensed ExtraLight"/>
                <a:ea typeface="Barlow Condensed ExtraLight"/>
                <a:cs typeface="Barlow Condensed ExtraLight"/>
                <a:sym typeface="Barlow Condensed ExtraLight"/>
              </a:rPr>
              <a:t>MYSTERY SHOPPING</a:t>
            </a:r>
            <a:endParaRPr sz="4400">
              <a:solidFill>
                <a:srgbClr val="EC008B"/>
              </a:solidFill>
              <a:latin typeface="Barlow Condensed ExtraLight"/>
              <a:ea typeface="Barlow Condensed ExtraLight"/>
              <a:cs typeface="Barlow Condensed ExtraLight"/>
              <a:sym typeface="Barlow Condensed ExtraLight"/>
            </a:endParaRPr>
          </a:p>
          <a:p>
            <a:pPr indent="0" lvl="0" marL="0" rtl="0" algn="ctr">
              <a:lnSpc>
                <a:spcPct val="100000"/>
              </a:lnSpc>
              <a:spcBef>
                <a:spcPts val="0"/>
              </a:spcBef>
              <a:spcAft>
                <a:spcPts val="0"/>
              </a:spcAft>
              <a:buClr>
                <a:srgbClr val="EC008B"/>
              </a:buClr>
              <a:buSzPts val="4000"/>
              <a:buFont typeface="Barlow Condensed ExtraLight"/>
              <a:buNone/>
            </a:pPr>
            <a:r>
              <a:rPr lang="en-US" sz="4300">
                <a:latin typeface="Barlow Condensed ExtraLight"/>
                <a:ea typeface="Barlow Condensed ExtraLight"/>
                <a:cs typeface="Barlow Condensed ExtraLight"/>
                <a:sym typeface="Barlow Condensed ExtraLight"/>
              </a:rPr>
              <a:t>Mis see on? Millistest etappidest see koosneb? </a:t>
            </a:r>
            <a:endParaRPr sz="4300">
              <a:latin typeface="Barlow Condensed ExtraLight"/>
              <a:ea typeface="Barlow Condensed ExtraLight"/>
              <a:cs typeface="Barlow Condensed ExtraLight"/>
              <a:sym typeface="Barlow Condensed ExtraLight"/>
            </a:endParaRPr>
          </a:p>
          <a:p>
            <a:pPr indent="0" lvl="0" marL="0" rtl="0" algn="ctr">
              <a:lnSpc>
                <a:spcPct val="100000"/>
              </a:lnSpc>
              <a:spcBef>
                <a:spcPts val="0"/>
              </a:spcBef>
              <a:spcAft>
                <a:spcPts val="0"/>
              </a:spcAft>
              <a:buClr>
                <a:srgbClr val="EC008B"/>
              </a:buClr>
              <a:buSzPts val="4000"/>
              <a:buFont typeface="Barlow Condensed ExtraLight"/>
              <a:buNone/>
            </a:pPr>
            <a:r>
              <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LU Esitlus - valge">
  <a:themeElements>
    <a:clrScheme name="TLY">
      <a:dk1>
        <a:srgbClr val="000000"/>
      </a:dk1>
      <a:lt1>
        <a:srgbClr val="FFFFFF"/>
      </a:lt1>
      <a:dk2>
        <a:srgbClr val="44546A"/>
      </a:dk2>
      <a:lt2>
        <a:srgbClr val="E7E6E6"/>
      </a:lt2>
      <a:accent1>
        <a:srgbClr val="CF003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Greta Raidma</dc:creator>
</cp:coreProperties>
</file>