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Barlow Condensed" panose="00000506000000000000" pitchFamily="2" charset="-70"/>
      <p:regular r:id="rId20"/>
      <p:bold r:id="rId21"/>
      <p:italic r:id="rId22"/>
      <p:boldItalic r:id="rId23"/>
    </p:embeddedFont>
    <p:embeddedFont>
      <p:font typeface="Barlow Condensed ExtraLight" panose="00000306000000000000" pitchFamily="2" charset="-70"/>
      <p:regular r:id="rId24"/>
      <p:bold r:id="rId25"/>
      <p:italic r:id="rId26"/>
      <p:boldItalic r:id="rId27"/>
    </p:embeddedFont>
    <p:embeddedFont>
      <p:font typeface="Barlow Condensed Medium" panose="00000606000000000000" pitchFamily="2" charset="-70"/>
      <p:regular r:id="rId28"/>
      <p:bold r:id="rId29"/>
      <p:italic r:id="rId30"/>
      <p:boldItalic r:id="rId31"/>
    </p:embeddedFont>
    <p:embeddedFont>
      <p:font typeface="Barlow Condensed SemiBold" panose="00000706000000000000" pitchFamily="2" charset="-7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EB Garamond" panose="00000500000000000000" pitchFamily="2" charset="0"/>
      <p:regular r:id="rId40"/>
      <p:bold r:id="rId41"/>
      <p:italic r:id="rId42"/>
      <p:boldItalic r:id="rId43"/>
    </p:embeddedFont>
    <p:embeddedFont>
      <p:font typeface="Merriweather Sans" pitchFamily="2" charset="-7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02" y="102"/>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221" name="Google Shape;22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e3263ba28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e3263ba286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1e3263ba286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239" name="Google Shape;23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252" name="Google Shape;25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6" name="Google Shape;17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187" name="Google Shape;1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195" name="Google Shape;19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208" name="Google Shape;20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sislaid (valge)">
  <p:cSld name="Esislaid (valge)">
    <p:spTree>
      <p:nvGrpSpPr>
        <p:cNvPr id="1" name="Shape 13"/>
        <p:cNvGrpSpPr/>
        <p:nvPr/>
      </p:nvGrpSpPr>
      <p:grpSpPr>
        <a:xfrm>
          <a:off x="0" y="0"/>
          <a:ext cx="0" cy="0"/>
          <a:chOff x="0" y="0"/>
          <a:chExt cx="0" cy="0"/>
        </a:xfrm>
      </p:grpSpPr>
      <p:sp>
        <p:nvSpPr>
          <p:cNvPr id="14" name="Google Shape;14;p2"/>
          <p:cNvSpPr/>
          <p:nvPr/>
        </p:nvSpPr>
        <p:spPr>
          <a:xfrm>
            <a:off x="0" y="4318000"/>
            <a:ext cx="3263900" cy="82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pic>
        <p:nvPicPr>
          <p:cNvPr id="15" name="Google Shape;15;p2"/>
          <p:cNvPicPr preferRelativeResize="0"/>
          <p:nvPr/>
        </p:nvPicPr>
        <p:blipFill rotWithShape="1">
          <a:blip r:embed="rId2">
            <a:alphaModFix/>
          </a:blip>
          <a:srcRect/>
          <a:stretch/>
        </p:blipFill>
        <p:spPr>
          <a:xfrm>
            <a:off x="6880796" y="2811083"/>
            <a:ext cx="1758374" cy="1017617"/>
          </a:xfrm>
          <a:prstGeom prst="rect">
            <a:avLst/>
          </a:prstGeom>
          <a:noFill/>
          <a:ln>
            <a:noFill/>
          </a:ln>
        </p:spPr>
      </p:pic>
      <p:pic>
        <p:nvPicPr>
          <p:cNvPr id="16" name="Google Shape;16;p2" descr="TLY-est.png"/>
          <p:cNvPicPr preferRelativeResize="0"/>
          <p:nvPr/>
        </p:nvPicPr>
        <p:blipFill rotWithShape="1">
          <a:blip r:embed="rId3">
            <a:alphaModFix/>
          </a:blip>
          <a:srcRect/>
          <a:stretch/>
        </p:blipFill>
        <p:spPr>
          <a:xfrm>
            <a:off x="6918109" y="4120464"/>
            <a:ext cx="1724101" cy="354856"/>
          </a:xfrm>
          <a:prstGeom prst="rect">
            <a:avLst/>
          </a:prstGeom>
          <a:noFill/>
          <a:ln>
            <a:noFill/>
          </a:ln>
        </p:spPr>
      </p:pic>
      <p:cxnSp>
        <p:nvCxnSpPr>
          <p:cNvPr id="17" name="Google Shape;17;p2"/>
          <p:cNvCxnSpPr/>
          <p:nvPr/>
        </p:nvCxnSpPr>
        <p:spPr>
          <a:xfrm flipH="1">
            <a:off x="5676901" y="609600"/>
            <a:ext cx="800099" cy="3888589"/>
          </a:xfrm>
          <a:prstGeom prst="straightConnector1">
            <a:avLst/>
          </a:prstGeom>
          <a:noFill/>
          <a:ln w="44450" cap="flat" cmpd="sng">
            <a:solidFill>
              <a:srgbClr val="D0043C"/>
            </a:solidFill>
            <a:prstDash val="solid"/>
            <a:miter lim="800000"/>
            <a:headEnd type="none" w="sm" len="sm"/>
            <a:tailEnd type="none" w="sm" len="sm"/>
          </a:ln>
        </p:spPr>
      </p:cxnSp>
      <p:sp>
        <p:nvSpPr>
          <p:cNvPr id="18" name="Google Shape;18;p2"/>
          <p:cNvSpPr txBox="1">
            <a:spLocks noGrp="1"/>
          </p:cNvSpPr>
          <p:nvPr>
            <p:ph type="title"/>
          </p:nvPr>
        </p:nvSpPr>
        <p:spPr>
          <a:xfrm>
            <a:off x="628203" y="625298"/>
            <a:ext cx="4781997" cy="38500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2"/>
          <p:cNvPicPr preferRelativeResize="0"/>
          <p:nvPr/>
        </p:nvPicPr>
        <p:blipFill rotWithShape="1">
          <a:blip r:embed="rId4">
            <a:alphaModFix/>
          </a:blip>
          <a:srcRect/>
          <a:stretch/>
        </p:blipFill>
        <p:spPr>
          <a:xfrm>
            <a:off x="12769025" y="27865019"/>
            <a:ext cx="1749449" cy="1749449"/>
          </a:xfrm>
          <a:prstGeom prst="rect">
            <a:avLst/>
          </a:prstGeom>
          <a:noFill/>
          <a:ln>
            <a:noFill/>
          </a:ln>
        </p:spPr>
      </p:pic>
      <p:pic>
        <p:nvPicPr>
          <p:cNvPr id="20" name="Google Shape;20;p2"/>
          <p:cNvPicPr preferRelativeResize="0"/>
          <p:nvPr/>
        </p:nvPicPr>
        <p:blipFill rotWithShape="1">
          <a:blip r:embed="rId5">
            <a:alphaModFix/>
          </a:blip>
          <a:srcRect/>
          <a:stretch/>
        </p:blipFill>
        <p:spPr>
          <a:xfrm>
            <a:off x="6874165" y="715318"/>
            <a:ext cx="1810421" cy="1797581"/>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õrdlus 01">
  <p:cSld name="võrdlus 01">
    <p:spTree>
      <p:nvGrpSpPr>
        <p:cNvPr id="1" name="Shape 48"/>
        <p:cNvGrpSpPr/>
        <p:nvPr/>
      </p:nvGrpSpPr>
      <p:grpSpPr>
        <a:xfrm>
          <a:off x="0" y="0"/>
          <a:ext cx="0" cy="0"/>
          <a:chOff x="0" y="0"/>
          <a:chExt cx="0" cy="0"/>
        </a:xfrm>
      </p:grpSpPr>
      <p:sp>
        <p:nvSpPr>
          <p:cNvPr id="49" name="Google Shape;49;p11"/>
          <p:cNvSpPr txBox="1">
            <a:spLocks noGrp="1"/>
          </p:cNvSpPr>
          <p:nvPr>
            <p:ph type="body" idx="1"/>
          </p:nvPr>
        </p:nvSpPr>
        <p:spPr>
          <a:xfrm>
            <a:off x="622300" y="1778000"/>
            <a:ext cx="3724275" cy="2550424"/>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body" idx="2"/>
          </p:nvPr>
        </p:nvSpPr>
        <p:spPr>
          <a:xfrm>
            <a:off x="4810126" y="1778000"/>
            <a:ext cx="3724275" cy="2550424"/>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1"/>
          <p:cNvSpPr txBox="1">
            <a:spLocks noGrp="1"/>
          </p:cNvSpPr>
          <p:nvPr>
            <p:ph type="title"/>
          </p:nvPr>
        </p:nvSpPr>
        <p:spPr>
          <a:xfrm>
            <a:off x="628650" y="464083"/>
            <a:ext cx="7886700" cy="126478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õrdlus 02">
  <p:cSld name="võrdlus 02">
    <p:spTree>
      <p:nvGrpSpPr>
        <p:cNvPr id="1" name="Shape 52"/>
        <p:cNvGrpSpPr/>
        <p:nvPr/>
      </p:nvGrpSpPr>
      <p:grpSpPr>
        <a:xfrm>
          <a:off x="0" y="0"/>
          <a:ext cx="0" cy="0"/>
          <a:chOff x="0" y="0"/>
          <a:chExt cx="0" cy="0"/>
        </a:xfrm>
      </p:grpSpPr>
      <p:sp>
        <p:nvSpPr>
          <p:cNvPr id="53" name="Google Shape;53;p12"/>
          <p:cNvSpPr txBox="1">
            <a:spLocks noGrp="1"/>
          </p:cNvSpPr>
          <p:nvPr>
            <p:ph type="body" idx="1"/>
          </p:nvPr>
        </p:nvSpPr>
        <p:spPr>
          <a:xfrm>
            <a:off x="622300" y="1394223"/>
            <a:ext cx="3724275" cy="2934202"/>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2"/>
          <p:cNvSpPr txBox="1">
            <a:spLocks noGrp="1"/>
          </p:cNvSpPr>
          <p:nvPr>
            <p:ph type="body" idx="2"/>
          </p:nvPr>
        </p:nvSpPr>
        <p:spPr>
          <a:xfrm>
            <a:off x="4810126" y="1394223"/>
            <a:ext cx="3724275" cy="2934202"/>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2"/>
          <p:cNvSpPr txBox="1">
            <a:spLocks noGrp="1"/>
          </p:cNvSpPr>
          <p:nvPr>
            <p:ph type="title"/>
          </p:nvPr>
        </p:nvSpPr>
        <p:spPr>
          <a:xfrm>
            <a:off x="596900" y="362930"/>
            <a:ext cx="7962900" cy="9261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
  <p:cSld name="number">
    <p:spTree>
      <p:nvGrpSpPr>
        <p:cNvPr id="1" name="Shape 56"/>
        <p:cNvGrpSpPr/>
        <p:nvPr/>
      </p:nvGrpSpPr>
      <p:grpSpPr>
        <a:xfrm>
          <a:off x="0" y="0"/>
          <a:ext cx="0" cy="0"/>
          <a:chOff x="0" y="0"/>
          <a:chExt cx="0" cy="0"/>
        </a:xfrm>
      </p:grpSpPr>
      <p:sp>
        <p:nvSpPr>
          <p:cNvPr id="57" name="Google Shape;57;p13"/>
          <p:cNvSpPr txBox="1">
            <a:spLocks noGrp="1"/>
          </p:cNvSpPr>
          <p:nvPr>
            <p:ph type="body" idx="1"/>
          </p:nvPr>
        </p:nvSpPr>
        <p:spPr>
          <a:xfrm>
            <a:off x="415007" y="458412"/>
            <a:ext cx="3127768" cy="4991100"/>
          </a:xfrm>
          <a:prstGeom prst="rect">
            <a:avLst/>
          </a:prstGeom>
          <a:noFill/>
          <a:ln>
            <a:noFill/>
          </a:ln>
        </p:spPr>
        <p:txBody>
          <a:bodyPr spcFirstLastPara="1" wrap="square" lIns="91425" tIns="45700" rIns="91425" bIns="45700" anchor="b" anchorCtr="0">
            <a:noAutofit/>
          </a:bodyPr>
          <a:lstStyle>
            <a:lvl1pPr marL="457200" lvl="0" indent="-228600" algn="l">
              <a:lnSpc>
                <a:spcPct val="120000"/>
              </a:lnSpc>
              <a:spcBef>
                <a:spcPts val="1000"/>
              </a:spcBef>
              <a:spcAft>
                <a:spcPts val="0"/>
              </a:spcAft>
              <a:buSzPts val="38000"/>
              <a:buNone/>
              <a:defRPr sz="38000" b="0" i="1">
                <a:solidFill>
                  <a:srgbClr val="D0043C"/>
                </a:solidFill>
                <a:latin typeface="Times New Roman"/>
                <a:ea typeface="Times New Roman"/>
                <a:cs typeface="Times New Roman"/>
                <a:sym typeface="Times New Roman"/>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3"/>
          <p:cNvSpPr txBox="1">
            <a:spLocks noGrp="1"/>
          </p:cNvSpPr>
          <p:nvPr>
            <p:ph type="body" idx="2"/>
          </p:nvPr>
        </p:nvSpPr>
        <p:spPr>
          <a:xfrm>
            <a:off x="3698721" y="1661862"/>
            <a:ext cx="4751812" cy="1675338"/>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olm ruutu 01">
  <p:cSld name="kolm ruutu 01">
    <p:spTree>
      <p:nvGrpSpPr>
        <p:cNvPr id="1" name="Shape 59"/>
        <p:cNvGrpSpPr/>
        <p:nvPr/>
      </p:nvGrpSpPr>
      <p:grpSpPr>
        <a:xfrm>
          <a:off x="0" y="0"/>
          <a:ext cx="0" cy="0"/>
          <a:chOff x="0" y="0"/>
          <a:chExt cx="0" cy="0"/>
        </a:xfrm>
      </p:grpSpPr>
      <p:sp>
        <p:nvSpPr>
          <p:cNvPr id="60" name="Google Shape;60;p14"/>
          <p:cNvSpPr/>
          <p:nvPr/>
        </p:nvSpPr>
        <p:spPr>
          <a:xfrm>
            <a:off x="7493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1" name="Google Shape;61;p14"/>
          <p:cNvSpPr txBox="1">
            <a:spLocks noGrp="1"/>
          </p:cNvSpPr>
          <p:nvPr>
            <p:ph type="title"/>
          </p:nvPr>
        </p:nvSpPr>
        <p:spPr>
          <a:xfrm>
            <a:off x="755576" y="1790344"/>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
          <p:cNvSpPr>
            <a:spLocks noGrp="1"/>
          </p:cNvSpPr>
          <p:nvPr>
            <p:ph type="pic" idx="2"/>
          </p:nvPr>
        </p:nvSpPr>
        <p:spPr>
          <a:xfrm>
            <a:off x="3455876" y="519522"/>
            <a:ext cx="2160000" cy="2160000"/>
          </a:xfrm>
          <a:prstGeom prst="rect">
            <a:avLst/>
          </a:prstGeom>
          <a:noFill/>
          <a:ln>
            <a:noFill/>
          </a:ln>
        </p:spPr>
      </p:sp>
      <p:sp>
        <p:nvSpPr>
          <p:cNvPr id="63" name="Google Shape;63;p14"/>
          <p:cNvSpPr>
            <a:spLocks noGrp="1"/>
          </p:cNvSpPr>
          <p:nvPr>
            <p:ph type="pic" idx="3"/>
          </p:nvPr>
        </p:nvSpPr>
        <p:spPr>
          <a:xfrm>
            <a:off x="6156176" y="519522"/>
            <a:ext cx="2160000" cy="2160000"/>
          </a:xfrm>
          <a:prstGeom prst="rect">
            <a:avLst/>
          </a:prstGeom>
          <a:noFill/>
          <a:ln>
            <a:noFill/>
          </a:ln>
        </p:spPr>
      </p:sp>
      <p:sp>
        <p:nvSpPr>
          <p:cNvPr id="64" name="Google Shape;64;p14"/>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4"/>
          <p:cNvSpPr txBox="1"/>
          <p:nvPr/>
        </p:nvSpPr>
        <p:spPr>
          <a:xfrm>
            <a:off x="7555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1.</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olm ruutu 02">
  <p:cSld name="kolm ruutu 02">
    <p:spTree>
      <p:nvGrpSpPr>
        <p:cNvPr id="1" name="Shape 66"/>
        <p:cNvGrpSpPr/>
        <p:nvPr/>
      </p:nvGrpSpPr>
      <p:grpSpPr>
        <a:xfrm>
          <a:off x="0" y="0"/>
          <a:ext cx="0" cy="0"/>
          <a:chOff x="0" y="0"/>
          <a:chExt cx="0" cy="0"/>
        </a:xfrm>
      </p:grpSpPr>
      <p:sp>
        <p:nvSpPr>
          <p:cNvPr id="67" name="Google Shape;67;p15"/>
          <p:cNvSpPr>
            <a:spLocks noGrp="1"/>
          </p:cNvSpPr>
          <p:nvPr>
            <p:ph type="pic" idx="2"/>
          </p:nvPr>
        </p:nvSpPr>
        <p:spPr>
          <a:xfrm>
            <a:off x="763476" y="519522"/>
            <a:ext cx="2160000" cy="2160000"/>
          </a:xfrm>
          <a:prstGeom prst="rect">
            <a:avLst/>
          </a:prstGeom>
          <a:noFill/>
          <a:ln>
            <a:noFill/>
          </a:ln>
        </p:spPr>
      </p:sp>
      <p:sp>
        <p:nvSpPr>
          <p:cNvPr id="68" name="Google Shape;68;p15"/>
          <p:cNvSpPr>
            <a:spLocks noGrp="1"/>
          </p:cNvSpPr>
          <p:nvPr>
            <p:ph type="pic" idx="3"/>
          </p:nvPr>
        </p:nvSpPr>
        <p:spPr>
          <a:xfrm>
            <a:off x="6156176" y="519522"/>
            <a:ext cx="2160000" cy="2160000"/>
          </a:xfrm>
          <a:prstGeom prst="rect">
            <a:avLst/>
          </a:prstGeom>
          <a:noFill/>
          <a:ln>
            <a:noFill/>
          </a:ln>
        </p:spPr>
      </p:sp>
      <p:sp>
        <p:nvSpPr>
          <p:cNvPr id="69" name="Google Shape;69;p15"/>
          <p:cNvSpPr/>
          <p:nvPr/>
        </p:nvSpPr>
        <p:spPr>
          <a:xfrm>
            <a:off x="34798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70" name="Google Shape;70;p15"/>
          <p:cNvSpPr txBox="1">
            <a:spLocks noGrp="1"/>
          </p:cNvSpPr>
          <p:nvPr>
            <p:ph type="title"/>
          </p:nvPr>
        </p:nvSpPr>
        <p:spPr>
          <a:xfrm>
            <a:off x="3486076" y="1762122"/>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p:nvPr/>
        </p:nvSpPr>
        <p:spPr>
          <a:xfrm>
            <a:off x="34860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sp>
        <p:nvSpPr>
          <p:cNvPr id="72" name="Google Shape;72;p15"/>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kolm ruutu 03">
  <p:cSld name="kolm ruutu 03">
    <p:spTree>
      <p:nvGrpSpPr>
        <p:cNvPr id="1" name="Shape 73"/>
        <p:cNvGrpSpPr/>
        <p:nvPr/>
      </p:nvGrpSpPr>
      <p:grpSpPr>
        <a:xfrm>
          <a:off x="0" y="0"/>
          <a:ext cx="0" cy="0"/>
          <a:chOff x="0" y="0"/>
          <a:chExt cx="0" cy="0"/>
        </a:xfrm>
      </p:grpSpPr>
      <p:sp>
        <p:nvSpPr>
          <p:cNvPr id="74" name="Google Shape;74;p16"/>
          <p:cNvSpPr>
            <a:spLocks noGrp="1"/>
          </p:cNvSpPr>
          <p:nvPr>
            <p:ph type="pic" idx="2"/>
          </p:nvPr>
        </p:nvSpPr>
        <p:spPr>
          <a:xfrm>
            <a:off x="3455876" y="519522"/>
            <a:ext cx="2160000" cy="2160000"/>
          </a:xfrm>
          <a:prstGeom prst="rect">
            <a:avLst/>
          </a:prstGeom>
          <a:noFill/>
          <a:ln>
            <a:noFill/>
          </a:ln>
        </p:spPr>
      </p:sp>
      <p:sp>
        <p:nvSpPr>
          <p:cNvPr id="75" name="Google Shape;75;p16"/>
          <p:cNvSpPr>
            <a:spLocks noGrp="1"/>
          </p:cNvSpPr>
          <p:nvPr>
            <p:ph type="pic" idx="3"/>
          </p:nvPr>
        </p:nvSpPr>
        <p:spPr>
          <a:xfrm>
            <a:off x="758676" y="519522"/>
            <a:ext cx="2160000" cy="2160000"/>
          </a:xfrm>
          <a:prstGeom prst="rect">
            <a:avLst/>
          </a:prstGeom>
          <a:noFill/>
          <a:ln>
            <a:noFill/>
          </a:ln>
        </p:spPr>
      </p:sp>
      <p:sp>
        <p:nvSpPr>
          <p:cNvPr id="76" name="Google Shape;76;p16"/>
          <p:cNvSpPr/>
          <p:nvPr/>
        </p:nvSpPr>
        <p:spPr>
          <a:xfrm>
            <a:off x="6184900" y="514349"/>
            <a:ext cx="2160000" cy="2160000"/>
          </a:xfrm>
          <a:prstGeom prst="rect">
            <a:avLst/>
          </a:prstGeom>
          <a:solidFill>
            <a:srgbClr val="D00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77" name="Google Shape;77;p16"/>
          <p:cNvSpPr txBox="1">
            <a:spLocks noGrp="1"/>
          </p:cNvSpPr>
          <p:nvPr>
            <p:ph type="title"/>
          </p:nvPr>
        </p:nvSpPr>
        <p:spPr>
          <a:xfrm>
            <a:off x="6191176" y="1776233"/>
            <a:ext cx="2340000" cy="893397"/>
          </a:xfrm>
          <a:prstGeom prst="rect">
            <a:avLst/>
          </a:prstGeom>
          <a:noFill/>
          <a:ln>
            <a:noFill/>
          </a:ln>
        </p:spPr>
        <p:txBody>
          <a:bodyPr spcFirstLastPara="1" wrap="square" lIns="180000" tIns="374400" rIns="180000" bIns="140400" anchor="b" anchorCtr="0">
            <a:noAutofit/>
          </a:bodyPr>
          <a:lstStyle>
            <a:lvl1pPr lvl="0" algn="l">
              <a:lnSpc>
                <a:spcPct val="100000"/>
              </a:lnSpc>
              <a:spcBef>
                <a:spcPts val="0"/>
              </a:spcBef>
              <a:spcAft>
                <a:spcPts val="0"/>
              </a:spcAft>
              <a:buClr>
                <a:schemeClr val="lt1"/>
              </a:buClr>
              <a:buSzPts val="5880"/>
              <a:buFont typeface="EB Garamond"/>
              <a:buNone/>
              <a:defRPr sz="2800" b="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p:nvPr/>
        </p:nvSpPr>
        <p:spPr>
          <a:xfrm>
            <a:off x="6191176" y="627534"/>
            <a:ext cx="1656184" cy="648072"/>
          </a:xfrm>
          <a:prstGeom prst="rect">
            <a:avLst/>
          </a:prstGeom>
          <a:noFill/>
          <a:ln>
            <a:noFill/>
          </a:ln>
        </p:spPr>
        <p:txBody>
          <a:bodyPr spcFirstLastPara="1" wrap="square" lIns="180000" tIns="374400" rIns="180000" bIns="140400" anchor="t" anchorCtr="0">
            <a:noAutofit/>
          </a:bodyPr>
          <a:lstStyle/>
          <a:p>
            <a:pPr marL="0" marR="0" lvl="0" indent="0" algn="l" rtl="0">
              <a:lnSpc>
                <a:spcPct val="42424"/>
              </a:lnSpc>
              <a:spcBef>
                <a:spcPts val="0"/>
              </a:spcBef>
              <a:spcAft>
                <a:spcPts val="0"/>
              </a:spcAft>
              <a:buClr>
                <a:schemeClr val="lt1"/>
              </a:buClr>
              <a:buSzPts val="13860"/>
              <a:buFont typeface="EB Garamond"/>
              <a:buNone/>
            </a:pPr>
            <a:r>
              <a:rPr lang="en-US" sz="6600" b="0" i="1" u="none" strike="noStrike" cap="none">
                <a:solidFill>
                  <a:schemeClr val="lt1"/>
                </a:solidFill>
                <a:latin typeface="Times New Roman"/>
                <a:ea typeface="Times New Roman"/>
                <a:cs typeface="Times New Roman"/>
                <a:sym typeface="Times New Roman"/>
              </a:rPr>
              <a:t>3.</a:t>
            </a:r>
            <a:endParaRPr sz="1400" b="0" i="0" u="none" strike="noStrike" cap="none">
              <a:solidFill>
                <a:srgbClr val="000000"/>
              </a:solidFill>
              <a:latin typeface="Arial"/>
              <a:ea typeface="Arial"/>
              <a:cs typeface="Arial"/>
              <a:sym typeface="Arial"/>
            </a:endParaRPr>
          </a:p>
        </p:txBody>
      </p:sp>
      <p:sp>
        <p:nvSpPr>
          <p:cNvPr id="79" name="Google Shape;79;p16"/>
          <p:cNvSpPr txBox="1">
            <a:spLocks noGrp="1"/>
          </p:cNvSpPr>
          <p:nvPr>
            <p:ph type="body" idx="1"/>
          </p:nvPr>
        </p:nvSpPr>
        <p:spPr>
          <a:xfrm>
            <a:off x="762000" y="2828922"/>
            <a:ext cx="7772400" cy="155963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Merriweather Sans"/>
              <a:buChar char="-"/>
              <a:defRPr sz="2800"/>
            </a:lvl1pPr>
            <a:lvl2pPr marL="914400" lvl="1" indent="-381000" algn="l">
              <a:lnSpc>
                <a:spcPct val="100000"/>
              </a:lnSpc>
              <a:spcBef>
                <a:spcPts val="500"/>
              </a:spcBef>
              <a:spcAft>
                <a:spcPts val="0"/>
              </a:spcAft>
              <a:buSzPts val="2400"/>
              <a:buFont typeface="Merriweather Sans"/>
              <a:buChar char="-"/>
              <a:defRPr sz="2400"/>
            </a:lvl2pPr>
            <a:lvl3pPr marL="1371600" lvl="2" indent="-355600" algn="l">
              <a:lnSpc>
                <a:spcPct val="10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äike ringpilt + sisu">
  <p:cSld name="väike ringpilt + sisu">
    <p:spTree>
      <p:nvGrpSpPr>
        <p:cNvPr id="1" name="Shape 80"/>
        <p:cNvGrpSpPr/>
        <p:nvPr/>
      </p:nvGrpSpPr>
      <p:grpSpPr>
        <a:xfrm>
          <a:off x="0" y="0"/>
          <a:ext cx="0" cy="0"/>
          <a:chOff x="0" y="0"/>
          <a:chExt cx="0" cy="0"/>
        </a:xfrm>
      </p:grpSpPr>
      <p:sp>
        <p:nvSpPr>
          <p:cNvPr id="81" name="Google Shape;81;p17"/>
          <p:cNvSpPr>
            <a:spLocks noGrp="1"/>
          </p:cNvSpPr>
          <p:nvPr>
            <p:ph type="pic" idx="2"/>
          </p:nvPr>
        </p:nvSpPr>
        <p:spPr>
          <a:xfrm>
            <a:off x="566445" y="777213"/>
            <a:ext cx="3240000" cy="3240000"/>
          </a:xfrm>
          <a:prstGeom prst="ellipse">
            <a:avLst/>
          </a:prstGeom>
          <a:noFill/>
          <a:ln>
            <a:noFill/>
          </a:ln>
        </p:spPr>
      </p:sp>
      <p:sp>
        <p:nvSpPr>
          <p:cNvPr id="82" name="Google Shape;82;p17"/>
          <p:cNvSpPr txBox="1">
            <a:spLocks noGrp="1"/>
          </p:cNvSpPr>
          <p:nvPr>
            <p:ph type="body" idx="1"/>
          </p:nvPr>
        </p:nvSpPr>
        <p:spPr>
          <a:xfrm>
            <a:off x="4247444" y="1762553"/>
            <a:ext cx="4460622" cy="1299411"/>
          </a:xfrm>
          <a:prstGeom prst="rect">
            <a:avLst/>
          </a:prstGeom>
          <a:noFill/>
          <a:ln>
            <a:noFill/>
          </a:ln>
        </p:spPr>
        <p:txBody>
          <a:bodyPr spcFirstLastPara="1" wrap="square" lIns="91425" tIns="45700" rIns="91425" bIns="45700" anchor="ctr"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ur ringpilt + sisu">
  <p:cSld name="suur ringpilt + sisu">
    <p:spTree>
      <p:nvGrpSpPr>
        <p:cNvPr id="1" name="Shape 83"/>
        <p:cNvGrpSpPr/>
        <p:nvPr/>
      </p:nvGrpSpPr>
      <p:grpSpPr>
        <a:xfrm>
          <a:off x="0" y="0"/>
          <a:ext cx="0" cy="0"/>
          <a:chOff x="0" y="0"/>
          <a:chExt cx="0" cy="0"/>
        </a:xfrm>
      </p:grpSpPr>
      <p:sp>
        <p:nvSpPr>
          <p:cNvPr id="84" name="Google Shape;84;p18"/>
          <p:cNvSpPr txBox="1">
            <a:spLocks noGrp="1"/>
          </p:cNvSpPr>
          <p:nvPr>
            <p:ph type="body" idx="1"/>
          </p:nvPr>
        </p:nvSpPr>
        <p:spPr>
          <a:xfrm>
            <a:off x="451930" y="1963490"/>
            <a:ext cx="3466560" cy="1299411"/>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8"/>
          <p:cNvSpPr>
            <a:spLocks noGrp="1"/>
          </p:cNvSpPr>
          <p:nvPr>
            <p:ph type="pic" idx="2"/>
          </p:nvPr>
        </p:nvSpPr>
        <p:spPr>
          <a:xfrm>
            <a:off x="4671398" y="-668680"/>
            <a:ext cx="6732000" cy="6732000"/>
          </a:xfrm>
          <a:prstGeom prst="ellipse">
            <a:avLst/>
          </a:prstGeom>
          <a:noFill/>
          <a:ln>
            <a:noFill/>
          </a:ln>
        </p:spPr>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lt + pealkiri + sisu">
  <p:cSld name="pilt + pealkiri + sisu">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4850090" y="0"/>
            <a:ext cx="4293911" cy="5143500"/>
          </a:xfrm>
          <a:prstGeom prst="rect">
            <a:avLst/>
          </a:prstGeom>
          <a:noFill/>
          <a:ln>
            <a:noFill/>
          </a:ln>
        </p:spPr>
      </p:sp>
      <p:sp>
        <p:nvSpPr>
          <p:cNvPr id="88" name="Google Shape;88;p19"/>
          <p:cNvSpPr txBox="1">
            <a:spLocks noGrp="1"/>
          </p:cNvSpPr>
          <p:nvPr>
            <p:ph type="title"/>
          </p:nvPr>
        </p:nvSpPr>
        <p:spPr>
          <a:xfrm>
            <a:off x="470288" y="984230"/>
            <a:ext cx="3921133" cy="14268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9"/>
          <p:cNvSpPr txBox="1">
            <a:spLocks noGrp="1"/>
          </p:cNvSpPr>
          <p:nvPr>
            <p:ph type="body" idx="1"/>
          </p:nvPr>
        </p:nvSpPr>
        <p:spPr>
          <a:xfrm>
            <a:off x="515430" y="2563565"/>
            <a:ext cx="3878770" cy="1299411"/>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lt + sisu">
  <p:cSld name="pilt + sisu">
    <p:spTree>
      <p:nvGrpSpPr>
        <p:cNvPr id="1" name="Shape 90"/>
        <p:cNvGrpSpPr/>
        <p:nvPr/>
      </p:nvGrpSpPr>
      <p:grpSpPr>
        <a:xfrm>
          <a:off x="0" y="0"/>
          <a:ext cx="0" cy="0"/>
          <a:chOff x="0" y="0"/>
          <a:chExt cx="0" cy="0"/>
        </a:xfrm>
      </p:grpSpPr>
      <p:sp>
        <p:nvSpPr>
          <p:cNvPr id="91" name="Google Shape;91;p20"/>
          <p:cNvSpPr>
            <a:spLocks noGrp="1"/>
          </p:cNvSpPr>
          <p:nvPr>
            <p:ph type="pic" idx="2"/>
          </p:nvPr>
        </p:nvSpPr>
        <p:spPr>
          <a:xfrm>
            <a:off x="4850090" y="0"/>
            <a:ext cx="4293911" cy="5143500"/>
          </a:xfrm>
          <a:prstGeom prst="rect">
            <a:avLst/>
          </a:prstGeom>
          <a:noFill/>
          <a:ln>
            <a:noFill/>
          </a:ln>
        </p:spPr>
      </p:sp>
      <p:sp>
        <p:nvSpPr>
          <p:cNvPr id="92" name="Google Shape;92;p20"/>
          <p:cNvSpPr txBox="1">
            <a:spLocks noGrp="1"/>
          </p:cNvSpPr>
          <p:nvPr>
            <p:ph type="body" idx="1"/>
          </p:nvPr>
        </p:nvSpPr>
        <p:spPr>
          <a:xfrm>
            <a:off x="515430" y="1992065"/>
            <a:ext cx="3878770" cy="1299411"/>
          </a:xfrm>
          <a:prstGeom prst="rect">
            <a:avLst/>
          </a:prstGeom>
          <a:noFill/>
          <a:ln>
            <a:noFill/>
          </a:ln>
        </p:spPr>
        <p:txBody>
          <a:bodyPr spcFirstLastPara="1" wrap="square" lIns="91425" tIns="45700" rIns="91425" bIns="45700" anchor="ctr"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tt pealkirjaga 02">
  <p:cSld name="jutt pealkirjaga 02">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96900" y="362930"/>
            <a:ext cx="7962900" cy="9261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5320" y="1371978"/>
            <a:ext cx="7909080" cy="2925209"/>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lt + pildiallkiri">
  <p:cSld name="pilt + pildiallkiri">
    <p:spTree>
      <p:nvGrpSpPr>
        <p:cNvPr id="1" name="Shape 93"/>
        <p:cNvGrpSpPr/>
        <p:nvPr/>
      </p:nvGrpSpPr>
      <p:grpSpPr>
        <a:xfrm>
          <a:off x="0" y="0"/>
          <a:ext cx="0" cy="0"/>
          <a:chOff x="0" y="0"/>
          <a:chExt cx="0" cy="0"/>
        </a:xfrm>
      </p:grpSpPr>
      <p:sp>
        <p:nvSpPr>
          <p:cNvPr id="94" name="Google Shape;94;p21"/>
          <p:cNvSpPr>
            <a:spLocks noGrp="1"/>
          </p:cNvSpPr>
          <p:nvPr>
            <p:ph type="pic" idx="2"/>
          </p:nvPr>
        </p:nvSpPr>
        <p:spPr>
          <a:xfrm>
            <a:off x="381000" y="257175"/>
            <a:ext cx="8356600" cy="4010025"/>
          </a:xfrm>
          <a:prstGeom prst="rect">
            <a:avLst/>
          </a:prstGeom>
          <a:noFill/>
          <a:ln>
            <a:noFill/>
          </a:ln>
        </p:spPr>
      </p:sp>
      <p:sp>
        <p:nvSpPr>
          <p:cNvPr id="95" name="Google Shape;95;p21"/>
          <p:cNvSpPr txBox="1">
            <a:spLocks noGrp="1"/>
          </p:cNvSpPr>
          <p:nvPr>
            <p:ph type="body" idx="1"/>
          </p:nvPr>
        </p:nvSpPr>
        <p:spPr>
          <a:xfrm>
            <a:off x="2755900" y="4419600"/>
            <a:ext cx="5969000" cy="425655"/>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1600"/>
              <a:buNone/>
              <a:defRPr sz="1600"/>
            </a:lvl1pPr>
            <a:lvl2pPr marL="914400" lvl="1" indent="-228600" algn="l">
              <a:lnSpc>
                <a:spcPct val="120000"/>
              </a:lnSpc>
              <a:spcBef>
                <a:spcPts val="500"/>
              </a:spcBef>
              <a:spcAft>
                <a:spcPts val="0"/>
              </a:spcAft>
              <a:buSzPts val="1600"/>
              <a:buNone/>
              <a:defRPr sz="1600"/>
            </a:lvl2pPr>
            <a:lvl3pPr marL="1371600" lvl="2" indent="-228600" algn="l">
              <a:lnSpc>
                <a:spcPct val="120000"/>
              </a:lnSpc>
              <a:spcBef>
                <a:spcPts val="500"/>
              </a:spcBef>
              <a:spcAft>
                <a:spcPts val="0"/>
              </a:spcAft>
              <a:buSzPts val="1600"/>
              <a:buNone/>
              <a:defRPr sz="1600"/>
            </a:lvl3pPr>
            <a:lvl4pPr marL="1828800" lvl="3" indent="-228600" algn="l">
              <a:lnSpc>
                <a:spcPct val="120000"/>
              </a:lnSpc>
              <a:spcBef>
                <a:spcPts val="500"/>
              </a:spcBef>
              <a:spcAft>
                <a:spcPts val="0"/>
              </a:spcAft>
              <a:buSzPts val="1600"/>
              <a:buNone/>
              <a:defRPr sz="1600"/>
            </a:lvl4pPr>
            <a:lvl5pPr marL="2286000" lvl="4" indent="-228600" algn="l">
              <a:lnSpc>
                <a:spcPct val="120000"/>
              </a:lnSpc>
              <a:spcBef>
                <a:spcPts val="500"/>
              </a:spcBef>
              <a:spcAft>
                <a:spcPts val="0"/>
              </a:spcAft>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ealkiri 01">
  <p:cSld name="pealkiri 01">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393700" y="471140"/>
            <a:ext cx="8356600" cy="140589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ealkiri 02">
  <p:cSld name="pealkiri 02">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375566" y="334356"/>
            <a:ext cx="8363190" cy="85012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ühi">
  <p:cSld name="tühi">
    <p:spTree>
      <p:nvGrpSpPr>
        <p:cNvPr id="1" name="Shape 100"/>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lt">
  <p:cSld name="pilt">
    <p:spTree>
      <p:nvGrpSpPr>
        <p:cNvPr id="1" name="Shape 101"/>
        <p:cNvGrpSpPr/>
        <p:nvPr/>
      </p:nvGrpSpPr>
      <p:grpSpPr>
        <a:xfrm>
          <a:off x="0" y="0"/>
          <a:ext cx="0" cy="0"/>
          <a:chOff x="0" y="0"/>
          <a:chExt cx="0" cy="0"/>
        </a:xfrm>
      </p:grpSpPr>
      <p:sp>
        <p:nvSpPr>
          <p:cNvPr id="102" name="Google Shape;102;p25"/>
          <p:cNvSpPr>
            <a:spLocks noGrp="1"/>
          </p:cNvSpPr>
          <p:nvPr>
            <p:ph type="pic" idx="2"/>
          </p:nvPr>
        </p:nvSpPr>
        <p:spPr>
          <a:xfrm>
            <a:off x="0" y="0"/>
            <a:ext cx="9144000" cy="5143500"/>
          </a:xfrm>
          <a:prstGeom prst="rect">
            <a:avLst/>
          </a:prstGeom>
          <a:noFill/>
          <a:ln>
            <a:noFill/>
          </a:ln>
        </p:spPr>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3"/>
        <p:cNvGrpSpPr/>
        <p:nvPr/>
      </p:nvGrpSpPr>
      <p:grpSpPr>
        <a:xfrm>
          <a:off x="0" y="0"/>
          <a:ext cx="0" cy="0"/>
          <a:chOff x="0" y="0"/>
          <a:chExt cx="0" cy="0"/>
        </a:xfrm>
      </p:grpSpPr>
      <p:sp>
        <p:nvSpPr>
          <p:cNvPr id="104" name="Google Shape;104;p26"/>
          <p:cNvSpPr>
            <a:spLocks noGrp="1"/>
          </p:cNvSpPr>
          <p:nvPr>
            <p:ph type="pic" idx="2"/>
          </p:nvPr>
        </p:nvSpPr>
        <p:spPr>
          <a:xfrm>
            <a:off x="985545" y="977548"/>
            <a:ext cx="1044000" cy="1044000"/>
          </a:xfrm>
          <a:prstGeom prst="ellipse">
            <a:avLst/>
          </a:prstGeom>
          <a:noFill/>
          <a:ln>
            <a:noFill/>
          </a:ln>
        </p:spPr>
      </p:sp>
      <p:sp>
        <p:nvSpPr>
          <p:cNvPr id="105" name="Google Shape;105;p26"/>
          <p:cNvSpPr>
            <a:spLocks noGrp="1"/>
          </p:cNvSpPr>
          <p:nvPr>
            <p:ph type="pic" idx="3"/>
          </p:nvPr>
        </p:nvSpPr>
        <p:spPr>
          <a:xfrm>
            <a:off x="3474745" y="977548"/>
            <a:ext cx="1044000" cy="1044000"/>
          </a:xfrm>
          <a:prstGeom prst="ellipse">
            <a:avLst/>
          </a:prstGeom>
          <a:noFill/>
          <a:ln>
            <a:noFill/>
          </a:ln>
        </p:spPr>
      </p:sp>
      <p:sp>
        <p:nvSpPr>
          <p:cNvPr id="106" name="Google Shape;106;p26"/>
          <p:cNvSpPr>
            <a:spLocks noGrp="1"/>
          </p:cNvSpPr>
          <p:nvPr>
            <p:ph type="pic" idx="4"/>
          </p:nvPr>
        </p:nvSpPr>
        <p:spPr>
          <a:xfrm>
            <a:off x="5887745" y="977548"/>
            <a:ext cx="1044000" cy="1044000"/>
          </a:xfrm>
          <a:prstGeom prst="ellipse">
            <a:avLst/>
          </a:prstGeom>
          <a:noFill/>
          <a:ln>
            <a:noFill/>
          </a:ln>
        </p:spPr>
      </p:sp>
      <p:sp>
        <p:nvSpPr>
          <p:cNvPr id="107" name="Google Shape;107;p26"/>
          <p:cNvSpPr>
            <a:spLocks noGrp="1"/>
          </p:cNvSpPr>
          <p:nvPr>
            <p:ph type="pic" idx="5"/>
          </p:nvPr>
        </p:nvSpPr>
        <p:spPr>
          <a:xfrm>
            <a:off x="6891045" y="2806348"/>
            <a:ext cx="1044000" cy="1044000"/>
          </a:xfrm>
          <a:prstGeom prst="ellipse">
            <a:avLst/>
          </a:prstGeom>
          <a:noFill/>
          <a:ln>
            <a:noFill/>
          </a:ln>
        </p:spPr>
      </p:sp>
      <p:sp>
        <p:nvSpPr>
          <p:cNvPr id="108" name="Google Shape;108;p26"/>
          <p:cNvSpPr>
            <a:spLocks noGrp="1"/>
          </p:cNvSpPr>
          <p:nvPr>
            <p:ph type="pic" idx="6"/>
          </p:nvPr>
        </p:nvSpPr>
        <p:spPr>
          <a:xfrm>
            <a:off x="4414545" y="2806348"/>
            <a:ext cx="1044000" cy="1044000"/>
          </a:xfrm>
          <a:prstGeom prst="ellipse">
            <a:avLst/>
          </a:prstGeom>
          <a:noFill/>
          <a:ln>
            <a:noFill/>
          </a:ln>
        </p:spPr>
      </p:sp>
      <p:sp>
        <p:nvSpPr>
          <p:cNvPr id="109" name="Google Shape;109;p26"/>
          <p:cNvSpPr>
            <a:spLocks noGrp="1"/>
          </p:cNvSpPr>
          <p:nvPr>
            <p:ph type="pic" idx="7"/>
          </p:nvPr>
        </p:nvSpPr>
        <p:spPr>
          <a:xfrm>
            <a:off x="1963445" y="2806348"/>
            <a:ext cx="1044000" cy="1044000"/>
          </a:xfrm>
          <a:prstGeom prst="ellipse">
            <a:avLst/>
          </a:prstGeom>
          <a:noFill/>
          <a:ln>
            <a:noFill/>
          </a:ln>
        </p:spPr>
      </p:sp>
      <p:sp>
        <p:nvSpPr>
          <p:cNvPr id="110" name="Google Shape;110;p26"/>
          <p:cNvSpPr txBox="1">
            <a:spLocks noGrp="1"/>
          </p:cNvSpPr>
          <p:nvPr>
            <p:ph type="body" idx="1"/>
          </p:nvPr>
        </p:nvSpPr>
        <p:spPr>
          <a:xfrm>
            <a:off x="7874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6"/>
          <p:cNvSpPr txBox="1">
            <a:spLocks noGrp="1"/>
          </p:cNvSpPr>
          <p:nvPr>
            <p:ph type="body" idx="8"/>
          </p:nvPr>
        </p:nvSpPr>
        <p:spPr>
          <a:xfrm>
            <a:off x="32512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6"/>
          <p:cNvSpPr txBox="1">
            <a:spLocks noGrp="1"/>
          </p:cNvSpPr>
          <p:nvPr>
            <p:ph type="body" idx="9"/>
          </p:nvPr>
        </p:nvSpPr>
        <p:spPr>
          <a:xfrm>
            <a:off x="5676900" y="20930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26"/>
          <p:cNvSpPr txBox="1">
            <a:spLocks noGrp="1"/>
          </p:cNvSpPr>
          <p:nvPr>
            <p:ph type="body" idx="13"/>
          </p:nvPr>
        </p:nvSpPr>
        <p:spPr>
          <a:xfrm>
            <a:off x="66802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26"/>
          <p:cNvSpPr txBox="1">
            <a:spLocks noGrp="1"/>
          </p:cNvSpPr>
          <p:nvPr>
            <p:ph type="body" idx="14"/>
          </p:nvPr>
        </p:nvSpPr>
        <p:spPr>
          <a:xfrm>
            <a:off x="42037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6"/>
          <p:cNvSpPr txBox="1">
            <a:spLocks noGrp="1"/>
          </p:cNvSpPr>
          <p:nvPr>
            <p:ph type="body" idx="15"/>
          </p:nvPr>
        </p:nvSpPr>
        <p:spPr>
          <a:xfrm>
            <a:off x="1752600" y="3921829"/>
            <a:ext cx="149860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1700"/>
              <a:buNone/>
              <a:defRPr sz="1700"/>
            </a:lvl1pPr>
            <a:lvl2pPr marL="914400" lvl="1" indent="-228600" algn="l">
              <a:lnSpc>
                <a:spcPct val="120000"/>
              </a:lnSpc>
              <a:spcBef>
                <a:spcPts val="500"/>
              </a:spcBef>
              <a:spcAft>
                <a:spcPts val="0"/>
              </a:spcAft>
              <a:buSzPts val="1700"/>
              <a:buNone/>
              <a:defRPr sz="1700"/>
            </a:lvl2pPr>
            <a:lvl3pPr marL="1371600" lvl="2" indent="-228600" algn="l">
              <a:lnSpc>
                <a:spcPct val="120000"/>
              </a:lnSpc>
              <a:spcBef>
                <a:spcPts val="500"/>
              </a:spcBef>
              <a:spcAft>
                <a:spcPts val="0"/>
              </a:spcAft>
              <a:buSzPts val="1700"/>
              <a:buNone/>
              <a:defRPr sz="1700"/>
            </a:lvl3pPr>
            <a:lvl4pPr marL="1828800" lvl="3" indent="-228600" algn="l">
              <a:lnSpc>
                <a:spcPct val="120000"/>
              </a:lnSpc>
              <a:spcBef>
                <a:spcPts val="500"/>
              </a:spcBef>
              <a:spcAft>
                <a:spcPts val="0"/>
              </a:spcAft>
              <a:buSzPts val="1700"/>
              <a:buNone/>
              <a:defRPr sz="1700"/>
            </a:lvl4pPr>
            <a:lvl5pPr marL="2286000" lvl="4" indent="-228600" algn="l">
              <a:lnSpc>
                <a:spcPct val="120000"/>
              </a:lnSpc>
              <a:spcBef>
                <a:spcPts val="500"/>
              </a:spcBef>
              <a:spcAft>
                <a:spcPts val="0"/>
              </a:spcAft>
              <a:buSzPts val="1700"/>
              <a:buNone/>
              <a:defRPr sz="1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6"/>
          <p:cNvSpPr txBox="1">
            <a:spLocks noGrp="1"/>
          </p:cNvSpPr>
          <p:nvPr>
            <p:ph type="title"/>
          </p:nvPr>
        </p:nvSpPr>
        <p:spPr>
          <a:xfrm>
            <a:off x="375566" y="334356"/>
            <a:ext cx="8363190" cy="85012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3200"/>
              <a:buFont typeface="Times New Roman"/>
              <a:buNone/>
              <a:defRPr sz="32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Esislaid (must)">
  <p:cSld name="1_Esislaid (must)">
    <p:bg>
      <p:bgPr>
        <a:solidFill>
          <a:schemeClr val="dk1"/>
        </a:solidFill>
        <a:effectLst/>
      </p:bgPr>
    </p:bg>
    <p:spTree>
      <p:nvGrpSpPr>
        <p:cNvPr id="1" name="Shape 121"/>
        <p:cNvGrpSpPr/>
        <p:nvPr/>
      </p:nvGrpSpPr>
      <p:grpSpPr>
        <a:xfrm>
          <a:off x="0" y="0"/>
          <a:ext cx="0" cy="0"/>
          <a:chOff x="0" y="0"/>
          <a:chExt cx="0" cy="0"/>
        </a:xfrm>
      </p:grpSpPr>
      <p:sp>
        <p:nvSpPr>
          <p:cNvPr id="122" name="Google Shape;122;p28"/>
          <p:cNvSpPr/>
          <p:nvPr/>
        </p:nvSpPr>
        <p:spPr>
          <a:xfrm>
            <a:off x="6884001" y="2736273"/>
            <a:ext cx="1802765" cy="11314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pic>
        <p:nvPicPr>
          <p:cNvPr id="123" name="Google Shape;123;p28" descr="TLY-est-v.png"/>
          <p:cNvPicPr preferRelativeResize="0"/>
          <p:nvPr/>
        </p:nvPicPr>
        <p:blipFill rotWithShape="1">
          <a:blip r:embed="rId2">
            <a:alphaModFix/>
          </a:blip>
          <a:srcRect/>
          <a:stretch/>
        </p:blipFill>
        <p:spPr>
          <a:xfrm>
            <a:off x="6915414" y="4119184"/>
            <a:ext cx="1724101" cy="351272"/>
          </a:xfrm>
          <a:prstGeom prst="rect">
            <a:avLst/>
          </a:prstGeom>
          <a:noFill/>
          <a:ln>
            <a:noFill/>
          </a:ln>
        </p:spPr>
      </p:pic>
      <p:pic>
        <p:nvPicPr>
          <p:cNvPr id="124" name="Google Shape;124;p28" descr="TLY-est-v.png"/>
          <p:cNvPicPr preferRelativeResize="0"/>
          <p:nvPr/>
        </p:nvPicPr>
        <p:blipFill rotWithShape="1">
          <a:blip r:embed="rId2">
            <a:alphaModFix/>
          </a:blip>
          <a:srcRect/>
          <a:stretch/>
        </p:blipFill>
        <p:spPr>
          <a:xfrm>
            <a:off x="394770" y="4486751"/>
            <a:ext cx="1896511" cy="386399"/>
          </a:xfrm>
          <a:prstGeom prst="rect">
            <a:avLst/>
          </a:prstGeom>
          <a:noFill/>
          <a:ln>
            <a:noFill/>
          </a:ln>
        </p:spPr>
      </p:pic>
      <p:sp>
        <p:nvSpPr>
          <p:cNvPr id="125" name="Google Shape;125;p28"/>
          <p:cNvSpPr/>
          <p:nvPr/>
        </p:nvSpPr>
        <p:spPr>
          <a:xfrm>
            <a:off x="0" y="4318000"/>
            <a:ext cx="3263900" cy="825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B Garamond"/>
              <a:ea typeface="EB Garamond"/>
              <a:cs typeface="EB Garamond"/>
              <a:sym typeface="EB Garamond"/>
            </a:endParaRPr>
          </a:p>
        </p:txBody>
      </p:sp>
      <p:pic>
        <p:nvPicPr>
          <p:cNvPr id="126" name="Google Shape;126;p28"/>
          <p:cNvPicPr preferRelativeResize="0"/>
          <p:nvPr/>
        </p:nvPicPr>
        <p:blipFill rotWithShape="1">
          <a:blip r:embed="rId3">
            <a:alphaModFix/>
          </a:blip>
          <a:srcRect/>
          <a:stretch/>
        </p:blipFill>
        <p:spPr>
          <a:xfrm>
            <a:off x="7058782" y="2899389"/>
            <a:ext cx="1453202" cy="841005"/>
          </a:xfrm>
          <a:prstGeom prst="rect">
            <a:avLst/>
          </a:prstGeom>
          <a:noFill/>
          <a:ln>
            <a:noFill/>
          </a:ln>
        </p:spPr>
      </p:pic>
      <p:cxnSp>
        <p:nvCxnSpPr>
          <p:cNvPr id="127" name="Google Shape;127;p28"/>
          <p:cNvCxnSpPr/>
          <p:nvPr/>
        </p:nvCxnSpPr>
        <p:spPr>
          <a:xfrm flipH="1">
            <a:off x="5676901" y="609600"/>
            <a:ext cx="800099" cy="3888589"/>
          </a:xfrm>
          <a:prstGeom prst="straightConnector1">
            <a:avLst/>
          </a:prstGeom>
          <a:noFill/>
          <a:ln w="44450" cap="flat" cmpd="sng">
            <a:solidFill>
              <a:schemeClr val="lt1"/>
            </a:solidFill>
            <a:prstDash val="solid"/>
            <a:miter lim="800000"/>
            <a:headEnd type="none" w="sm" len="sm"/>
            <a:tailEnd type="none" w="sm" len="sm"/>
          </a:ln>
        </p:spPr>
      </p:cxnSp>
      <p:sp>
        <p:nvSpPr>
          <p:cNvPr id="128" name="Google Shape;128;p28"/>
          <p:cNvSpPr txBox="1">
            <a:spLocks noGrp="1"/>
          </p:cNvSpPr>
          <p:nvPr>
            <p:ph type="title"/>
          </p:nvPr>
        </p:nvSpPr>
        <p:spPr>
          <a:xfrm>
            <a:off x="628203" y="625298"/>
            <a:ext cx="4781997" cy="384515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9" name="Google Shape;129;p28"/>
          <p:cNvPicPr preferRelativeResize="0"/>
          <p:nvPr/>
        </p:nvPicPr>
        <p:blipFill rotWithShape="1">
          <a:blip r:embed="rId4">
            <a:alphaModFix/>
          </a:blip>
          <a:srcRect/>
          <a:stretch/>
        </p:blipFill>
        <p:spPr>
          <a:xfrm>
            <a:off x="6830475" y="715291"/>
            <a:ext cx="1802765" cy="1789979"/>
          </a:xfrm>
          <a:prstGeom prst="rect">
            <a:avLst/>
          </a:prstGeom>
          <a:noFill/>
          <a:ln>
            <a:noFill/>
          </a:ln>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es (must)">
  <p:cSld name="tees (must)">
    <p:bg>
      <p:bgPr>
        <a:solidFill>
          <a:schemeClr val="dk1"/>
        </a:solidFill>
        <a:effectLst/>
      </p:bgPr>
    </p:bg>
    <p:spTree>
      <p:nvGrpSpPr>
        <p:cNvPr id="1" name="Shape 130"/>
        <p:cNvGrpSpPr/>
        <p:nvPr/>
      </p:nvGrpSpPr>
      <p:grpSpPr>
        <a:xfrm>
          <a:off x="0" y="0"/>
          <a:ext cx="0" cy="0"/>
          <a:chOff x="0" y="0"/>
          <a:chExt cx="0" cy="0"/>
        </a:xfrm>
      </p:grpSpPr>
      <p:sp>
        <p:nvSpPr>
          <p:cNvPr id="131" name="Google Shape;131;p29"/>
          <p:cNvSpPr txBox="1">
            <a:spLocks noGrp="1"/>
          </p:cNvSpPr>
          <p:nvPr>
            <p:ph type="title"/>
          </p:nvPr>
        </p:nvSpPr>
        <p:spPr>
          <a:xfrm>
            <a:off x="2472940" y="1251730"/>
            <a:ext cx="5928560" cy="2110595"/>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lt1"/>
              </a:buClr>
              <a:buSzPts val="6300"/>
              <a:buFont typeface="Times New Roma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 name="Google Shape;132;p29"/>
          <p:cNvCxnSpPr/>
          <p:nvPr/>
        </p:nvCxnSpPr>
        <p:spPr>
          <a:xfrm flipH="1">
            <a:off x="1130535" y="104315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es + selgitus 01 (must)">
  <p:cSld name="tees + selgitus 01 (must)">
    <p:bg>
      <p:bgPr>
        <a:solidFill>
          <a:schemeClr val="dk1"/>
        </a:solidFill>
        <a:effectLst/>
      </p:bgPr>
    </p:bg>
    <p:spTree>
      <p:nvGrpSpPr>
        <p:cNvPr id="1" name="Shape 133"/>
        <p:cNvGrpSpPr/>
        <p:nvPr/>
      </p:nvGrpSpPr>
      <p:grpSpPr>
        <a:xfrm>
          <a:off x="0" y="0"/>
          <a:ext cx="0" cy="0"/>
          <a:chOff x="0" y="0"/>
          <a:chExt cx="0" cy="0"/>
        </a:xfrm>
      </p:grpSpPr>
      <p:sp>
        <p:nvSpPr>
          <p:cNvPr id="134" name="Google Shape;134;p30"/>
          <p:cNvSpPr txBox="1">
            <a:spLocks noGrp="1"/>
          </p:cNvSpPr>
          <p:nvPr>
            <p:ph type="title"/>
          </p:nvPr>
        </p:nvSpPr>
        <p:spPr>
          <a:xfrm>
            <a:off x="2472940" y="1251731"/>
            <a:ext cx="5928560" cy="994172"/>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rgbClr val="FFFFFF"/>
              </a:buClr>
              <a:buSzPts val="6300"/>
              <a:buFont typeface="Times New Roman"/>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0"/>
          <p:cNvSpPr txBox="1">
            <a:spLocks noGrp="1"/>
          </p:cNvSpPr>
          <p:nvPr>
            <p:ph type="body" idx="1"/>
          </p:nvPr>
        </p:nvSpPr>
        <p:spPr>
          <a:xfrm>
            <a:off x="2472940" y="2386564"/>
            <a:ext cx="5928562" cy="1299411"/>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Clr>
                <a:srgbClr val="FFFFFF"/>
              </a:buClr>
              <a:buSzPts val="2800"/>
              <a:buFont typeface="Merriweather Sans"/>
              <a:buChar char="-"/>
              <a:defRPr sz="2800">
                <a:solidFill>
                  <a:srgbClr val="FFFFFF"/>
                </a:solidFill>
              </a:defRPr>
            </a:lvl1pPr>
            <a:lvl2pPr marL="914400" lvl="1" indent="-381000" algn="l">
              <a:lnSpc>
                <a:spcPct val="120000"/>
              </a:lnSpc>
              <a:spcBef>
                <a:spcPts val="500"/>
              </a:spcBef>
              <a:spcAft>
                <a:spcPts val="0"/>
              </a:spcAft>
              <a:buClr>
                <a:srgbClr val="FFFFFF"/>
              </a:buClr>
              <a:buSzPts val="2400"/>
              <a:buChar char="-"/>
              <a:defRPr sz="2400">
                <a:solidFill>
                  <a:srgbClr val="FFFFFF"/>
                </a:solidFill>
              </a:defRPr>
            </a:lvl2pPr>
            <a:lvl3pPr marL="1371600" lvl="2" indent="-355600" algn="l">
              <a:lnSpc>
                <a:spcPct val="120000"/>
              </a:lnSpc>
              <a:spcBef>
                <a:spcPts val="500"/>
              </a:spcBef>
              <a:spcAft>
                <a:spcPts val="0"/>
              </a:spcAft>
              <a:buClr>
                <a:srgbClr val="FFFFFF"/>
              </a:buClr>
              <a:buSzPts val="2000"/>
              <a:buChar char="-"/>
              <a:defRPr sz="2000">
                <a:solidFill>
                  <a:srgbClr val="FFFFFF"/>
                </a:solidFill>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6" name="Google Shape;136;p30"/>
          <p:cNvCxnSpPr/>
          <p:nvPr/>
        </p:nvCxnSpPr>
        <p:spPr>
          <a:xfrm flipH="1">
            <a:off x="1130535" y="104315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es + selgitus 02 (must)">
  <p:cSld name="tees + selgitus 02 (must)">
    <p:bg>
      <p:bgPr>
        <a:solidFill>
          <a:schemeClr val="dk1"/>
        </a:solidFill>
        <a:effectLst/>
      </p:bgPr>
    </p:bg>
    <p:spTree>
      <p:nvGrpSpPr>
        <p:cNvPr id="1" name="Shape 137"/>
        <p:cNvGrpSpPr/>
        <p:nvPr/>
      </p:nvGrpSpPr>
      <p:grpSpPr>
        <a:xfrm>
          <a:off x="0" y="0"/>
          <a:ext cx="0" cy="0"/>
          <a:chOff x="0" y="0"/>
          <a:chExt cx="0" cy="0"/>
        </a:xfrm>
      </p:grpSpPr>
      <p:sp>
        <p:nvSpPr>
          <p:cNvPr id="138" name="Google Shape;138;p31"/>
          <p:cNvSpPr txBox="1">
            <a:spLocks noGrp="1"/>
          </p:cNvSpPr>
          <p:nvPr>
            <p:ph type="title"/>
          </p:nvPr>
        </p:nvSpPr>
        <p:spPr>
          <a:xfrm>
            <a:off x="2469826" y="1249391"/>
            <a:ext cx="5931674" cy="99417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3600"/>
              <a:buFont typeface="Times New Roman"/>
              <a:buNone/>
              <a:defRPr sz="3600" i="0">
                <a:solidFill>
                  <a:srgbClr val="FFFFFF"/>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1"/>
          <p:cNvSpPr txBox="1">
            <a:spLocks noGrp="1"/>
          </p:cNvSpPr>
          <p:nvPr>
            <p:ph type="body" idx="1"/>
          </p:nvPr>
        </p:nvSpPr>
        <p:spPr>
          <a:xfrm>
            <a:off x="2472940" y="2386564"/>
            <a:ext cx="5928562" cy="1299411"/>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Clr>
                <a:srgbClr val="FFFFFF"/>
              </a:buClr>
              <a:buSzPts val="2800"/>
              <a:buFont typeface="Merriweather Sans"/>
              <a:buChar char="-"/>
              <a:defRPr sz="2800">
                <a:solidFill>
                  <a:srgbClr val="FFFFFF"/>
                </a:solidFill>
              </a:defRPr>
            </a:lvl1pPr>
            <a:lvl2pPr marL="914400" lvl="1" indent="-381000" algn="l">
              <a:lnSpc>
                <a:spcPct val="120000"/>
              </a:lnSpc>
              <a:spcBef>
                <a:spcPts val="500"/>
              </a:spcBef>
              <a:spcAft>
                <a:spcPts val="0"/>
              </a:spcAft>
              <a:buClr>
                <a:srgbClr val="FFFFFF"/>
              </a:buClr>
              <a:buSzPts val="2400"/>
              <a:buChar char="-"/>
              <a:defRPr sz="2400">
                <a:solidFill>
                  <a:srgbClr val="FFFFFF"/>
                </a:solidFill>
              </a:defRPr>
            </a:lvl2pPr>
            <a:lvl3pPr marL="1371600" lvl="2" indent="-355600" algn="l">
              <a:lnSpc>
                <a:spcPct val="120000"/>
              </a:lnSpc>
              <a:spcBef>
                <a:spcPts val="500"/>
              </a:spcBef>
              <a:spcAft>
                <a:spcPts val="0"/>
              </a:spcAft>
              <a:buClr>
                <a:srgbClr val="FFFFFF"/>
              </a:buClr>
              <a:buSzPts val="2000"/>
              <a:buChar char="-"/>
              <a:defRPr sz="2000">
                <a:solidFill>
                  <a:srgbClr val="FFFFFF"/>
                </a:solidFill>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0" name="Google Shape;140;p31"/>
          <p:cNvCxnSpPr/>
          <p:nvPr/>
        </p:nvCxnSpPr>
        <p:spPr>
          <a:xfrm flipH="1">
            <a:off x="1130535" y="104315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es 01 (valge)">
  <p:cSld name="tees 01 (valge)">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2472940" y="1421060"/>
            <a:ext cx="5928560" cy="2110595"/>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6" name="Google Shape;26;p4"/>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ealkiri 01 (must)">
  <p:cSld name="pealkiri 01 (must)">
    <p:bg>
      <p:bgPr>
        <a:solidFill>
          <a:schemeClr val="dk1"/>
        </a:solidFill>
        <a:effectLst/>
      </p:bgPr>
    </p:bg>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330200" y="470498"/>
            <a:ext cx="8470900" cy="1393071"/>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lt1"/>
              </a:buClr>
              <a:buSzPts val="6300"/>
              <a:buFont typeface="Times New Roma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ealkiri 02 (must)">
  <p:cSld name="pealkiri 02 (must)">
    <p:bg>
      <p:bgPr>
        <a:solidFill>
          <a:schemeClr val="dk1"/>
        </a:solidFill>
        <a:effectLst/>
      </p:bgPr>
    </p:bg>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xfrm>
            <a:off x="375566" y="334356"/>
            <a:ext cx="8363190" cy="85012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3200"/>
              <a:buFont typeface="Times New Roman"/>
              <a:buNone/>
              <a:defRPr sz="3200" i="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ur ringpilt + pealkiri + sisu">
  <p:cSld name="suur ringpilt + pealkiri + sisu">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477330" y="2563565"/>
            <a:ext cx="3466560" cy="1299411"/>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SzPts val="2400"/>
              <a:buFont typeface="Merriweather Sans"/>
              <a:buChar char="-"/>
              <a:defRPr sz="2400"/>
            </a:lvl1pPr>
            <a:lvl2pPr marL="914400" lvl="1" indent="-355600" algn="l">
              <a:lnSpc>
                <a:spcPct val="120000"/>
              </a:lnSpc>
              <a:spcBef>
                <a:spcPts val="500"/>
              </a:spcBef>
              <a:spcAft>
                <a:spcPts val="0"/>
              </a:spcAft>
              <a:buSzPts val="2000"/>
              <a:buChar char="-"/>
              <a:defRPr sz="2000"/>
            </a:lvl2pPr>
            <a:lvl3pPr marL="1371600" lvl="2" indent="-342900" algn="l">
              <a:lnSpc>
                <a:spcPct val="120000"/>
              </a:lnSpc>
              <a:spcBef>
                <a:spcPts val="500"/>
              </a:spcBef>
              <a:spcAft>
                <a:spcPts val="0"/>
              </a:spcAft>
              <a:buSzPts val="1800"/>
              <a:buChar char="-"/>
              <a:defRPr sz="18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a:spLocks noGrp="1"/>
          </p:cNvSpPr>
          <p:nvPr>
            <p:ph type="pic" idx="2"/>
          </p:nvPr>
        </p:nvSpPr>
        <p:spPr>
          <a:xfrm>
            <a:off x="4671398" y="-668680"/>
            <a:ext cx="6732000" cy="6732000"/>
          </a:xfrm>
          <a:prstGeom prst="ellipse">
            <a:avLst/>
          </a:prstGeom>
          <a:noFill/>
          <a:ln>
            <a:noFill/>
          </a:ln>
        </p:spPr>
      </p:sp>
      <p:sp>
        <p:nvSpPr>
          <p:cNvPr id="30" name="Google Shape;30;p5"/>
          <p:cNvSpPr txBox="1">
            <a:spLocks noGrp="1"/>
          </p:cNvSpPr>
          <p:nvPr>
            <p:ph type="title"/>
          </p:nvPr>
        </p:nvSpPr>
        <p:spPr>
          <a:xfrm>
            <a:off x="470288" y="1009630"/>
            <a:ext cx="3452119" cy="14268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Times New Roman"/>
              <a:buNone/>
              <a:defRPr sz="28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es 02 (valge)">
  <p:cSld name="tees 02 (valge)">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2469826" y="1418720"/>
            <a:ext cx="5944374" cy="202721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3" name="Google Shape;33;p6"/>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es selgitusega 01 (valge)" type="obj">
  <p:cSld name="OBJEC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2472940" y="1421061"/>
            <a:ext cx="5928560" cy="994172"/>
          </a:xfrm>
          <a:prstGeom prst="rect">
            <a:avLst/>
          </a:prstGeom>
          <a:noFill/>
          <a:ln>
            <a:noFill/>
          </a:ln>
        </p:spPr>
        <p:txBody>
          <a:bodyPr spcFirstLastPara="1" wrap="square" lIns="91425" tIns="45700" rIns="91425" bIns="45700" anchor="ctr"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2472940" y="2555894"/>
            <a:ext cx="5928562" cy="1299411"/>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7" name="Google Shape;37;p7"/>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es selgitusega 02 (valge)">
  <p:cSld name="tees selgitusega 02 (valge)">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2469826" y="1418721"/>
            <a:ext cx="5944374" cy="9941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3600"/>
              <a:buFont typeface="Times New Roman"/>
              <a:buNone/>
              <a:defRPr sz="3600" i="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2472940" y="2555894"/>
            <a:ext cx="5928562" cy="1299411"/>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Char char="-"/>
              <a:defRPr sz="2400"/>
            </a:lvl2pPr>
            <a:lvl3pPr marL="1371600" lvl="2" indent="-355600" algn="l">
              <a:lnSpc>
                <a:spcPct val="120000"/>
              </a:lnSpc>
              <a:spcBef>
                <a:spcPts val="500"/>
              </a:spcBef>
              <a:spcAft>
                <a:spcPts val="0"/>
              </a:spcAft>
              <a:buSzPts val="2000"/>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 name="Google Shape;41;p8"/>
          <p:cNvCxnSpPr/>
          <p:nvPr/>
        </p:nvCxnSpPr>
        <p:spPr>
          <a:xfrm flipH="1">
            <a:off x="1130535" y="1212487"/>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lgitus">
  <p:cSld name="selgitus">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2499021" y="1490409"/>
            <a:ext cx="5724679" cy="1919538"/>
          </a:xfrm>
          <a:prstGeom prst="rect">
            <a:avLst/>
          </a:prstGeom>
          <a:noFill/>
          <a:ln>
            <a:noFill/>
          </a:ln>
        </p:spPr>
        <p:txBody>
          <a:bodyPr spcFirstLastPara="1" wrap="square" lIns="91425" tIns="45700" rIns="91425" bIns="45700" anchor="ctr" anchorCtr="0">
            <a:noAutofit/>
          </a:bodyPr>
          <a:lstStyle>
            <a:lvl1pPr marL="457200" lvl="0" indent="-431800" algn="l">
              <a:lnSpc>
                <a:spcPct val="120000"/>
              </a:lnSpc>
              <a:spcBef>
                <a:spcPts val="1000"/>
              </a:spcBef>
              <a:spcAft>
                <a:spcPts val="0"/>
              </a:spcAft>
              <a:buSzPts val="3200"/>
              <a:buFont typeface="Merriweather Sans"/>
              <a:buChar char="-"/>
              <a:defRPr sz="3200"/>
            </a:lvl1pPr>
            <a:lvl2pPr marL="914400" lvl="1" indent="-406400" algn="l">
              <a:lnSpc>
                <a:spcPct val="120000"/>
              </a:lnSpc>
              <a:spcBef>
                <a:spcPts val="500"/>
              </a:spcBef>
              <a:spcAft>
                <a:spcPts val="0"/>
              </a:spcAft>
              <a:buSzPts val="2800"/>
              <a:buChar char="-"/>
              <a:defRPr sz="2800"/>
            </a:lvl2pPr>
            <a:lvl3pPr marL="1371600" lvl="2" indent="-381000" algn="l">
              <a:lnSpc>
                <a:spcPct val="120000"/>
              </a:lnSpc>
              <a:spcBef>
                <a:spcPts val="500"/>
              </a:spcBef>
              <a:spcAft>
                <a:spcPts val="0"/>
              </a:spcAft>
              <a:buSzPts val="2400"/>
              <a:buChar char="-"/>
              <a:defRPr sz="24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9"/>
          <p:cNvCxnSpPr/>
          <p:nvPr/>
        </p:nvCxnSpPr>
        <p:spPr>
          <a:xfrm flipH="1">
            <a:off x="1130535" y="1195554"/>
            <a:ext cx="445675" cy="2356596"/>
          </a:xfrm>
          <a:prstGeom prst="straightConnector1">
            <a:avLst/>
          </a:prstGeom>
          <a:noFill/>
          <a:ln w="57150" cap="flat" cmpd="sng">
            <a:solidFill>
              <a:srgbClr val="D0043C"/>
            </a:solidFill>
            <a:prstDash val="solid"/>
            <a:miter lim="800000"/>
            <a:headEnd type="none" w="sm" len="sm"/>
            <a:tailEnd type="none" w="sm" len="sm"/>
          </a:ln>
        </p:spPr>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utt pealkirjaga 01">
  <p:cSld name="jutt pealkirjaga 01">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628650" y="464083"/>
            <a:ext cx="7886700" cy="1264788"/>
          </a:xfrm>
          <a:prstGeom prst="rect">
            <a:avLst/>
          </a:prstGeom>
          <a:noFill/>
          <a:ln>
            <a:noFill/>
          </a:ln>
        </p:spPr>
        <p:txBody>
          <a:bodyPr spcFirstLastPara="1" wrap="square" lIns="91425" tIns="45700" rIns="91425" bIns="45700" anchor="t" anchorCtr="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body" idx="1"/>
          </p:nvPr>
        </p:nvSpPr>
        <p:spPr>
          <a:xfrm>
            <a:off x="625320" y="1820334"/>
            <a:ext cx="7909080" cy="2476853"/>
          </a:xfrm>
          <a:prstGeom prst="rect">
            <a:avLst/>
          </a:prstGeom>
          <a:noFill/>
          <a:ln>
            <a:noFill/>
          </a:ln>
        </p:spPr>
        <p:txBody>
          <a:bodyPr spcFirstLastPara="1" wrap="square" lIns="91425" tIns="45700" rIns="91425" bIns="45700" anchor="t" anchorCtr="0">
            <a:noAutofit/>
          </a:bodyPr>
          <a:lstStyle>
            <a:lvl1pPr marL="457200" lvl="0" indent="-406400" algn="l">
              <a:lnSpc>
                <a:spcPct val="120000"/>
              </a:lnSpc>
              <a:spcBef>
                <a:spcPts val="1000"/>
              </a:spcBef>
              <a:spcAft>
                <a:spcPts val="0"/>
              </a:spcAft>
              <a:buSzPts val="2800"/>
              <a:buFont typeface="Merriweather Sans"/>
              <a:buChar char="-"/>
              <a:defRPr sz="2800"/>
            </a:lvl1pPr>
            <a:lvl2pPr marL="914400" lvl="1" indent="-381000" algn="l">
              <a:lnSpc>
                <a:spcPct val="120000"/>
              </a:lnSpc>
              <a:spcBef>
                <a:spcPts val="500"/>
              </a:spcBef>
              <a:spcAft>
                <a:spcPts val="0"/>
              </a:spcAft>
              <a:buSzPts val="2400"/>
              <a:buFont typeface="Merriweather Sans"/>
              <a:buChar char="-"/>
              <a:defRPr sz="2400"/>
            </a:lvl2pPr>
            <a:lvl3pPr marL="1371600" lvl="2" indent="-355600" algn="l">
              <a:lnSpc>
                <a:spcPct val="120000"/>
              </a:lnSpc>
              <a:spcBef>
                <a:spcPts val="500"/>
              </a:spcBef>
              <a:spcAft>
                <a:spcPts val="0"/>
              </a:spcAft>
              <a:buSzPts val="2000"/>
              <a:buFont typeface="Merriweather Sans"/>
              <a:buChar char="-"/>
              <a:defRPr sz="2000"/>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628650" y="1806221"/>
            <a:ext cx="7886700" cy="282650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rgbClr val="9B002B"/>
              </a:buClr>
              <a:buSzPts val="2000"/>
              <a:buFont typeface="Merriweather Sans"/>
              <a:buChar char="-"/>
              <a:defRPr sz="2000" b="0" i="0" u="none" strike="noStrike" cap="none">
                <a:solidFill>
                  <a:schemeClr val="dk1"/>
                </a:solidFill>
                <a:latin typeface="Times New Roman"/>
                <a:ea typeface="Times New Roman"/>
                <a:cs typeface="Times New Roman"/>
                <a:sym typeface="Times New Roman"/>
              </a:defRPr>
            </a:lvl1pPr>
            <a:lvl2pPr marL="914400" marR="0" lvl="1" indent="-349250" algn="l" rtl="0">
              <a:lnSpc>
                <a:spcPct val="120000"/>
              </a:lnSpc>
              <a:spcBef>
                <a:spcPts val="500"/>
              </a:spcBef>
              <a:spcAft>
                <a:spcPts val="0"/>
              </a:spcAft>
              <a:buClr>
                <a:srgbClr val="9B002B"/>
              </a:buClr>
              <a:buSzPts val="1900"/>
              <a:buFont typeface="Merriweather Sans"/>
              <a:buChar char="-"/>
              <a:defRPr sz="19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3pPr>
            <a:lvl4pPr marL="1828800" marR="0" lvl="3" indent="-336550" algn="l" rtl="0">
              <a:lnSpc>
                <a:spcPct val="120000"/>
              </a:lnSpc>
              <a:spcBef>
                <a:spcPts val="500"/>
              </a:spcBef>
              <a:spcAft>
                <a:spcPts val="0"/>
              </a:spcAft>
              <a:buClr>
                <a:srgbClr val="9B002B"/>
              </a:buClr>
              <a:buSzPts val="1700"/>
              <a:buFont typeface="Merriweather Sans"/>
              <a:buChar char="-"/>
              <a:defRPr sz="17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20000"/>
              </a:lnSpc>
              <a:spcBef>
                <a:spcPts val="500"/>
              </a:spcBef>
              <a:spcAft>
                <a:spcPts val="0"/>
              </a:spcAft>
              <a:buClr>
                <a:srgbClr val="9B002B"/>
              </a:buClr>
              <a:buSzPts val="1800"/>
              <a:buFont typeface="Merriweather Sans"/>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1" name="Google Shape;11;p1"/>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54000"/>
              </a:lnSpc>
              <a:spcBef>
                <a:spcPts val="0"/>
              </a:spcBef>
              <a:spcAft>
                <a:spcPts val="0"/>
              </a:spcAft>
              <a:buClr>
                <a:schemeClr val="dk1"/>
              </a:buClr>
              <a:buSzPts val="6300"/>
              <a:buFont typeface="Times New Roman"/>
              <a:buNone/>
              <a:defRPr sz="6300" b="0" i="1"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 name="Google Shape;12;p1" descr="TLY-est.png"/>
          <p:cNvPicPr preferRelativeResize="0"/>
          <p:nvPr/>
        </p:nvPicPr>
        <p:blipFill rotWithShape="1">
          <a:blip r:embed="rId27">
            <a:alphaModFix/>
          </a:blip>
          <a:srcRect/>
          <a:stretch/>
        </p:blipFill>
        <p:spPr>
          <a:xfrm>
            <a:off x="400050" y="4483721"/>
            <a:ext cx="1896511" cy="3903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7"/>
        <p:cNvGrpSpPr/>
        <p:nvPr/>
      </p:nvGrpSpPr>
      <p:grpSpPr>
        <a:xfrm>
          <a:off x="0" y="0"/>
          <a:ext cx="0" cy="0"/>
          <a:chOff x="0" y="0"/>
          <a:chExt cx="0" cy="0"/>
        </a:xfrm>
      </p:grpSpPr>
      <p:sp>
        <p:nvSpPr>
          <p:cNvPr id="118" name="Google Shape;118;p27"/>
          <p:cNvSpPr txBox="1">
            <a:spLocks noGrp="1"/>
          </p:cNvSpPr>
          <p:nvPr>
            <p:ph type="body" idx="1"/>
          </p:nvPr>
        </p:nvSpPr>
        <p:spPr>
          <a:xfrm>
            <a:off x="628650" y="1806221"/>
            <a:ext cx="7886700" cy="282650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lt1"/>
              </a:buClr>
              <a:buSzPts val="2000"/>
              <a:buFont typeface="Merriweather Sans"/>
              <a:buChar char="-"/>
              <a:defRPr sz="2000" b="0" i="0" u="none" strike="noStrike" cap="none">
                <a:solidFill>
                  <a:schemeClr val="lt1"/>
                </a:solidFill>
                <a:latin typeface="Times New Roman"/>
                <a:ea typeface="Times New Roman"/>
                <a:cs typeface="Times New Roman"/>
                <a:sym typeface="Times New Roman"/>
              </a:defRPr>
            </a:lvl1pPr>
            <a:lvl2pPr marL="914400" marR="0" lvl="1" indent="-349250" algn="l" rtl="0">
              <a:lnSpc>
                <a:spcPct val="120000"/>
              </a:lnSpc>
              <a:spcBef>
                <a:spcPts val="500"/>
              </a:spcBef>
              <a:spcAft>
                <a:spcPts val="0"/>
              </a:spcAft>
              <a:buClr>
                <a:schemeClr val="lt1"/>
              </a:buClr>
              <a:buSzPts val="1900"/>
              <a:buFont typeface="Merriweather Sans"/>
              <a:buChar char="-"/>
              <a:defRPr sz="1900" b="0" i="0" u="none" strike="noStrike" cap="none">
                <a:solidFill>
                  <a:schemeClr val="lt1"/>
                </a:solidFill>
                <a:latin typeface="Times New Roman"/>
                <a:ea typeface="Times New Roman"/>
                <a:cs typeface="Times New Roman"/>
                <a:sym typeface="Times New Roman"/>
              </a:defRPr>
            </a:lvl2pPr>
            <a:lvl3pPr marL="1371600" marR="0" lvl="2" indent="-342900" algn="l" rtl="0">
              <a:lnSpc>
                <a:spcPct val="120000"/>
              </a:lnSpc>
              <a:spcBef>
                <a:spcPts val="500"/>
              </a:spcBef>
              <a:spcAft>
                <a:spcPts val="0"/>
              </a:spcAft>
              <a:buClr>
                <a:schemeClr val="lt1"/>
              </a:buClr>
              <a:buSzPts val="1800"/>
              <a:buFont typeface="Merriweather Sans"/>
              <a:buChar char="-"/>
              <a:defRPr sz="1800" b="0" i="0" u="none" strike="noStrike" cap="none">
                <a:solidFill>
                  <a:schemeClr val="lt1"/>
                </a:solidFill>
                <a:latin typeface="Times New Roman"/>
                <a:ea typeface="Times New Roman"/>
                <a:cs typeface="Times New Roman"/>
                <a:sym typeface="Times New Roman"/>
              </a:defRPr>
            </a:lvl3pPr>
            <a:lvl4pPr marL="1828800" marR="0" lvl="3" indent="-336550" algn="l" rtl="0">
              <a:lnSpc>
                <a:spcPct val="120000"/>
              </a:lnSpc>
              <a:spcBef>
                <a:spcPts val="500"/>
              </a:spcBef>
              <a:spcAft>
                <a:spcPts val="0"/>
              </a:spcAft>
              <a:buClr>
                <a:schemeClr val="lt1"/>
              </a:buClr>
              <a:buSzPts val="1700"/>
              <a:buFont typeface="Merriweather Sans"/>
              <a:buChar char="-"/>
              <a:defRPr sz="1700" b="0" i="0" u="none" strike="noStrike" cap="none">
                <a:solidFill>
                  <a:schemeClr val="lt1"/>
                </a:solidFill>
                <a:latin typeface="Times New Roman"/>
                <a:ea typeface="Times New Roman"/>
                <a:cs typeface="Times New Roman"/>
                <a:sym typeface="Times New Roman"/>
              </a:defRPr>
            </a:lvl4pPr>
            <a:lvl5pPr marL="2286000" marR="0" lvl="4" indent="-342900" algn="l" rtl="0">
              <a:lnSpc>
                <a:spcPct val="120000"/>
              </a:lnSpc>
              <a:spcBef>
                <a:spcPts val="500"/>
              </a:spcBef>
              <a:spcAft>
                <a:spcPts val="0"/>
              </a:spcAft>
              <a:buClr>
                <a:schemeClr val="lt1"/>
              </a:buClr>
              <a:buSzPts val="1800"/>
              <a:buFont typeface="Merriweather Sans"/>
              <a:buChar char="-"/>
              <a:defRPr sz="1800" b="0" i="0" u="none" strike="noStrike" cap="none">
                <a:solidFill>
                  <a:schemeClr val="lt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B Garamond"/>
                <a:ea typeface="EB Garamond"/>
                <a:cs typeface="EB Garamond"/>
                <a:sym typeface="EB Garamond"/>
              </a:defRPr>
            </a:lvl9pPr>
          </a:lstStyle>
          <a:p>
            <a:endParaRPr/>
          </a:p>
        </p:txBody>
      </p:sp>
      <p:sp>
        <p:nvSpPr>
          <p:cNvPr id="119" name="Google Shape;119;p27"/>
          <p:cNvSpPr txBox="1">
            <a:spLocks noGrp="1"/>
          </p:cNvSpPr>
          <p:nvPr>
            <p:ph type="title"/>
          </p:nvPr>
        </p:nvSpPr>
        <p:spPr>
          <a:xfrm>
            <a:off x="628650" y="552381"/>
            <a:ext cx="7886700" cy="1205057"/>
          </a:xfrm>
          <a:prstGeom prst="rect">
            <a:avLst/>
          </a:prstGeom>
          <a:noFill/>
          <a:ln>
            <a:noFill/>
          </a:ln>
        </p:spPr>
        <p:txBody>
          <a:bodyPr spcFirstLastPara="1" wrap="square" lIns="91425" tIns="45700" rIns="91425" bIns="45700" anchor="t" anchorCtr="0">
            <a:noAutofit/>
          </a:bodyPr>
          <a:lstStyle>
            <a:lvl1pPr marR="0" lvl="0" algn="l" rtl="0">
              <a:lnSpc>
                <a:spcPct val="54000"/>
              </a:lnSpc>
              <a:spcBef>
                <a:spcPts val="0"/>
              </a:spcBef>
              <a:spcAft>
                <a:spcPts val="0"/>
              </a:spcAft>
              <a:buClr>
                <a:schemeClr val="lt1"/>
              </a:buClr>
              <a:buSzPts val="6300"/>
              <a:buFont typeface="Times New Roman"/>
              <a:buNone/>
              <a:defRPr sz="6300" b="0" i="1"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0" name="Google Shape;120;p27" descr="TLY-est-v.png"/>
          <p:cNvPicPr preferRelativeResize="0"/>
          <p:nvPr/>
        </p:nvPicPr>
        <p:blipFill rotWithShape="1">
          <a:blip r:embed="rId8">
            <a:alphaModFix/>
          </a:blip>
          <a:srcRect/>
          <a:stretch/>
        </p:blipFill>
        <p:spPr>
          <a:xfrm>
            <a:off x="394770" y="4486751"/>
            <a:ext cx="1896511" cy="3863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www.nu.edu/blog/negative-effects-of-technology-on-children-what-can-you-do/" TargetMode="External"/><Relationship Id="rId3" Type="http://schemas.openxmlformats.org/officeDocument/2006/relationships/hyperlink" Target="https://www.tlu.ee/sites/default/files/HIK/hariduskonverents/Haridusteaduste%20konverents%202022.pdf" TargetMode="External"/><Relationship Id="rId7" Type="http://schemas.openxmlformats.org/officeDocument/2006/relationships/hyperlink" Target="https://littlethings.com/family-and-parenting/reasons-not-to-give-children-technology/1011436-4"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elu.tlu.ee/sites/default/files/2021-05/Digis%C3%B5ltuvuse%20infovoldik%20-ELU%20projekt_l%C3%B5plik_Versioon%20%281%29.pdf" TargetMode="External"/><Relationship Id="rId5" Type="http://schemas.openxmlformats.org/officeDocument/2006/relationships/hyperlink" Target="http://dspace.ut.ee/bitstream/handle/10062/64645/alliku_%20maarika.bak.pdf?sequence=1&amp;isAllowed=y" TargetMode="External"/><Relationship Id="rId10" Type="http://schemas.openxmlformats.org/officeDocument/2006/relationships/hyperlink" Target="https://tarkvanem.ee/digimaailm/3-6-a-laps/" TargetMode="External"/><Relationship Id="rId4" Type="http://schemas.openxmlformats.org/officeDocument/2006/relationships/hyperlink" Target="https://tarkvanem.ee/digimaailm/" TargetMode="External"/><Relationship Id="rId9" Type="http://schemas.openxmlformats.org/officeDocument/2006/relationships/hyperlink" Target="https://www.targaltinternetis.ee/lapsevanematele/nouanded/"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4"/>
          <p:cNvSpPr/>
          <p:nvPr/>
        </p:nvSpPr>
        <p:spPr>
          <a:xfrm>
            <a:off x="945127" y="1614327"/>
            <a:ext cx="4687800" cy="3181200"/>
          </a:xfrm>
          <a:prstGeom prst="rect">
            <a:avLst/>
          </a:prstGeom>
          <a:noFill/>
          <a:ln>
            <a:noFill/>
          </a:ln>
        </p:spPr>
        <p:txBody>
          <a:bodyPr spcFirstLastPara="1" wrap="square" lIns="91425" tIns="45700" rIns="91425" bIns="45700" anchor="t" anchorCtr="0">
            <a:noAutofit/>
          </a:bodyPr>
          <a:lstStyle/>
          <a:p>
            <a:pPr marL="0" marR="0" lvl="0" indent="0" algn="r" rtl="0">
              <a:lnSpc>
                <a:spcPct val="60000"/>
              </a:lnSpc>
              <a:spcBef>
                <a:spcPts val="0"/>
              </a:spcBef>
              <a:spcAft>
                <a:spcPts val="0"/>
              </a:spcAft>
              <a:buClr>
                <a:srgbClr val="000000"/>
              </a:buClr>
              <a:buSzPts val="8000"/>
              <a:buFont typeface="Arial"/>
              <a:buNone/>
            </a:pPr>
            <a:r>
              <a:rPr lang="en-US" sz="8000" b="0" i="1" u="none" strike="noStrike" cap="none">
                <a:solidFill>
                  <a:srgbClr val="EC008B"/>
                </a:solidFill>
                <a:latin typeface="Barlow Condensed Medium"/>
                <a:ea typeface="Barlow Condensed Medium"/>
                <a:cs typeface="Barlow Condensed Medium"/>
                <a:sym typeface="Barlow Condensed Medium"/>
              </a:rPr>
              <a:t>ELU</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a:p>
            <a:pPr marL="0" lvl="0" indent="0" algn="r" rtl="0">
              <a:lnSpc>
                <a:spcPct val="115000"/>
              </a:lnSpc>
              <a:spcBef>
                <a:spcPts val="0"/>
              </a:spcBef>
              <a:spcAft>
                <a:spcPts val="0"/>
              </a:spcAft>
              <a:buClr>
                <a:schemeClr val="dk1"/>
              </a:buClr>
              <a:buSzPts val="8000"/>
              <a:buFont typeface="Arial"/>
              <a:buNone/>
            </a:pPr>
            <a:endParaRPr sz="2100" i="1">
              <a:solidFill>
                <a:srgbClr val="EC008B"/>
              </a:solidFill>
              <a:highlight>
                <a:schemeClr val="lt1"/>
              </a:highlight>
              <a:latin typeface="Barlow Condensed SemiBold"/>
              <a:ea typeface="Barlow Condensed SemiBold"/>
              <a:cs typeface="Barlow Condensed SemiBold"/>
              <a:sym typeface="Barlow Condensed SemiBold"/>
            </a:endParaRPr>
          </a:p>
          <a:p>
            <a:pPr marL="0" lvl="0" indent="0" algn="r" rtl="0">
              <a:lnSpc>
                <a:spcPct val="115000"/>
              </a:lnSpc>
              <a:spcBef>
                <a:spcPts val="0"/>
              </a:spcBef>
              <a:spcAft>
                <a:spcPts val="0"/>
              </a:spcAft>
              <a:buClr>
                <a:schemeClr val="dk1"/>
              </a:buClr>
              <a:buSzPts val="8000"/>
              <a:buFont typeface="Arial"/>
              <a:buNone/>
            </a:pPr>
            <a:r>
              <a:rPr lang="en-US" sz="2100" i="1">
                <a:solidFill>
                  <a:srgbClr val="EC008B"/>
                </a:solidFill>
                <a:highlight>
                  <a:schemeClr val="lt1"/>
                </a:highlight>
                <a:latin typeface="Barlow Condensed SemiBold"/>
                <a:ea typeface="Barlow Condensed SemiBold"/>
                <a:cs typeface="Barlow Condensed SemiBold"/>
                <a:sym typeface="Barlow Condensed SemiBold"/>
              </a:rPr>
              <a:t>DIGIVAHENDITE LIIGKASUTAMISE ENNETAMISE ÕPPEMATERJAL LASTEAIALE </a:t>
            </a:r>
            <a:br>
              <a:rPr lang="en-US" sz="2100" i="1">
                <a:solidFill>
                  <a:srgbClr val="EC008B"/>
                </a:solidFill>
                <a:highlight>
                  <a:schemeClr val="lt1"/>
                </a:highlight>
                <a:latin typeface="Barlow Condensed SemiBold"/>
                <a:ea typeface="Barlow Condensed SemiBold"/>
                <a:cs typeface="Barlow Condensed SemiBold"/>
                <a:sym typeface="Barlow Condensed SemiBold"/>
              </a:rPr>
            </a:br>
            <a:r>
              <a:rPr lang="en-US" sz="2100" i="1">
                <a:solidFill>
                  <a:srgbClr val="EC008B"/>
                </a:solidFill>
                <a:highlight>
                  <a:schemeClr val="lt1"/>
                </a:highlight>
                <a:latin typeface="Barlow Condensed SemiBold"/>
                <a:ea typeface="Barlow Condensed SemiBold"/>
                <a:cs typeface="Barlow Condensed SemiBold"/>
                <a:sym typeface="Barlow Condensed SemiBold"/>
              </a:rPr>
              <a:t>NING I JA II KOOLIASTMELE</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3"/>
          <p:cNvSpPr txBox="1">
            <a:spLocks noGrp="1"/>
          </p:cNvSpPr>
          <p:nvPr>
            <p:ph type="body" idx="1"/>
          </p:nvPr>
        </p:nvSpPr>
        <p:spPr>
          <a:xfrm>
            <a:off x="0" y="0"/>
            <a:ext cx="8666700" cy="129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6000" i="1">
                <a:solidFill>
                  <a:srgbClr val="EC008B"/>
                </a:solidFill>
                <a:latin typeface="Barlow Condensed ExtraLight"/>
                <a:ea typeface="Barlow Condensed ExtraLight"/>
                <a:cs typeface="Barlow Condensed ExtraLight"/>
                <a:sym typeface="Barlow Condensed ExtraLight"/>
              </a:rPr>
              <a:t>INTERDISTSIPLINAARSUS</a:t>
            </a:r>
            <a:endParaRPr sz="2200">
              <a:solidFill>
                <a:srgbClr val="24285D"/>
              </a:solidFill>
              <a:latin typeface="Barlow Condensed"/>
              <a:ea typeface="Barlow Condensed"/>
              <a:cs typeface="Barlow Condensed"/>
              <a:sym typeface="Barlow Condensed"/>
            </a:endParaRPr>
          </a:p>
          <a:p>
            <a:pPr marL="457200" lvl="0" indent="0" algn="l" rtl="0">
              <a:lnSpc>
                <a:spcPct val="120000"/>
              </a:lnSpc>
              <a:spcBef>
                <a:spcPts val="1200"/>
              </a:spcBef>
              <a:spcAft>
                <a:spcPts val="0"/>
              </a:spcAft>
              <a:buNone/>
            </a:pPr>
            <a:endParaRPr sz="2200">
              <a:solidFill>
                <a:srgbClr val="24285D"/>
              </a:solidFill>
              <a:latin typeface="Barlow Condensed"/>
              <a:ea typeface="Barlow Condensed"/>
              <a:cs typeface="Barlow Condensed"/>
              <a:sym typeface="Barlow Condensed"/>
            </a:endParaRPr>
          </a:p>
          <a:p>
            <a:pPr marL="457200" lvl="0" indent="-342900" algn="just" rtl="0">
              <a:lnSpc>
                <a:spcPct val="100000"/>
              </a:lnSpc>
              <a:spcBef>
                <a:spcPts val="0"/>
              </a:spcBef>
              <a:spcAft>
                <a:spcPts val="0"/>
              </a:spcAft>
              <a:buClr>
                <a:srgbClr val="24285D"/>
              </a:buClr>
              <a:buSzPts val="1800"/>
              <a:buFont typeface="Barlow Condensed"/>
              <a:buChar char="-"/>
            </a:pPr>
            <a:r>
              <a:rPr lang="en-US" sz="1800">
                <a:solidFill>
                  <a:srgbClr val="24285D"/>
                </a:solidFill>
                <a:latin typeface="Barlow Condensed"/>
                <a:ea typeface="Barlow Condensed"/>
                <a:cs typeface="Barlow Condensed"/>
                <a:sym typeface="Barlow Condensed"/>
              </a:rPr>
              <a:t>Kõikide erialade esindajad panustavad, et loodav vahend vastaks laste arengutasemele ning nende vajadustele. </a:t>
            </a:r>
            <a:endParaRPr sz="1800">
              <a:solidFill>
                <a:srgbClr val="24285D"/>
              </a:solidFill>
              <a:latin typeface="Barlow Condensed"/>
              <a:ea typeface="Barlow Condensed"/>
              <a:cs typeface="Barlow Condensed"/>
              <a:sym typeface="Barlow Condensed"/>
            </a:endParaRPr>
          </a:p>
          <a:p>
            <a:pPr marL="457200" lvl="0" indent="-342900" algn="just" rtl="0">
              <a:lnSpc>
                <a:spcPct val="100000"/>
              </a:lnSpc>
              <a:spcBef>
                <a:spcPts val="1000"/>
              </a:spcBef>
              <a:spcAft>
                <a:spcPts val="0"/>
              </a:spcAft>
              <a:buClr>
                <a:srgbClr val="24285D"/>
              </a:buClr>
              <a:buSzPts val="1800"/>
              <a:buFont typeface="Barlow Condensed"/>
              <a:buChar char="-"/>
            </a:pPr>
            <a:r>
              <a:rPr lang="en-US" sz="1800">
                <a:solidFill>
                  <a:srgbClr val="24285D"/>
                </a:solidFill>
                <a:latin typeface="Barlow Condensed"/>
                <a:ea typeface="Barlow Condensed"/>
                <a:cs typeface="Barlow Condensed"/>
                <a:sym typeface="Barlow Condensed"/>
              </a:rPr>
              <a:t>Alushariduse pedagoog omab teadmisi sobivatest õpetamismeetoditest ja strateegiatest, mis on abiks õppevahendi loomisel. </a:t>
            </a:r>
            <a:endParaRPr sz="1800">
              <a:solidFill>
                <a:srgbClr val="24285D"/>
              </a:solidFill>
              <a:latin typeface="Barlow Condensed"/>
              <a:ea typeface="Barlow Condensed"/>
              <a:cs typeface="Barlow Condensed"/>
              <a:sym typeface="Barlow Condensed"/>
            </a:endParaRPr>
          </a:p>
          <a:p>
            <a:pPr marL="457200" lvl="0" indent="-342900" algn="just" rtl="0">
              <a:lnSpc>
                <a:spcPct val="100000"/>
              </a:lnSpc>
              <a:spcBef>
                <a:spcPts val="1000"/>
              </a:spcBef>
              <a:spcAft>
                <a:spcPts val="0"/>
              </a:spcAft>
              <a:buClr>
                <a:srgbClr val="24285D"/>
              </a:buClr>
              <a:buSzPts val="1800"/>
              <a:buFont typeface="Barlow Condensed"/>
              <a:buChar char="-"/>
            </a:pPr>
            <a:r>
              <a:rPr lang="en-US" sz="1800">
                <a:solidFill>
                  <a:srgbClr val="24285D"/>
                </a:solidFill>
                <a:latin typeface="Barlow Condensed"/>
                <a:ea typeface="Barlow Condensed"/>
                <a:cs typeface="Barlow Condensed"/>
                <a:sym typeface="Barlow Condensed"/>
              </a:rPr>
              <a:t>Eripedagoog toetab antud vahendi loomisel oma eripedagoogiliste teadmiste ja kogemustega.</a:t>
            </a:r>
            <a:endParaRPr sz="1800">
              <a:solidFill>
                <a:srgbClr val="24285D"/>
              </a:solidFill>
              <a:latin typeface="Barlow Condensed"/>
              <a:ea typeface="Barlow Condensed"/>
              <a:cs typeface="Barlow Condensed"/>
              <a:sym typeface="Barlow Condensed"/>
            </a:endParaRPr>
          </a:p>
          <a:p>
            <a:pPr marL="457200" lvl="0" indent="-342900" algn="just" rtl="0">
              <a:lnSpc>
                <a:spcPct val="100000"/>
              </a:lnSpc>
              <a:spcBef>
                <a:spcPts val="1000"/>
              </a:spcBef>
              <a:spcAft>
                <a:spcPts val="0"/>
              </a:spcAft>
              <a:buClr>
                <a:srgbClr val="24285D"/>
              </a:buClr>
              <a:buSzPts val="1800"/>
              <a:buFont typeface="Barlow Condensed"/>
              <a:buChar char="-"/>
            </a:pPr>
            <a:r>
              <a:rPr lang="en-US" sz="1800">
                <a:solidFill>
                  <a:srgbClr val="24285D"/>
                </a:solidFill>
                <a:latin typeface="Barlow Condensed"/>
                <a:ea typeface="Barlow Condensed"/>
                <a:cs typeface="Barlow Condensed"/>
                <a:sym typeface="Barlow Condensed"/>
              </a:rPr>
              <a:t>Haridusjuht jälgib, et loodav õppevahend on kooskõlas lasteaia õppekava eesmärkidega ja toetab laste arengut.</a:t>
            </a:r>
            <a:endParaRPr sz="1800">
              <a:solidFill>
                <a:srgbClr val="24285D"/>
              </a:solidFill>
              <a:latin typeface="Barlow Condensed"/>
              <a:ea typeface="Barlow Condensed"/>
              <a:cs typeface="Barlow Condensed"/>
              <a:sym typeface="Barlow Condensed"/>
            </a:endParaRPr>
          </a:p>
          <a:p>
            <a:pPr marL="457200" lvl="0" indent="0" algn="l" rtl="0">
              <a:lnSpc>
                <a:spcPct val="120000"/>
              </a:lnSpc>
              <a:spcBef>
                <a:spcPts val="1200"/>
              </a:spcBef>
              <a:spcAft>
                <a:spcPts val="0"/>
              </a:spcAft>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4"/>
          <p:cNvSpPr txBox="1">
            <a:spLocks noGrp="1"/>
          </p:cNvSpPr>
          <p:nvPr>
            <p:ph type="body" idx="1"/>
          </p:nvPr>
        </p:nvSpPr>
        <p:spPr>
          <a:xfrm>
            <a:off x="0" y="821425"/>
            <a:ext cx="8843700" cy="855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500">
                <a:highlight>
                  <a:srgbClr val="FFFFFF"/>
                </a:highlight>
                <a:latin typeface="Barlow Condensed"/>
                <a:ea typeface="Barlow Condensed"/>
                <a:cs typeface="Barlow Condensed"/>
                <a:sym typeface="Barlow Condensed"/>
              </a:rPr>
              <a:t>Seema, R., Heidmets, M., Konstabel, K., &amp; Varik-Maasik, E.  (2022). Teismeliste digisõltuvus, mida see tähendab. 2020 uuringu põhjal. </a:t>
            </a:r>
            <a:r>
              <a:rPr lang="en-US" sz="1500" u="sng">
                <a:highlight>
                  <a:srgbClr val="FFFFFF"/>
                </a:highlight>
                <a:latin typeface="Barlow Condensed"/>
                <a:ea typeface="Barlow Condensed"/>
                <a:cs typeface="Barlow Condensed"/>
                <a:sym typeface="Barlow Condensed"/>
                <a:hlinkClick r:id="rId3"/>
              </a:rPr>
              <a:t>https://www.tlu.ee/sites/default/files/HIK/hariduskonverents/Haridusteaduste%20konverents%202022.pdf</a:t>
            </a:r>
            <a:r>
              <a:rPr lang="en-US" sz="1500">
                <a:highlight>
                  <a:srgbClr val="FFFFFF"/>
                </a:highlight>
                <a:latin typeface="Barlow Condensed"/>
                <a:ea typeface="Barlow Condensed"/>
                <a:cs typeface="Barlow Condensed"/>
                <a:sym typeface="Barlow Condensed"/>
              </a:rPr>
              <a:t> </a:t>
            </a:r>
            <a:endParaRPr sz="1500">
              <a:highlight>
                <a:srgbClr val="FFFFFF"/>
              </a:highlight>
              <a:latin typeface="Barlow Condensed"/>
              <a:ea typeface="Barlow Condensed"/>
              <a:cs typeface="Barlow Condensed"/>
              <a:sym typeface="Barlow Condensed"/>
            </a:endParaRPr>
          </a:p>
          <a:p>
            <a:pPr marL="0" lvl="0" indent="0" algn="l" rtl="0">
              <a:lnSpc>
                <a:spcPct val="100000"/>
              </a:lnSpc>
              <a:spcBef>
                <a:spcPts val="0"/>
              </a:spcBef>
              <a:spcAft>
                <a:spcPts val="0"/>
              </a:spcAft>
              <a:buNone/>
            </a:pPr>
            <a:r>
              <a:rPr lang="en-US" sz="1500">
                <a:highlight>
                  <a:srgbClr val="FFFFFF"/>
                </a:highlight>
                <a:latin typeface="Barlow Condensed"/>
                <a:ea typeface="Barlow Condensed"/>
                <a:cs typeface="Barlow Condensed"/>
                <a:sym typeface="Barlow Condensed"/>
              </a:rPr>
              <a:t>Tervise Arengu Instituut. </a:t>
            </a:r>
            <a:r>
              <a:rPr lang="en-US" sz="1500" u="sng">
                <a:highlight>
                  <a:srgbClr val="FFFFFF"/>
                </a:highlight>
                <a:latin typeface="Barlow Condensed"/>
                <a:ea typeface="Barlow Condensed"/>
                <a:cs typeface="Barlow Condensed"/>
                <a:sym typeface="Barlow Condensed"/>
                <a:hlinkClick r:id="rId4"/>
              </a:rPr>
              <a:t>https://tarkvanem.ee/digimaailm/</a:t>
            </a:r>
            <a:endParaRPr sz="1500">
              <a:highlight>
                <a:srgbClr val="FFFFFF"/>
              </a:highlight>
              <a:latin typeface="Barlow Condensed"/>
              <a:ea typeface="Barlow Condensed"/>
              <a:cs typeface="Barlow Condensed"/>
              <a:sym typeface="Barlow Condensed"/>
            </a:endParaRPr>
          </a:p>
          <a:p>
            <a:pPr marL="0" marR="365760" lvl="0" indent="0" algn="just" rtl="0">
              <a:lnSpc>
                <a:spcPct val="100000"/>
              </a:lnSpc>
              <a:spcBef>
                <a:spcPts val="0"/>
              </a:spcBef>
              <a:spcAft>
                <a:spcPts val="0"/>
              </a:spcAft>
              <a:buNone/>
            </a:pPr>
            <a:r>
              <a:rPr lang="en-US" sz="1500">
                <a:latin typeface="Barlow Condensed"/>
                <a:ea typeface="Barlow Condensed"/>
                <a:cs typeface="Barlow Condensed"/>
                <a:sym typeface="Barlow Condensed"/>
              </a:rPr>
              <a:t>Digitehnoloogia roll 3-5 aastaste laste sotsiaalsete oskuste kujunemisel: ohud ja võimalused lasteaiaõpetajate ja lapsevanemate arusaamades - </a:t>
            </a:r>
            <a:r>
              <a:rPr lang="en-US" sz="1500" u="sng">
                <a:latin typeface="Barlow Condensed"/>
                <a:ea typeface="Barlow Condensed"/>
                <a:cs typeface="Barlow Condensed"/>
                <a:sym typeface="Barlow Condensed"/>
                <a:hlinkClick r:id="rId5"/>
              </a:rPr>
              <a:t>http://dspace.ut.ee/bitstream/handle/10062/64645/alliku_%20maarika.bak.pdf?sequence=1&amp;isAllowed=y</a:t>
            </a:r>
            <a:endParaRPr sz="1500">
              <a:latin typeface="Barlow Condensed"/>
              <a:ea typeface="Barlow Condensed"/>
              <a:cs typeface="Barlow Condensed"/>
              <a:sym typeface="Barlow Condensed"/>
            </a:endParaRPr>
          </a:p>
          <a:p>
            <a:pPr marL="0" lvl="0" indent="0" algn="l" rtl="0">
              <a:lnSpc>
                <a:spcPct val="115000"/>
              </a:lnSpc>
              <a:spcBef>
                <a:spcPts val="800"/>
              </a:spcBef>
              <a:spcAft>
                <a:spcPts val="0"/>
              </a:spcAft>
              <a:buNone/>
            </a:pPr>
            <a:r>
              <a:rPr lang="en-US" sz="1500">
                <a:latin typeface="Barlow Condensed"/>
                <a:ea typeface="Barlow Condensed"/>
                <a:cs typeface="Barlow Condensed"/>
                <a:sym typeface="Barlow Condensed"/>
              </a:rPr>
              <a:t>Infovoldik nutivahendite liigkasutamise ennetamiseks lastele 5-11 eluaastal - </a:t>
            </a:r>
            <a:r>
              <a:rPr lang="en-US" sz="1500" u="sng">
                <a:latin typeface="Barlow Condensed"/>
                <a:ea typeface="Barlow Condensed"/>
                <a:cs typeface="Barlow Condensed"/>
                <a:sym typeface="Barlow Condensed"/>
                <a:hlinkClick r:id="rId6"/>
              </a:rPr>
              <a:t>https://elu.tlu.ee/sites/default/files/2021-05/Digis%C3%B5ltuvuse%20infovoldik%20-ELU%20projekt_l%C3%B5plik_Versioon%20%281%29.pdf</a:t>
            </a:r>
            <a:endParaRPr sz="1500">
              <a:latin typeface="Barlow Condensed"/>
              <a:ea typeface="Barlow Condensed"/>
              <a:cs typeface="Barlow Condensed"/>
              <a:sym typeface="Barlow Condensed"/>
            </a:endParaRPr>
          </a:p>
          <a:p>
            <a:pPr marL="0" lvl="0" indent="0" algn="l" rtl="0">
              <a:lnSpc>
                <a:spcPct val="115000"/>
              </a:lnSpc>
              <a:spcBef>
                <a:spcPts val="0"/>
              </a:spcBef>
              <a:spcAft>
                <a:spcPts val="0"/>
              </a:spcAft>
              <a:buNone/>
            </a:pPr>
            <a:r>
              <a:rPr lang="en-US" sz="1500">
                <a:latin typeface="Barlow Condensed"/>
                <a:ea typeface="Barlow Condensed"/>
                <a:cs typeface="Barlow Condensed"/>
                <a:sym typeface="Barlow Condensed"/>
              </a:rPr>
              <a:t>10 Reasons Why You Shouldn’t Give A Child A Smartphone Or Tablet </a:t>
            </a:r>
            <a:r>
              <a:rPr lang="en-US" sz="1500" u="sng">
                <a:latin typeface="Barlow Condensed"/>
                <a:ea typeface="Barlow Condensed"/>
                <a:cs typeface="Barlow Condensed"/>
                <a:sym typeface="Barlow Condensed"/>
                <a:hlinkClick r:id="rId7"/>
              </a:rPr>
              <a:t>https://littlethings.com/family-and-parenting/reasons-not-to-give-children-technology/1011436-4</a:t>
            </a:r>
            <a:endParaRPr sz="1500">
              <a:latin typeface="Barlow Condensed"/>
              <a:ea typeface="Barlow Condensed"/>
              <a:cs typeface="Barlow Condensed"/>
              <a:sym typeface="Barlow Condensed"/>
            </a:endParaRPr>
          </a:p>
          <a:p>
            <a:pPr marL="0" lvl="0" indent="0" algn="l" rtl="0">
              <a:lnSpc>
                <a:spcPct val="115000"/>
              </a:lnSpc>
              <a:spcBef>
                <a:spcPts val="0"/>
              </a:spcBef>
              <a:spcAft>
                <a:spcPts val="0"/>
              </a:spcAft>
              <a:buNone/>
            </a:pPr>
            <a:r>
              <a:rPr lang="en-US" sz="1500">
                <a:latin typeface="Barlow Condensed"/>
                <a:ea typeface="Barlow Condensed"/>
                <a:cs typeface="Barlow Condensed"/>
                <a:sym typeface="Barlow Condensed"/>
              </a:rPr>
              <a:t>The Negative Effects of Technology on Children </a:t>
            </a:r>
            <a:r>
              <a:rPr lang="en-US" sz="1500" u="sng">
                <a:latin typeface="Barlow Condensed"/>
                <a:ea typeface="Barlow Condensed"/>
                <a:cs typeface="Barlow Condensed"/>
                <a:sym typeface="Barlow Condensed"/>
                <a:hlinkClick r:id="rId8"/>
              </a:rPr>
              <a:t>https://www.nu.edu/blog/negative-effects-of-technology-on-children-what-can-you-do/</a:t>
            </a:r>
            <a:endParaRPr sz="1500">
              <a:latin typeface="Barlow Condensed"/>
              <a:ea typeface="Barlow Condensed"/>
              <a:cs typeface="Barlow Condensed"/>
              <a:sym typeface="Barlow Condensed"/>
            </a:endParaRPr>
          </a:p>
          <a:p>
            <a:pPr marL="0" lvl="0" indent="0" algn="just" rtl="0">
              <a:lnSpc>
                <a:spcPct val="115000"/>
              </a:lnSpc>
              <a:spcBef>
                <a:spcPts val="0"/>
              </a:spcBef>
              <a:spcAft>
                <a:spcPts val="0"/>
              </a:spcAft>
              <a:buNone/>
            </a:pPr>
            <a:r>
              <a:rPr lang="en-US" sz="1500">
                <a:latin typeface="Barlow Condensed"/>
                <a:ea typeface="Barlow Condensed"/>
                <a:cs typeface="Barlow Condensed"/>
                <a:sym typeface="Barlow Condensed"/>
              </a:rPr>
              <a:t>Nõuanded - Targalt Internetis - </a:t>
            </a:r>
            <a:r>
              <a:rPr lang="en-US" sz="1500">
                <a:highlight>
                  <a:srgbClr val="FFFFFF"/>
                </a:highlight>
                <a:latin typeface="Barlow Condensed"/>
                <a:ea typeface="Barlow Condensed"/>
                <a:cs typeface="Barlow Condensed"/>
                <a:sym typeface="Barlow Condensed"/>
              </a:rPr>
              <a:t> </a:t>
            </a:r>
            <a:r>
              <a:rPr lang="en-US" sz="1500" u="sng">
                <a:latin typeface="Barlow Condensed"/>
                <a:ea typeface="Barlow Condensed"/>
                <a:cs typeface="Barlow Condensed"/>
                <a:sym typeface="Barlow Condensed"/>
                <a:hlinkClick r:id="rId9"/>
              </a:rPr>
              <a:t>https://www.targaltinternetis.ee/lapsevanematele/nouanded/</a:t>
            </a:r>
            <a:endParaRPr sz="1500">
              <a:latin typeface="Barlow Condensed"/>
              <a:ea typeface="Barlow Condensed"/>
              <a:cs typeface="Barlow Condensed"/>
              <a:sym typeface="Barlow Condensed"/>
            </a:endParaRPr>
          </a:p>
          <a:p>
            <a:pPr marL="0" lvl="0" indent="0" algn="just" rtl="0">
              <a:lnSpc>
                <a:spcPct val="115000"/>
              </a:lnSpc>
              <a:spcBef>
                <a:spcPts val="0"/>
              </a:spcBef>
              <a:spcAft>
                <a:spcPts val="0"/>
              </a:spcAft>
              <a:buNone/>
            </a:pPr>
            <a:r>
              <a:rPr lang="en-US" sz="1500">
                <a:latin typeface="Barlow Condensed"/>
                <a:ea typeface="Barlow Condensed"/>
                <a:cs typeface="Barlow Condensed"/>
                <a:sym typeface="Barlow Condensed"/>
              </a:rPr>
              <a:t>3–6-aastane laps – Tarkvanem - </a:t>
            </a:r>
            <a:r>
              <a:rPr lang="en-US" sz="1500" u="sng">
                <a:latin typeface="Barlow Condensed"/>
                <a:ea typeface="Barlow Condensed"/>
                <a:cs typeface="Barlow Condensed"/>
                <a:sym typeface="Barlow Condensed"/>
                <a:hlinkClick r:id="rId10"/>
              </a:rPr>
              <a:t>https://tarkvanem.ee/digimaailm/3-6-a-laps/</a:t>
            </a:r>
            <a:endParaRPr sz="1500">
              <a:latin typeface="Barlow Condensed"/>
              <a:ea typeface="Barlow Condensed"/>
              <a:cs typeface="Barlow Condensed"/>
              <a:sym typeface="Barlow Condensed"/>
            </a:endParaRPr>
          </a:p>
          <a:p>
            <a:pPr marL="0" lvl="0" indent="0" algn="l" rtl="0">
              <a:spcBef>
                <a:spcPts val="1000"/>
              </a:spcBef>
              <a:spcAft>
                <a:spcPts val="0"/>
              </a:spcAft>
              <a:buNone/>
            </a:pPr>
            <a:endParaRPr/>
          </a:p>
        </p:txBody>
      </p:sp>
      <p:sp>
        <p:nvSpPr>
          <p:cNvPr id="230" name="Google Shape;230;p44"/>
          <p:cNvSpPr txBox="1">
            <a:spLocks noGrp="1"/>
          </p:cNvSpPr>
          <p:nvPr>
            <p:ph type="title"/>
          </p:nvPr>
        </p:nvSpPr>
        <p:spPr>
          <a:xfrm>
            <a:off x="133200" y="0"/>
            <a:ext cx="5497500" cy="944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EC008B"/>
              </a:buClr>
              <a:buSzPts val="4000"/>
              <a:buFont typeface="Barlow Condensed ExtraLight"/>
              <a:buNone/>
            </a:pPr>
            <a:r>
              <a:rPr lang="en-US" sz="6000" i="1">
                <a:solidFill>
                  <a:srgbClr val="EC008B"/>
                </a:solidFill>
                <a:latin typeface="Barlow Condensed ExtraLight"/>
                <a:ea typeface="Barlow Condensed ExtraLight"/>
                <a:cs typeface="Barlow Condensed ExtraLight"/>
                <a:sym typeface="Barlow Condensed ExtraLight"/>
              </a:rPr>
              <a:t>TEADUSPÕHISUS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5"/>
          <p:cNvSpPr txBox="1">
            <a:spLocks noGrp="1"/>
          </p:cNvSpPr>
          <p:nvPr>
            <p:ph type="title"/>
          </p:nvPr>
        </p:nvSpPr>
        <p:spPr>
          <a:xfrm>
            <a:off x="1871899" y="1855077"/>
            <a:ext cx="5928560" cy="11583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PROJEKTI TULEMUSED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6"/>
          <p:cNvSpPr txBox="1">
            <a:spLocks noGrp="1"/>
          </p:cNvSpPr>
          <p:nvPr>
            <p:ph type="body" idx="1"/>
          </p:nvPr>
        </p:nvSpPr>
        <p:spPr>
          <a:xfrm>
            <a:off x="98350" y="705600"/>
            <a:ext cx="5143500" cy="12993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None/>
            </a:pPr>
            <a:r>
              <a:rPr lang="en-US" sz="1600">
                <a:solidFill>
                  <a:srgbClr val="24285D"/>
                </a:solidFill>
                <a:latin typeface="Barlow Condensed"/>
                <a:ea typeface="Barlow Condensed"/>
                <a:cs typeface="Barlow Condensed"/>
                <a:sym typeface="Barlow Condensed"/>
              </a:rPr>
              <a:t>Projekti käigus valmis lauamäng “Digitervis”, mis </a:t>
            </a:r>
            <a:r>
              <a:rPr lang="en-US" sz="1600">
                <a:solidFill>
                  <a:srgbClr val="262262"/>
                </a:solidFill>
                <a:latin typeface="Barlow Condensed"/>
                <a:ea typeface="Barlow Condensed"/>
                <a:cs typeface="Barlow Condensed"/>
                <a:sym typeface="Barlow Condensed"/>
              </a:rPr>
              <a:t>on</a:t>
            </a:r>
            <a:r>
              <a:rPr lang="en-US" sz="1600" b="1">
                <a:solidFill>
                  <a:srgbClr val="262262"/>
                </a:solidFill>
                <a:latin typeface="Barlow Condensed"/>
                <a:ea typeface="Barlow Condensed"/>
                <a:cs typeface="Barlow Condensed"/>
                <a:sym typeface="Barlow Condensed"/>
              </a:rPr>
              <a:t> </a:t>
            </a:r>
            <a:r>
              <a:rPr lang="en-US" sz="1600">
                <a:solidFill>
                  <a:srgbClr val="262262"/>
                </a:solidFill>
                <a:latin typeface="Barlow Condensed"/>
                <a:ea typeface="Barlow Condensed"/>
                <a:cs typeface="Barlow Condensed"/>
                <a:sym typeface="Barlow Condensed"/>
              </a:rPr>
              <a:t>lihtsate reeglitega hariv lauamäng ja on mõeldud kasutamiseks alates 5-ndast eluaastast. </a:t>
            </a:r>
            <a:endParaRPr sz="1600">
              <a:solidFill>
                <a:srgbClr val="262262"/>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None/>
            </a:pPr>
            <a:r>
              <a:rPr lang="en-US" sz="1600">
                <a:solidFill>
                  <a:srgbClr val="262262"/>
                </a:solidFill>
                <a:latin typeface="Barlow Condensed"/>
                <a:ea typeface="Barlow Condensed"/>
                <a:cs typeface="Barlow Condensed"/>
                <a:sym typeface="Barlow Condensed"/>
              </a:rPr>
              <a:t>Mäng on loodud õppevahendina, kus </a:t>
            </a:r>
            <a:r>
              <a:rPr lang="en-US" sz="1600" b="1">
                <a:solidFill>
                  <a:srgbClr val="262262"/>
                </a:solidFill>
                <a:latin typeface="Barlow Condensed"/>
                <a:ea typeface="Barlow Condensed"/>
                <a:cs typeface="Barlow Condensed"/>
                <a:sym typeface="Barlow Condensed"/>
              </a:rPr>
              <a:t>laps omandab uusi ning kinnistab olemasolevaid teadmisi digivahendite kasutamisest</a:t>
            </a:r>
            <a:r>
              <a:rPr lang="en-US" sz="1600">
                <a:solidFill>
                  <a:srgbClr val="262262"/>
                </a:solidFill>
                <a:latin typeface="Barlow Condensed"/>
                <a:ea typeface="Barlow Condensed"/>
                <a:cs typeface="Barlow Condensed"/>
                <a:sym typeface="Barlow Condensed"/>
              </a:rPr>
              <a:t>. Läbi mängu õpib laps, kuidas digivahendite liigkasutamine mõjutab meie tervist.</a:t>
            </a:r>
            <a:endParaRPr sz="1600">
              <a:latin typeface="Barlow Condensed"/>
              <a:ea typeface="Barlow Condensed"/>
              <a:cs typeface="Barlow Condensed"/>
              <a:sym typeface="Barlow Condensed"/>
            </a:endParaRPr>
          </a:p>
          <a:p>
            <a:pPr marL="342900" lvl="0" indent="-317500" algn="l" rtl="0">
              <a:lnSpc>
                <a:spcPct val="120000"/>
              </a:lnSpc>
              <a:spcBef>
                <a:spcPts val="1200"/>
              </a:spcBef>
              <a:spcAft>
                <a:spcPts val="0"/>
              </a:spcAft>
              <a:buSzPts val="1800"/>
              <a:buChar char="-"/>
            </a:pPr>
            <a:r>
              <a:rPr lang="en-US" sz="1800">
                <a:solidFill>
                  <a:srgbClr val="24285D"/>
                </a:solidFill>
                <a:latin typeface="Barlow Condensed"/>
                <a:ea typeface="Barlow Condensed"/>
                <a:cs typeface="Barlow Condensed"/>
                <a:sym typeface="Barlow Condensed"/>
              </a:rPr>
              <a:t>Mängu sai piloteeritud neljas lasteaia rühmas.</a:t>
            </a:r>
            <a:endParaRPr sz="2000"/>
          </a:p>
          <a:p>
            <a:pPr marL="342900" lvl="0" indent="-317500" algn="l" rtl="0">
              <a:lnSpc>
                <a:spcPct val="120000"/>
              </a:lnSpc>
              <a:spcBef>
                <a:spcPts val="1200"/>
              </a:spcBef>
              <a:spcAft>
                <a:spcPts val="0"/>
              </a:spcAft>
              <a:buSzPts val="1800"/>
              <a:buChar char="-"/>
            </a:pPr>
            <a:r>
              <a:rPr lang="en-US" sz="1800">
                <a:solidFill>
                  <a:srgbClr val="24285D"/>
                </a:solidFill>
                <a:latin typeface="Barlow Condensed"/>
                <a:ea typeface="Barlow Condensed"/>
                <a:cs typeface="Barlow Condensed"/>
                <a:sym typeface="Barlow Condensed"/>
              </a:rPr>
              <a:t>Lisaks osalenud sihtrühmale sai mõjutatud ka projekti liikmete elusid. Sõlmiti uued tutvused, arenes meeskonnatöö oskus, avardati teadmisi projekti teemal.</a:t>
            </a:r>
            <a:endParaRPr sz="18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None/>
            </a:pPr>
            <a:endParaRPr sz="18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
        <p:nvSpPr>
          <p:cNvPr id="242" name="Google Shape;242;p46"/>
          <p:cNvSpPr txBox="1">
            <a:spLocks noGrp="1"/>
          </p:cNvSpPr>
          <p:nvPr>
            <p:ph type="title"/>
          </p:nvPr>
        </p:nvSpPr>
        <p:spPr>
          <a:xfrm>
            <a:off x="0" y="-2"/>
            <a:ext cx="4462500" cy="705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TULEMUS</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243" name="Google Shape;243;p46"/>
          <p:cNvPicPr preferRelativeResize="0"/>
          <p:nvPr/>
        </p:nvPicPr>
        <p:blipFill rotWithShape="1">
          <a:blip r:embed="rId3">
            <a:alphaModFix amt="52000"/>
          </a:blip>
          <a:srcRect l="16667" r="16666"/>
          <a:stretch/>
        </p:blipFill>
        <p:spPr>
          <a:xfrm>
            <a:off x="4823725" y="879600"/>
            <a:ext cx="4263900" cy="4263900"/>
          </a:xfrm>
          <a:prstGeom prst="ellipse">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7"/>
          <p:cNvSpPr txBox="1">
            <a:spLocks noGrp="1"/>
          </p:cNvSpPr>
          <p:nvPr>
            <p:ph type="title"/>
          </p:nvPr>
        </p:nvSpPr>
        <p:spPr>
          <a:xfrm>
            <a:off x="1871899" y="1855077"/>
            <a:ext cx="5928560" cy="11583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JÄRELDUSED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8"/>
          <p:cNvSpPr txBox="1">
            <a:spLocks noGrp="1"/>
          </p:cNvSpPr>
          <p:nvPr>
            <p:ph type="body" idx="1"/>
          </p:nvPr>
        </p:nvSpPr>
        <p:spPr>
          <a:xfrm>
            <a:off x="477325" y="473025"/>
            <a:ext cx="8078400" cy="3780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None/>
            </a:pPr>
            <a:r>
              <a:rPr lang="en-US" sz="2000">
                <a:solidFill>
                  <a:srgbClr val="EC008B"/>
                </a:solidFill>
              </a:rPr>
              <a:t>Järelduseks</a:t>
            </a:r>
            <a:endParaRPr sz="2000">
              <a:solidFill>
                <a:srgbClr val="EC008B"/>
              </a:solidFill>
            </a:endParaRPr>
          </a:p>
          <a:p>
            <a:pPr marL="0" lvl="0" indent="0" algn="l" rtl="0">
              <a:lnSpc>
                <a:spcPct val="120000"/>
              </a:lnSpc>
              <a:spcBef>
                <a:spcPts val="1200"/>
              </a:spcBef>
              <a:spcAft>
                <a:spcPts val="0"/>
              </a:spcAft>
              <a:buNone/>
            </a:pPr>
            <a:r>
              <a:rPr lang="en-US" sz="1800">
                <a:latin typeface="Barlow Condensed"/>
                <a:ea typeface="Barlow Condensed"/>
                <a:cs typeface="Barlow Condensed"/>
                <a:sym typeface="Barlow Condensed"/>
              </a:rPr>
              <a:t>Projekti tulemustest saab järeldada, et täiskasvanutel ja lastel on digivahendite liigkasutamisest erinevad ja pigem vähesed teadmised. Antud teema on aktuaalne ja vajab rohkem tähelepanu nii lasteaias kui ka kodudes. Olemasolevate teemakohaste mänguliste materjalide järele on suurem vajadus.</a:t>
            </a:r>
            <a:endParaRPr sz="1800">
              <a:latin typeface="Barlow Condensed"/>
              <a:ea typeface="Barlow Condensed"/>
              <a:cs typeface="Barlow Condensed"/>
              <a:sym typeface="Barlow Condensed"/>
            </a:endParaRPr>
          </a:p>
          <a:p>
            <a:pPr marL="0" lvl="0" indent="0" algn="l" rtl="0">
              <a:lnSpc>
                <a:spcPct val="120000"/>
              </a:lnSpc>
              <a:spcBef>
                <a:spcPts val="1000"/>
              </a:spcBef>
              <a:spcAft>
                <a:spcPts val="0"/>
              </a:spcAft>
              <a:buNone/>
            </a:pPr>
            <a:r>
              <a:rPr lang="en-US" sz="2000">
                <a:solidFill>
                  <a:srgbClr val="EC008B"/>
                </a:solidFill>
              </a:rPr>
              <a:t>Kokkuvõtteks</a:t>
            </a:r>
            <a:endParaRPr sz="2000">
              <a:solidFill>
                <a:srgbClr val="EC008B"/>
              </a:solidFill>
            </a:endParaRPr>
          </a:p>
          <a:p>
            <a:pPr marL="0" lvl="0" indent="0" algn="l" rtl="0">
              <a:lnSpc>
                <a:spcPct val="115000"/>
              </a:lnSpc>
              <a:spcBef>
                <a:spcPts val="1000"/>
              </a:spcBef>
              <a:spcAft>
                <a:spcPts val="0"/>
              </a:spcAft>
              <a:buNone/>
            </a:pPr>
            <a:r>
              <a:rPr lang="en-US" sz="1800">
                <a:latin typeface="Barlow Condensed"/>
                <a:ea typeface="Barlow Condensed"/>
                <a:cs typeface="Barlow Condensed"/>
                <a:sym typeface="Barlow Condensed"/>
              </a:rPr>
              <a:t>Elu projektis osalemine on huvitav ja arendav kogemus kõigile projekti liikmetele, pakkudes erinevaid väljakutseid: ajaplaneerimises, meeskonnatöös, erinevate maailmavaadete sobitamises ja ühisosa leidmises. Motiveeriv on ühise eesmärgi nimel tegutseda, et saavutada koostöös kasulik tulemus.</a:t>
            </a:r>
            <a:endParaRPr sz="18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18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9"/>
          <p:cNvSpPr/>
          <p:nvPr/>
        </p:nvSpPr>
        <p:spPr>
          <a:xfrm>
            <a:off x="763501" y="1341475"/>
            <a:ext cx="4306500" cy="3181200"/>
          </a:xfrm>
          <a:prstGeom prst="rect">
            <a:avLst/>
          </a:prstGeom>
          <a:noFill/>
          <a:ln>
            <a:noFill/>
          </a:ln>
        </p:spPr>
        <p:txBody>
          <a:bodyPr spcFirstLastPara="1" wrap="square" lIns="91425" tIns="45700" rIns="91425" bIns="45700" anchor="t" anchorCtr="0">
            <a:noAutofit/>
          </a:bodyPr>
          <a:lstStyle/>
          <a:p>
            <a:pPr marL="0" marR="0" lvl="0" indent="0" algn="r" rtl="0">
              <a:lnSpc>
                <a:spcPct val="60000"/>
              </a:lnSpc>
              <a:spcBef>
                <a:spcPts val="0"/>
              </a:spcBef>
              <a:spcAft>
                <a:spcPts val="0"/>
              </a:spcAft>
              <a:buClr>
                <a:srgbClr val="000000"/>
              </a:buClr>
              <a:buSzPts val="5000"/>
              <a:buFont typeface="Arial"/>
              <a:buNone/>
            </a:pPr>
            <a:r>
              <a:rPr lang="en-US" sz="5000" b="0" i="1" u="none" strike="noStrike" cap="none">
                <a:solidFill>
                  <a:srgbClr val="EC008B"/>
                </a:solidFill>
                <a:latin typeface="Barlow Condensed Medium"/>
                <a:ea typeface="Barlow Condensed Medium"/>
                <a:cs typeface="Barlow Condensed Medium"/>
                <a:sym typeface="Barlow Condensed Medium"/>
              </a:rPr>
              <a:t>     </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a:p>
            <a:pPr marL="0" marR="0" lvl="0" indent="0" algn="r" rtl="0">
              <a:lnSpc>
                <a:spcPct val="60000"/>
              </a:lnSpc>
              <a:spcBef>
                <a:spcPts val="0"/>
              </a:spcBef>
              <a:spcAft>
                <a:spcPts val="0"/>
              </a:spcAft>
              <a:buClr>
                <a:srgbClr val="000000"/>
              </a:buClr>
              <a:buSzPts val="8000"/>
              <a:buFont typeface="Arial"/>
              <a:buNone/>
            </a:pPr>
            <a:r>
              <a:rPr lang="en-US" sz="8000" b="0" i="1" u="none" strike="noStrike" cap="none">
                <a:solidFill>
                  <a:srgbClr val="EC008B"/>
                </a:solidFill>
                <a:latin typeface="Barlow Condensed Medium"/>
                <a:ea typeface="Barlow Condensed Medium"/>
                <a:cs typeface="Barlow Condensed Medium"/>
                <a:sym typeface="Barlow Condensed Medium"/>
              </a:rPr>
              <a:t>      </a:t>
            </a:r>
            <a:r>
              <a:rPr lang="en-US" sz="8000" b="0" i="1" u="none" strike="noStrike" cap="none">
                <a:solidFill>
                  <a:srgbClr val="EC008B"/>
                </a:solidFill>
                <a:latin typeface="Barlow Condensed ExtraLight"/>
                <a:ea typeface="Barlow Condensed ExtraLight"/>
                <a:cs typeface="Barlow Condensed ExtraLight"/>
                <a:sym typeface="Barlow Condensed ExtraLight"/>
              </a:rPr>
              <a:t>TÄNAME KUULAMAST</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a:p>
            <a:pPr marL="0" marR="0" lvl="0" indent="0" algn="r" rtl="0">
              <a:lnSpc>
                <a:spcPct val="60000"/>
              </a:lnSpc>
              <a:spcBef>
                <a:spcPts val="0"/>
              </a:spcBef>
              <a:spcAft>
                <a:spcPts val="0"/>
              </a:spcAft>
              <a:buClr>
                <a:srgbClr val="000000"/>
              </a:buClr>
              <a:buSzPts val="8000"/>
              <a:buFont typeface="Arial"/>
              <a:buNone/>
            </a:pPr>
            <a:r>
              <a:rPr lang="en-US" sz="8000" b="0" i="1" u="none" strike="noStrike" cap="none">
                <a:solidFill>
                  <a:srgbClr val="EC008B"/>
                </a:solidFill>
                <a:latin typeface="Barlow Condensed Medium"/>
                <a:ea typeface="Barlow Condensed Medium"/>
                <a:cs typeface="Barlow Condensed Medium"/>
                <a:sym typeface="Barlow Condensed Medium"/>
              </a:rPr>
              <a:t>         </a:t>
            </a:r>
            <a:endParaRPr sz="8000" b="0" i="1" u="none" strike="noStrike" cap="non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5"/>
          <p:cNvSpPr txBox="1">
            <a:spLocks noGrp="1"/>
          </p:cNvSpPr>
          <p:nvPr>
            <p:ph type="title"/>
          </p:nvPr>
        </p:nvSpPr>
        <p:spPr>
          <a:xfrm>
            <a:off x="334141" y="215699"/>
            <a:ext cx="7962900" cy="92612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a:ea typeface="Barlow Condensed"/>
                <a:cs typeface="Barlow Condensed"/>
                <a:sym typeface="Barlow Condensed"/>
              </a:rPr>
              <a:t>TEEMAD</a:t>
            </a:r>
            <a:endParaRPr sz="4500" i="1">
              <a:solidFill>
                <a:srgbClr val="EC008B"/>
              </a:solidFill>
              <a:latin typeface="Barlow Condensed"/>
              <a:ea typeface="Barlow Condensed"/>
              <a:cs typeface="Barlow Condensed"/>
              <a:sym typeface="Barlow Condensed"/>
            </a:endParaRPr>
          </a:p>
        </p:txBody>
      </p:sp>
      <p:sp>
        <p:nvSpPr>
          <p:cNvPr id="155" name="Google Shape;155;p35"/>
          <p:cNvSpPr/>
          <p:nvPr/>
        </p:nvSpPr>
        <p:spPr>
          <a:xfrm>
            <a:off x="1626548" y="2287423"/>
            <a:ext cx="1833589" cy="3539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Esindatud erialad, juhendajad, partnerid</a:t>
            </a:r>
            <a:endParaRPr sz="1700" b="0" i="0" u="none" strike="noStrike" cap="none">
              <a:solidFill>
                <a:srgbClr val="24285D"/>
              </a:solidFill>
              <a:latin typeface="Barlow Condensed"/>
              <a:ea typeface="Barlow Condensed"/>
              <a:cs typeface="Barlow Condensed"/>
              <a:sym typeface="Barlow Condensed"/>
            </a:endParaRPr>
          </a:p>
        </p:txBody>
      </p:sp>
      <p:sp>
        <p:nvSpPr>
          <p:cNvPr id="156" name="Google Shape;156;p35"/>
          <p:cNvSpPr/>
          <p:nvPr/>
        </p:nvSpPr>
        <p:spPr>
          <a:xfrm>
            <a:off x="5798915" y="2300492"/>
            <a:ext cx="1982534" cy="3539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Rakendatud tegevused</a:t>
            </a:r>
            <a:endParaRPr sz="1700" b="0" i="0" u="none" strike="noStrike" cap="none">
              <a:solidFill>
                <a:srgbClr val="24285D"/>
              </a:solidFill>
              <a:latin typeface="Barlow Condensed"/>
              <a:ea typeface="Barlow Condensed"/>
              <a:cs typeface="Barlow Condensed"/>
              <a:sym typeface="Barlow Condensed"/>
            </a:endParaRPr>
          </a:p>
        </p:txBody>
      </p:sp>
      <p:sp>
        <p:nvSpPr>
          <p:cNvPr id="157" name="Google Shape;157;p35"/>
          <p:cNvSpPr/>
          <p:nvPr/>
        </p:nvSpPr>
        <p:spPr>
          <a:xfrm>
            <a:off x="1435421" y="3910738"/>
            <a:ext cx="2215841" cy="5847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Projekti teaduspõhisus ja interdistsiplinaarsus</a:t>
            </a:r>
            <a:endParaRPr sz="1700" b="0" i="0" u="none" strike="noStrike" cap="none">
              <a:solidFill>
                <a:srgbClr val="24285D"/>
              </a:solidFill>
              <a:latin typeface="Barlow Condensed"/>
              <a:ea typeface="Barlow Condensed"/>
              <a:cs typeface="Barlow Condensed"/>
              <a:sym typeface="Barlow Condensed"/>
            </a:endParaRPr>
          </a:p>
        </p:txBody>
      </p:sp>
      <p:sp>
        <p:nvSpPr>
          <p:cNvPr id="158" name="Google Shape;158;p35"/>
          <p:cNvSpPr/>
          <p:nvPr/>
        </p:nvSpPr>
        <p:spPr>
          <a:xfrm>
            <a:off x="3743547" y="2288304"/>
            <a:ext cx="1751482" cy="3539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Probleem, olulisus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ja eesmärk</a:t>
            </a:r>
            <a:endParaRPr sz="1700" b="0" i="0" u="none" strike="noStrike" cap="none">
              <a:solidFill>
                <a:srgbClr val="24285D"/>
              </a:solidFill>
              <a:latin typeface="Barlow Condensed"/>
              <a:ea typeface="Barlow Condensed"/>
              <a:cs typeface="Barlow Condensed"/>
              <a:sym typeface="Barlow Condensed"/>
            </a:endParaRPr>
          </a:p>
        </p:txBody>
      </p:sp>
      <p:pic>
        <p:nvPicPr>
          <p:cNvPr id="159" name="Google Shape;159;p35"/>
          <p:cNvPicPr preferRelativeResize="0"/>
          <p:nvPr/>
        </p:nvPicPr>
        <p:blipFill rotWithShape="1">
          <a:blip r:embed="rId3">
            <a:alphaModFix/>
          </a:blip>
          <a:srcRect/>
          <a:stretch/>
        </p:blipFill>
        <p:spPr>
          <a:xfrm>
            <a:off x="2122193" y="3030970"/>
            <a:ext cx="842298" cy="756000"/>
          </a:xfrm>
          <a:prstGeom prst="rect">
            <a:avLst/>
          </a:prstGeom>
          <a:noFill/>
          <a:ln>
            <a:noFill/>
          </a:ln>
        </p:spPr>
      </p:pic>
      <p:pic>
        <p:nvPicPr>
          <p:cNvPr id="160" name="Google Shape;160;p35"/>
          <p:cNvPicPr preferRelativeResize="0"/>
          <p:nvPr/>
        </p:nvPicPr>
        <p:blipFill rotWithShape="1">
          <a:blip r:embed="rId4">
            <a:alphaModFix/>
          </a:blip>
          <a:srcRect/>
          <a:stretch/>
        </p:blipFill>
        <p:spPr>
          <a:xfrm>
            <a:off x="4230379" y="1346926"/>
            <a:ext cx="942543" cy="720000"/>
          </a:xfrm>
          <a:prstGeom prst="rect">
            <a:avLst/>
          </a:prstGeom>
          <a:noFill/>
          <a:ln>
            <a:noFill/>
          </a:ln>
        </p:spPr>
      </p:pic>
      <p:cxnSp>
        <p:nvCxnSpPr>
          <p:cNvPr id="161" name="Google Shape;161;p35"/>
          <p:cNvCxnSpPr/>
          <p:nvPr/>
        </p:nvCxnSpPr>
        <p:spPr>
          <a:xfrm flipH="1">
            <a:off x="3520889" y="1371266"/>
            <a:ext cx="164726" cy="659800"/>
          </a:xfrm>
          <a:prstGeom prst="straightConnector1">
            <a:avLst/>
          </a:prstGeom>
          <a:noFill/>
          <a:ln w="53975" cap="flat" cmpd="sng">
            <a:solidFill>
              <a:srgbClr val="BE1E2D"/>
            </a:solidFill>
            <a:prstDash val="solid"/>
            <a:miter lim="800000"/>
            <a:headEnd type="none" w="sm" len="sm"/>
            <a:tailEnd type="none" w="sm" len="sm"/>
          </a:ln>
        </p:spPr>
      </p:cxnSp>
      <p:pic>
        <p:nvPicPr>
          <p:cNvPr id="162" name="Google Shape;162;p35"/>
          <p:cNvPicPr preferRelativeResize="0"/>
          <p:nvPr/>
        </p:nvPicPr>
        <p:blipFill rotWithShape="1">
          <a:blip r:embed="rId5">
            <a:alphaModFix/>
          </a:blip>
          <a:srcRect/>
          <a:stretch/>
        </p:blipFill>
        <p:spPr>
          <a:xfrm>
            <a:off x="6279945" y="1322539"/>
            <a:ext cx="877137" cy="756000"/>
          </a:xfrm>
          <a:prstGeom prst="rect">
            <a:avLst/>
          </a:prstGeom>
          <a:noFill/>
          <a:ln>
            <a:noFill/>
          </a:ln>
        </p:spPr>
      </p:pic>
      <p:pic>
        <p:nvPicPr>
          <p:cNvPr id="163" name="Google Shape;163;p35"/>
          <p:cNvPicPr preferRelativeResize="0"/>
          <p:nvPr/>
        </p:nvPicPr>
        <p:blipFill rotWithShape="1">
          <a:blip r:embed="rId6">
            <a:alphaModFix/>
          </a:blip>
          <a:srcRect/>
          <a:stretch/>
        </p:blipFill>
        <p:spPr>
          <a:xfrm>
            <a:off x="2189817" y="1167066"/>
            <a:ext cx="707052" cy="864000"/>
          </a:xfrm>
          <a:prstGeom prst="rect">
            <a:avLst/>
          </a:prstGeom>
          <a:noFill/>
          <a:ln>
            <a:noFill/>
          </a:ln>
        </p:spPr>
      </p:pic>
      <p:cxnSp>
        <p:nvCxnSpPr>
          <p:cNvPr id="164" name="Google Shape;164;p35"/>
          <p:cNvCxnSpPr/>
          <p:nvPr/>
        </p:nvCxnSpPr>
        <p:spPr>
          <a:xfrm flipH="1">
            <a:off x="5604473" y="1365821"/>
            <a:ext cx="164726" cy="659800"/>
          </a:xfrm>
          <a:prstGeom prst="straightConnector1">
            <a:avLst/>
          </a:prstGeom>
          <a:noFill/>
          <a:ln w="53975" cap="flat" cmpd="sng">
            <a:solidFill>
              <a:srgbClr val="BE1E2D"/>
            </a:solidFill>
            <a:prstDash val="solid"/>
            <a:miter lim="800000"/>
            <a:headEnd type="none" w="sm" len="sm"/>
            <a:tailEnd type="none" w="sm" len="sm"/>
          </a:ln>
        </p:spPr>
      </p:cxnSp>
      <p:cxnSp>
        <p:nvCxnSpPr>
          <p:cNvPr id="165" name="Google Shape;165;p35"/>
          <p:cNvCxnSpPr/>
          <p:nvPr/>
        </p:nvCxnSpPr>
        <p:spPr>
          <a:xfrm flipH="1">
            <a:off x="7667828" y="1345332"/>
            <a:ext cx="164726" cy="659800"/>
          </a:xfrm>
          <a:prstGeom prst="straightConnector1">
            <a:avLst/>
          </a:prstGeom>
          <a:noFill/>
          <a:ln w="53975" cap="flat" cmpd="sng">
            <a:solidFill>
              <a:srgbClr val="BE1E2D"/>
            </a:solidFill>
            <a:prstDash val="solid"/>
            <a:miter lim="800000"/>
            <a:headEnd type="none" w="sm" len="sm"/>
            <a:tailEnd type="none" w="sm" len="sm"/>
          </a:ln>
        </p:spPr>
      </p:cxnSp>
      <p:cxnSp>
        <p:nvCxnSpPr>
          <p:cNvPr id="166" name="Google Shape;166;p35"/>
          <p:cNvCxnSpPr/>
          <p:nvPr/>
        </p:nvCxnSpPr>
        <p:spPr>
          <a:xfrm flipH="1">
            <a:off x="3518171" y="3176670"/>
            <a:ext cx="164726" cy="659800"/>
          </a:xfrm>
          <a:prstGeom prst="straightConnector1">
            <a:avLst/>
          </a:prstGeom>
          <a:noFill/>
          <a:ln w="53975" cap="flat" cmpd="sng">
            <a:solidFill>
              <a:srgbClr val="BE1E2D"/>
            </a:solidFill>
            <a:prstDash val="solid"/>
            <a:miter lim="800000"/>
            <a:headEnd type="none" w="sm" len="sm"/>
            <a:tailEnd type="none" w="sm" len="sm"/>
          </a:ln>
        </p:spPr>
      </p:cxnSp>
      <p:sp>
        <p:nvSpPr>
          <p:cNvPr id="167" name="Google Shape;167;p35"/>
          <p:cNvSpPr/>
          <p:nvPr/>
        </p:nvSpPr>
        <p:spPr>
          <a:xfrm>
            <a:off x="3651262" y="3910738"/>
            <a:ext cx="2026976" cy="61555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Projekti tulemused</a:t>
            </a:r>
            <a:endParaRPr sz="1700" b="0" i="0" u="none" strike="noStrike" cap="none">
              <a:solidFill>
                <a:srgbClr val="24285D"/>
              </a:solidFill>
              <a:latin typeface="Barlow Condensed"/>
              <a:ea typeface="Barlow Condensed"/>
              <a:cs typeface="Barlow Condensed"/>
              <a:sym typeface="Barlow Condensed"/>
            </a:endParaRPr>
          </a:p>
        </p:txBody>
      </p:sp>
      <p:pic>
        <p:nvPicPr>
          <p:cNvPr id="168" name="Google Shape;168;p35" descr="https://lh3.googleusercontent.com/6GRNvr0XC57ugURaw1plr6KpZzvLKf0I7B51Xxj3RjpFX8W7FKeMtM6hp9gL9HooSOcREv9EcuB943mobwUqA_aeuSSawZ3aisXNWAeYwGWK2ttY84p9fqKFbDdCTZMPvQRvJNU"/>
          <p:cNvPicPr preferRelativeResize="0"/>
          <p:nvPr/>
        </p:nvPicPr>
        <p:blipFill rotWithShape="1">
          <a:blip r:embed="rId7">
            <a:alphaModFix/>
          </a:blip>
          <a:srcRect/>
          <a:stretch/>
        </p:blipFill>
        <p:spPr>
          <a:xfrm>
            <a:off x="4315591" y="3105068"/>
            <a:ext cx="770880" cy="780187"/>
          </a:xfrm>
          <a:prstGeom prst="rect">
            <a:avLst/>
          </a:prstGeom>
          <a:noFill/>
          <a:ln>
            <a:noFill/>
          </a:ln>
        </p:spPr>
      </p:pic>
      <p:cxnSp>
        <p:nvCxnSpPr>
          <p:cNvPr id="169" name="Google Shape;169;p35"/>
          <p:cNvCxnSpPr/>
          <p:nvPr/>
        </p:nvCxnSpPr>
        <p:spPr>
          <a:xfrm flipH="1">
            <a:off x="5604473" y="3176670"/>
            <a:ext cx="164726" cy="659800"/>
          </a:xfrm>
          <a:prstGeom prst="straightConnector1">
            <a:avLst/>
          </a:prstGeom>
          <a:noFill/>
          <a:ln w="53975" cap="flat" cmpd="sng">
            <a:solidFill>
              <a:srgbClr val="BE1E2D"/>
            </a:solidFill>
            <a:prstDash val="solid"/>
            <a:miter lim="800000"/>
            <a:headEnd type="none" w="sm" len="sm"/>
            <a:tailEnd type="none" w="sm" len="sm"/>
          </a:ln>
        </p:spPr>
      </p:cxnSp>
      <p:pic>
        <p:nvPicPr>
          <p:cNvPr id="170" name="Google Shape;170;p35" descr="https://lh5.googleusercontent.com/IPLV0Xop8TqtOrsMj4uY4bc4juzDvSwMp_mS5JL-1tnM2FdNLkf9p2skoZROQr0U2DlVa2Fgkvshy3sS7S_s8QCNFpIWNBzcBPFXtQTsqIiRKF9B7yAvCRXLMBYVGQuQs9eGvQo"/>
          <p:cNvPicPr preferRelativeResize="0"/>
          <p:nvPr/>
        </p:nvPicPr>
        <p:blipFill rotWithShape="1">
          <a:blip r:embed="rId8">
            <a:alphaModFix/>
          </a:blip>
          <a:srcRect/>
          <a:stretch/>
        </p:blipFill>
        <p:spPr>
          <a:xfrm>
            <a:off x="6342943" y="3133893"/>
            <a:ext cx="996687" cy="761455"/>
          </a:xfrm>
          <a:prstGeom prst="rect">
            <a:avLst/>
          </a:prstGeom>
          <a:noFill/>
          <a:ln>
            <a:noFill/>
          </a:ln>
        </p:spPr>
      </p:pic>
      <p:sp>
        <p:nvSpPr>
          <p:cNvPr id="171" name="Google Shape;171;p35"/>
          <p:cNvSpPr/>
          <p:nvPr/>
        </p:nvSpPr>
        <p:spPr>
          <a:xfrm>
            <a:off x="5867103" y="3895348"/>
            <a:ext cx="2026976" cy="61555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24285D"/>
                </a:solidFill>
                <a:latin typeface="Barlow Condensed"/>
                <a:ea typeface="Barlow Condensed"/>
                <a:cs typeface="Barlow Condensed"/>
                <a:sym typeface="Barlow Condensed"/>
              </a:rPr>
              <a:t>Järeldused</a:t>
            </a:r>
            <a:endParaRPr sz="1700" b="0" i="0" u="none" strike="noStrike" cap="none">
              <a:solidFill>
                <a:srgbClr val="24285D"/>
              </a:solidFill>
              <a:latin typeface="Barlow Condensed"/>
              <a:ea typeface="Barlow Condensed"/>
              <a:cs typeface="Barlow Condensed"/>
              <a:sym typeface="Barlow Condensed"/>
            </a:endParaRPr>
          </a:p>
        </p:txBody>
      </p:sp>
      <p:cxnSp>
        <p:nvCxnSpPr>
          <p:cNvPr id="172" name="Google Shape;172;p35"/>
          <p:cNvCxnSpPr/>
          <p:nvPr/>
        </p:nvCxnSpPr>
        <p:spPr>
          <a:xfrm flipH="1">
            <a:off x="7665267" y="3176670"/>
            <a:ext cx="164726" cy="659800"/>
          </a:xfrm>
          <a:prstGeom prst="straightConnector1">
            <a:avLst/>
          </a:prstGeom>
          <a:noFill/>
          <a:ln w="53975" cap="flat" cmpd="sng">
            <a:solidFill>
              <a:srgbClr val="BE1E2D"/>
            </a:solidFill>
            <a:prstDash val="solid"/>
            <a:miter lim="800000"/>
            <a:headEnd type="none" w="sm" len="sm"/>
            <a:tailEnd type="none" w="sm" len="sm"/>
          </a:ln>
        </p:spPr>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6"/>
          <p:cNvSpPr txBox="1">
            <a:spLocks noGrp="1"/>
          </p:cNvSpPr>
          <p:nvPr>
            <p:ph type="subTitle" idx="4294967295"/>
          </p:nvPr>
        </p:nvSpPr>
        <p:spPr>
          <a:xfrm>
            <a:off x="573612" y="176086"/>
            <a:ext cx="4781997" cy="4803418"/>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1000"/>
              </a:spcBef>
              <a:spcAft>
                <a:spcPts val="0"/>
              </a:spcAft>
              <a:buClr>
                <a:srgbClr val="9B002B"/>
              </a:buClr>
              <a:buSzPts val="2000"/>
              <a:buFont typeface="Merriweather Sans"/>
              <a:buNone/>
            </a:pPr>
            <a:r>
              <a:rPr lang="en-US" sz="2400" b="0" i="0" u="none" strike="noStrike" cap="none" dirty="0" err="1">
                <a:solidFill>
                  <a:srgbClr val="002060"/>
                </a:solidFill>
                <a:latin typeface="Barlow Condensed Medium"/>
                <a:ea typeface="Barlow Condensed Medium"/>
                <a:cs typeface="Barlow Condensed Medium"/>
                <a:sym typeface="Barlow Condensed Medium"/>
              </a:rPr>
              <a:t>Esindatud</a:t>
            </a:r>
            <a:r>
              <a:rPr lang="en-US" sz="2400" b="0" i="0" u="none" strike="noStrike" cap="none" dirty="0">
                <a:solidFill>
                  <a:srgbClr val="002060"/>
                </a:solidFill>
                <a:latin typeface="Barlow Condensed Medium"/>
                <a:ea typeface="Barlow Condensed Medium"/>
                <a:cs typeface="Barlow Condensed Medium"/>
                <a:sym typeface="Barlow Condensed Medium"/>
              </a:rPr>
              <a:t> </a:t>
            </a:r>
            <a:r>
              <a:rPr lang="en-US" sz="2400" b="0" i="0" u="none" strike="noStrike" cap="none" dirty="0" err="1">
                <a:solidFill>
                  <a:srgbClr val="002060"/>
                </a:solidFill>
                <a:latin typeface="Barlow Condensed Medium"/>
                <a:ea typeface="Barlow Condensed Medium"/>
                <a:cs typeface="Barlow Condensed Medium"/>
                <a:sym typeface="Barlow Condensed Medium"/>
              </a:rPr>
              <a:t>erialad</a:t>
            </a:r>
            <a:r>
              <a:rPr lang="en-US" sz="2400" b="0" i="0" u="none" strike="noStrike" cap="none" dirty="0">
                <a:solidFill>
                  <a:srgbClr val="002060"/>
                </a:solidFill>
                <a:latin typeface="Barlow Condensed Medium"/>
                <a:ea typeface="Barlow Condensed Medium"/>
                <a:cs typeface="Barlow Condensed Medium"/>
                <a:sym typeface="Barlow Condensed Medium"/>
              </a:rPr>
              <a:t>: </a:t>
            </a: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20000"/>
              </a:lnSpc>
              <a:spcBef>
                <a:spcPts val="1000"/>
              </a:spcBef>
              <a:spcAft>
                <a:spcPts val="0"/>
              </a:spcAft>
              <a:buClr>
                <a:srgbClr val="9B002B"/>
              </a:buClr>
              <a:buSzPts val="2000"/>
              <a:buFont typeface="Merriweather Sans"/>
              <a:buNone/>
            </a:pPr>
            <a:r>
              <a:rPr lang="en-US" sz="1800" i="1" dirty="0" err="1">
                <a:solidFill>
                  <a:srgbClr val="002060"/>
                </a:solidFill>
                <a:latin typeface="Barlow Condensed"/>
                <a:ea typeface="Barlow Condensed"/>
                <a:cs typeface="Barlow Condensed"/>
                <a:sym typeface="Barlow Condensed"/>
              </a:rPr>
              <a:t>Alusharidus</a:t>
            </a:r>
            <a:r>
              <a:rPr lang="et-EE" sz="1800" i="1" dirty="0">
                <a:solidFill>
                  <a:srgbClr val="002060"/>
                </a:solidFill>
                <a:latin typeface="Barlow Condensed"/>
                <a:ea typeface="Barlow Condensed"/>
                <a:cs typeface="Barlow Condensed"/>
                <a:sym typeface="Barlow Condensed"/>
              </a:rPr>
              <a:t>- Marget </a:t>
            </a:r>
            <a:r>
              <a:rPr lang="et-EE" sz="1800" i="1" dirty="0" err="1">
                <a:solidFill>
                  <a:srgbClr val="002060"/>
                </a:solidFill>
                <a:latin typeface="Barlow Condensed"/>
                <a:ea typeface="Barlow Condensed"/>
                <a:cs typeface="Barlow Condensed"/>
                <a:sym typeface="Barlow Condensed"/>
              </a:rPr>
              <a:t>Kaldma</a:t>
            </a:r>
            <a:r>
              <a:rPr lang="et-EE" sz="1800" i="1" dirty="0">
                <a:solidFill>
                  <a:srgbClr val="002060"/>
                </a:solidFill>
                <a:latin typeface="Barlow Condensed"/>
                <a:ea typeface="Barlow Condensed"/>
                <a:cs typeface="Barlow Condensed"/>
                <a:sym typeface="Barlow Condensed"/>
              </a:rPr>
              <a:t>, Triinu Sarapik, Ingrid </a:t>
            </a:r>
            <a:r>
              <a:rPr lang="et-EE" sz="1800" i="1" dirty="0" err="1">
                <a:solidFill>
                  <a:srgbClr val="002060"/>
                </a:solidFill>
                <a:latin typeface="Barlow Condensed"/>
                <a:ea typeface="Barlow Condensed"/>
                <a:cs typeface="Barlow Condensed"/>
                <a:sym typeface="Barlow Condensed"/>
              </a:rPr>
              <a:t>Toomse</a:t>
            </a: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20000"/>
              </a:lnSpc>
              <a:spcBef>
                <a:spcPts val="1000"/>
              </a:spcBef>
              <a:spcAft>
                <a:spcPts val="0"/>
              </a:spcAft>
              <a:buClr>
                <a:srgbClr val="9B002B"/>
              </a:buClr>
              <a:buSzPts val="2000"/>
              <a:buFont typeface="Merriweather Sans"/>
              <a:buNone/>
            </a:pPr>
            <a:r>
              <a:rPr lang="en-US" sz="1800" i="1" dirty="0" err="1">
                <a:solidFill>
                  <a:srgbClr val="002060"/>
                </a:solidFill>
                <a:latin typeface="Barlow Condensed"/>
                <a:ea typeface="Barlow Condensed"/>
                <a:cs typeface="Barlow Condensed"/>
                <a:sym typeface="Barlow Condensed"/>
              </a:rPr>
              <a:t>Eripedagoogika</a:t>
            </a:r>
            <a:r>
              <a:rPr lang="et-EE" sz="1800" i="1" dirty="0">
                <a:solidFill>
                  <a:srgbClr val="002060"/>
                </a:solidFill>
                <a:latin typeface="Barlow Condensed"/>
                <a:ea typeface="Barlow Condensed"/>
                <a:cs typeface="Barlow Condensed"/>
                <a:sym typeface="Barlow Condensed"/>
              </a:rPr>
              <a:t>- Carmen </a:t>
            </a:r>
            <a:r>
              <a:rPr lang="et-EE" sz="1800" i="1" dirty="0" err="1">
                <a:solidFill>
                  <a:srgbClr val="002060"/>
                </a:solidFill>
                <a:latin typeface="Barlow Condensed"/>
                <a:ea typeface="Barlow Condensed"/>
                <a:cs typeface="Barlow Condensed"/>
                <a:sym typeface="Barlow Condensed"/>
              </a:rPr>
              <a:t>Deklau</a:t>
            </a:r>
            <a:r>
              <a:rPr lang="et-EE" sz="1800" i="1" dirty="0">
                <a:solidFill>
                  <a:srgbClr val="002060"/>
                </a:solidFill>
                <a:latin typeface="Barlow Condensed"/>
                <a:ea typeface="Barlow Condensed"/>
                <a:cs typeface="Barlow Condensed"/>
                <a:sym typeface="Barlow Condensed"/>
              </a:rPr>
              <a:t>, Kaidi Kusmann</a:t>
            </a: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20000"/>
              </a:lnSpc>
              <a:spcBef>
                <a:spcPts val="1000"/>
              </a:spcBef>
              <a:spcAft>
                <a:spcPts val="0"/>
              </a:spcAft>
              <a:buClr>
                <a:srgbClr val="9B002B"/>
              </a:buClr>
              <a:buSzPts val="2000"/>
              <a:buFont typeface="Merriweather Sans"/>
              <a:buNone/>
            </a:pPr>
            <a:r>
              <a:rPr lang="en-US" sz="1800" i="1" dirty="0" err="1">
                <a:solidFill>
                  <a:srgbClr val="002060"/>
                </a:solidFill>
                <a:latin typeface="Barlow Condensed"/>
                <a:ea typeface="Barlow Condensed"/>
                <a:cs typeface="Barlow Condensed"/>
                <a:sym typeface="Barlow Condensed"/>
              </a:rPr>
              <a:t>Haridusjuhtimine</a:t>
            </a:r>
            <a:r>
              <a:rPr lang="et-EE" sz="1800" i="1">
                <a:solidFill>
                  <a:srgbClr val="002060"/>
                </a:solidFill>
                <a:latin typeface="Barlow Condensed"/>
                <a:ea typeface="Barlow Condensed"/>
                <a:cs typeface="Barlow Condensed"/>
                <a:sym typeface="Barlow Condensed"/>
              </a:rPr>
              <a:t>- Kadi </a:t>
            </a:r>
            <a:r>
              <a:rPr lang="et-EE" sz="1800" i="1" dirty="0" err="1">
                <a:solidFill>
                  <a:srgbClr val="002060"/>
                </a:solidFill>
                <a:latin typeface="Barlow Condensed"/>
                <a:ea typeface="Barlow Condensed"/>
                <a:cs typeface="Barlow Condensed"/>
                <a:sym typeface="Barlow Condensed"/>
              </a:rPr>
              <a:t>Rohelpuu</a:t>
            </a: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20000"/>
              </a:lnSpc>
              <a:spcBef>
                <a:spcPts val="1000"/>
              </a:spcBef>
              <a:spcAft>
                <a:spcPts val="0"/>
              </a:spcAft>
              <a:buClr>
                <a:srgbClr val="9B002B"/>
              </a:buClr>
              <a:buSzPts val="2000"/>
              <a:buFont typeface="Merriweather Sans"/>
              <a:buNone/>
            </a:pP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20000"/>
              </a:lnSpc>
              <a:spcBef>
                <a:spcPts val="1000"/>
              </a:spcBef>
              <a:spcAft>
                <a:spcPts val="0"/>
              </a:spcAft>
              <a:buClr>
                <a:srgbClr val="9B002B"/>
              </a:buClr>
              <a:buSzPts val="2000"/>
              <a:buFont typeface="Merriweather Sans"/>
              <a:buNone/>
            </a:pPr>
            <a:r>
              <a:rPr lang="en-US" sz="2400" b="0" i="0" u="none" strike="noStrike" cap="none" dirty="0" err="1">
                <a:solidFill>
                  <a:srgbClr val="002060"/>
                </a:solidFill>
                <a:latin typeface="Barlow Condensed Medium"/>
                <a:ea typeface="Barlow Condensed Medium"/>
                <a:cs typeface="Barlow Condensed Medium"/>
                <a:sym typeface="Barlow Condensed Medium"/>
              </a:rPr>
              <a:t>Juhendaja</a:t>
            </a:r>
            <a:r>
              <a:rPr lang="en-US" sz="2400" b="0" i="0" u="none" strike="noStrike" cap="none" dirty="0">
                <a:solidFill>
                  <a:srgbClr val="002060"/>
                </a:solidFill>
                <a:latin typeface="Barlow Condensed Medium"/>
                <a:ea typeface="Barlow Condensed Medium"/>
                <a:cs typeface="Barlow Condensed Medium"/>
                <a:sym typeface="Barlow Condensed Medium"/>
              </a:rPr>
              <a:t>(-d): </a:t>
            </a: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20000"/>
              </a:lnSpc>
              <a:spcBef>
                <a:spcPts val="1000"/>
              </a:spcBef>
              <a:spcAft>
                <a:spcPts val="0"/>
              </a:spcAft>
              <a:buClr>
                <a:srgbClr val="9B002B"/>
              </a:buClr>
              <a:buSzPts val="2000"/>
              <a:buFont typeface="Merriweather Sans"/>
              <a:buNone/>
            </a:pPr>
            <a:r>
              <a:rPr lang="en-US" sz="1800" i="1" dirty="0">
                <a:solidFill>
                  <a:srgbClr val="002060"/>
                </a:solidFill>
                <a:latin typeface="Barlow Condensed"/>
                <a:ea typeface="Barlow Condensed"/>
                <a:cs typeface="Barlow Condensed"/>
                <a:sym typeface="Barlow Condensed"/>
              </a:rPr>
              <a:t>Riin Seema, Arno </a:t>
            </a:r>
            <a:r>
              <a:rPr lang="en-US" sz="1800" i="1" dirty="0" err="1">
                <a:solidFill>
                  <a:srgbClr val="002060"/>
                </a:solidFill>
                <a:latin typeface="Barlow Condensed"/>
                <a:ea typeface="Barlow Condensed"/>
                <a:cs typeface="Barlow Condensed"/>
                <a:sym typeface="Barlow Condensed"/>
              </a:rPr>
              <a:t>Baltin</a:t>
            </a: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20000"/>
              </a:lnSpc>
              <a:spcBef>
                <a:spcPts val="1000"/>
              </a:spcBef>
              <a:spcAft>
                <a:spcPts val="0"/>
              </a:spcAft>
              <a:buClr>
                <a:srgbClr val="9B002B"/>
              </a:buClr>
              <a:buSzPts val="2000"/>
              <a:buFont typeface="Merriweather Sans"/>
              <a:buNone/>
            </a:pP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20000"/>
              </a:lnSpc>
              <a:spcBef>
                <a:spcPts val="1000"/>
              </a:spcBef>
              <a:spcAft>
                <a:spcPts val="0"/>
              </a:spcAft>
              <a:buClr>
                <a:srgbClr val="9B002B"/>
              </a:buClr>
              <a:buSzPts val="2000"/>
              <a:buFont typeface="Merriweather Sans"/>
              <a:buNone/>
            </a:pPr>
            <a:endParaRPr sz="1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37"/>
          <p:cNvSpPr txBox="1">
            <a:spLocks noGrp="1"/>
          </p:cNvSpPr>
          <p:nvPr>
            <p:ph type="title"/>
          </p:nvPr>
        </p:nvSpPr>
        <p:spPr>
          <a:xfrm>
            <a:off x="2091328" y="2296399"/>
            <a:ext cx="5928560" cy="11583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PROBLEEM, OLULISUS </a:t>
            </a:r>
            <a:br>
              <a:rPr lang="en-US" sz="6000">
                <a:solidFill>
                  <a:srgbClr val="EC008B"/>
                </a:solidFill>
                <a:latin typeface="Barlow Condensed ExtraLight"/>
                <a:ea typeface="Barlow Condensed ExtraLight"/>
                <a:cs typeface="Barlow Condensed ExtraLight"/>
                <a:sym typeface="Barlow Condensed ExtraLight"/>
              </a:rPr>
            </a:br>
            <a:r>
              <a:rPr lang="en-US" sz="6000">
                <a:solidFill>
                  <a:srgbClr val="EC008B"/>
                </a:solidFill>
                <a:latin typeface="Barlow Condensed ExtraLight"/>
                <a:ea typeface="Barlow Condensed ExtraLight"/>
                <a:cs typeface="Barlow Condensed ExtraLight"/>
                <a:sym typeface="Barlow Condensed ExtraLight"/>
              </a:rPr>
              <a:t>JA EESMÄRK</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8"/>
          <p:cNvSpPr txBox="1">
            <a:spLocks noGrp="1"/>
          </p:cNvSpPr>
          <p:nvPr>
            <p:ph type="body" idx="1"/>
          </p:nvPr>
        </p:nvSpPr>
        <p:spPr>
          <a:xfrm>
            <a:off x="0" y="921725"/>
            <a:ext cx="5627100" cy="7140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1200"/>
              </a:spcBef>
              <a:spcAft>
                <a:spcPts val="0"/>
              </a:spcAft>
              <a:buSzPts val="1800"/>
              <a:buFont typeface="Barlow Condensed"/>
              <a:buChar char="-"/>
            </a:pPr>
            <a:r>
              <a:rPr lang="en-US" sz="1800">
                <a:latin typeface="Barlow Condensed"/>
                <a:ea typeface="Barlow Condensed"/>
                <a:cs typeface="Barlow Condensed"/>
                <a:sym typeface="Barlow Condensed"/>
              </a:rPr>
              <a:t>Ühiskonnas on märgata üha rohkem digivahendite ebatervislikku kasutamist. </a:t>
            </a:r>
            <a:endParaRPr sz="1800">
              <a:latin typeface="Barlow Condensed"/>
              <a:ea typeface="Barlow Condensed"/>
              <a:cs typeface="Barlow Condensed"/>
              <a:sym typeface="Barlow Condensed"/>
            </a:endParaRPr>
          </a:p>
          <a:p>
            <a:pPr marL="457200" lvl="0" indent="-342900" algn="l" rtl="0">
              <a:lnSpc>
                <a:spcPct val="120000"/>
              </a:lnSpc>
              <a:spcBef>
                <a:spcPts val="0"/>
              </a:spcBef>
              <a:spcAft>
                <a:spcPts val="0"/>
              </a:spcAft>
              <a:buSzPts val="1800"/>
              <a:buFont typeface="Barlow Condensed"/>
              <a:buChar char="-"/>
            </a:pPr>
            <a:r>
              <a:rPr lang="en-US" sz="1800">
                <a:latin typeface="Barlow Condensed"/>
                <a:ea typeface="Barlow Condensed"/>
                <a:cs typeface="Barlow Condensed"/>
                <a:sym typeface="Barlow Condensed"/>
              </a:rPr>
              <a:t>Probleemi kinnitavad 2020 ja 2022 aastal läbiviidud teadusuuringud (TLÜ Haridusinnovatsiooni keskus), mille kohaselt veedavad Eesti teismelised digivahendites rohkem aega, kui see neile tervislik on. </a:t>
            </a:r>
            <a:endParaRPr sz="1800">
              <a:latin typeface="Barlow Condensed"/>
              <a:ea typeface="Barlow Condensed"/>
              <a:cs typeface="Barlow Condensed"/>
              <a:sym typeface="Barlow Condensed"/>
            </a:endParaRPr>
          </a:p>
          <a:p>
            <a:pPr marL="457200" lvl="0" indent="-342900" algn="l" rtl="0">
              <a:lnSpc>
                <a:spcPct val="120000"/>
              </a:lnSpc>
              <a:spcBef>
                <a:spcPts val="0"/>
              </a:spcBef>
              <a:spcAft>
                <a:spcPts val="0"/>
              </a:spcAft>
              <a:buSzPts val="1800"/>
              <a:buFont typeface="Barlow Condensed"/>
              <a:buChar char="-"/>
            </a:pPr>
            <a:r>
              <a:rPr lang="en-US" sz="1800">
                <a:latin typeface="Barlow Condensed"/>
                <a:ea typeface="Barlow Condensed"/>
                <a:cs typeface="Barlow Condensed"/>
                <a:sym typeface="Barlow Condensed"/>
              </a:rPr>
              <a:t>Antud teema on väga oluline ja aktuaalne, kuna teadmised digivahendite tervislikust kasutamisest ei ole veel jõudnud kõikidesse Eesti haridusasutustesse ning peredesse.</a:t>
            </a:r>
            <a:endParaRPr sz="1800">
              <a:latin typeface="Barlow Condensed"/>
              <a:ea typeface="Barlow Condensed"/>
              <a:cs typeface="Barlow Condensed"/>
              <a:sym typeface="Barlow Condensed"/>
            </a:endParaRPr>
          </a:p>
          <a:p>
            <a:pPr marL="0" lvl="0" indent="0" algn="just" rtl="0">
              <a:lnSpc>
                <a:spcPct val="100000"/>
              </a:lnSpc>
              <a:spcBef>
                <a:spcPts val="0"/>
              </a:spcBef>
              <a:spcAft>
                <a:spcPts val="0"/>
              </a:spcAft>
              <a:buClr>
                <a:schemeClr val="dk1"/>
              </a:buClr>
              <a:buSzPts val="1100"/>
              <a:buFont typeface="Arial"/>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
        <p:nvSpPr>
          <p:cNvPr id="190" name="Google Shape;190;p38"/>
          <p:cNvSpPr txBox="1">
            <a:spLocks noGrp="1"/>
          </p:cNvSpPr>
          <p:nvPr>
            <p:ph type="title"/>
          </p:nvPr>
        </p:nvSpPr>
        <p:spPr>
          <a:xfrm>
            <a:off x="477330" y="39594"/>
            <a:ext cx="4462418" cy="95408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500" i="1">
                <a:solidFill>
                  <a:srgbClr val="EC008B"/>
                </a:solidFill>
                <a:latin typeface="Barlow Condensed ExtraLight"/>
                <a:ea typeface="Barlow Condensed ExtraLight"/>
                <a:cs typeface="Barlow Condensed ExtraLight"/>
                <a:sym typeface="Barlow Condensed ExtraLight"/>
              </a:rPr>
              <a:t>PROBLEEM</a:t>
            </a:r>
            <a:endParaRPr sz="4500" i="1">
              <a:solidFill>
                <a:srgbClr val="EC008B"/>
              </a:solidFill>
              <a:latin typeface="Barlow Condensed ExtraLight"/>
              <a:ea typeface="Barlow Condensed ExtraLight"/>
              <a:cs typeface="Barlow Condensed ExtraLight"/>
              <a:sym typeface="Barlow Condensed ExtraLight"/>
            </a:endParaRPr>
          </a:p>
        </p:txBody>
      </p:sp>
      <p:pic>
        <p:nvPicPr>
          <p:cNvPr id="191" name="Google Shape;191;p38"/>
          <p:cNvPicPr preferRelativeResize="0"/>
          <p:nvPr/>
        </p:nvPicPr>
        <p:blipFill rotWithShape="1">
          <a:blip r:embed="rId3">
            <a:alphaModFix amt="52000"/>
          </a:blip>
          <a:srcRect l="16667" r="16666"/>
          <a:stretch/>
        </p:blipFill>
        <p:spPr>
          <a:xfrm>
            <a:off x="5403100" y="1382100"/>
            <a:ext cx="3594300" cy="3594300"/>
          </a:xfrm>
          <a:prstGeom prst="ellipse">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9"/>
          <p:cNvSpPr txBox="1">
            <a:spLocks noGrp="1"/>
          </p:cNvSpPr>
          <p:nvPr>
            <p:ph type="body" idx="1"/>
          </p:nvPr>
        </p:nvSpPr>
        <p:spPr>
          <a:xfrm>
            <a:off x="-94650" y="659150"/>
            <a:ext cx="5887500" cy="1169400"/>
          </a:xfrm>
          <a:prstGeom prst="rect">
            <a:avLst/>
          </a:prstGeom>
          <a:noFill/>
          <a:ln>
            <a:noFill/>
          </a:ln>
        </p:spPr>
        <p:txBody>
          <a:bodyPr spcFirstLastPara="1" wrap="square" lIns="91425" tIns="45700" rIns="91425" bIns="45700" anchor="t" anchorCtr="0">
            <a:noAutofit/>
          </a:bodyPr>
          <a:lstStyle/>
          <a:p>
            <a:pPr marL="457200" lvl="0" indent="-330200" algn="l" rtl="0">
              <a:spcBef>
                <a:spcPts val="1200"/>
              </a:spcBef>
              <a:spcAft>
                <a:spcPts val="0"/>
              </a:spcAft>
              <a:buClr>
                <a:schemeClr val="dk1"/>
              </a:buClr>
              <a:buSzPts val="1600"/>
              <a:buFont typeface="Barlow Condensed"/>
              <a:buChar char="-"/>
            </a:pPr>
            <a:r>
              <a:rPr lang="en-US" sz="1600">
                <a:latin typeface="Barlow Condensed"/>
                <a:ea typeface="Barlow Condensed"/>
                <a:cs typeface="Barlow Condensed"/>
                <a:sym typeface="Barlow Condensed"/>
              </a:rPr>
              <a:t>Eesmärgiks oli luua õppevahend, mis aitaks ennetada laste digivahendite liigkasutamist ja kujundaks tervislikke digivahendite kasutamise hoiakuid. Meie eesmärk oli luua hariv lauamäng eelkooliealistele lastele, mida oleks põnev mängida ja lisaks kujundaks ning kinnistaks laste teadmisi digivahendite negatiivsetest mõjudest. </a:t>
            </a:r>
            <a:endParaRPr sz="1600">
              <a:latin typeface="Barlow Condensed"/>
              <a:ea typeface="Barlow Condensed"/>
              <a:cs typeface="Barlow Condensed"/>
              <a:sym typeface="Barlow Condensed"/>
            </a:endParaRPr>
          </a:p>
          <a:p>
            <a:pPr marL="457200" lvl="0" indent="-330200" algn="l" rtl="0">
              <a:spcBef>
                <a:spcPts val="1200"/>
              </a:spcBef>
              <a:spcAft>
                <a:spcPts val="0"/>
              </a:spcAft>
              <a:buClr>
                <a:schemeClr val="dk1"/>
              </a:buClr>
              <a:buSzPts val="1600"/>
              <a:buFont typeface="Barlow Condensed"/>
              <a:buChar char="-"/>
            </a:pPr>
            <a:r>
              <a:rPr lang="en-US" sz="1600">
                <a:latin typeface="Barlow Condensed"/>
                <a:ea typeface="Barlow Condensed"/>
                <a:cs typeface="Barlow Condensed"/>
                <a:sym typeface="Barlow Condensed"/>
              </a:rPr>
              <a:t>Meie loodud õppevahendiks on lauamäng “Digitervis”, mis on mõeldud  lastele alates 5-ndast eluaastast, olles mänguline ja sihtgruppi kõnetav. Õppematerjal on kooskõlas lasteaia riikliku õppekava valdkondadega: mina ja keskkond, keel ja kõne, matemaatika, kunst, liikumine. </a:t>
            </a:r>
            <a:endParaRPr sz="1600">
              <a:latin typeface="Barlow Condensed"/>
              <a:ea typeface="Barlow Condensed"/>
              <a:cs typeface="Barlow Condensed"/>
              <a:sym typeface="Barlow Condensed"/>
            </a:endParaRPr>
          </a:p>
          <a:p>
            <a:pPr marL="457200" lvl="0" indent="-301625" algn="l" rtl="0">
              <a:lnSpc>
                <a:spcPct val="120000"/>
              </a:lnSpc>
              <a:spcBef>
                <a:spcPts val="1200"/>
              </a:spcBef>
              <a:spcAft>
                <a:spcPts val="0"/>
              </a:spcAft>
              <a:buClr>
                <a:schemeClr val="dk1"/>
              </a:buClr>
              <a:buSzPts val="1600"/>
              <a:buFont typeface="Barlow Condensed"/>
              <a:buChar char="-"/>
            </a:pPr>
            <a:r>
              <a:rPr lang="en-US" sz="1600">
                <a:latin typeface="Barlow Condensed"/>
                <a:ea typeface="Barlow Condensed"/>
                <a:cs typeface="Barlow Condensed"/>
                <a:sym typeface="Barlow Condensed"/>
              </a:rPr>
              <a:t>ELU projekti käigus valmis lauamäng, mida on piloteeritud lasteaiaõpetajate poolt koolieelikute rühmades. Saadud tagasiside on olnud väga positiivne nii õpetajate kui ka laste poolt. </a:t>
            </a:r>
            <a:endParaRPr sz="1600">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
        <p:nvSpPr>
          <p:cNvPr id="198" name="Google Shape;198;p39"/>
          <p:cNvSpPr txBox="1">
            <a:spLocks noGrp="1"/>
          </p:cNvSpPr>
          <p:nvPr>
            <p:ph type="title"/>
          </p:nvPr>
        </p:nvSpPr>
        <p:spPr>
          <a:xfrm>
            <a:off x="0" y="54049"/>
            <a:ext cx="4348800" cy="738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4200" i="1">
                <a:solidFill>
                  <a:srgbClr val="EC008B"/>
                </a:solidFill>
                <a:latin typeface="Barlow Condensed ExtraLight"/>
                <a:ea typeface="Barlow Condensed ExtraLight"/>
                <a:cs typeface="Barlow Condensed ExtraLight"/>
                <a:sym typeface="Barlow Condensed ExtraLight"/>
              </a:rPr>
              <a:t>PROJEKTI EESMÄRK</a:t>
            </a:r>
            <a:endParaRPr sz="4200" i="1">
              <a:solidFill>
                <a:srgbClr val="EC008B"/>
              </a:solidFill>
              <a:latin typeface="Barlow Condensed ExtraLight"/>
              <a:ea typeface="Barlow Condensed ExtraLight"/>
              <a:cs typeface="Barlow Condensed ExtraLight"/>
              <a:sym typeface="Barlow Condensed ExtraLight"/>
            </a:endParaRPr>
          </a:p>
        </p:txBody>
      </p:sp>
      <p:pic>
        <p:nvPicPr>
          <p:cNvPr id="199" name="Google Shape;199;p39"/>
          <p:cNvPicPr preferRelativeResize="0"/>
          <p:nvPr/>
        </p:nvPicPr>
        <p:blipFill rotWithShape="1">
          <a:blip r:embed="rId3">
            <a:alphaModFix amt="51000"/>
          </a:blip>
          <a:srcRect l="16667" r="16666"/>
          <a:stretch/>
        </p:blipFill>
        <p:spPr>
          <a:xfrm>
            <a:off x="5602200" y="1429650"/>
            <a:ext cx="3541800" cy="3541800"/>
          </a:xfrm>
          <a:prstGeom prst="ellipse">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0"/>
          <p:cNvSpPr txBox="1">
            <a:spLocks noGrp="1"/>
          </p:cNvSpPr>
          <p:nvPr>
            <p:ph type="title"/>
          </p:nvPr>
        </p:nvSpPr>
        <p:spPr>
          <a:xfrm>
            <a:off x="2119406" y="1848202"/>
            <a:ext cx="5928560" cy="11583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RAKENDATUD TEGEVUSED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1"/>
          <p:cNvSpPr txBox="1">
            <a:spLocks noGrp="1"/>
          </p:cNvSpPr>
          <p:nvPr>
            <p:ph type="body" idx="1"/>
          </p:nvPr>
        </p:nvSpPr>
        <p:spPr>
          <a:xfrm>
            <a:off x="72350" y="1474775"/>
            <a:ext cx="5342700" cy="1299300"/>
          </a:xfrm>
          <a:prstGeom prst="rect">
            <a:avLst/>
          </a:prstGeom>
          <a:noFill/>
          <a:ln>
            <a:noFill/>
          </a:ln>
        </p:spPr>
        <p:txBody>
          <a:bodyPr spcFirstLastPara="1" wrap="square" lIns="91425" tIns="45700" rIns="91425" bIns="45700" anchor="t" anchorCtr="0">
            <a:noAutofit/>
          </a:bodyPr>
          <a:lstStyle/>
          <a:p>
            <a:pPr marL="342900" lvl="0" indent="-304800" algn="l" rtl="0">
              <a:lnSpc>
                <a:spcPct val="120000"/>
              </a:lnSpc>
              <a:spcBef>
                <a:spcPts val="1200"/>
              </a:spcBef>
              <a:spcAft>
                <a:spcPts val="0"/>
              </a:spcAft>
              <a:buSzPts val="1600"/>
              <a:buChar char="-"/>
            </a:pPr>
            <a:r>
              <a:rPr lang="en-US" sz="1600">
                <a:solidFill>
                  <a:srgbClr val="24285D"/>
                </a:solidFill>
                <a:latin typeface="Barlow Condensed"/>
                <a:ea typeface="Barlow Condensed"/>
                <a:cs typeface="Barlow Condensed"/>
                <a:sym typeface="Barlow Condensed"/>
              </a:rPr>
              <a:t>Allikate lugemine ja läbitöötamine</a:t>
            </a:r>
            <a:endParaRPr sz="1600">
              <a:solidFill>
                <a:srgbClr val="24285D"/>
              </a:solidFill>
              <a:latin typeface="Barlow Condensed"/>
              <a:ea typeface="Barlow Condensed"/>
              <a:cs typeface="Barlow Condensed"/>
              <a:sym typeface="Barlow Condensed"/>
            </a:endParaRPr>
          </a:p>
          <a:p>
            <a:pPr marL="342900" lvl="0" indent="-304800" algn="l" rtl="0">
              <a:lnSpc>
                <a:spcPct val="120000"/>
              </a:lnSpc>
              <a:spcBef>
                <a:spcPts val="1200"/>
              </a:spcBef>
              <a:spcAft>
                <a:spcPts val="0"/>
              </a:spcAft>
              <a:buClr>
                <a:srgbClr val="24285D"/>
              </a:buClr>
              <a:buSzPts val="1600"/>
              <a:buFont typeface="Barlow Condensed"/>
              <a:buChar char="-"/>
            </a:pPr>
            <a:r>
              <a:rPr lang="en-US" sz="1600">
                <a:solidFill>
                  <a:srgbClr val="24285D"/>
                </a:solidFill>
                <a:latin typeface="Barlow Condensed"/>
                <a:ea typeface="Barlow Condensed"/>
                <a:cs typeface="Barlow Condensed"/>
                <a:sym typeface="Barlow Condensed"/>
              </a:rPr>
              <a:t>Varasemate töödega tutvumine</a:t>
            </a:r>
            <a:endParaRPr sz="1600">
              <a:solidFill>
                <a:srgbClr val="24285D"/>
              </a:solidFill>
              <a:latin typeface="Barlow Condensed"/>
              <a:ea typeface="Barlow Condensed"/>
              <a:cs typeface="Barlow Condensed"/>
              <a:sym typeface="Barlow Condensed"/>
            </a:endParaRPr>
          </a:p>
          <a:p>
            <a:pPr marL="342900" lvl="0" indent="-304800" algn="l" rtl="0">
              <a:lnSpc>
                <a:spcPct val="120000"/>
              </a:lnSpc>
              <a:spcBef>
                <a:spcPts val="1200"/>
              </a:spcBef>
              <a:spcAft>
                <a:spcPts val="0"/>
              </a:spcAft>
              <a:buClr>
                <a:srgbClr val="24285D"/>
              </a:buClr>
              <a:buSzPts val="1600"/>
              <a:buFont typeface="Barlow Condensed"/>
              <a:buChar char="-"/>
            </a:pPr>
            <a:r>
              <a:rPr lang="en-US" sz="1600">
                <a:solidFill>
                  <a:srgbClr val="24285D"/>
                </a:solidFill>
                <a:latin typeface="Barlow Condensed"/>
                <a:ea typeface="Barlow Condensed"/>
                <a:cs typeface="Barlow Condensed"/>
                <a:sym typeface="Barlow Condensed"/>
              </a:rPr>
              <a:t>Grupi kohtumised 1x nädalas</a:t>
            </a:r>
            <a:endParaRPr sz="1600">
              <a:solidFill>
                <a:srgbClr val="24285D"/>
              </a:solidFill>
              <a:latin typeface="Barlow Condensed"/>
              <a:ea typeface="Barlow Condensed"/>
              <a:cs typeface="Barlow Condensed"/>
              <a:sym typeface="Barlow Condensed"/>
            </a:endParaRPr>
          </a:p>
          <a:p>
            <a:pPr marL="342900" lvl="0" indent="-304800" algn="l" rtl="0">
              <a:lnSpc>
                <a:spcPct val="120000"/>
              </a:lnSpc>
              <a:spcBef>
                <a:spcPts val="1200"/>
              </a:spcBef>
              <a:spcAft>
                <a:spcPts val="0"/>
              </a:spcAft>
              <a:buClr>
                <a:srgbClr val="24285D"/>
              </a:buClr>
              <a:buSzPts val="1600"/>
              <a:buFont typeface="Barlow Condensed"/>
              <a:buChar char="-"/>
            </a:pPr>
            <a:r>
              <a:rPr lang="en-US" sz="1600">
                <a:solidFill>
                  <a:srgbClr val="24285D"/>
                </a:solidFill>
                <a:latin typeface="Barlow Condensed"/>
                <a:ea typeface="Barlow Condensed"/>
                <a:cs typeface="Barlow Condensed"/>
                <a:sym typeface="Barlow Condensed"/>
              </a:rPr>
              <a:t>Lauamängu sisu loomine</a:t>
            </a:r>
            <a:endParaRPr sz="1600">
              <a:solidFill>
                <a:srgbClr val="24285D"/>
              </a:solidFill>
              <a:latin typeface="Barlow Condensed"/>
              <a:ea typeface="Barlow Condensed"/>
              <a:cs typeface="Barlow Condensed"/>
              <a:sym typeface="Barlow Condensed"/>
            </a:endParaRPr>
          </a:p>
          <a:p>
            <a:pPr marL="342900" lvl="0" indent="-304800" algn="l" rtl="0">
              <a:lnSpc>
                <a:spcPct val="120000"/>
              </a:lnSpc>
              <a:spcBef>
                <a:spcPts val="1200"/>
              </a:spcBef>
              <a:spcAft>
                <a:spcPts val="0"/>
              </a:spcAft>
              <a:buClr>
                <a:srgbClr val="24285D"/>
              </a:buClr>
              <a:buSzPts val="1600"/>
              <a:buFont typeface="Barlow Condensed"/>
              <a:buChar char="-"/>
            </a:pPr>
            <a:r>
              <a:rPr lang="en-US" sz="1600">
                <a:solidFill>
                  <a:srgbClr val="24285D"/>
                </a:solidFill>
                <a:latin typeface="Barlow Condensed"/>
                <a:ea typeface="Barlow Condensed"/>
                <a:cs typeface="Barlow Condensed"/>
                <a:sym typeface="Barlow Condensed"/>
              </a:rPr>
              <a:t>Lauamängu disain</a:t>
            </a:r>
            <a:endParaRPr sz="1600">
              <a:solidFill>
                <a:srgbClr val="24285D"/>
              </a:solidFill>
              <a:latin typeface="Barlow Condensed"/>
              <a:ea typeface="Barlow Condensed"/>
              <a:cs typeface="Barlow Condensed"/>
              <a:sym typeface="Barlow Condensed"/>
            </a:endParaRPr>
          </a:p>
          <a:p>
            <a:pPr marL="342900" lvl="0" indent="-304800" algn="l" rtl="0">
              <a:lnSpc>
                <a:spcPct val="120000"/>
              </a:lnSpc>
              <a:spcBef>
                <a:spcPts val="1200"/>
              </a:spcBef>
              <a:spcAft>
                <a:spcPts val="0"/>
              </a:spcAft>
              <a:buClr>
                <a:srgbClr val="24285D"/>
              </a:buClr>
              <a:buSzPts val="1600"/>
              <a:buFont typeface="Barlow Condensed"/>
              <a:buChar char="-"/>
            </a:pPr>
            <a:r>
              <a:rPr lang="en-US" sz="1600">
                <a:solidFill>
                  <a:srgbClr val="24285D"/>
                </a:solidFill>
                <a:latin typeface="Barlow Condensed"/>
                <a:ea typeface="Barlow Condensed"/>
                <a:cs typeface="Barlow Condensed"/>
                <a:sym typeface="Barlow Condensed"/>
              </a:rPr>
              <a:t>Lauamängu üheks tervikuks kokku panemine</a:t>
            </a:r>
            <a:endParaRPr sz="1600">
              <a:solidFill>
                <a:srgbClr val="24285D"/>
              </a:solidFill>
              <a:latin typeface="Barlow Condensed"/>
              <a:ea typeface="Barlow Condensed"/>
              <a:cs typeface="Barlow Condensed"/>
              <a:sym typeface="Barlow Condensed"/>
            </a:endParaRPr>
          </a:p>
          <a:p>
            <a:pPr marL="342900" lvl="0" indent="-304800" algn="l" rtl="0">
              <a:lnSpc>
                <a:spcPct val="120000"/>
              </a:lnSpc>
              <a:spcBef>
                <a:spcPts val="1200"/>
              </a:spcBef>
              <a:spcAft>
                <a:spcPts val="0"/>
              </a:spcAft>
              <a:buClr>
                <a:srgbClr val="24285D"/>
              </a:buClr>
              <a:buSzPts val="1600"/>
              <a:buFont typeface="Barlow Condensed"/>
              <a:buChar char="-"/>
            </a:pPr>
            <a:r>
              <a:rPr lang="en-US" sz="1600">
                <a:solidFill>
                  <a:srgbClr val="24285D"/>
                </a:solidFill>
                <a:latin typeface="Barlow Condensed"/>
                <a:ea typeface="Barlow Condensed"/>
                <a:cs typeface="Barlow Condensed"/>
                <a:sym typeface="Barlow Condensed"/>
              </a:rPr>
              <a:t>Lauamängu piloteerimine</a:t>
            </a:r>
            <a:endParaRPr sz="16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r>
              <a:rPr lang="en-US" sz="2200">
                <a:solidFill>
                  <a:srgbClr val="24285D"/>
                </a:solidFill>
                <a:latin typeface="Barlow Condensed"/>
                <a:ea typeface="Barlow Condensed"/>
                <a:cs typeface="Barlow Condensed"/>
                <a:sym typeface="Barlow Condensed"/>
              </a:rPr>
              <a:t> </a:t>
            </a:r>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0" lvl="0" indent="0" algn="l" rtl="0">
              <a:lnSpc>
                <a:spcPct val="120000"/>
              </a:lnSpc>
              <a:spcBef>
                <a:spcPts val="1200"/>
              </a:spcBef>
              <a:spcAft>
                <a:spcPts val="0"/>
              </a:spcAft>
              <a:buSzPts val="2200"/>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a:p>
            <a:pPr marL="342900" lvl="0" indent="-203200" algn="l" rtl="0">
              <a:lnSpc>
                <a:spcPct val="120000"/>
              </a:lnSpc>
              <a:spcBef>
                <a:spcPts val="1200"/>
              </a:spcBef>
              <a:spcAft>
                <a:spcPts val="0"/>
              </a:spcAft>
              <a:buSzPts val="2200"/>
              <a:buFont typeface="Merriweather Sans"/>
              <a:buNone/>
            </a:pPr>
            <a:endParaRPr sz="2200">
              <a:solidFill>
                <a:srgbClr val="24285D"/>
              </a:solidFill>
              <a:latin typeface="Barlow Condensed"/>
              <a:ea typeface="Barlow Condensed"/>
              <a:cs typeface="Barlow Condensed"/>
              <a:sym typeface="Barlow Condensed"/>
            </a:endParaRPr>
          </a:p>
        </p:txBody>
      </p:sp>
      <p:sp>
        <p:nvSpPr>
          <p:cNvPr id="211" name="Google Shape;211;p41"/>
          <p:cNvSpPr txBox="1">
            <a:spLocks noGrp="1"/>
          </p:cNvSpPr>
          <p:nvPr>
            <p:ph type="title"/>
          </p:nvPr>
        </p:nvSpPr>
        <p:spPr>
          <a:xfrm>
            <a:off x="72350" y="175475"/>
            <a:ext cx="6354600" cy="1299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endParaRPr sz="4300" i="1">
              <a:solidFill>
                <a:srgbClr val="EC008B"/>
              </a:solidFill>
              <a:latin typeface="Barlow Condensed ExtraLight"/>
              <a:ea typeface="Barlow Condensed ExtraLight"/>
              <a:cs typeface="Barlow Condensed ExtraLight"/>
              <a:sym typeface="Barlow Condensed ExtraLight"/>
            </a:endParaRPr>
          </a:p>
          <a:p>
            <a:pPr marL="0" lvl="0" indent="0" algn="l" rtl="0">
              <a:lnSpc>
                <a:spcPct val="100000"/>
              </a:lnSpc>
              <a:spcBef>
                <a:spcPts val="0"/>
              </a:spcBef>
              <a:spcAft>
                <a:spcPts val="0"/>
              </a:spcAft>
              <a:buClr>
                <a:srgbClr val="EC008B"/>
              </a:buClr>
              <a:buSzPts val="4000"/>
              <a:buFont typeface="Barlow Condensed ExtraLight"/>
              <a:buNone/>
            </a:pPr>
            <a:r>
              <a:rPr lang="en-US" sz="4300" i="1">
                <a:solidFill>
                  <a:srgbClr val="EC008B"/>
                </a:solidFill>
                <a:latin typeface="Barlow Condensed ExtraLight"/>
                <a:ea typeface="Barlow Condensed ExtraLight"/>
                <a:cs typeface="Barlow Condensed ExtraLight"/>
                <a:sym typeface="Barlow Condensed ExtraLight"/>
              </a:rPr>
              <a:t>TEGEVUSED EESMÄRGINI JÕUDMISEKS</a:t>
            </a:r>
            <a:endParaRPr sz="4300" i="1">
              <a:solidFill>
                <a:srgbClr val="EC008B"/>
              </a:solidFill>
              <a:latin typeface="Barlow Condensed ExtraLight"/>
              <a:ea typeface="Barlow Condensed ExtraLight"/>
              <a:cs typeface="Barlow Condensed ExtraLight"/>
              <a:sym typeface="Barlow Condensed ExtraLight"/>
            </a:endParaRPr>
          </a:p>
        </p:txBody>
      </p:sp>
      <p:pic>
        <p:nvPicPr>
          <p:cNvPr id="212" name="Google Shape;212;p41"/>
          <p:cNvPicPr preferRelativeResize="0"/>
          <p:nvPr/>
        </p:nvPicPr>
        <p:blipFill rotWithShape="1">
          <a:blip r:embed="rId3">
            <a:alphaModFix amt="50000"/>
          </a:blip>
          <a:srcRect l="16667" r="16666"/>
          <a:stretch/>
        </p:blipFill>
        <p:spPr>
          <a:xfrm>
            <a:off x="4094500" y="136350"/>
            <a:ext cx="4870800" cy="4870800"/>
          </a:xfrm>
          <a:prstGeom prst="ellipse">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2"/>
          <p:cNvSpPr txBox="1">
            <a:spLocks noGrp="1"/>
          </p:cNvSpPr>
          <p:nvPr>
            <p:ph type="title"/>
          </p:nvPr>
        </p:nvSpPr>
        <p:spPr>
          <a:xfrm>
            <a:off x="2059349" y="1370525"/>
            <a:ext cx="6309000" cy="2110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TEADUSPÕHISUS  JA INTERDISTSIPLINAARSUS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theme/theme1.xml><?xml version="1.0" encoding="utf-8"?>
<a:theme xmlns:a="http://schemas.openxmlformats.org/drawingml/2006/main"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LU Esitlus - must">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753</Words>
  <Application>Microsoft Office PowerPoint</Application>
  <PresentationFormat>On-screen Show (16:9)</PresentationFormat>
  <Paragraphs>92</Paragraphs>
  <Slides>16</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Barlow Condensed Medium</vt:lpstr>
      <vt:lpstr>Arial</vt:lpstr>
      <vt:lpstr>Calibri</vt:lpstr>
      <vt:lpstr>Barlow Condensed ExtraLight</vt:lpstr>
      <vt:lpstr>EB Garamond</vt:lpstr>
      <vt:lpstr>Merriweather Sans</vt:lpstr>
      <vt:lpstr>Barlow Condensed SemiBold</vt:lpstr>
      <vt:lpstr>Barlow Condensed</vt:lpstr>
      <vt:lpstr>Times New Roman</vt:lpstr>
      <vt:lpstr>TLU Esitlus - valge</vt:lpstr>
      <vt:lpstr>TLU Esitlus - must</vt:lpstr>
      <vt:lpstr>PowerPoint Presentation</vt:lpstr>
      <vt:lpstr>TEEMAD</vt:lpstr>
      <vt:lpstr>PowerPoint Presentation</vt:lpstr>
      <vt:lpstr>PROBLEEM, OLULISUS  JA EESMÄRK</vt:lpstr>
      <vt:lpstr>PROBLEEM</vt:lpstr>
      <vt:lpstr>PROJEKTI EESMÄRK</vt:lpstr>
      <vt:lpstr>RAKENDATUD TEGEVUSED</vt:lpstr>
      <vt:lpstr> TEGEVUSED EESMÄRGINI JÕUDMISEKS</vt:lpstr>
      <vt:lpstr>TEADUSPÕHISUS  JA INTERDISTSIPLINAARSUS</vt:lpstr>
      <vt:lpstr>PowerPoint Presentation</vt:lpstr>
      <vt:lpstr>TEADUSPÕHISUS</vt:lpstr>
      <vt:lpstr>PROJEKTI TULEMUSED</vt:lpstr>
      <vt:lpstr>TULEMUS</vt:lpstr>
      <vt:lpstr>JÄRELDUSED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Kaidi Kusmann</dc:creator>
  <cp:lastModifiedBy>Kaidi Kusmann</cp:lastModifiedBy>
  <cp:revision>2</cp:revision>
  <dcterms:modified xsi:type="dcterms:W3CDTF">2023-05-23T06:56:07Z</dcterms:modified>
</cp:coreProperties>
</file>