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5143500" cx="9144000"/>
  <p:notesSz cx="6858000" cy="9144000"/>
  <p:embeddedFontLst>
    <p:embeddedFont>
      <p:font typeface="Barlow Condensed ExtraLight"/>
      <p:regular r:id="rId43"/>
      <p:bold r:id="rId44"/>
      <p:italic r:id="rId45"/>
      <p:boldItalic r:id="rId46"/>
    </p:embeddedFont>
    <p:embeddedFont>
      <p:font typeface="Barlow Condensed Medium"/>
      <p:regular r:id="rId47"/>
      <p:bold r:id="rId48"/>
      <p:italic r:id="rId49"/>
      <p:boldItalic r:id="rId50"/>
    </p:embeddedFont>
    <p:embeddedFont>
      <p:font typeface="Barlow Condensed"/>
      <p:regular r:id="rId51"/>
      <p:bold r:id="rId52"/>
      <p:italic r:id="rId53"/>
      <p:boldItalic r:id="rId54"/>
    </p:embeddedFont>
    <p:embeddedFont>
      <p:font typeface="EB Garamond"/>
      <p:regular r:id="rId55"/>
      <p:bold r:id="rId56"/>
      <p:italic r:id="rId57"/>
      <p:boldItalic r:id="rId58"/>
    </p:embeddedFont>
    <p:embeddedFont>
      <p:font typeface="Barlow Condensed Light"/>
      <p:regular r:id="rId59"/>
      <p:bold r:id="rId60"/>
      <p:italic r:id="rId61"/>
      <p:boldItalic r:id="rId62"/>
    </p:embeddedFont>
    <p:embeddedFont>
      <p:font typeface="Roboto Mono"/>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1620">
          <p15:clr>
            <a:srgbClr val="A4A3A4"/>
          </p15:clr>
        </p15:guide>
      </p15:sldGuideLst>
    </p:ext>
    <p:ext uri="http://customooxmlschemas.google.com/">
      <go:slidesCustomData xmlns:go="http://customooxmlschemas.google.com/" r:id="rId67" roundtripDataSignature="AMtx7mgTpvSZ5yf5SC6DbtylfQfozvKt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162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BarlowCondensedExtraLight-bold.fntdata"/><Relationship Id="rId43" Type="http://schemas.openxmlformats.org/officeDocument/2006/relationships/font" Target="fonts/BarlowCondensedExtraLight-regular.fntdata"/><Relationship Id="rId46" Type="http://schemas.openxmlformats.org/officeDocument/2006/relationships/font" Target="fonts/BarlowCondensedExtraLight-boldItalic.fntdata"/><Relationship Id="rId45" Type="http://schemas.openxmlformats.org/officeDocument/2006/relationships/font" Target="fonts/BarlowCondensedExtraLigh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CondensedMedium-bold.fntdata"/><Relationship Id="rId47" Type="http://schemas.openxmlformats.org/officeDocument/2006/relationships/font" Target="fonts/BarlowCondensedMedium-regular.fntdata"/><Relationship Id="rId49" Type="http://schemas.openxmlformats.org/officeDocument/2006/relationships/font" Target="fonts/BarlowCondensedMedium-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BarlowCondensedLight-boldItalic.fntdata"/><Relationship Id="rId61" Type="http://schemas.openxmlformats.org/officeDocument/2006/relationships/font" Target="fonts/BarlowCondensedLight-italic.fntdata"/><Relationship Id="rId20" Type="http://schemas.openxmlformats.org/officeDocument/2006/relationships/slide" Target="slides/slide15.xml"/><Relationship Id="rId64" Type="http://schemas.openxmlformats.org/officeDocument/2006/relationships/font" Target="fonts/RobotoMono-bold.fntdata"/><Relationship Id="rId63" Type="http://schemas.openxmlformats.org/officeDocument/2006/relationships/font" Target="fonts/RobotoMono-regular.fntdata"/><Relationship Id="rId22" Type="http://schemas.openxmlformats.org/officeDocument/2006/relationships/slide" Target="slides/slide17.xml"/><Relationship Id="rId66" Type="http://schemas.openxmlformats.org/officeDocument/2006/relationships/font" Target="fonts/RobotoMono-boldItalic.fntdata"/><Relationship Id="rId21" Type="http://schemas.openxmlformats.org/officeDocument/2006/relationships/slide" Target="slides/slide16.xml"/><Relationship Id="rId65" Type="http://schemas.openxmlformats.org/officeDocument/2006/relationships/font" Target="fonts/RobotoMono-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font" Target="fonts/BarlowCondensedLight-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Condensed-regular.fntdata"/><Relationship Id="rId50" Type="http://schemas.openxmlformats.org/officeDocument/2006/relationships/font" Target="fonts/BarlowCondensedMedium-boldItalic.fntdata"/><Relationship Id="rId53" Type="http://schemas.openxmlformats.org/officeDocument/2006/relationships/font" Target="fonts/BarlowCondensed-italic.fntdata"/><Relationship Id="rId52" Type="http://schemas.openxmlformats.org/officeDocument/2006/relationships/font" Target="fonts/BarlowCondensed-bold.fntdata"/><Relationship Id="rId11" Type="http://schemas.openxmlformats.org/officeDocument/2006/relationships/slide" Target="slides/slide6.xml"/><Relationship Id="rId55" Type="http://schemas.openxmlformats.org/officeDocument/2006/relationships/font" Target="fonts/EBGaramond-regular.fntdata"/><Relationship Id="rId10" Type="http://schemas.openxmlformats.org/officeDocument/2006/relationships/slide" Target="slides/slide5.xml"/><Relationship Id="rId54" Type="http://schemas.openxmlformats.org/officeDocument/2006/relationships/font" Target="fonts/BarlowCondensed-boldItalic.fntdata"/><Relationship Id="rId13" Type="http://schemas.openxmlformats.org/officeDocument/2006/relationships/slide" Target="slides/slide8.xml"/><Relationship Id="rId57" Type="http://schemas.openxmlformats.org/officeDocument/2006/relationships/font" Target="fonts/EBGaramond-italic.fntdata"/><Relationship Id="rId12" Type="http://schemas.openxmlformats.org/officeDocument/2006/relationships/slide" Target="slides/slide7.xml"/><Relationship Id="rId56" Type="http://schemas.openxmlformats.org/officeDocument/2006/relationships/font" Target="fonts/EBGaramond-bold.fntdata"/><Relationship Id="rId15" Type="http://schemas.openxmlformats.org/officeDocument/2006/relationships/slide" Target="slides/slide10.xml"/><Relationship Id="rId59" Type="http://schemas.openxmlformats.org/officeDocument/2006/relationships/font" Target="fonts/BarlowCondensedLight-regular.fntdata"/><Relationship Id="rId14" Type="http://schemas.openxmlformats.org/officeDocument/2006/relationships/slide" Target="slides/slide9.xml"/><Relationship Id="rId58" Type="http://schemas.openxmlformats.org/officeDocument/2006/relationships/font" Target="fonts/EBGaramond-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6" name="Google Shape;1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42d6ac1711_1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42d6ac1711_1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g242d6ac1711_1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42d6ac1711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5" name="Google Shape;245;g242d6ac1711_1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46" name="Google Shape;246;g242d6ac1711_1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58" name="Google Shape;25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67" name="Google Shape;26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42d6ac1711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42d6ac1711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274" name="Google Shape;274;g242d6ac1711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rgbClr val="9B002B"/>
              </a:buClr>
              <a:buSzPts val="1600"/>
              <a:buFont typeface="Barlow Condensed"/>
              <a:buChar char="-"/>
            </a:pPr>
            <a:r>
              <a:t/>
            </a:r>
            <a:endParaRPr sz="1000"/>
          </a:p>
        </p:txBody>
      </p:sp>
      <p:sp>
        <p:nvSpPr>
          <p:cNvPr id="287" name="Google Shape;28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01" name="Google Shape;30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52" name="Google Shape;15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42d6ac1711_2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242d6ac1711_2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42d6ac1711_2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242d6ac1711_2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42d6ac1711_2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242d6ac1711_2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sz="1000"/>
          </a:p>
        </p:txBody>
      </p:sp>
      <p:sp>
        <p:nvSpPr>
          <p:cNvPr id="339" name="Google Shape;33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436b67294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436b67294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2436b67294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436b672949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g2436b672949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365" name="Google Shape;365;g2436b672949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4380076f4f_2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24380076f4f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9a2d5134f6b408d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9a2d5134f6b408d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29a2d5134f6b408d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4380076f4f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4380076f4f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24380076f4f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436b672949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2436b672949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2438b58134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2438b58134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g2438b58134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2436b672949_0_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2436b672949_0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g2436b672949_0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436b672949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g2436b672949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436b672949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436b672949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2436b672949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42c6b99494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42c6b99494_0_1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g242c6b99494_0_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9a2d5134f6b408d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9a2d5134f6b408d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9a2d5134f6b408d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42c6b9949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42c6b99494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g242c6b99494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42c6b99494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42c6b99494_0_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g242c6b99494_0_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4080489e1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4080489e1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g24080489e1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42c6b99494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42c6b99494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242c6b99494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42c6b99494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42c6b99494_0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242c6b99494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jpg"/><Relationship Id="rId7"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14" name="Shape 14"/>
        <p:cNvGrpSpPr/>
        <p:nvPr/>
      </p:nvGrpSpPr>
      <p:grpSpPr>
        <a:xfrm>
          <a:off x="0" y="0"/>
          <a:ext cx="0" cy="0"/>
          <a:chOff x="0" y="0"/>
          <a:chExt cx="0" cy="0"/>
        </a:xfrm>
      </p:grpSpPr>
      <p:sp>
        <p:nvSpPr>
          <p:cNvPr id="15" name="Google Shape;15;p17"/>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16" name="Google Shape;16;p17"/>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17" name="Google Shape;17;p17"/>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18" name="Google Shape;18;p17"/>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19" name="Google Shape;19;p17"/>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0" name="Google Shape;20;p17"/>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21" name="Google Shape;21;p17"/>
          <p:cNvPicPr preferRelativeResize="0"/>
          <p:nvPr/>
        </p:nvPicPr>
        <p:blipFill rotWithShape="1">
          <a:blip r:embed="rId5">
            <a:alphaModFix/>
          </a:blip>
          <a:srcRect b="0" l="0" r="0" t="0"/>
          <a:stretch/>
        </p:blipFill>
        <p:spPr>
          <a:xfrm>
            <a:off x="6907309" y="705926"/>
            <a:ext cx="1805495" cy="1805495"/>
          </a:xfrm>
          <a:prstGeom prst="rect">
            <a:avLst/>
          </a:prstGeom>
          <a:noFill/>
          <a:ln>
            <a:noFill/>
          </a:ln>
        </p:spPr>
      </p:pic>
      <p:pic>
        <p:nvPicPr>
          <p:cNvPr id="22" name="Google Shape;22;p17"/>
          <p:cNvPicPr preferRelativeResize="0"/>
          <p:nvPr/>
        </p:nvPicPr>
        <p:blipFill rotWithShape="1">
          <a:blip r:embed="rId6">
            <a:alphaModFix/>
          </a:blip>
          <a:srcRect b="0" l="0" r="0" t="0"/>
          <a:stretch/>
        </p:blipFill>
        <p:spPr>
          <a:xfrm>
            <a:off x="6882979" y="2799499"/>
            <a:ext cx="1759231" cy="1017614"/>
          </a:xfrm>
          <a:prstGeom prst="rect">
            <a:avLst/>
          </a:prstGeom>
          <a:noFill/>
          <a:ln>
            <a:noFill/>
          </a:ln>
        </p:spPr>
      </p:pic>
      <p:pic>
        <p:nvPicPr>
          <p:cNvPr id="23" name="Google Shape;23;p17"/>
          <p:cNvPicPr preferRelativeResize="0"/>
          <p:nvPr/>
        </p:nvPicPr>
        <p:blipFill rotWithShape="1">
          <a:blip r:embed="rId7">
            <a:alphaModFix/>
          </a:blip>
          <a:srcRect b="0" l="0" r="0" t="0"/>
          <a:stretch/>
        </p:blipFill>
        <p:spPr>
          <a:xfrm>
            <a:off x="6908800" y="4115736"/>
            <a:ext cx="1741841" cy="357053"/>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59" name="Shape 59"/>
        <p:cNvGrpSpPr/>
        <p:nvPr/>
      </p:nvGrpSpPr>
      <p:grpSpPr>
        <a:xfrm>
          <a:off x="0" y="0"/>
          <a:ext cx="0" cy="0"/>
          <a:chOff x="0" y="0"/>
          <a:chExt cx="0" cy="0"/>
        </a:xfrm>
      </p:grpSpPr>
      <p:sp>
        <p:nvSpPr>
          <p:cNvPr id="60" name="Google Shape;60;p26"/>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6"/>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6"/>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3" name="Google Shape;63;p2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64" name="Shape 64"/>
        <p:cNvGrpSpPr/>
        <p:nvPr/>
      </p:nvGrpSpPr>
      <p:grpSpPr>
        <a:xfrm>
          <a:off x="0" y="0"/>
          <a:ext cx="0" cy="0"/>
          <a:chOff x="0" y="0"/>
          <a:chExt cx="0" cy="0"/>
        </a:xfrm>
      </p:grpSpPr>
      <p:sp>
        <p:nvSpPr>
          <p:cNvPr id="65" name="Google Shape;65;p27"/>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27"/>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7"/>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68" name="Google Shape;68;p27"/>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69" name="Shape 69"/>
        <p:cNvGrpSpPr/>
        <p:nvPr/>
      </p:nvGrpSpPr>
      <p:grpSpPr>
        <a:xfrm>
          <a:off x="0" y="0"/>
          <a:ext cx="0" cy="0"/>
          <a:chOff x="0" y="0"/>
          <a:chExt cx="0" cy="0"/>
        </a:xfrm>
      </p:grpSpPr>
      <p:sp>
        <p:nvSpPr>
          <p:cNvPr id="70" name="Google Shape;70;p28"/>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8"/>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2" name="Google Shape;72;p2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73" name="Shape 73"/>
        <p:cNvGrpSpPr/>
        <p:nvPr/>
      </p:nvGrpSpPr>
      <p:grpSpPr>
        <a:xfrm>
          <a:off x="0" y="0"/>
          <a:ext cx="0" cy="0"/>
          <a:chOff x="0" y="0"/>
          <a:chExt cx="0" cy="0"/>
        </a:xfrm>
      </p:grpSpPr>
      <p:sp>
        <p:nvSpPr>
          <p:cNvPr id="74" name="Google Shape;74;p29"/>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5" name="Google Shape;75;p29"/>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9"/>
          <p:cNvSpPr/>
          <p:nvPr>
            <p:ph idx="2" type="pic"/>
          </p:nvPr>
        </p:nvSpPr>
        <p:spPr>
          <a:xfrm>
            <a:off x="3455876" y="519522"/>
            <a:ext cx="2160000" cy="2160000"/>
          </a:xfrm>
          <a:prstGeom prst="rect">
            <a:avLst/>
          </a:prstGeom>
          <a:noFill/>
          <a:ln>
            <a:noFill/>
          </a:ln>
        </p:spPr>
      </p:sp>
      <p:sp>
        <p:nvSpPr>
          <p:cNvPr id="77" name="Google Shape;77;p29"/>
          <p:cNvSpPr/>
          <p:nvPr>
            <p:ph idx="3" type="pic"/>
          </p:nvPr>
        </p:nvSpPr>
        <p:spPr>
          <a:xfrm>
            <a:off x="6156176" y="519522"/>
            <a:ext cx="2160000" cy="2160000"/>
          </a:xfrm>
          <a:prstGeom prst="rect">
            <a:avLst/>
          </a:prstGeom>
          <a:noFill/>
          <a:ln>
            <a:noFill/>
          </a:ln>
        </p:spPr>
      </p:sp>
      <p:sp>
        <p:nvSpPr>
          <p:cNvPr id="78" name="Google Shape;78;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29"/>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pic>
        <p:nvPicPr>
          <p:cNvPr id="80" name="Google Shape;80;p2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81" name="Shape 81"/>
        <p:cNvGrpSpPr/>
        <p:nvPr/>
      </p:nvGrpSpPr>
      <p:grpSpPr>
        <a:xfrm>
          <a:off x="0" y="0"/>
          <a:ext cx="0" cy="0"/>
          <a:chOff x="0" y="0"/>
          <a:chExt cx="0" cy="0"/>
        </a:xfrm>
      </p:grpSpPr>
      <p:sp>
        <p:nvSpPr>
          <p:cNvPr id="82" name="Google Shape;82;p30"/>
          <p:cNvSpPr/>
          <p:nvPr>
            <p:ph idx="2" type="pic"/>
          </p:nvPr>
        </p:nvSpPr>
        <p:spPr>
          <a:xfrm>
            <a:off x="763476" y="519522"/>
            <a:ext cx="2160000" cy="2160000"/>
          </a:xfrm>
          <a:prstGeom prst="rect">
            <a:avLst/>
          </a:prstGeom>
          <a:noFill/>
          <a:ln>
            <a:noFill/>
          </a:ln>
        </p:spPr>
      </p:sp>
      <p:sp>
        <p:nvSpPr>
          <p:cNvPr id="83" name="Google Shape;83;p30"/>
          <p:cNvSpPr/>
          <p:nvPr>
            <p:ph idx="3" type="pic"/>
          </p:nvPr>
        </p:nvSpPr>
        <p:spPr>
          <a:xfrm>
            <a:off x="6156176" y="519522"/>
            <a:ext cx="2160000" cy="2160000"/>
          </a:xfrm>
          <a:prstGeom prst="rect">
            <a:avLst/>
          </a:prstGeom>
          <a:noFill/>
          <a:ln>
            <a:noFill/>
          </a:ln>
        </p:spPr>
      </p:sp>
      <p:sp>
        <p:nvSpPr>
          <p:cNvPr id="84" name="Google Shape;84;p30"/>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5" name="Google Shape;85;p30"/>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0"/>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87" name="Google Shape;87;p3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8" name="Google Shape;88;p3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89" name="Shape 89"/>
        <p:cNvGrpSpPr/>
        <p:nvPr/>
      </p:nvGrpSpPr>
      <p:grpSpPr>
        <a:xfrm>
          <a:off x="0" y="0"/>
          <a:ext cx="0" cy="0"/>
          <a:chOff x="0" y="0"/>
          <a:chExt cx="0" cy="0"/>
        </a:xfrm>
      </p:grpSpPr>
      <p:sp>
        <p:nvSpPr>
          <p:cNvPr id="90" name="Google Shape;90;p31"/>
          <p:cNvSpPr/>
          <p:nvPr>
            <p:ph idx="2" type="pic"/>
          </p:nvPr>
        </p:nvSpPr>
        <p:spPr>
          <a:xfrm>
            <a:off x="3455876" y="519522"/>
            <a:ext cx="2160000" cy="2160000"/>
          </a:xfrm>
          <a:prstGeom prst="rect">
            <a:avLst/>
          </a:prstGeom>
          <a:noFill/>
          <a:ln>
            <a:noFill/>
          </a:ln>
        </p:spPr>
      </p:sp>
      <p:sp>
        <p:nvSpPr>
          <p:cNvPr id="91" name="Google Shape;91;p31"/>
          <p:cNvSpPr/>
          <p:nvPr>
            <p:ph idx="3" type="pic"/>
          </p:nvPr>
        </p:nvSpPr>
        <p:spPr>
          <a:xfrm>
            <a:off x="758676" y="519522"/>
            <a:ext cx="2160000" cy="2160000"/>
          </a:xfrm>
          <a:prstGeom prst="rect">
            <a:avLst/>
          </a:prstGeom>
          <a:noFill/>
          <a:ln>
            <a:noFill/>
          </a:ln>
        </p:spPr>
      </p:sp>
      <p:sp>
        <p:nvSpPr>
          <p:cNvPr id="92" name="Google Shape;92;p31"/>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93" name="Google Shape;93;p31"/>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1"/>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n-US"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95" name="Google Shape;95;p31"/>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6" name="Google Shape;96;p31"/>
          <p:cNvPicPr preferRelativeResize="0"/>
          <p:nvPr/>
        </p:nvPicPr>
        <p:blipFill rotWithShape="1">
          <a:blip r:embed="rId2">
            <a:alphaModFix/>
          </a:blip>
          <a:srcRect b="0" l="0" r="0" t="0"/>
          <a:stretch/>
        </p:blipFill>
        <p:spPr>
          <a:xfrm>
            <a:off x="386660" y="4459520"/>
            <a:ext cx="1996865" cy="409329"/>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97" name="Shape 97"/>
        <p:cNvGrpSpPr/>
        <p:nvPr/>
      </p:nvGrpSpPr>
      <p:grpSpPr>
        <a:xfrm>
          <a:off x="0" y="0"/>
          <a:ext cx="0" cy="0"/>
          <a:chOff x="0" y="0"/>
          <a:chExt cx="0" cy="0"/>
        </a:xfrm>
      </p:grpSpPr>
      <p:sp>
        <p:nvSpPr>
          <p:cNvPr id="98" name="Google Shape;98;p32"/>
          <p:cNvSpPr/>
          <p:nvPr>
            <p:ph idx="2" type="pic"/>
          </p:nvPr>
        </p:nvSpPr>
        <p:spPr>
          <a:xfrm>
            <a:off x="566445" y="777213"/>
            <a:ext cx="3240000" cy="3240000"/>
          </a:xfrm>
          <a:prstGeom prst="ellipse">
            <a:avLst/>
          </a:prstGeom>
          <a:noFill/>
          <a:ln>
            <a:noFill/>
          </a:ln>
        </p:spPr>
      </p:sp>
      <p:sp>
        <p:nvSpPr>
          <p:cNvPr id="99" name="Google Shape;99;p32"/>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0" name="Google Shape;100;p32"/>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101" name="Shape 101"/>
        <p:cNvGrpSpPr/>
        <p:nvPr/>
      </p:nvGrpSpPr>
      <p:grpSpPr>
        <a:xfrm>
          <a:off x="0" y="0"/>
          <a:ext cx="0" cy="0"/>
          <a:chOff x="0" y="0"/>
          <a:chExt cx="0" cy="0"/>
        </a:xfrm>
      </p:grpSpPr>
      <p:sp>
        <p:nvSpPr>
          <p:cNvPr id="102" name="Google Shape;102;p33"/>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33"/>
          <p:cNvSpPr/>
          <p:nvPr>
            <p:ph idx="2" type="pic"/>
          </p:nvPr>
        </p:nvSpPr>
        <p:spPr>
          <a:xfrm>
            <a:off x="4671398" y="-668680"/>
            <a:ext cx="6732000" cy="6732000"/>
          </a:xfrm>
          <a:prstGeom prst="ellipse">
            <a:avLst/>
          </a:prstGeom>
          <a:noFill/>
          <a:ln>
            <a:noFill/>
          </a:ln>
        </p:spPr>
      </p:sp>
      <p:pic>
        <p:nvPicPr>
          <p:cNvPr id="104" name="Google Shape;104;p33"/>
          <p:cNvPicPr preferRelativeResize="0"/>
          <p:nvPr/>
        </p:nvPicPr>
        <p:blipFill rotWithShape="1">
          <a:blip r:embed="rId2">
            <a:alphaModFix/>
          </a:blip>
          <a:srcRect b="0" l="0" r="0" t="0"/>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105" name="Shape 105"/>
        <p:cNvGrpSpPr/>
        <p:nvPr/>
      </p:nvGrpSpPr>
      <p:grpSpPr>
        <a:xfrm>
          <a:off x="0" y="0"/>
          <a:ext cx="0" cy="0"/>
          <a:chOff x="0" y="0"/>
          <a:chExt cx="0" cy="0"/>
        </a:xfrm>
      </p:grpSpPr>
      <p:sp>
        <p:nvSpPr>
          <p:cNvPr id="106" name="Google Shape;106;p34"/>
          <p:cNvSpPr/>
          <p:nvPr>
            <p:ph idx="2" type="pic"/>
          </p:nvPr>
        </p:nvSpPr>
        <p:spPr>
          <a:xfrm>
            <a:off x="4850090" y="0"/>
            <a:ext cx="4293911" cy="5143500"/>
          </a:xfrm>
          <a:prstGeom prst="rect">
            <a:avLst/>
          </a:prstGeom>
          <a:noFill/>
          <a:ln>
            <a:noFill/>
          </a:ln>
        </p:spPr>
      </p:sp>
      <p:sp>
        <p:nvSpPr>
          <p:cNvPr id="107" name="Google Shape;107;p34"/>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34"/>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9" name="Google Shape;109;p34"/>
          <p:cNvPicPr preferRelativeResize="0"/>
          <p:nvPr/>
        </p:nvPicPr>
        <p:blipFill rotWithShape="1">
          <a:blip r:embed="rId2">
            <a:alphaModFix/>
          </a:blip>
          <a:srcRect b="0" l="0" r="0" t="0"/>
          <a:stretch/>
        </p:blipFill>
        <p:spPr>
          <a:xfrm>
            <a:off x="386660" y="4491324"/>
            <a:ext cx="1996865" cy="409329"/>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110" name="Shape 110"/>
        <p:cNvGrpSpPr/>
        <p:nvPr/>
      </p:nvGrpSpPr>
      <p:grpSpPr>
        <a:xfrm>
          <a:off x="0" y="0"/>
          <a:ext cx="0" cy="0"/>
          <a:chOff x="0" y="0"/>
          <a:chExt cx="0" cy="0"/>
        </a:xfrm>
      </p:grpSpPr>
      <p:sp>
        <p:nvSpPr>
          <p:cNvPr id="111" name="Google Shape;111;p35"/>
          <p:cNvSpPr/>
          <p:nvPr>
            <p:ph idx="2" type="pic"/>
          </p:nvPr>
        </p:nvSpPr>
        <p:spPr>
          <a:xfrm>
            <a:off x="4850090" y="0"/>
            <a:ext cx="4293911" cy="5143500"/>
          </a:xfrm>
          <a:prstGeom prst="rect">
            <a:avLst/>
          </a:prstGeom>
          <a:noFill/>
          <a:ln>
            <a:noFill/>
          </a:ln>
        </p:spPr>
      </p:sp>
      <p:sp>
        <p:nvSpPr>
          <p:cNvPr id="112" name="Google Shape;112;p35"/>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3" name="Google Shape;113;p3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24" name="Shape 24"/>
        <p:cNvGrpSpPr/>
        <p:nvPr/>
      </p:nvGrpSpPr>
      <p:grpSpPr>
        <a:xfrm>
          <a:off x="0" y="0"/>
          <a:ext cx="0" cy="0"/>
          <a:chOff x="0" y="0"/>
          <a:chExt cx="0" cy="0"/>
        </a:xfrm>
      </p:grpSpPr>
      <p:sp>
        <p:nvSpPr>
          <p:cNvPr id="25" name="Google Shape;25;p18"/>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8"/>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7" name="Google Shape;27;p1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114" name="Shape 114"/>
        <p:cNvGrpSpPr/>
        <p:nvPr/>
      </p:nvGrpSpPr>
      <p:grpSpPr>
        <a:xfrm>
          <a:off x="0" y="0"/>
          <a:ext cx="0" cy="0"/>
          <a:chOff x="0" y="0"/>
          <a:chExt cx="0" cy="0"/>
        </a:xfrm>
      </p:grpSpPr>
      <p:sp>
        <p:nvSpPr>
          <p:cNvPr id="115" name="Google Shape;115;p36"/>
          <p:cNvSpPr/>
          <p:nvPr>
            <p:ph idx="2" type="pic"/>
          </p:nvPr>
        </p:nvSpPr>
        <p:spPr>
          <a:xfrm>
            <a:off x="381000" y="257175"/>
            <a:ext cx="8356600" cy="4010025"/>
          </a:xfrm>
          <a:prstGeom prst="rect">
            <a:avLst/>
          </a:prstGeom>
          <a:noFill/>
          <a:ln>
            <a:noFill/>
          </a:ln>
        </p:spPr>
      </p:sp>
      <p:sp>
        <p:nvSpPr>
          <p:cNvPr id="116" name="Google Shape;116;p36"/>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7" name="Google Shape;117;p3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118" name="Shape 118"/>
        <p:cNvGrpSpPr/>
        <p:nvPr/>
      </p:nvGrpSpPr>
      <p:grpSpPr>
        <a:xfrm>
          <a:off x="0" y="0"/>
          <a:ext cx="0" cy="0"/>
          <a:chOff x="0" y="0"/>
          <a:chExt cx="0" cy="0"/>
        </a:xfrm>
      </p:grpSpPr>
      <p:sp>
        <p:nvSpPr>
          <p:cNvPr id="119" name="Google Shape;119;p37"/>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0" name="Google Shape;120;p37"/>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121" name="Shape 121"/>
        <p:cNvGrpSpPr/>
        <p:nvPr/>
      </p:nvGrpSpPr>
      <p:grpSpPr>
        <a:xfrm>
          <a:off x="0" y="0"/>
          <a:ext cx="0" cy="0"/>
          <a:chOff x="0" y="0"/>
          <a:chExt cx="0" cy="0"/>
        </a:xfrm>
      </p:grpSpPr>
      <p:sp>
        <p:nvSpPr>
          <p:cNvPr id="122" name="Google Shape;122;p38"/>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3" name="Google Shape;123;p38"/>
          <p:cNvPicPr preferRelativeResize="0"/>
          <p:nvPr/>
        </p:nvPicPr>
        <p:blipFill rotWithShape="1">
          <a:blip r:embed="rId2">
            <a:alphaModFix/>
          </a:blip>
          <a:srcRect b="0" l="0" r="0" t="0"/>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24" name="Shape 124"/>
        <p:cNvGrpSpPr/>
        <p:nvPr/>
      </p:nvGrpSpPr>
      <p:grpSpPr>
        <a:xfrm>
          <a:off x="0" y="0"/>
          <a:ext cx="0" cy="0"/>
          <a:chOff x="0" y="0"/>
          <a:chExt cx="0" cy="0"/>
        </a:xfrm>
      </p:grpSpPr>
      <p:pic>
        <p:nvPicPr>
          <p:cNvPr id="125" name="Google Shape;125;p3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126" name="Shape 126"/>
        <p:cNvGrpSpPr/>
        <p:nvPr/>
      </p:nvGrpSpPr>
      <p:grpSpPr>
        <a:xfrm>
          <a:off x="0" y="0"/>
          <a:ext cx="0" cy="0"/>
          <a:chOff x="0" y="0"/>
          <a:chExt cx="0" cy="0"/>
        </a:xfrm>
      </p:grpSpPr>
      <p:sp>
        <p:nvSpPr>
          <p:cNvPr id="127" name="Google Shape;127;p40"/>
          <p:cNvSpPr/>
          <p:nvPr>
            <p:ph idx="2" type="pic"/>
          </p:nvPr>
        </p:nvSpPr>
        <p:spPr>
          <a:xfrm>
            <a:off x="0" y="0"/>
            <a:ext cx="9144000" cy="5143500"/>
          </a:xfrm>
          <a:prstGeom prst="rect">
            <a:avLst/>
          </a:prstGeom>
          <a:noFill/>
          <a:ln>
            <a:noFill/>
          </a:ln>
        </p:spPr>
      </p:sp>
      <p:pic>
        <p:nvPicPr>
          <p:cNvPr id="128" name="Google Shape;128;p4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9" name="Shape 129"/>
        <p:cNvGrpSpPr/>
        <p:nvPr/>
      </p:nvGrpSpPr>
      <p:grpSpPr>
        <a:xfrm>
          <a:off x="0" y="0"/>
          <a:ext cx="0" cy="0"/>
          <a:chOff x="0" y="0"/>
          <a:chExt cx="0" cy="0"/>
        </a:xfrm>
      </p:grpSpPr>
      <p:sp>
        <p:nvSpPr>
          <p:cNvPr id="130" name="Google Shape;130;p41"/>
          <p:cNvSpPr/>
          <p:nvPr>
            <p:ph idx="2" type="pic"/>
          </p:nvPr>
        </p:nvSpPr>
        <p:spPr>
          <a:xfrm>
            <a:off x="985545" y="977548"/>
            <a:ext cx="1044000" cy="1044000"/>
          </a:xfrm>
          <a:prstGeom prst="ellipse">
            <a:avLst/>
          </a:prstGeom>
          <a:noFill/>
          <a:ln>
            <a:noFill/>
          </a:ln>
        </p:spPr>
      </p:sp>
      <p:sp>
        <p:nvSpPr>
          <p:cNvPr id="131" name="Google Shape;131;p41"/>
          <p:cNvSpPr/>
          <p:nvPr>
            <p:ph idx="3" type="pic"/>
          </p:nvPr>
        </p:nvSpPr>
        <p:spPr>
          <a:xfrm>
            <a:off x="3474745" y="977548"/>
            <a:ext cx="1044000" cy="1044000"/>
          </a:xfrm>
          <a:prstGeom prst="ellipse">
            <a:avLst/>
          </a:prstGeom>
          <a:noFill/>
          <a:ln>
            <a:noFill/>
          </a:ln>
        </p:spPr>
      </p:sp>
      <p:sp>
        <p:nvSpPr>
          <p:cNvPr id="132" name="Google Shape;132;p41"/>
          <p:cNvSpPr/>
          <p:nvPr>
            <p:ph idx="4" type="pic"/>
          </p:nvPr>
        </p:nvSpPr>
        <p:spPr>
          <a:xfrm>
            <a:off x="5887745" y="977548"/>
            <a:ext cx="1044000" cy="1044000"/>
          </a:xfrm>
          <a:prstGeom prst="ellipse">
            <a:avLst/>
          </a:prstGeom>
          <a:noFill/>
          <a:ln>
            <a:noFill/>
          </a:ln>
        </p:spPr>
      </p:sp>
      <p:sp>
        <p:nvSpPr>
          <p:cNvPr id="133" name="Google Shape;133;p41"/>
          <p:cNvSpPr/>
          <p:nvPr>
            <p:ph idx="5" type="pic"/>
          </p:nvPr>
        </p:nvSpPr>
        <p:spPr>
          <a:xfrm>
            <a:off x="6891045" y="2806348"/>
            <a:ext cx="1044000" cy="1044000"/>
          </a:xfrm>
          <a:prstGeom prst="ellipse">
            <a:avLst/>
          </a:prstGeom>
          <a:noFill/>
          <a:ln>
            <a:noFill/>
          </a:ln>
        </p:spPr>
      </p:sp>
      <p:sp>
        <p:nvSpPr>
          <p:cNvPr id="134" name="Google Shape;134;p41"/>
          <p:cNvSpPr/>
          <p:nvPr>
            <p:ph idx="6" type="pic"/>
          </p:nvPr>
        </p:nvSpPr>
        <p:spPr>
          <a:xfrm>
            <a:off x="4414545" y="2806348"/>
            <a:ext cx="1044000" cy="1044000"/>
          </a:xfrm>
          <a:prstGeom prst="ellipse">
            <a:avLst/>
          </a:prstGeom>
          <a:noFill/>
          <a:ln>
            <a:noFill/>
          </a:ln>
        </p:spPr>
      </p:sp>
      <p:sp>
        <p:nvSpPr>
          <p:cNvPr id="135" name="Google Shape;135;p41"/>
          <p:cNvSpPr/>
          <p:nvPr>
            <p:ph idx="7" type="pic"/>
          </p:nvPr>
        </p:nvSpPr>
        <p:spPr>
          <a:xfrm>
            <a:off x="1963445" y="2806348"/>
            <a:ext cx="1044000" cy="1044000"/>
          </a:xfrm>
          <a:prstGeom prst="ellipse">
            <a:avLst/>
          </a:prstGeom>
          <a:noFill/>
          <a:ln>
            <a:noFill/>
          </a:ln>
        </p:spPr>
      </p:sp>
      <p:sp>
        <p:nvSpPr>
          <p:cNvPr id="136" name="Google Shape;136;p41"/>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41"/>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41"/>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41"/>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0" name="Google Shape;140;p41"/>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41"/>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41"/>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3" name="Google Shape;143;p41"/>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28" name="Shape 28"/>
        <p:cNvGrpSpPr/>
        <p:nvPr/>
      </p:nvGrpSpPr>
      <p:grpSpPr>
        <a:xfrm>
          <a:off x="0" y="0"/>
          <a:ext cx="0" cy="0"/>
          <a:chOff x="0" y="0"/>
          <a:chExt cx="0" cy="0"/>
        </a:xfrm>
      </p:grpSpPr>
      <p:sp>
        <p:nvSpPr>
          <p:cNvPr id="29" name="Google Shape;29;p19"/>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0" name="Google Shape;30;p19"/>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31" name="Google Shape;31;p1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32" name="Shape 32"/>
        <p:cNvGrpSpPr/>
        <p:nvPr/>
      </p:nvGrpSpPr>
      <p:grpSpPr>
        <a:xfrm>
          <a:off x="0" y="0"/>
          <a:ext cx="0" cy="0"/>
          <a:chOff x="0" y="0"/>
          <a:chExt cx="0" cy="0"/>
        </a:xfrm>
      </p:grpSpPr>
      <p:sp>
        <p:nvSpPr>
          <p:cNvPr id="33" name="Google Shape;33;p20"/>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0"/>
          <p:cNvSpPr/>
          <p:nvPr>
            <p:ph idx="2" type="pic"/>
          </p:nvPr>
        </p:nvSpPr>
        <p:spPr>
          <a:xfrm>
            <a:off x="4671398" y="-668680"/>
            <a:ext cx="6732000" cy="6732000"/>
          </a:xfrm>
          <a:prstGeom prst="ellipse">
            <a:avLst/>
          </a:prstGeom>
          <a:noFill/>
          <a:ln>
            <a:noFill/>
          </a:ln>
        </p:spPr>
      </p:sp>
      <p:sp>
        <p:nvSpPr>
          <p:cNvPr id="35" name="Google Shape;35;p20"/>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6" name="Google Shape;36;p2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37" name="Shape 37"/>
        <p:cNvGrpSpPr/>
        <p:nvPr/>
      </p:nvGrpSpPr>
      <p:grpSpPr>
        <a:xfrm>
          <a:off x="0" y="0"/>
          <a:ext cx="0" cy="0"/>
          <a:chOff x="0" y="0"/>
          <a:chExt cx="0" cy="0"/>
        </a:xfrm>
      </p:grpSpPr>
      <p:sp>
        <p:nvSpPr>
          <p:cNvPr id="38" name="Google Shape;38;p21"/>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9" name="Google Shape;39;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40" name="Google Shape;40;p21"/>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41" name="Shape 41"/>
        <p:cNvGrpSpPr/>
        <p:nvPr/>
      </p:nvGrpSpPr>
      <p:grpSpPr>
        <a:xfrm>
          <a:off x="0" y="0"/>
          <a:ext cx="0" cy="0"/>
          <a:chOff x="0" y="0"/>
          <a:chExt cx="0" cy="0"/>
        </a:xfrm>
      </p:grpSpPr>
      <p:sp>
        <p:nvSpPr>
          <p:cNvPr id="42" name="Google Shape;42;p22"/>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 name="Google Shape;44;p22"/>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45" name="Google Shape;45;p22"/>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46" name="Shape 46"/>
        <p:cNvGrpSpPr/>
        <p:nvPr/>
      </p:nvGrpSpPr>
      <p:grpSpPr>
        <a:xfrm>
          <a:off x="0" y="0"/>
          <a:ext cx="0" cy="0"/>
          <a:chOff x="0" y="0"/>
          <a:chExt cx="0" cy="0"/>
        </a:xfrm>
      </p:grpSpPr>
      <p:sp>
        <p:nvSpPr>
          <p:cNvPr id="47" name="Google Shape;47;p23"/>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9" name="Google Shape;49;p23"/>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50" name="Google Shape;50;p23"/>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51" name="Shape 51"/>
        <p:cNvGrpSpPr/>
        <p:nvPr/>
      </p:nvGrpSpPr>
      <p:grpSpPr>
        <a:xfrm>
          <a:off x="0" y="0"/>
          <a:ext cx="0" cy="0"/>
          <a:chOff x="0" y="0"/>
          <a:chExt cx="0" cy="0"/>
        </a:xfrm>
      </p:grpSpPr>
      <p:sp>
        <p:nvSpPr>
          <p:cNvPr id="52" name="Google Shape;52;p24"/>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3" name="Google Shape;53;p24"/>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54" name="Google Shape;54;p24"/>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55" name="Shape 55"/>
        <p:cNvGrpSpPr/>
        <p:nvPr/>
      </p:nvGrpSpPr>
      <p:grpSpPr>
        <a:xfrm>
          <a:off x="0" y="0"/>
          <a:ext cx="0" cy="0"/>
          <a:chOff x="0" y="0"/>
          <a:chExt cx="0" cy="0"/>
        </a:xfrm>
      </p:grpSpPr>
      <p:sp>
        <p:nvSpPr>
          <p:cNvPr id="56" name="Google Shape;56;p25"/>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2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5.png"/><Relationship Id="rId2" Type="http://schemas.openxmlformats.org/officeDocument/2006/relationships/image" Target="../media/image4.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theme" Target="../theme/theme2.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11" name="Google Shape;11;p1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12" name="Google Shape;12;p16"/>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pic>
        <p:nvPicPr>
          <p:cNvPr id="13" name="Google Shape;13;p1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7.jpg"/><Relationship Id="rId4" Type="http://schemas.openxmlformats.org/officeDocument/2006/relationships/image" Target="../media/image15.jpg"/><Relationship Id="rId9" Type="http://schemas.openxmlformats.org/officeDocument/2006/relationships/image" Target="../media/image19.jpg"/><Relationship Id="rId5" Type="http://schemas.openxmlformats.org/officeDocument/2006/relationships/image" Target="../media/image24.jpg"/><Relationship Id="rId6" Type="http://schemas.openxmlformats.org/officeDocument/2006/relationships/image" Target="../media/image23.jpg"/><Relationship Id="rId7" Type="http://schemas.openxmlformats.org/officeDocument/2006/relationships/image" Target="../media/image26.jpg"/><Relationship Id="rId8" Type="http://schemas.openxmlformats.org/officeDocument/2006/relationships/image" Target="../media/image22.jpg"/><Relationship Id="rId10"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35.jpg"/><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12.png"/><Relationship Id="rId7" Type="http://schemas.openxmlformats.org/officeDocument/2006/relationships/image" Target="../media/image9.png"/><Relationship Id="rId8"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3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www.youtube.com/watch?v=40cEdjLk7eU" TargetMode="Externa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
          <p:cNvSpPr/>
          <p:nvPr/>
        </p:nvSpPr>
        <p:spPr>
          <a:xfrm>
            <a:off x="-221224" y="1962344"/>
            <a:ext cx="4687810" cy="3181156"/>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None/>
            </a:pPr>
            <a:r>
              <a:rPr i="1" lang="en-US" sz="8000">
                <a:solidFill>
                  <a:srgbClr val="EC008B"/>
                </a:solidFill>
                <a:latin typeface="Barlow Condensed Medium"/>
                <a:ea typeface="Barlow Condensed Medium"/>
                <a:cs typeface="Barlow Condensed Medium"/>
                <a:sym typeface="Barlow Condensed Medium"/>
              </a:rPr>
              <a:t>Utopian </a:t>
            </a:r>
            <a:endParaRPr i="1" sz="8000">
              <a:solidFill>
                <a:srgbClr val="EC008B"/>
              </a:solidFill>
              <a:latin typeface="Barlow Condensed Medium"/>
              <a:ea typeface="Barlow Condensed Medium"/>
              <a:cs typeface="Barlow Condensed Medium"/>
              <a:sym typeface="Barlow Condensed Medium"/>
            </a:endParaRPr>
          </a:p>
          <a:p>
            <a:pPr indent="0" lvl="0" marL="0" marR="0" rtl="0" algn="r">
              <a:lnSpc>
                <a:spcPct val="60000"/>
              </a:lnSpc>
              <a:spcBef>
                <a:spcPts val="0"/>
              </a:spcBef>
              <a:spcAft>
                <a:spcPts val="0"/>
              </a:spcAft>
              <a:buNone/>
            </a:pPr>
            <a:r>
              <a:rPr i="1" lang="en-US" sz="8000">
                <a:solidFill>
                  <a:srgbClr val="EC008B"/>
                </a:solidFill>
                <a:latin typeface="Barlow Condensed Medium"/>
                <a:ea typeface="Barlow Condensed Medium"/>
                <a:cs typeface="Barlow Condensed Medium"/>
                <a:sym typeface="Barlow Condensed Medium"/>
              </a:rPr>
              <a:t>Visioning </a:t>
            </a:r>
            <a:endParaRPr i="1" sz="8000">
              <a:solidFill>
                <a:srgbClr val="EC008B"/>
              </a:solidFill>
              <a:latin typeface="Barlow Condensed Medium"/>
              <a:ea typeface="Barlow Condensed Medium"/>
              <a:cs typeface="Barlow Condensed Medium"/>
              <a:sym typeface="Barlow Condensed Medium"/>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42d6ac1711_1_149"/>
          <p:cNvSpPr txBox="1"/>
          <p:nvPr>
            <p:ph type="title"/>
          </p:nvPr>
        </p:nvSpPr>
        <p:spPr>
          <a:xfrm>
            <a:off x="1876375" y="1319375"/>
            <a:ext cx="6622500" cy="202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i="1" lang="en-US" sz="6000">
                <a:solidFill>
                  <a:srgbClr val="EC008B"/>
                </a:solidFill>
                <a:latin typeface="Barlow Condensed Light"/>
                <a:ea typeface="Barlow Condensed Light"/>
                <a:cs typeface="Barlow Condensed Light"/>
                <a:sym typeface="Barlow Condensed Light"/>
              </a:rPr>
              <a:t>Group:</a:t>
            </a:r>
            <a:r>
              <a:rPr lang="en-US" sz="8000">
                <a:solidFill>
                  <a:srgbClr val="EC008B"/>
                </a:solidFill>
                <a:latin typeface="Barlow Condensed"/>
                <a:ea typeface="Barlow Condensed"/>
                <a:cs typeface="Barlow Condensed"/>
                <a:sym typeface="Barlow Condensed"/>
              </a:rPr>
              <a:t> </a:t>
            </a:r>
            <a:r>
              <a:rPr i="1" lang="en-US" sz="8000">
                <a:solidFill>
                  <a:srgbClr val="EC008B"/>
                </a:solidFill>
                <a:latin typeface="Barlow Condensed Medium"/>
                <a:ea typeface="Barlow Condensed Medium"/>
                <a:cs typeface="Barlow Condensed Medium"/>
                <a:sym typeface="Barlow Condensed Medium"/>
              </a:rPr>
              <a:t>TEENAGERS</a:t>
            </a:r>
            <a:endParaRPr i="1" sz="8000">
              <a:solidFill>
                <a:srgbClr val="EC008B"/>
              </a:solidFill>
              <a:latin typeface="Barlow Condensed Medium"/>
              <a:ea typeface="Barlow Condensed Medium"/>
              <a:cs typeface="Barlow Condensed Medium"/>
              <a:sym typeface="Barlow Condensed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42d6ac1711_1_8"/>
          <p:cNvSpPr txBox="1"/>
          <p:nvPr>
            <p:ph idx="4294967295" type="subTitle"/>
          </p:nvPr>
        </p:nvSpPr>
        <p:spPr>
          <a:xfrm>
            <a:off x="376075" y="666825"/>
            <a:ext cx="3223500" cy="3974400"/>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1000"/>
              </a:spcBef>
              <a:spcAft>
                <a:spcPts val="0"/>
              </a:spcAft>
              <a:buClr>
                <a:srgbClr val="9B002B"/>
              </a:buClr>
              <a:buSzPts val="2000"/>
              <a:buFont typeface="Merriweather Sans"/>
              <a:buNone/>
            </a:pPr>
            <a:r>
              <a:rPr b="0" lang="en-US" sz="1600" u="none" cap="none" strike="noStrike">
                <a:solidFill>
                  <a:srgbClr val="24285D"/>
                </a:solidFill>
                <a:latin typeface="Barlow Condensed Medium"/>
                <a:ea typeface="Barlow Condensed Medium"/>
                <a:cs typeface="Barlow Condensed Medium"/>
                <a:sym typeface="Barlow Condensed Medium"/>
              </a:rPr>
              <a:t>Group members: </a:t>
            </a:r>
            <a:endParaRPr b="0" sz="1600" u="none" cap="none" strike="noStrike">
              <a:solidFill>
                <a:srgbClr val="24285D"/>
              </a:solidFill>
              <a:latin typeface="Barlow Condensed Medium"/>
              <a:ea typeface="Barlow Condensed Medium"/>
              <a:cs typeface="Barlow Condensed Medium"/>
              <a:sym typeface="Barlow Condensed Medium"/>
            </a:endParaRPr>
          </a:p>
          <a:p>
            <a:pPr indent="0" lvl="0" marL="0" marR="0" rtl="0" algn="l">
              <a:lnSpc>
                <a:spcPct val="120000"/>
              </a:lnSpc>
              <a:spcBef>
                <a:spcPts val="1000"/>
              </a:spcBef>
              <a:spcAft>
                <a:spcPts val="0"/>
              </a:spcAft>
              <a:buClr>
                <a:srgbClr val="9B002B"/>
              </a:buClr>
              <a:buSzPts val="2000"/>
              <a:buFont typeface="Merriweather Sans"/>
              <a:buNone/>
            </a:pPr>
            <a:r>
              <a:rPr i="1" lang="en-US" sz="1500">
                <a:solidFill>
                  <a:srgbClr val="24285D"/>
                </a:solidFill>
                <a:latin typeface="Barlow Condensed"/>
                <a:ea typeface="Barlow Condensed"/>
                <a:cs typeface="Barlow Condensed"/>
                <a:sym typeface="Barlow Condensed"/>
              </a:rPr>
              <a:t>Silja Kaasinen, </a:t>
            </a:r>
            <a:r>
              <a:rPr i="1" lang="en-US" sz="1500">
                <a:solidFill>
                  <a:srgbClr val="24285D"/>
                </a:solidFill>
                <a:latin typeface="Barlow Condensed"/>
                <a:ea typeface="Barlow Condensed"/>
                <a:cs typeface="Barlow Condensed"/>
                <a:sym typeface="Barlow Condensed"/>
              </a:rPr>
              <a:t>Politics &amp; Governance, BA</a:t>
            </a:r>
            <a:endParaRPr b="0" i="1" sz="15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500">
                <a:solidFill>
                  <a:srgbClr val="24285D"/>
                </a:solidFill>
                <a:latin typeface="Barlow Condensed"/>
                <a:ea typeface="Barlow Condensed"/>
                <a:cs typeface="Barlow Condensed"/>
                <a:sym typeface="Barlow Condensed"/>
              </a:rPr>
              <a:t>Monika Riso, </a:t>
            </a:r>
            <a:r>
              <a:rPr i="1" lang="en-US" sz="1500">
                <a:solidFill>
                  <a:srgbClr val="24285D"/>
                </a:solidFill>
                <a:latin typeface="Barlow Condensed"/>
                <a:ea typeface="Barlow Condensed"/>
                <a:cs typeface="Barlow Condensed"/>
                <a:sym typeface="Barlow Condensed"/>
              </a:rPr>
              <a:t>Sociology, BA</a:t>
            </a:r>
            <a:endParaRPr b="0" i="1" sz="1500" u="none" cap="none" strike="noStrike">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500">
                <a:solidFill>
                  <a:srgbClr val="24285D"/>
                </a:solidFill>
                <a:latin typeface="Barlow Condensed"/>
                <a:ea typeface="Barlow Condensed"/>
                <a:cs typeface="Barlow Condensed"/>
                <a:sym typeface="Barlow Condensed"/>
              </a:rPr>
              <a:t>Yunho Ling</a:t>
            </a:r>
            <a:r>
              <a:rPr b="0" i="1" lang="en-US" sz="1500" u="none" cap="none" strike="noStrike">
                <a:solidFill>
                  <a:srgbClr val="24285D"/>
                </a:solidFill>
                <a:latin typeface="Barlow Condensed"/>
                <a:ea typeface="Barlow Condensed"/>
                <a:cs typeface="Barlow Condensed"/>
                <a:sym typeface="Barlow Condensed"/>
              </a:rPr>
              <a:t>, </a:t>
            </a:r>
            <a:r>
              <a:rPr i="1" lang="en-US" sz="1500">
                <a:solidFill>
                  <a:srgbClr val="24285D"/>
                </a:solidFill>
                <a:latin typeface="Barlow Condensed"/>
                <a:ea typeface="Barlow Condensed"/>
                <a:cs typeface="Barlow Condensed"/>
                <a:sym typeface="Barlow Condensed"/>
              </a:rPr>
              <a:t>HCI</a:t>
            </a:r>
            <a:endParaRPr i="1" sz="15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500">
                <a:solidFill>
                  <a:srgbClr val="24285D"/>
                </a:solidFill>
                <a:latin typeface="Barlow Condensed"/>
                <a:ea typeface="Barlow Condensed"/>
                <a:cs typeface="Barlow Condensed"/>
                <a:sym typeface="Barlow Condensed"/>
              </a:rPr>
              <a:t>Shruti Bharati, HCI</a:t>
            </a:r>
            <a:endParaRPr i="1" sz="15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500">
                <a:solidFill>
                  <a:srgbClr val="24285D"/>
                </a:solidFill>
                <a:latin typeface="Barlow Condensed"/>
                <a:ea typeface="Barlow Condensed"/>
                <a:cs typeface="Barlow Condensed"/>
                <a:sym typeface="Barlow Condensed"/>
                <a:extLst>
                  <a:ext uri="http://customooxmlschemas.google.com/">
                    <go:slidesCustomData xmlns:go="http://customooxmlschemas.google.com/" textRoundtripDataId="0"/>
                  </a:ext>
                </a:extLst>
              </a:rPr>
              <a:t>Claudia Diaz Reyes, HCI</a:t>
            </a:r>
            <a:endParaRPr i="1" sz="1500">
              <a:solidFill>
                <a:srgbClr val="24285D"/>
              </a:solidFill>
              <a:latin typeface="Barlow Condensed"/>
              <a:ea typeface="Barlow Condensed"/>
              <a:cs typeface="Barlow Condensed"/>
              <a:sym typeface="Barlow Condensed"/>
              <a:extLst>
                <a:ext uri="http://customooxmlschemas.google.com/">
                  <go:slidesCustomData xmlns:go="http://customooxmlschemas.google.com/" textRoundtripDataId="1"/>
                </a:ext>
              </a:extLst>
            </a:endParaRPr>
          </a:p>
          <a:p>
            <a:pPr indent="0" lvl="0" marL="0" marR="0" rtl="0" algn="l">
              <a:lnSpc>
                <a:spcPct val="120000"/>
              </a:lnSpc>
              <a:spcBef>
                <a:spcPts val="1000"/>
              </a:spcBef>
              <a:spcAft>
                <a:spcPts val="0"/>
              </a:spcAft>
              <a:buClr>
                <a:srgbClr val="9B002B"/>
              </a:buClr>
              <a:buSzPts val="2000"/>
              <a:buFont typeface="Merriweather Sans"/>
              <a:buNone/>
            </a:pPr>
            <a:r>
              <a:rPr i="1" lang="en-US" sz="1500">
                <a:solidFill>
                  <a:srgbClr val="24285D"/>
                </a:solidFill>
                <a:latin typeface="Barlow Condensed"/>
                <a:ea typeface="Barlow Condensed"/>
                <a:cs typeface="Barlow Condensed"/>
                <a:sym typeface="Barlow Condensed"/>
                <a:extLst>
                  <a:ext uri="http://customooxmlschemas.google.com/">
                    <go:slidesCustomData xmlns:go="http://customooxmlschemas.google.com/" textRoundtripDataId="2"/>
                  </a:ext>
                </a:extLst>
              </a:rPr>
              <a:t>Darja Djatsenko, MA, </a:t>
            </a:r>
            <a:r>
              <a:rPr i="1" lang="en-US" sz="1500">
                <a:solidFill>
                  <a:srgbClr val="24285D"/>
                </a:solidFill>
                <a:latin typeface="Barlow Condensed"/>
                <a:ea typeface="Barlow Condensed"/>
                <a:cs typeface="Barlow Condensed"/>
                <a:sym typeface="Barlow Condensed"/>
              </a:rPr>
              <a:t>Youth Work Management</a:t>
            </a:r>
            <a:endParaRPr i="1" sz="1500">
              <a:solidFill>
                <a:srgbClr val="24285D"/>
              </a:solidFill>
              <a:latin typeface="Barlow Condensed"/>
              <a:ea typeface="Barlow Condensed"/>
              <a:cs typeface="Barlow Condensed"/>
              <a:sym typeface="Barlow Condensed"/>
              <a:extLst>
                <a:ext uri="http://customooxmlschemas.google.com/">
                  <go:slidesCustomData xmlns:go="http://customooxmlschemas.google.com/" textRoundtripDataId="3"/>
                </a:ext>
              </a:extLst>
            </a:endParaRPr>
          </a:p>
          <a:p>
            <a:pPr indent="0" lvl="0" marL="0" marR="0" rtl="0" algn="l">
              <a:lnSpc>
                <a:spcPct val="120000"/>
              </a:lnSpc>
              <a:spcBef>
                <a:spcPts val="1000"/>
              </a:spcBef>
              <a:spcAft>
                <a:spcPts val="0"/>
              </a:spcAft>
              <a:buClr>
                <a:srgbClr val="9B002B"/>
              </a:buClr>
              <a:buSzPts val="2000"/>
              <a:buFont typeface="Merriweather Sans"/>
              <a:buNone/>
            </a:pPr>
            <a:r>
              <a:rPr i="1" lang="en-US" sz="1500">
                <a:solidFill>
                  <a:srgbClr val="24285D"/>
                </a:solidFill>
                <a:latin typeface="Barlow Condensed"/>
                <a:ea typeface="Barlow Condensed"/>
                <a:cs typeface="Barlow Condensed"/>
                <a:sym typeface="Barlow Condensed"/>
                <a:extLst>
                  <a:ext uri="http://customooxmlschemas.google.com/">
                    <go:slidesCustomData xmlns:go="http://customooxmlschemas.google.com/" textRoundtripDataId="4"/>
                  </a:ext>
                </a:extLst>
              </a:rPr>
              <a:t>Valeria Kussova, Psychology, MA</a:t>
            </a:r>
            <a:endParaRPr i="1" sz="1500">
              <a:solidFill>
                <a:srgbClr val="24285D"/>
              </a:solidFill>
              <a:latin typeface="Barlow Condensed"/>
              <a:ea typeface="Barlow Condensed"/>
              <a:cs typeface="Barlow Condensed"/>
              <a:sym typeface="Barlow Condensed"/>
              <a:extLst>
                <a:ext uri="http://customooxmlschemas.google.com/">
                  <go:slidesCustomData xmlns:go="http://customooxmlschemas.google.com/" textRoundtripDataId="5"/>
                </a:ext>
              </a:extLst>
            </a:endParaRPr>
          </a:p>
          <a:p>
            <a:pPr indent="0" lvl="0" marL="0" marR="0" rtl="0" algn="l">
              <a:lnSpc>
                <a:spcPct val="120000"/>
              </a:lnSpc>
              <a:spcBef>
                <a:spcPts val="1000"/>
              </a:spcBef>
              <a:spcAft>
                <a:spcPts val="0"/>
              </a:spcAft>
              <a:buClr>
                <a:srgbClr val="9B002B"/>
              </a:buClr>
              <a:buSzPts val="2000"/>
              <a:buFont typeface="Merriweather Sans"/>
              <a:buNone/>
            </a:pPr>
            <a:r>
              <a:rPr i="1" lang="en-US" sz="1500">
                <a:solidFill>
                  <a:srgbClr val="24285D"/>
                </a:solidFill>
                <a:latin typeface="Barlow Condensed"/>
                <a:ea typeface="Barlow Condensed"/>
                <a:cs typeface="Barlow Condensed"/>
                <a:sym typeface="Barlow Condensed"/>
                <a:extLst>
                  <a:ext uri="http://customooxmlschemas.google.com/">
                    <go:slidesCustomData xmlns:go="http://customooxmlschemas.google.com/" textRoundtripDataId="6"/>
                  </a:ext>
                </a:extLst>
              </a:rPr>
              <a:t>Sven Reintak, </a:t>
            </a:r>
            <a:r>
              <a:rPr i="1" lang="en-US" sz="1500">
                <a:solidFill>
                  <a:srgbClr val="24285D"/>
                </a:solidFill>
                <a:latin typeface="Barlow Condensed"/>
                <a:ea typeface="Barlow Condensed"/>
                <a:cs typeface="Barlow Condensed"/>
                <a:sym typeface="Barlow Condensed"/>
              </a:rPr>
              <a:t>English Language and Culture, BA</a:t>
            </a:r>
            <a:endParaRPr i="1" sz="15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t/>
            </a:r>
            <a:endParaRPr b="0" i="1" sz="1400" u="none" cap="none" strike="noStrike">
              <a:solidFill>
                <a:schemeClr val="dk1"/>
              </a:solidFill>
              <a:latin typeface="Times New Roman"/>
              <a:ea typeface="Times New Roman"/>
              <a:cs typeface="Times New Roman"/>
              <a:sym typeface="Times New Roman"/>
            </a:endParaRPr>
          </a:p>
        </p:txBody>
      </p:sp>
      <p:sp>
        <p:nvSpPr>
          <p:cNvPr id="249" name="Google Shape;249;g242d6ac1711_1_8"/>
          <p:cNvSpPr txBox="1"/>
          <p:nvPr/>
        </p:nvSpPr>
        <p:spPr>
          <a:xfrm>
            <a:off x="3450875" y="666825"/>
            <a:ext cx="2522700" cy="2126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000"/>
              </a:spcBef>
              <a:spcAft>
                <a:spcPts val="0"/>
              </a:spcAft>
              <a:buNone/>
            </a:pPr>
            <a:r>
              <a:rPr lang="en-US" sz="1600">
                <a:solidFill>
                  <a:srgbClr val="24285D"/>
                </a:solidFill>
                <a:latin typeface="Barlow Condensed Medium"/>
                <a:ea typeface="Barlow Condensed Medium"/>
                <a:cs typeface="Barlow Condensed Medium"/>
                <a:sym typeface="Barlow Condensed Medium"/>
              </a:rPr>
              <a:t>Supervisor(s)/mentor(s): </a:t>
            </a:r>
            <a:endParaRPr sz="1600">
              <a:solidFill>
                <a:srgbClr val="24285D"/>
              </a:solidFill>
              <a:latin typeface="Barlow Condensed Medium"/>
              <a:ea typeface="Barlow Condensed Medium"/>
              <a:cs typeface="Barlow Condensed Medium"/>
              <a:sym typeface="Barlow Condensed Medium"/>
            </a:endParaRPr>
          </a:p>
          <a:p>
            <a:pPr indent="0" lvl="0" marL="0" rtl="0" algn="l">
              <a:lnSpc>
                <a:spcPct val="120000"/>
              </a:lnSpc>
              <a:spcBef>
                <a:spcPts val="1000"/>
              </a:spcBef>
              <a:spcAft>
                <a:spcPts val="0"/>
              </a:spcAft>
              <a:buNone/>
            </a:pPr>
            <a:r>
              <a:rPr i="1" lang="en-US" sz="1600">
                <a:solidFill>
                  <a:srgbClr val="24285D"/>
                </a:solidFill>
                <a:latin typeface="Barlow Condensed"/>
                <a:ea typeface="Barlow Condensed"/>
                <a:cs typeface="Barlow Condensed"/>
                <a:sym typeface="Barlow Condensed"/>
              </a:rPr>
              <a:t>Luke Stange</a:t>
            </a:r>
            <a:endParaRPr i="1" sz="1600">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None/>
            </a:pPr>
            <a:r>
              <a:rPr lang="en-US" sz="1600">
                <a:solidFill>
                  <a:srgbClr val="24285D"/>
                </a:solidFill>
                <a:latin typeface="Barlow Condensed Medium"/>
                <a:ea typeface="Barlow Condensed Medium"/>
                <a:cs typeface="Barlow Condensed Medium"/>
                <a:sym typeface="Barlow Condensed Medium"/>
              </a:rPr>
              <a:t>Partner(s): </a:t>
            </a:r>
            <a:endParaRPr sz="1600">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None/>
            </a:pPr>
            <a:r>
              <a:rPr i="1" lang="en-US" sz="1600">
                <a:solidFill>
                  <a:srgbClr val="24285D"/>
                </a:solidFill>
                <a:latin typeface="Barlow Condensed"/>
                <a:ea typeface="Barlow Condensed"/>
                <a:cs typeface="Barlow Condensed"/>
                <a:sym typeface="Barlow Condensed"/>
              </a:rPr>
              <a:t>IZUM youth club</a:t>
            </a:r>
            <a:endParaRPr i="1" sz="1600">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None/>
            </a:pPr>
            <a:r>
              <a:rPr i="1" lang="en-US" sz="1600">
                <a:solidFill>
                  <a:srgbClr val="24285D"/>
                </a:solidFill>
                <a:latin typeface="Barlow Condensed"/>
                <a:ea typeface="Barlow Condensed"/>
                <a:cs typeface="Barlow Condensed"/>
                <a:sym typeface="Barlow Condensed"/>
              </a:rPr>
              <a:t>https://clubactive.eu/contac</a:t>
            </a:r>
            <a:r>
              <a:rPr i="1" lang="en-US" sz="1600">
                <a:solidFill>
                  <a:srgbClr val="24285D"/>
                </a:solidFill>
                <a:latin typeface="Times New Roman"/>
                <a:ea typeface="Times New Roman"/>
                <a:cs typeface="Times New Roman"/>
                <a:sym typeface="Times New Roman"/>
              </a:rPr>
              <a:t>t/</a:t>
            </a:r>
            <a:endParaRPr i="1" sz="1600">
              <a:solidFill>
                <a:srgbClr val="24285D"/>
              </a:solidFill>
              <a:latin typeface="Times New Roman"/>
              <a:ea typeface="Times New Roman"/>
              <a:cs typeface="Times New Roman"/>
              <a:sym typeface="Times New Roman"/>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4"/>
          <p:cNvSpPr txBox="1"/>
          <p:nvPr>
            <p:ph type="title"/>
          </p:nvPr>
        </p:nvSpPr>
        <p:spPr>
          <a:xfrm>
            <a:off x="2057370" y="2223880"/>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PROBLEM, AIM AND IMPORTANCE</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5"/>
          <p:cNvSpPr txBox="1"/>
          <p:nvPr>
            <p:ph idx="1" type="body"/>
          </p:nvPr>
        </p:nvSpPr>
        <p:spPr>
          <a:xfrm>
            <a:off x="477325" y="1192449"/>
            <a:ext cx="4506900" cy="22884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200"/>
              <a:buChar char="-"/>
            </a:pPr>
            <a:r>
              <a:rPr lang="en-US" sz="2200">
                <a:solidFill>
                  <a:srgbClr val="24285D"/>
                </a:solidFill>
                <a:latin typeface="Barlow Condensed"/>
                <a:ea typeface="Barlow Condensed"/>
                <a:cs typeface="Barlow Condensed"/>
                <a:sym typeface="Barlow Condensed"/>
              </a:rPr>
              <a:t>What was the problem you were solving?</a:t>
            </a:r>
            <a:endParaRPr sz="2200">
              <a:solidFill>
                <a:srgbClr val="24285D"/>
              </a:solidFill>
              <a:latin typeface="Barlow Condensed"/>
              <a:ea typeface="Barlow Condensed"/>
              <a:cs typeface="Barlow Condensed"/>
              <a:sym typeface="Barlow Condensed"/>
            </a:endParaRPr>
          </a:p>
          <a:p>
            <a:pPr indent="-323850" lvl="0" marL="457200" rtl="0" algn="l">
              <a:spcBef>
                <a:spcPts val="1200"/>
              </a:spcBef>
              <a:spcAft>
                <a:spcPts val="0"/>
              </a:spcAft>
              <a:buSzPts val="1500"/>
              <a:buChar char="-"/>
            </a:pPr>
            <a:r>
              <a:rPr lang="en-US" sz="1500">
                <a:solidFill>
                  <a:srgbClr val="24285D"/>
                </a:solidFill>
                <a:latin typeface="Barlow Condensed"/>
                <a:ea typeface="Barlow Condensed"/>
                <a:cs typeface="Barlow Condensed"/>
                <a:sym typeface="Barlow Condensed"/>
              </a:rPr>
              <a:t>Aim of the project</a:t>
            </a:r>
            <a:endParaRPr sz="1500">
              <a:solidFill>
                <a:srgbClr val="24285D"/>
              </a:solidFill>
              <a:latin typeface="Barlow Condensed"/>
              <a:ea typeface="Barlow Condensed"/>
              <a:cs typeface="Barlow Condensed"/>
              <a:sym typeface="Barlow Condensed"/>
            </a:endParaRPr>
          </a:p>
          <a:p>
            <a:pPr indent="-323850" lvl="0" marL="457200" rtl="0" algn="l">
              <a:spcBef>
                <a:spcPts val="0"/>
              </a:spcBef>
              <a:spcAft>
                <a:spcPts val="0"/>
              </a:spcAft>
              <a:buClr>
                <a:srgbClr val="24285D"/>
              </a:buClr>
              <a:buSzPts val="1500"/>
              <a:buFont typeface="Barlow Condensed"/>
              <a:buAutoNum type="arabicPeriod"/>
            </a:pPr>
            <a:r>
              <a:rPr lang="en-US" sz="1500">
                <a:solidFill>
                  <a:srgbClr val="24285D"/>
                </a:solidFill>
                <a:latin typeface="Barlow Condensed"/>
                <a:ea typeface="Barlow Condensed"/>
                <a:cs typeface="Barlow Condensed"/>
                <a:sym typeface="Barlow Condensed"/>
              </a:rPr>
              <a:t>Give power and tools to the marginalised/minorities: young adults, </a:t>
            </a:r>
            <a:r>
              <a:rPr lang="en-US" sz="1500">
                <a:solidFill>
                  <a:srgbClr val="24285D"/>
                </a:solidFill>
                <a:highlight>
                  <a:srgbClr val="CFE2F3"/>
                </a:highlight>
                <a:latin typeface="Barlow Condensed"/>
                <a:ea typeface="Barlow Condensed"/>
                <a:cs typeface="Barlow Condensed"/>
                <a:sym typeface="Barlow Condensed"/>
              </a:rPr>
              <a:t>teenagers</a:t>
            </a:r>
            <a:endParaRPr sz="1500">
              <a:solidFill>
                <a:srgbClr val="24285D"/>
              </a:solidFill>
              <a:highlight>
                <a:srgbClr val="CFE2F3"/>
              </a:highlight>
              <a:latin typeface="Barlow Condensed"/>
              <a:ea typeface="Barlow Condensed"/>
              <a:cs typeface="Barlow Condensed"/>
              <a:sym typeface="Barlow Condensed"/>
            </a:endParaRPr>
          </a:p>
          <a:p>
            <a:pPr indent="-323850" lvl="0" marL="457200" rtl="0" algn="l">
              <a:spcBef>
                <a:spcPts val="0"/>
              </a:spcBef>
              <a:spcAft>
                <a:spcPts val="0"/>
              </a:spcAft>
              <a:buClr>
                <a:srgbClr val="24285D"/>
              </a:buClr>
              <a:buSzPts val="1500"/>
              <a:buFont typeface="Barlow Condensed"/>
              <a:buAutoNum type="arabicPeriod"/>
            </a:pPr>
            <a:r>
              <a:rPr lang="en-US" sz="1500">
                <a:solidFill>
                  <a:srgbClr val="24285D"/>
                </a:solidFill>
                <a:latin typeface="Barlow Condensed"/>
                <a:ea typeface="Barlow Condensed"/>
                <a:cs typeface="Barlow Condensed"/>
                <a:sym typeface="Barlow Condensed"/>
              </a:rPr>
              <a:t>Find ways to end injustices in cities and make them more inclusive; solve problems (Ecological, racial and gender injustices in cities)</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261" name="Google Shape;261;p5"/>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GOALS AND PROBLEMS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62" name="Google Shape;262;p5"/>
          <p:cNvPicPr preferRelativeResize="0"/>
          <p:nvPr/>
        </p:nvPicPr>
        <p:blipFill rotWithShape="1">
          <a:blip r:embed="rId3">
            <a:alphaModFix/>
          </a:blip>
          <a:srcRect b="2033" l="0" r="0" t="2024"/>
          <a:stretch/>
        </p:blipFill>
        <p:spPr>
          <a:xfrm>
            <a:off x="4984225" y="-119800"/>
            <a:ext cx="4382400" cy="4441200"/>
          </a:xfrm>
          <a:prstGeom prst="ellipse">
            <a:avLst/>
          </a:prstGeom>
          <a:noFill/>
          <a:ln>
            <a:noFill/>
          </a:ln>
        </p:spPr>
      </p:pic>
      <p:sp>
        <p:nvSpPr>
          <p:cNvPr id="263" name="Google Shape;263;p5"/>
          <p:cNvSpPr/>
          <p:nvPr/>
        </p:nvSpPr>
        <p:spPr>
          <a:xfrm>
            <a:off x="2622300" y="3480850"/>
            <a:ext cx="3575700" cy="12999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500">
                <a:solidFill>
                  <a:srgbClr val="EC008B"/>
                </a:solidFill>
                <a:latin typeface="Barlow Condensed"/>
                <a:ea typeface="Barlow Condensed"/>
                <a:cs typeface="Barlow Condensed"/>
                <a:sym typeface="Barlow Condensed"/>
              </a:rPr>
              <a:t>Ecopedagogy</a:t>
            </a:r>
            <a:r>
              <a:rPr lang="en-US" sz="1500">
                <a:latin typeface="Barlow Condensed"/>
                <a:ea typeface="Barlow Condensed"/>
                <a:cs typeface="Barlow Condensed"/>
                <a:sym typeface="Barlow Condensed"/>
              </a:rPr>
              <a:t>: Critical pedagogy that aims to end socio-environmental injustices; wants to create a planetary consciousness through revolutionary teaching and learning</a:t>
            </a:r>
            <a:endParaRPr sz="1500">
              <a:latin typeface="Barlow Condensed"/>
              <a:ea typeface="Barlow Condensed"/>
              <a:cs typeface="Barlow Condensed"/>
              <a:sym typeface="Barlow Condensed"/>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6"/>
          <p:cNvSpPr txBox="1"/>
          <p:nvPr>
            <p:ph idx="1" type="body"/>
          </p:nvPr>
        </p:nvSpPr>
        <p:spPr>
          <a:xfrm>
            <a:off x="466225" y="335250"/>
            <a:ext cx="4348800" cy="4110300"/>
          </a:xfrm>
          <a:prstGeom prst="rect">
            <a:avLst/>
          </a:prstGeom>
          <a:noFill/>
          <a:ln>
            <a:noFill/>
          </a:ln>
        </p:spPr>
        <p:txBody>
          <a:bodyPr anchorCtr="0" anchor="t" bIns="45700" lIns="91425" spcFirstLastPara="1" rIns="91425" wrap="square" tIns="45700">
            <a:noAutofit/>
          </a:bodyPr>
          <a:lstStyle/>
          <a:p>
            <a:pPr indent="-317500" lvl="0" marL="342900" rtl="0" algn="l">
              <a:lnSpc>
                <a:spcPct val="120000"/>
              </a:lnSpc>
              <a:spcBef>
                <a:spcPts val="1200"/>
              </a:spcBef>
              <a:spcAft>
                <a:spcPts val="0"/>
              </a:spcAft>
              <a:buSzPts val="1800"/>
              <a:buChar char="-"/>
            </a:pPr>
            <a:r>
              <a:rPr b="1" lang="en-US" sz="1800">
                <a:solidFill>
                  <a:srgbClr val="24285D"/>
                </a:solidFill>
                <a:latin typeface="Barlow Condensed"/>
                <a:ea typeface="Barlow Condensed"/>
                <a:cs typeface="Barlow Condensed"/>
                <a:sym typeface="Barlow Condensed"/>
              </a:rPr>
              <a:t>What was the aim of the project?</a:t>
            </a:r>
            <a:endParaRPr b="1" sz="1800">
              <a:solidFill>
                <a:srgbClr val="24285D"/>
              </a:solidFill>
              <a:latin typeface="Barlow Condensed"/>
              <a:ea typeface="Barlow Condensed"/>
              <a:cs typeface="Barlow Condensed"/>
              <a:sym typeface="Barlow Condensed"/>
            </a:endParaRPr>
          </a:p>
          <a:p>
            <a:pPr indent="-317500" lvl="0" marL="342900" rtl="0" algn="l">
              <a:lnSpc>
                <a:spcPct val="120000"/>
              </a:lnSpc>
              <a:spcBef>
                <a:spcPts val="1200"/>
              </a:spcBef>
              <a:spcAft>
                <a:spcPts val="0"/>
              </a:spcAft>
              <a:buClr>
                <a:srgbClr val="24285D"/>
              </a:buClr>
              <a:buSzPts val="1800"/>
              <a:buFont typeface="Barlow Condensed"/>
              <a:buChar char="-"/>
            </a:pPr>
            <a:r>
              <a:rPr lang="en-US" sz="1800">
                <a:solidFill>
                  <a:srgbClr val="24285D"/>
                </a:solidFill>
                <a:latin typeface="Barlow Condensed"/>
                <a:ea typeface="Barlow Condensed"/>
                <a:cs typeface="Barlow Condensed"/>
                <a:sym typeface="Barlow Condensed"/>
              </a:rPr>
              <a:t>To inspire teenagers about the future of Tallinn and how it could be made better</a:t>
            </a:r>
            <a:endParaRPr sz="1800">
              <a:solidFill>
                <a:srgbClr val="24285D"/>
              </a:solidFill>
              <a:latin typeface="Barlow Condensed"/>
              <a:ea typeface="Barlow Condensed"/>
              <a:cs typeface="Barlow Condensed"/>
              <a:sym typeface="Barlow Condensed"/>
            </a:endParaRPr>
          </a:p>
          <a:p>
            <a:pPr indent="-317500" lvl="0" marL="342900" rtl="0" algn="l">
              <a:lnSpc>
                <a:spcPct val="120000"/>
              </a:lnSpc>
              <a:spcBef>
                <a:spcPts val="1200"/>
              </a:spcBef>
              <a:spcAft>
                <a:spcPts val="0"/>
              </a:spcAft>
              <a:buSzPts val="1800"/>
              <a:buChar char="-"/>
            </a:pPr>
            <a:r>
              <a:rPr b="1" lang="en-US" sz="1800">
                <a:solidFill>
                  <a:srgbClr val="24285D"/>
                </a:solidFill>
                <a:latin typeface="Barlow Condensed"/>
                <a:ea typeface="Barlow Condensed"/>
                <a:cs typeface="Barlow Condensed"/>
                <a:sym typeface="Barlow Condensed"/>
              </a:rPr>
              <a:t>What were you aiming to achieve?</a:t>
            </a:r>
            <a:endParaRPr b="1" sz="1800">
              <a:solidFill>
                <a:srgbClr val="24285D"/>
              </a:solidFill>
              <a:latin typeface="Barlow Condensed"/>
              <a:ea typeface="Barlow Condensed"/>
              <a:cs typeface="Barlow Condensed"/>
              <a:sym typeface="Barlow Condensed"/>
            </a:endParaRPr>
          </a:p>
          <a:p>
            <a:pPr indent="-317500" lvl="0" marL="342900" rtl="0" algn="l">
              <a:lnSpc>
                <a:spcPct val="120000"/>
              </a:lnSpc>
              <a:spcBef>
                <a:spcPts val="1200"/>
              </a:spcBef>
              <a:spcAft>
                <a:spcPts val="0"/>
              </a:spcAft>
              <a:buClr>
                <a:srgbClr val="24285D"/>
              </a:buClr>
              <a:buSzPts val="1800"/>
              <a:buFont typeface="Barlow Condensed"/>
              <a:buChar char="-"/>
            </a:pPr>
            <a:r>
              <a:rPr lang="en-US" sz="1800">
                <a:solidFill>
                  <a:srgbClr val="24285D"/>
                </a:solidFill>
                <a:latin typeface="Barlow Condensed"/>
                <a:ea typeface="Barlow Condensed"/>
                <a:cs typeface="Barlow Condensed"/>
                <a:sym typeface="Barlow Condensed"/>
              </a:rPr>
              <a:t>Give them new tools to think about issues; inspire them to think of their own solutions; inspire them to be more active in these issues</a:t>
            </a:r>
            <a:endParaRPr sz="1800">
              <a:solidFill>
                <a:srgbClr val="24285D"/>
              </a:solidFill>
              <a:latin typeface="Barlow Condensed"/>
              <a:ea typeface="Barlow Condensed"/>
              <a:cs typeface="Barlow Condensed"/>
              <a:sym typeface="Barlow Condensed"/>
            </a:endParaRPr>
          </a:p>
          <a:p>
            <a:pPr indent="-317500" lvl="0" marL="342900" rtl="0" algn="l">
              <a:lnSpc>
                <a:spcPct val="120000"/>
              </a:lnSpc>
              <a:spcBef>
                <a:spcPts val="1200"/>
              </a:spcBef>
              <a:spcAft>
                <a:spcPts val="0"/>
              </a:spcAft>
              <a:buSzPts val="1800"/>
              <a:buChar char="-"/>
            </a:pPr>
            <a:r>
              <a:rPr b="1" lang="en-US" sz="1800">
                <a:solidFill>
                  <a:srgbClr val="24285D"/>
                </a:solidFill>
                <a:latin typeface="Barlow Condensed"/>
                <a:ea typeface="Barlow Condensed"/>
                <a:cs typeface="Barlow Condensed"/>
                <a:sym typeface="Barlow Condensed"/>
              </a:rPr>
              <a:t>How did you measure the success of the project?</a:t>
            </a:r>
            <a:endParaRPr b="1" sz="1800">
              <a:solidFill>
                <a:srgbClr val="24285D"/>
              </a:solidFill>
              <a:latin typeface="Barlow Condensed"/>
              <a:ea typeface="Barlow Condensed"/>
              <a:cs typeface="Barlow Condensed"/>
              <a:sym typeface="Barlow Condensed"/>
            </a:endParaRPr>
          </a:p>
          <a:p>
            <a:pPr indent="-317500" lvl="0" marL="342900" rtl="0" algn="l">
              <a:lnSpc>
                <a:spcPct val="120000"/>
              </a:lnSpc>
              <a:spcBef>
                <a:spcPts val="1200"/>
              </a:spcBef>
              <a:spcAft>
                <a:spcPts val="0"/>
              </a:spcAft>
              <a:buClr>
                <a:srgbClr val="24285D"/>
              </a:buClr>
              <a:buSzPts val="1800"/>
              <a:buFont typeface="Barlow Condensed"/>
              <a:buChar char="-"/>
            </a:pPr>
            <a:r>
              <a:rPr lang="en-US" sz="1800">
                <a:solidFill>
                  <a:srgbClr val="24285D"/>
                </a:solidFill>
                <a:latin typeface="Barlow Condensed"/>
                <a:ea typeface="Barlow Condensed"/>
                <a:cs typeface="Barlow Condensed"/>
                <a:sym typeface="Barlow Condensed"/>
              </a:rPr>
              <a:t>With results from the feedback questionnaire</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pic>
        <p:nvPicPr>
          <p:cNvPr id="270" name="Google Shape;270;p6"/>
          <p:cNvPicPr preferRelativeResize="0"/>
          <p:nvPr/>
        </p:nvPicPr>
        <p:blipFill rotWithShape="1">
          <a:blip r:embed="rId3">
            <a:alphaModFix/>
          </a:blip>
          <a:srcRect b="0" l="13653" r="13645" t="0"/>
          <a:stretch/>
        </p:blipFill>
        <p:spPr>
          <a:xfrm>
            <a:off x="4743129" y="-239040"/>
            <a:ext cx="5461800" cy="5461800"/>
          </a:xfrm>
          <a:prstGeom prst="ellipse">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42d6ac1711_2_0"/>
          <p:cNvSpPr txBox="1"/>
          <p:nvPr>
            <p:ph type="title"/>
          </p:nvPr>
        </p:nvSpPr>
        <p:spPr>
          <a:xfrm>
            <a:off x="477323" y="39600"/>
            <a:ext cx="60237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QUESTIONNAIRE RESULTS</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77" name="Google Shape;277;g242d6ac1711_2_0"/>
          <p:cNvPicPr preferRelativeResize="0"/>
          <p:nvPr/>
        </p:nvPicPr>
        <p:blipFill rotWithShape="1">
          <a:blip r:embed="rId3">
            <a:alphaModFix/>
          </a:blip>
          <a:srcRect b="41148" l="0" r="0" t="0"/>
          <a:stretch/>
        </p:blipFill>
        <p:spPr>
          <a:xfrm>
            <a:off x="4036200" y="1025275"/>
            <a:ext cx="4462500" cy="3172452"/>
          </a:xfrm>
          <a:prstGeom prst="rect">
            <a:avLst/>
          </a:prstGeom>
          <a:noFill/>
          <a:ln>
            <a:noFill/>
          </a:ln>
        </p:spPr>
      </p:pic>
      <p:pic>
        <p:nvPicPr>
          <p:cNvPr id="278" name="Google Shape;278;g242d6ac1711_2_0"/>
          <p:cNvPicPr preferRelativeResize="0"/>
          <p:nvPr/>
        </p:nvPicPr>
        <p:blipFill>
          <a:blip r:embed="rId4">
            <a:alphaModFix/>
          </a:blip>
          <a:stretch>
            <a:fillRect/>
          </a:stretch>
        </p:blipFill>
        <p:spPr>
          <a:xfrm>
            <a:off x="672575" y="993588"/>
            <a:ext cx="3230751" cy="323507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7"/>
          <p:cNvSpPr txBox="1"/>
          <p:nvPr>
            <p:ph type="title"/>
          </p:nvPr>
        </p:nvSpPr>
        <p:spPr>
          <a:xfrm>
            <a:off x="2041424" y="1810716"/>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ACTIVITIES IMPLEMENTED</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8"/>
          <p:cNvSpPr txBox="1"/>
          <p:nvPr>
            <p:ph idx="1" type="body"/>
          </p:nvPr>
        </p:nvSpPr>
        <p:spPr>
          <a:xfrm>
            <a:off x="225850" y="993675"/>
            <a:ext cx="4617900" cy="4252200"/>
          </a:xfrm>
          <a:prstGeom prst="rect">
            <a:avLst/>
          </a:prstGeom>
          <a:noFill/>
          <a:ln>
            <a:noFill/>
          </a:ln>
        </p:spPr>
        <p:txBody>
          <a:bodyPr anchorCtr="0" anchor="t" bIns="45700" lIns="91425" spcFirstLastPara="1" rIns="91425" wrap="square" tIns="45700">
            <a:noAutofit/>
          </a:bodyPr>
          <a:lstStyle/>
          <a:p>
            <a:pPr indent="-292100" lvl="0" marL="342900" rtl="0" algn="l">
              <a:lnSpc>
                <a:spcPct val="150000"/>
              </a:lnSpc>
              <a:spcBef>
                <a:spcPts val="1200"/>
              </a:spcBef>
              <a:spcAft>
                <a:spcPts val="0"/>
              </a:spcAft>
              <a:buClr>
                <a:srgbClr val="24285D"/>
              </a:buClr>
              <a:buSzPts val="1400"/>
              <a:buChar char="-"/>
            </a:pPr>
            <a:r>
              <a:rPr lang="en-US" sz="1400">
                <a:solidFill>
                  <a:srgbClr val="24285D"/>
                </a:solidFill>
                <a:latin typeface="Barlow Condensed"/>
                <a:ea typeface="Barlow Condensed"/>
                <a:cs typeface="Barlow Condensed"/>
                <a:sym typeface="Barlow Condensed"/>
              </a:rPr>
              <a:t>An interactive workshop was held with the aim to guide </a:t>
            </a:r>
            <a:r>
              <a:rPr lang="en-US" sz="1400">
                <a:solidFill>
                  <a:srgbClr val="24285D"/>
                </a:solidFill>
                <a:latin typeface="Barlow Condensed"/>
                <a:ea typeface="Barlow Condensed"/>
                <a:cs typeface="Barlow Condensed"/>
                <a:sym typeface="Barlow Condensed"/>
              </a:rPr>
              <a:t>youngsters through an </a:t>
            </a:r>
            <a:r>
              <a:rPr b="1" lang="en-US" sz="1400">
                <a:solidFill>
                  <a:srgbClr val="24285D"/>
                </a:solidFill>
                <a:latin typeface="Barlow Condensed"/>
                <a:ea typeface="Barlow Condensed"/>
                <a:cs typeface="Barlow Condensed"/>
                <a:sym typeface="Barlow Condensed"/>
              </a:rPr>
              <a:t>ecopedagogical approach</a:t>
            </a:r>
            <a:r>
              <a:rPr lang="en-US" sz="1400">
                <a:solidFill>
                  <a:srgbClr val="24285D"/>
                </a:solidFill>
                <a:latin typeface="Barlow Condensed"/>
                <a:ea typeface="Barlow Condensed"/>
                <a:cs typeface="Barlow Condensed"/>
                <a:sym typeface="Barlow Condensed"/>
              </a:rPr>
              <a:t>.</a:t>
            </a:r>
            <a:endParaRPr sz="1400">
              <a:solidFill>
                <a:srgbClr val="24285D"/>
              </a:solidFill>
              <a:latin typeface="Barlow Condensed"/>
              <a:ea typeface="Barlow Condensed"/>
              <a:cs typeface="Barlow Condensed"/>
              <a:sym typeface="Barlow Condensed"/>
            </a:endParaRPr>
          </a:p>
          <a:p>
            <a:pPr indent="-317500" lvl="0" marL="457200" rtl="0" algn="just">
              <a:lnSpc>
                <a:spcPct val="150000"/>
              </a:lnSpc>
              <a:spcBef>
                <a:spcPts val="0"/>
              </a:spcBef>
              <a:spcAft>
                <a:spcPts val="0"/>
              </a:spcAft>
              <a:buClr>
                <a:srgbClr val="24285D"/>
              </a:buClr>
              <a:buSzPts val="1400"/>
              <a:buFont typeface="Barlow Condensed"/>
              <a:buChar char="-"/>
            </a:pPr>
            <a:r>
              <a:rPr lang="en-US" sz="1400">
                <a:solidFill>
                  <a:srgbClr val="24285D"/>
                </a:solidFill>
                <a:latin typeface="Barlow Condensed"/>
                <a:ea typeface="Barlow Condensed"/>
                <a:cs typeface="Barlow Condensed"/>
                <a:sym typeface="Barlow Condensed"/>
              </a:rPr>
              <a:t>Present materials to participants that can help identify the interconnected injustices imposed on marginalized peoples</a:t>
            </a:r>
            <a:endParaRPr sz="1400">
              <a:solidFill>
                <a:srgbClr val="24285D"/>
              </a:solidFill>
              <a:latin typeface="Barlow Condensed"/>
              <a:ea typeface="Barlow Condensed"/>
              <a:cs typeface="Barlow Condensed"/>
              <a:sym typeface="Barlow Condensed"/>
            </a:endParaRPr>
          </a:p>
          <a:p>
            <a:pPr indent="-317500" lvl="0" marL="457200" rtl="0" algn="just">
              <a:lnSpc>
                <a:spcPct val="150000"/>
              </a:lnSpc>
              <a:spcBef>
                <a:spcPts val="0"/>
              </a:spcBef>
              <a:spcAft>
                <a:spcPts val="0"/>
              </a:spcAft>
              <a:buClr>
                <a:srgbClr val="24285D"/>
              </a:buClr>
              <a:buSzPts val="1400"/>
              <a:buFont typeface="Barlow Condensed"/>
              <a:buChar char="-"/>
            </a:pPr>
            <a:r>
              <a:rPr lang="en-US" sz="1400">
                <a:solidFill>
                  <a:srgbClr val="24285D"/>
                </a:solidFill>
                <a:latin typeface="Barlow Condensed"/>
                <a:ea typeface="Barlow Condensed"/>
                <a:cs typeface="Barlow Condensed"/>
                <a:sym typeface="Barlow Condensed"/>
              </a:rPr>
              <a:t>Run through interactive exercises to help participants to think of solutions and to get them to participate</a:t>
            </a:r>
            <a:endParaRPr sz="1400">
              <a:solidFill>
                <a:srgbClr val="24285D"/>
              </a:solidFill>
              <a:latin typeface="Barlow Condensed"/>
              <a:ea typeface="Barlow Condensed"/>
              <a:cs typeface="Barlow Condensed"/>
              <a:sym typeface="Barlow Condensed"/>
            </a:endParaRPr>
          </a:p>
          <a:p>
            <a:pPr indent="-317500" lvl="1" marL="914400" rtl="0" algn="just">
              <a:lnSpc>
                <a:spcPct val="150000"/>
              </a:lnSpc>
              <a:spcBef>
                <a:spcPts val="0"/>
              </a:spcBef>
              <a:spcAft>
                <a:spcPts val="0"/>
              </a:spcAft>
              <a:buClr>
                <a:srgbClr val="24285D"/>
              </a:buClr>
              <a:buSzPts val="1400"/>
              <a:buFont typeface="Barlow Condensed"/>
              <a:buChar char="-"/>
            </a:pPr>
            <a:r>
              <a:rPr lang="en-US" sz="1400">
                <a:solidFill>
                  <a:srgbClr val="24285D"/>
                </a:solidFill>
                <a:latin typeface="Barlow Condensed"/>
                <a:ea typeface="Barlow Condensed"/>
                <a:cs typeface="Barlow Condensed"/>
                <a:sym typeface="Barlow Condensed"/>
              </a:rPr>
              <a:t>examples: Coming up with ideas and voting on them; drawing the ideal city; “where do you stand” exercise (agree/disagree, why)</a:t>
            </a:r>
            <a:endParaRPr sz="1400">
              <a:solidFill>
                <a:srgbClr val="24285D"/>
              </a:solidFill>
              <a:latin typeface="Barlow Condensed"/>
              <a:ea typeface="Barlow Condensed"/>
              <a:cs typeface="Barlow Condensed"/>
              <a:sym typeface="Barlow Condensed"/>
            </a:endParaRPr>
          </a:p>
          <a:p>
            <a:pPr indent="-317500" lvl="0" marL="457200" rtl="0" algn="just">
              <a:lnSpc>
                <a:spcPct val="150000"/>
              </a:lnSpc>
              <a:spcBef>
                <a:spcPts val="0"/>
              </a:spcBef>
              <a:spcAft>
                <a:spcPts val="0"/>
              </a:spcAft>
              <a:buClr>
                <a:srgbClr val="24285D"/>
              </a:buClr>
              <a:buSzPts val="1400"/>
              <a:buFont typeface="Barlow Condensed"/>
              <a:buChar char="-"/>
            </a:pPr>
            <a:r>
              <a:rPr lang="en-US" sz="1400">
                <a:solidFill>
                  <a:srgbClr val="24285D"/>
                </a:solidFill>
                <a:latin typeface="Barlow Condensed"/>
                <a:ea typeface="Barlow Condensed"/>
                <a:cs typeface="Barlow Condensed"/>
                <a:sym typeface="Barlow Condensed"/>
              </a:rPr>
              <a:t>Use of </a:t>
            </a:r>
            <a:r>
              <a:rPr b="1" lang="en-US" sz="1400">
                <a:solidFill>
                  <a:srgbClr val="24285D"/>
                </a:solidFill>
                <a:latin typeface="Barlow Condensed"/>
                <a:ea typeface="Barlow Condensed"/>
                <a:cs typeface="Barlow Condensed"/>
                <a:sym typeface="Barlow Condensed"/>
              </a:rPr>
              <a:t>Bluewillow </a:t>
            </a:r>
            <a:r>
              <a:rPr lang="en-US" sz="1400">
                <a:solidFill>
                  <a:srgbClr val="24285D"/>
                </a:solidFill>
                <a:latin typeface="Barlow Condensed"/>
                <a:ea typeface="Barlow Condensed"/>
                <a:cs typeface="Barlow Condensed"/>
                <a:sym typeface="Barlow Condensed"/>
              </a:rPr>
              <a:t>and other programs to get their imaginations running</a:t>
            </a:r>
            <a:endParaRPr sz="14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t/>
            </a:r>
            <a:endParaRPr sz="1300">
              <a:solidFill>
                <a:schemeClr val="dk2"/>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14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14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14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14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14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1400">
              <a:solidFill>
                <a:srgbClr val="24285D"/>
              </a:solidFill>
              <a:latin typeface="Barlow Condensed"/>
              <a:ea typeface="Barlow Condensed"/>
              <a:cs typeface="Barlow Condensed"/>
              <a:sym typeface="Barlow Condensed"/>
            </a:endParaRPr>
          </a:p>
        </p:txBody>
      </p:sp>
      <p:sp>
        <p:nvSpPr>
          <p:cNvPr id="290" name="Google Shape;290;p8"/>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THE WORKSHOP</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291" name="Google Shape;291;p8"/>
          <p:cNvPicPr preferRelativeResize="0"/>
          <p:nvPr/>
        </p:nvPicPr>
        <p:blipFill>
          <a:blip r:embed="rId3">
            <a:alphaModFix/>
          </a:blip>
          <a:stretch>
            <a:fillRect/>
          </a:stretch>
        </p:blipFill>
        <p:spPr>
          <a:xfrm>
            <a:off x="4939750" y="2571750"/>
            <a:ext cx="4025326" cy="2264250"/>
          </a:xfrm>
          <a:prstGeom prst="rect">
            <a:avLst/>
          </a:prstGeom>
          <a:noFill/>
          <a:ln>
            <a:noFill/>
          </a:ln>
        </p:spPr>
      </p:pic>
      <p:sp>
        <p:nvSpPr>
          <p:cNvPr id="292" name="Google Shape;292;p8"/>
          <p:cNvSpPr txBox="1"/>
          <p:nvPr/>
        </p:nvSpPr>
        <p:spPr>
          <a:xfrm>
            <a:off x="5632775" y="851100"/>
            <a:ext cx="3000000" cy="135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EC008B"/>
                </a:solidFill>
                <a:latin typeface="Barlow Condensed"/>
                <a:ea typeface="Barlow Condensed"/>
                <a:cs typeface="Barlow Condensed"/>
                <a:sym typeface="Barlow Condensed"/>
              </a:rPr>
              <a:t>Details</a:t>
            </a:r>
            <a:r>
              <a:rPr lang="en-US">
                <a:solidFill>
                  <a:schemeClr val="dk1"/>
                </a:solidFill>
                <a:latin typeface="Barlow Condensed"/>
                <a:ea typeface="Barlow Condensed"/>
                <a:cs typeface="Barlow Condensed"/>
                <a:sym typeface="Barlow Condensed"/>
              </a:rPr>
              <a:t>: </a:t>
            </a:r>
            <a:endParaRPr>
              <a:solidFill>
                <a:schemeClr val="dk1"/>
              </a:solidFill>
              <a:latin typeface="Barlow Condensed"/>
              <a:ea typeface="Barlow Condensed"/>
              <a:cs typeface="Barlow Condensed"/>
              <a:sym typeface="Barlow Condensed"/>
            </a:endParaRPr>
          </a:p>
          <a:p>
            <a:pPr indent="-317500" lvl="0" marL="457200" rtl="0" algn="l">
              <a:lnSpc>
                <a:spcPct val="115000"/>
              </a:lnSpc>
              <a:spcBef>
                <a:spcPts val="0"/>
              </a:spcBef>
              <a:spcAft>
                <a:spcPts val="0"/>
              </a:spcAft>
              <a:buClr>
                <a:srgbClr val="24285D"/>
              </a:buClr>
              <a:buSzPts val="1400"/>
              <a:buFont typeface="Barlow Condensed"/>
              <a:buChar char="-"/>
            </a:pPr>
            <a:r>
              <a:rPr lang="en-US">
                <a:solidFill>
                  <a:srgbClr val="24285D"/>
                </a:solidFill>
                <a:latin typeface="Barlow Condensed"/>
                <a:ea typeface="Barlow Condensed"/>
                <a:cs typeface="Barlow Condensed"/>
                <a:sym typeface="Barlow Condensed"/>
              </a:rPr>
              <a:t>Number of participants: 10</a:t>
            </a:r>
            <a:endParaRPr>
              <a:solidFill>
                <a:srgbClr val="24285D"/>
              </a:solidFill>
              <a:latin typeface="Barlow Condensed"/>
              <a:ea typeface="Barlow Condensed"/>
              <a:cs typeface="Barlow Condensed"/>
              <a:sym typeface="Barlow Condensed"/>
            </a:endParaRPr>
          </a:p>
          <a:p>
            <a:pPr indent="-317500" lvl="0" marL="457200" rtl="0" algn="l">
              <a:lnSpc>
                <a:spcPct val="115000"/>
              </a:lnSpc>
              <a:spcBef>
                <a:spcPts val="0"/>
              </a:spcBef>
              <a:spcAft>
                <a:spcPts val="0"/>
              </a:spcAft>
              <a:buClr>
                <a:srgbClr val="24285D"/>
              </a:buClr>
              <a:buSzPts val="1400"/>
              <a:buFont typeface="Barlow Condensed"/>
              <a:buChar char="-"/>
            </a:pPr>
            <a:r>
              <a:rPr lang="en-US">
                <a:solidFill>
                  <a:srgbClr val="24285D"/>
                </a:solidFill>
                <a:latin typeface="Barlow Condensed"/>
                <a:ea typeface="Barlow Condensed"/>
                <a:cs typeface="Barlow Condensed"/>
                <a:sym typeface="Barlow Condensed"/>
              </a:rPr>
              <a:t>Language: English</a:t>
            </a:r>
            <a:endParaRPr>
              <a:solidFill>
                <a:srgbClr val="24285D"/>
              </a:solidFill>
              <a:latin typeface="Barlow Condensed"/>
              <a:ea typeface="Barlow Condensed"/>
              <a:cs typeface="Barlow Condensed"/>
              <a:sym typeface="Barlow Condensed"/>
            </a:endParaRPr>
          </a:p>
          <a:p>
            <a:pPr indent="-317500" lvl="0" marL="457200" rtl="0" algn="l">
              <a:lnSpc>
                <a:spcPct val="115000"/>
              </a:lnSpc>
              <a:spcBef>
                <a:spcPts val="0"/>
              </a:spcBef>
              <a:spcAft>
                <a:spcPts val="0"/>
              </a:spcAft>
              <a:buClr>
                <a:srgbClr val="24285D"/>
              </a:buClr>
              <a:buSzPts val="1400"/>
              <a:buFont typeface="Barlow Condensed"/>
              <a:buChar char="-"/>
            </a:pPr>
            <a:r>
              <a:rPr lang="en-US">
                <a:solidFill>
                  <a:srgbClr val="24285D"/>
                </a:solidFill>
                <a:latin typeface="Barlow Condensed"/>
                <a:ea typeface="Barlow Condensed"/>
                <a:cs typeface="Barlow Condensed"/>
                <a:sym typeface="Barlow Condensed"/>
              </a:rPr>
              <a:t>Date: 6th May 10.00-13.00</a:t>
            </a:r>
            <a:endParaRPr>
              <a:solidFill>
                <a:srgbClr val="24285D"/>
              </a:solidFill>
              <a:latin typeface="Barlow Condensed"/>
              <a:ea typeface="Barlow Condensed"/>
              <a:cs typeface="Barlow Condensed"/>
              <a:sym typeface="Barlow Condensed"/>
            </a:endParaRPr>
          </a:p>
          <a:p>
            <a:pPr indent="-317500" lvl="0" marL="457200" rtl="0" algn="l">
              <a:lnSpc>
                <a:spcPct val="115000"/>
              </a:lnSpc>
              <a:spcBef>
                <a:spcPts val="0"/>
              </a:spcBef>
              <a:spcAft>
                <a:spcPts val="0"/>
              </a:spcAft>
              <a:buClr>
                <a:srgbClr val="24285D"/>
              </a:buClr>
              <a:buSzPts val="1400"/>
              <a:buFont typeface="Barlow Condensed"/>
              <a:buChar char="-"/>
            </a:pPr>
            <a:r>
              <a:rPr lang="en-US">
                <a:solidFill>
                  <a:srgbClr val="24285D"/>
                </a:solidFill>
                <a:latin typeface="Barlow Condensed"/>
                <a:ea typeface="Barlow Condensed"/>
                <a:cs typeface="Barlow Condensed"/>
                <a:sym typeface="Barlow Condensed"/>
              </a:rPr>
              <a:t>Venue: IZUM youth club, Tallinn</a:t>
            </a:r>
            <a:endParaRPr sz="1500">
              <a:solidFill>
                <a:srgbClr val="24285D"/>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9"/>
          <p:cNvSpPr txBox="1"/>
          <p:nvPr>
            <p:ph type="title"/>
          </p:nvPr>
        </p:nvSpPr>
        <p:spPr>
          <a:xfrm>
            <a:off x="2059358" y="1291936"/>
            <a:ext cx="6949470" cy="211059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n-US" sz="5800">
                <a:solidFill>
                  <a:srgbClr val="EC008B"/>
                </a:solidFill>
                <a:latin typeface="Barlow Condensed ExtraLight"/>
                <a:ea typeface="Barlow Condensed ExtraLight"/>
                <a:cs typeface="Barlow Condensed ExtraLight"/>
                <a:sym typeface="Barlow Condensed ExtraLight"/>
              </a:rPr>
              <a:t>RESEARCH BASE AND INTERDISCIPLINARY APPROACH</a:t>
            </a:r>
            <a:endParaRPr sz="58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0"/>
          <p:cNvSpPr txBox="1"/>
          <p:nvPr>
            <p:ph idx="1" type="body"/>
          </p:nvPr>
        </p:nvSpPr>
        <p:spPr>
          <a:xfrm>
            <a:off x="413700" y="927900"/>
            <a:ext cx="8316600" cy="36675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Which sources/previous research did you rely on in your activities?</a:t>
            </a:r>
            <a:endParaRPr sz="2200">
              <a:solidFill>
                <a:srgbClr val="24285D"/>
              </a:solidFill>
              <a:latin typeface="Barlow Condensed"/>
              <a:ea typeface="Barlow Condensed"/>
              <a:cs typeface="Barlow Condensed"/>
              <a:sym typeface="Barlow Condensed"/>
            </a:endParaRPr>
          </a:p>
          <a:p>
            <a:pPr indent="0" lvl="0" marL="0" rtl="0" algn="just">
              <a:lnSpc>
                <a:spcPct val="115000"/>
              </a:lnSpc>
              <a:spcBef>
                <a:spcPts val="0"/>
              </a:spcBef>
              <a:spcAft>
                <a:spcPts val="0"/>
              </a:spcAft>
              <a:buNone/>
            </a:pPr>
            <a:r>
              <a:rPr lang="en-US" sz="1500">
                <a:solidFill>
                  <a:srgbClr val="24285D"/>
                </a:solidFill>
                <a:latin typeface="Barlow Condensed"/>
                <a:ea typeface="Barlow Condensed"/>
                <a:cs typeface="Barlow Condensed"/>
                <a:sym typeface="Barlow Condensed"/>
              </a:rPr>
              <a:t>In carrying out research on various topics, we relied on a wide range of sources of information, including</a:t>
            </a:r>
            <a:r>
              <a:rPr b="1" lang="en-US" sz="1500">
                <a:solidFill>
                  <a:srgbClr val="24285D"/>
                </a:solidFill>
                <a:latin typeface="Barlow Condensed"/>
                <a:ea typeface="Barlow Condensed"/>
                <a:cs typeface="Barlow Condensed"/>
                <a:sym typeface="Barlow Condensed"/>
              </a:rPr>
              <a:t> academic articles, books, government reports, statistical data, and digital publications</a:t>
            </a:r>
            <a:r>
              <a:rPr lang="en-US" sz="1500">
                <a:solidFill>
                  <a:srgbClr val="24285D"/>
                </a:solidFill>
                <a:latin typeface="Barlow Condensed"/>
                <a:ea typeface="Barlow Condensed"/>
                <a:cs typeface="Barlow Condensed"/>
                <a:sym typeface="Barlow Condensed"/>
              </a:rPr>
              <a:t>. We accessed research databases to find academic articles related to the topic at hand. We also consulted government websites and reports for statistical data and policy information. Additionally, We used </a:t>
            </a:r>
            <a:r>
              <a:rPr b="1" lang="en-US" sz="1500">
                <a:solidFill>
                  <a:srgbClr val="24285D"/>
                </a:solidFill>
                <a:latin typeface="Barlow Condensed"/>
                <a:ea typeface="Barlow Condensed"/>
                <a:cs typeface="Barlow Condensed"/>
                <a:sym typeface="Barlow Condensed"/>
              </a:rPr>
              <a:t>social media platforms, online forums, and video content </a:t>
            </a:r>
            <a:r>
              <a:rPr lang="en-US" sz="1500">
                <a:solidFill>
                  <a:srgbClr val="24285D"/>
                </a:solidFill>
                <a:latin typeface="Barlow Condensed"/>
                <a:ea typeface="Barlow Condensed"/>
                <a:cs typeface="Barlow Condensed"/>
                <a:sym typeface="Barlow Condensed"/>
              </a:rPr>
              <a:t>to gain a better understanding of public opinions and perceptions</a:t>
            </a:r>
            <a:endParaRPr sz="15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24285D"/>
              </a:buClr>
              <a:buSzPts val="2200"/>
              <a:buFont typeface="Barlow Condensed"/>
              <a:buChar char="-"/>
            </a:pPr>
            <a:r>
              <a:rPr lang="en-US" sz="2200">
                <a:solidFill>
                  <a:srgbClr val="24285D"/>
                </a:solidFill>
                <a:latin typeface="Barlow Condensed"/>
                <a:ea typeface="Barlow Condensed"/>
                <a:cs typeface="Barlow Condensed"/>
                <a:sym typeface="Barlow Condensed"/>
              </a:rPr>
              <a:t>How did knowledge from different disciplines help to achieve the desired result?</a:t>
            </a:r>
            <a:endParaRPr sz="2200">
              <a:solidFill>
                <a:srgbClr val="24285D"/>
              </a:solidFill>
              <a:latin typeface="Barlow Condensed"/>
              <a:ea typeface="Barlow Condensed"/>
              <a:cs typeface="Barlow Condensed"/>
              <a:sym typeface="Barlow Condensed"/>
            </a:endParaRPr>
          </a:p>
          <a:p>
            <a:pPr indent="0" lvl="0" marL="0" rtl="0" algn="just">
              <a:lnSpc>
                <a:spcPct val="120000"/>
              </a:lnSpc>
              <a:spcBef>
                <a:spcPts val="1200"/>
              </a:spcBef>
              <a:spcAft>
                <a:spcPts val="0"/>
              </a:spcAft>
              <a:buNone/>
            </a:pPr>
            <a:r>
              <a:rPr lang="en-US" sz="1500">
                <a:solidFill>
                  <a:srgbClr val="24285D"/>
                </a:solidFill>
                <a:latin typeface="Barlow Condensed"/>
                <a:ea typeface="Barlow Condensed"/>
                <a:cs typeface="Barlow Condensed"/>
                <a:sym typeface="Barlow Condensed"/>
              </a:rPr>
              <a:t> We educated ourselves on city planning and sustainability, drawing from various fields such as architecture, psychology, social studies, education, and design. We combined the knowledge from these fields into our materials and workshop to create an educational, fun, and creative environment for participants to build upon their own ideas and visions. </a:t>
            </a:r>
            <a:endParaRPr sz="1500">
              <a:solidFill>
                <a:srgbClr val="24285D"/>
              </a:solidFill>
              <a:latin typeface="Barlow Condensed"/>
              <a:ea typeface="Barlow Condensed"/>
              <a:cs typeface="Barlow Condensed"/>
              <a:sym typeface="Barlow Condensed"/>
            </a:endParaRPr>
          </a:p>
        </p:txBody>
      </p:sp>
      <p:sp>
        <p:nvSpPr>
          <p:cNvPr id="304" name="Google Shape;304;p10"/>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RESEARCH </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
          <p:cNvSpPr txBox="1"/>
          <p:nvPr>
            <p:ph idx="4294967295" type="subTitle"/>
          </p:nvPr>
        </p:nvSpPr>
        <p:spPr>
          <a:xfrm>
            <a:off x="573612" y="176086"/>
            <a:ext cx="4781997" cy="4803418"/>
          </a:xfrm>
          <a:prstGeom prst="rect">
            <a:avLst/>
          </a:prstGeom>
          <a:noFill/>
          <a:ln>
            <a:noFill/>
          </a:ln>
        </p:spPr>
        <p:txBody>
          <a:bodyPr anchorCtr="0" anchor="ctr" bIns="45700" lIns="91425" spcFirstLastPara="1" rIns="91425" wrap="square" tIns="45700">
            <a:noAutofit/>
          </a:bodyPr>
          <a:lstStyle/>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Disciplines represented: </a:t>
            </a:r>
            <a:endParaRPr b="0" i="0" sz="2400" u="none" cap="none" strike="noStrike">
              <a:solidFill>
                <a:srgbClr val="002060"/>
              </a:solidFill>
              <a:latin typeface="Barlow Condensed Medium"/>
              <a:ea typeface="Barlow Condensed Medium"/>
              <a:cs typeface="Barlow Condensed Medium"/>
              <a:sym typeface="Barlow Condensed Medium"/>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Audiovisual Media BA		Politics &amp; Governance BA</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Crossmedia BA			Psychology MA</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Documentary MA</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1" lang="en-US" sz="1800" u="none" cap="none" strike="noStrike">
                <a:solidFill>
                  <a:srgbClr val="002060"/>
                </a:solidFill>
                <a:latin typeface="Barlow Condensed"/>
                <a:ea typeface="Barlow Condensed"/>
                <a:cs typeface="Barlow Condensed"/>
                <a:sym typeface="Barlow Condensed"/>
              </a:rPr>
              <a:t>Curriculum </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Supervisor(s)/mentor(s): </a:t>
            </a:r>
            <a:endParaRPr b="0" i="0" sz="2400" u="none" cap="none" strike="noStrike">
              <a:solidFill>
                <a:srgbClr val="002060"/>
              </a:solidFill>
              <a:latin typeface="Barlow Condensed Medium"/>
              <a:ea typeface="Barlow Condensed Medium"/>
              <a:cs typeface="Barlow Condensed Medium"/>
              <a:sym typeface="Barlow Condensed Medium"/>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Luke Li Stange</a:t>
            </a:r>
            <a:endParaRPr b="0" i="1" sz="1800" u="none" cap="none" strike="noStrike">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b="0" i="0" lang="en-US" sz="2400" u="none" cap="none" strike="noStrike">
                <a:solidFill>
                  <a:srgbClr val="002060"/>
                </a:solidFill>
                <a:latin typeface="Barlow Condensed Medium"/>
                <a:ea typeface="Barlow Condensed Medium"/>
                <a:cs typeface="Barlow Condensed Medium"/>
                <a:sym typeface="Barlow Condensed Medium"/>
              </a:rPr>
              <a:t>Partner(s): </a:t>
            </a:r>
            <a:endParaRPr b="0" i="0" sz="2400" u="none" cap="none" strike="noStrike">
              <a:solidFill>
                <a:srgbClr val="002060"/>
              </a:solidFill>
              <a:latin typeface="Barlow Condensed Medium"/>
              <a:ea typeface="Barlow Condensed Medium"/>
              <a:cs typeface="Barlow Condensed Medium"/>
              <a:sym typeface="Barlow Condensed Medium"/>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Baltic Film, Media and Arts School	</a:t>
            </a:r>
            <a:r>
              <a:rPr i="1" lang="en-US" sz="1800">
                <a:solidFill>
                  <a:srgbClr val="002060"/>
                </a:solidFill>
                <a:latin typeface="Barlow Condensed"/>
                <a:ea typeface="Barlow Condensed"/>
                <a:cs typeface="Barlow Condensed"/>
                <a:sym typeface="Barlow Condensed"/>
              </a:rPr>
              <a:t>IZUM Youth Center</a:t>
            </a:r>
            <a:endParaRPr i="1" sz="18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n-US" sz="1800">
                <a:solidFill>
                  <a:srgbClr val="002060"/>
                </a:solidFill>
                <a:latin typeface="Barlow Condensed"/>
                <a:ea typeface="Barlow Condensed"/>
                <a:cs typeface="Barlow Condensed"/>
                <a:sym typeface="Barlow Condensed"/>
              </a:rPr>
              <a:t>Tallinn University 			Tallinn School of Service	</a:t>
            </a:r>
            <a:endParaRPr i="1" sz="18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t/>
            </a:r>
            <a:endParaRPr b="0"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1"/>
          <p:cNvSpPr txBox="1"/>
          <p:nvPr>
            <p:ph type="title"/>
          </p:nvPr>
        </p:nvSpPr>
        <p:spPr>
          <a:xfrm>
            <a:off x="1840707" y="1896442"/>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PROJECT RESULTS </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g242d6ac1711_2_9"/>
          <p:cNvPicPr preferRelativeResize="0"/>
          <p:nvPr/>
        </p:nvPicPr>
        <p:blipFill>
          <a:blip r:embed="rId3">
            <a:alphaModFix/>
          </a:blip>
          <a:stretch>
            <a:fillRect/>
          </a:stretch>
        </p:blipFill>
        <p:spPr>
          <a:xfrm>
            <a:off x="4924850" y="573950"/>
            <a:ext cx="3841075" cy="3841075"/>
          </a:xfrm>
          <a:prstGeom prst="rect">
            <a:avLst/>
          </a:prstGeom>
          <a:noFill/>
          <a:ln>
            <a:noFill/>
          </a:ln>
        </p:spPr>
      </p:pic>
      <p:pic>
        <p:nvPicPr>
          <p:cNvPr id="315" name="Google Shape;315;g242d6ac1711_2_9"/>
          <p:cNvPicPr preferRelativeResize="0"/>
          <p:nvPr/>
        </p:nvPicPr>
        <p:blipFill>
          <a:blip r:embed="rId4">
            <a:alphaModFix/>
          </a:blip>
          <a:stretch>
            <a:fillRect/>
          </a:stretch>
        </p:blipFill>
        <p:spPr>
          <a:xfrm>
            <a:off x="899750" y="738550"/>
            <a:ext cx="771525" cy="3211925"/>
          </a:xfrm>
          <a:prstGeom prst="rect">
            <a:avLst/>
          </a:prstGeom>
          <a:noFill/>
          <a:ln>
            <a:noFill/>
          </a:ln>
        </p:spPr>
      </p:pic>
      <p:sp>
        <p:nvSpPr>
          <p:cNvPr id="316" name="Google Shape;316;g242d6ac1711_2_9"/>
          <p:cNvSpPr txBox="1"/>
          <p:nvPr/>
        </p:nvSpPr>
        <p:spPr>
          <a:xfrm>
            <a:off x="298025" y="543750"/>
            <a:ext cx="4572000" cy="4056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US" sz="1000">
                <a:solidFill>
                  <a:schemeClr val="dk2"/>
                </a:solidFill>
                <a:latin typeface="Roboto Mono"/>
                <a:ea typeface="Roboto Mono"/>
                <a:cs typeface="Roboto Mono"/>
                <a:sym typeface="Roboto Mono"/>
              </a:rPr>
              <a:t>Create an illustration of a busy city with buildings covered in </a:t>
            </a:r>
            <a:r>
              <a:rPr i="1" lang="en-US" sz="1000">
                <a:solidFill>
                  <a:schemeClr val="dk2"/>
                </a:solidFill>
                <a:latin typeface="Roboto Mono"/>
                <a:ea typeface="Roboto Mono"/>
                <a:cs typeface="Roboto Mono"/>
                <a:sym typeface="Roboto Mono"/>
              </a:rPr>
              <a:t>windows and plants.</a:t>
            </a:r>
            <a:r>
              <a:rPr lang="en-US" sz="1000">
                <a:solidFill>
                  <a:schemeClr val="dk2"/>
                </a:solidFill>
                <a:latin typeface="Roboto Mono"/>
                <a:ea typeface="Roboto Mono"/>
                <a:cs typeface="Roboto Mono"/>
                <a:sym typeface="Roboto Mono"/>
              </a:rPr>
              <a:t> The streets are lined with large, </a:t>
            </a:r>
            <a:r>
              <a:rPr i="1" lang="en-US" sz="1000">
                <a:solidFill>
                  <a:schemeClr val="dk2"/>
                </a:solidFill>
                <a:latin typeface="Roboto Mono"/>
                <a:ea typeface="Roboto Mono"/>
                <a:cs typeface="Roboto Mono"/>
                <a:sym typeface="Roboto Mono"/>
              </a:rPr>
              <a:t>square shaped </a:t>
            </a:r>
            <a:r>
              <a:rPr lang="en-US" sz="1000">
                <a:solidFill>
                  <a:schemeClr val="dk2"/>
                </a:solidFill>
                <a:latin typeface="Roboto Mono"/>
                <a:ea typeface="Roboto Mono"/>
                <a:cs typeface="Roboto Mono"/>
                <a:sym typeface="Roboto Mono"/>
              </a:rPr>
              <a:t>gardens and the air is filled with the sound of</a:t>
            </a:r>
            <a:r>
              <a:rPr i="1" lang="en-US" sz="1000">
                <a:solidFill>
                  <a:schemeClr val="dk2"/>
                </a:solidFill>
                <a:latin typeface="Roboto Mono"/>
                <a:ea typeface="Roboto Mono"/>
                <a:cs typeface="Roboto Mono"/>
                <a:sym typeface="Roboto Mono"/>
              </a:rPr>
              <a:t> birds and cars</a:t>
            </a:r>
            <a:r>
              <a:rPr lang="en-US" sz="1000">
                <a:solidFill>
                  <a:schemeClr val="dk2"/>
                </a:solidFill>
                <a:latin typeface="Roboto Mono"/>
                <a:ea typeface="Roboto Mono"/>
                <a:cs typeface="Roboto Mono"/>
                <a:sym typeface="Roboto Mono"/>
              </a:rPr>
              <a:t>. The city is inhabited by a diverse group of people, all working together harmoniously to keep the city running </a:t>
            </a:r>
            <a:r>
              <a:rPr i="1" lang="en-US" sz="1000">
                <a:solidFill>
                  <a:schemeClr val="dk2"/>
                </a:solidFill>
                <a:latin typeface="Roboto Mono"/>
                <a:ea typeface="Roboto Mono"/>
                <a:cs typeface="Roboto Mono"/>
                <a:sym typeface="Roboto Mono"/>
              </a:rPr>
              <a:t>and clean</a:t>
            </a:r>
            <a:r>
              <a:rPr lang="en-US" sz="1000">
                <a:solidFill>
                  <a:schemeClr val="dk2"/>
                </a:solidFill>
                <a:latin typeface="Roboto Mono"/>
                <a:ea typeface="Roboto Mono"/>
                <a:cs typeface="Roboto Mono"/>
                <a:sym typeface="Roboto Mono"/>
              </a:rPr>
              <a:t>. In the midst of this paradise, there is a growing concern of </a:t>
            </a:r>
            <a:r>
              <a:rPr i="1" lang="en-US" sz="1000">
                <a:solidFill>
                  <a:schemeClr val="dk2"/>
                </a:solidFill>
                <a:latin typeface="Roboto Mono"/>
                <a:ea typeface="Roboto Mono"/>
                <a:cs typeface="Roboto Mono"/>
                <a:sym typeface="Roboto Mono"/>
              </a:rPr>
              <a:t>the lack of parking spots</a:t>
            </a:r>
            <a:r>
              <a:rPr lang="en-US" sz="1000">
                <a:solidFill>
                  <a:schemeClr val="dk2"/>
                </a:solidFill>
                <a:latin typeface="Roboto Mono"/>
                <a:ea typeface="Roboto Mono"/>
                <a:cs typeface="Roboto Mono"/>
                <a:sym typeface="Roboto Mono"/>
              </a:rPr>
              <a:t>, with too </a:t>
            </a:r>
            <a:r>
              <a:rPr i="1" lang="en-US" sz="1000">
                <a:solidFill>
                  <a:schemeClr val="dk2"/>
                </a:solidFill>
                <a:latin typeface="Roboto Mono"/>
                <a:ea typeface="Roboto Mono"/>
                <a:cs typeface="Roboto Mono"/>
                <a:sym typeface="Roboto Mono"/>
              </a:rPr>
              <a:t>little space for the cars.</a:t>
            </a:r>
            <a:endParaRPr i="1" sz="1000">
              <a:solidFill>
                <a:schemeClr val="dk2"/>
              </a:solidFill>
              <a:latin typeface="Roboto Mono"/>
              <a:ea typeface="Roboto Mono"/>
              <a:cs typeface="Roboto Mono"/>
              <a:sym typeface="Roboto Mono"/>
            </a:endParaRPr>
          </a:p>
          <a:p>
            <a:pPr indent="0" lvl="0" marL="0" rtl="0" algn="just">
              <a:lnSpc>
                <a:spcPct val="115000"/>
              </a:lnSpc>
              <a:spcBef>
                <a:spcPts val="0"/>
              </a:spcBef>
              <a:spcAft>
                <a:spcPts val="0"/>
              </a:spcAft>
              <a:buNone/>
            </a:pPr>
            <a:r>
              <a:rPr i="1" lang="en-US" sz="1000">
                <a:solidFill>
                  <a:schemeClr val="dk2"/>
                </a:solidFill>
                <a:latin typeface="Roboto Mono"/>
                <a:ea typeface="Roboto Mono"/>
                <a:cs typeface="Roboto Mono"/>
                <a:sym typeface="Roboto Mono"/>
              </a:rPr>
              <a:t>A big construction project is taking place</a:t>
            </a:r>
            <a:r>
              <a:rPr lang="en-US" sz="1000">
                <a:solidFill>
                  <a:schemeClr val="dk2"/>
                </a:solidFill>
                <a:latin typeface="Roboto Mono"/>
                <a:ea typeface="Roboto Mono"/>
                <a:cs typeface="Roboto Mono"/>
                <a:sym typeface="Roboto Mono"/>
              </a:rPr>
              <a:t> in the city. Create an image that shows the people of the city coming together to find a solution to this problem, such as a group of citizens discussing ideas, or a </a:t>
            </a:r>
            <a:r>
              <a:rPr i="1" lang="en-US" sz="1000">
                <a:solidFill>
                  <a:schemeClr val="dk2"/>
                </a:solidFill>
                <a:latin typeface="Roboto Mono"/>
                <a:ea typeface="Roboto Mono"/>
                <a:cs typeface="Roboto Mono"/>
                <a:sym typeface="Roboto Mono"/>
              </a:rPr>
              <a:t>city council</a:t>
            </a:r>
            <a:r>
              <a:rPr lang="en-US" sz="1000">
                <a:solidFill>
                  <a:schemeClr val="dk2"/>
                </a:solidFill>
                <a:latin typeface="Roboto Mono"/>
                <a:ea typeface="Roboto Mono"/>
                <a:cs typeface="Roboto Mono"/>
                <a:sym typeface="Roboto Mono"/>
              </a:rPr>
              <a:t> meeting to discuss policies. Show the different options that were created to limit  </a:t>
            </a:r>
            <a:r>
              <a:rPr i="1" lang="en-US" sz="1000">
                <a:solidFill>
                  <a:schemeClr val="dk2"/>
                </a:solidFill>
                <a:latin typeface="Roboto Mono"/>
                <a:ea typeface="Roboto Mono"/>
                <a:cs typeface="Roboto Mono"/>
                <a:sym typeface="Roboto Mono"/>
              </a:rPr>
              <a:t>the lack of parking spots. More parking spots are introduced</a:t>
            </a:r>
            <a:r>
              <a:rPr lang="en-US" sz="1000">
                <a:solidFill>
                  <a:schemeClr val="dk2"/>
                </a:solidFill>
                <a:latin typeface="Roboto Mono"/>
                <a:ea typeface="Roboto Mono"/>
                <a:cs typeface="Roboto Mono"/>
                <a:sym typeface="Roboto Mono"/>
              </a:rPr>
              <a:t> into the city, and how the people of the city ultimately come together to make the necessary changes to ensure the city remains the perfect place to live. Finish the image with a view of the city as it continues to thrive and flourish, with the people living in peace and harmony, surrounded by </a:t>
            </a:r>
            <a:r>
              <a:rPr i="1" lang="en-US" sz="1000">
                <a:solidFill>
                  <a:schemeClr val="dk2"/>
                </a:solidFill>
                <a:latin typeface="Roboto Mono"/>
                <a:ea typeface="Roboto Mono"/>
                <a:cs typeface="Roboto Mono"/>
                <a:sym typeface="Roboto Mono"/>
              </a:rPr>
              <a:t>tall buildings</a:t>
            </a:r>
            <a:r>
              <a:rPr lang="en-US" sz="1000">
                <a:solidFill>
                  <a:schemeClr val="dk2"/>
                </a:solidFill>
                <a:latin typeface="Roboto Mono"/>
                <a:ea typeface="Roboto Mono"/>
                <a:cs typeface="Roboto Mono"/>
                <a:sym typeface="Roboto Mono"/>
              </a:rPr>
              <a:t>, and flowers enjoying the </a:t>
            </a:r>
            <a:r>
              <a:rPr i="1" lang="en-US" sz="1000">
                <a:solidFill>
                  <a:schemeClr val="dk2"/>
                </a:solidFill>
                <a:latin typeface="Roboto Mono"/>
                <a:ea typeface="Roboto Mono"/>
                <a:cs typeface="Roboto Mono"/>
                <a:sym typeface="Roboto Mono"/>
              </a:rPr>
              <a:t>trees with flowers</a:t>
            </a:r>
            <a:r>
              <a:rPr lang="en-US" sz="1000">
                <a:solidFill>
                  <a:schemeClr val="dk2"/>
                </a:solidFill>
                <a:latin typeface="Roboto Mono"/>
                <a:ea typeface="Roboto Mono"/>
                <a:cs typeface="Roboto Mono"/>
                <a:sym typeface="Roboto Mono"/>
              </a:rPr>
              <a:t> of their beloved utopia.</a:t>
            </a:r>
            <a:endParaRPr sz="1000">
              <a:solidFill>
                <a:schemeClr val="dk2"/>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g242d6ac1711_2_13"/>
          <p:cNvPicPr preferRelativeResize="0"/>
          <p:nvPr/>
        </p:nvPicPr>
        <p:blipFill>
          <a:blip r:embed="rId3">
            <a:alphaModFix/>
          </a:blip>
          <a:stretch>
            <a:fillRect/>
          </a:stretch>
        </p:blipFill>
        <p:spPr>
          <a:xfrm>
            <a:off x="899750" y="738550"/>
            <a:ext cx="771525" cy="3211925"/>
          </a:xfrm>
          <a:prstGeom prst="rect">
            <a:avLst/>
          </a:prstGeom>
          <a:noFill/>
          <a:ln>
            <a:noFill/>
          </a:ln>
        </p:spPr>
      </p:pic>
      <p:pic>
        <p:nvPicPr>
          <p:cNvPr id="322" name="Google Shape;322;g242d6ac1711_2_13"/>
          <p:cNvPicPr preferRelativeResize="0"/>
          <p:nvPr/>
        </p:nvPicPr>
        <p:blipFill>
          <a:blip r:embed="rId4">
            <a:alphaModFix/>
          </a:blip>
          <a:stretch>
            <a:fillRect/>
          </a:stretch>
        </p:blipFill>
        <p:spPr>
          <a:xfrm>
            <a:off x="4702000" y="677751"/>
            <a:ext cx="3622449" cy="3622449"/>
          </a:xfrm>
          <a:prstGeom prst="rect">
            <a:avLst/>
          </a:prstGeom>
          <a:noFill/>
          <a:ln>
            <a:noFill/>
          </a:ln>
        </p:spPr>
      </p:pic>
      <p:sp>
        <p:nvSpPr>
          <p:cNvPr id="323" name="Google Shape;323;g242d6ac1711_2_13"/>
          <p:cNvSpPr txBox="1"/>
          <p:nvPr/>
        </p:nvSpPr>
        <p:spPr>
          <a:xfrm>
            <a:off x="386400" y="598500"/>
            <a:ext cx="4185600" cy="370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en-US" sz="1000">
                <a:solidFill>
                  <a:schemeClr val="dk2"/>
                </a:solidFill>
                <a:latin typeface="Roboto Mono"/>
                <a:ea typeface="Roboto Mono"/>
                <a:cs typeface="Roboto Mono"/>
                <a:sym typeface="Roboto Mono"/>
              </a:rPr>
              <a:t>Create an illustration of a busy city with </a:t>
            </a:r>
            <a:r>
              <a:rPr i="1" lang="en-US" sz="1000">
                <a:solidFill>
                  <a:schemeClr val="dk2"/>
                </a:solidFill>
                <a:latin typeface="Roboto Mono"/>
                <a:ea typeface="Roboto Mono"/>
                <a:cs typeface="Roboto Mono"/>
                <a:sym typeface="Roboto Mono"/>
              </a:rPr>
              <a:t>high</a:t>
            </a:r>
            <a:r>
              <a:rPr lang="en-US" sz="1000">
                <a:solidFill>
                  <a:schemeClr val="dk2"/>
                </a:solidFill>
                <a:latin typeface="Roboto Mono"/>
                <a:ea typeface="Roboto Mono"/>
                <a:cs typeface="Roboto Mono"/>
                <a:sym typeface="Roboto Mono"/>
              </a:rPr>
              <a:t> buildings covered in green trees and flowers. The streets are lined with large, gardens and the air is filled with the sound of </a:t>
            </a:r>
            <a:r>
              <a:rPr i="1" lang="en-US" sz="1000">
                <a:solidFill>
                  <a:schemeClr val="dk2"/>
                </a:solidFill>
                <a:latin typeface="Roboto Mono"/>
                <a:ea typeface="Roboto Mono"/>
                <a:cs typeface="Roboto Mono"/>
                <a:sym typeface="Roboto Mono"/>
              </a:rPr>
              <a:t>birds</a:t>
            </a:r>
            <a:r>
              <a:rPr lang="en-US" sz="1000">
                <a:solidFill>
                  <a:schemeClr val="dk2"/>
                </a:solidFill>
                <a:latin typeface="Roboto Mono"/>
                <a:ea typeface="Roboto Mono"/>
                <a:cs typeface="Roboto Mono"/>
                <a:sym typeface="Roboto Mono"/>
              </a:rPr>
              <a:t>. The city is inhabited by a diverse group of people, all working together harmoniously to keep the city running. In the midst of this paradise, there is a growing concern of </a:t>
            </a:r>
            <a:r>
              <a:rPr i="1" lang="en-US" sz="1000">
                <a:solidFill>
                  <a:schemeClr val="dk2"/>
                </a:solidFill>
                <a:latin typeface="Roboto Mono"/>
                <a:ea typeface="Roboto Mono"/>
                <a:cs typeface="Roboto Mono"/>
                <a:sym typeface="Roboto Mono"/>
              </a:rPr>
              <a:t>sakura</a:t>
            </a:r>
            <a:r>
              <a:rPr lang="en-US" sz="1000">
                <a:solidFill>
                  <a:schemeClr val="dk2"/>
                </a:solidFill>
                <a:latin typeface="Roboto Mono"/>
                <a:ea typeface="Roboto Mono"/>
                <a:cs typeface="Roboto Mono"/>
                <a:sym typeface="Roboto Mono"/>
              </a:rPr>
              <a:t> in the city. Create an image that shows the people of the city coming together to find a solution to this problem, such as a group of citizens discussing ideas, or a </a:t>
            </a:r>
            <a:r>
              <a:rPr i="1" lang="en-US" sz="1000">
                <a:solidFill>
                  <a:schemeClr val="dk2"/>
                </a:solidFill>
                <a:latin typeface="Roboto Mono"/>
                <a:ea typeface="Roboto Mono"/>
                <a:cs typeface="Roboto Mono"/>
                <a:sym typeface="Roboto Mono"/>
              </a:rPr>
              <a:t>support groups </a:t>
            </a:r>
            <a:r>
              <a:rPr lang="en-US" sz="1000">
                <a:solidFill>
                  <a:schemeClr val="dk2"/>
                </a:solidFill>
                <a:latin typeface="Roboto Mono"/>
                <a:ea typeface="Roboto Mono"/>
                <a:cs typeface="Roboto Mono"/>
                <a:sym typeface="Roboto Mono"/>
              </a:rPr>
              <a:t>meeting to discuss policies. Show the different options that were created to limit </a:t>
            </a:r>
            <a:r>
              <a:rPr i="1" lang="en-US" sz="1000">
                <a:solidFill>
                  <a:schemeClr val="dk2"/>
                </a:solidFill>
                <a:latin typeface="Roboto Mono"/>
                <a:ea typeface="Roboto Mono"/>
                <a:cs typeface="Roboto Mono"/>
                <a:sym typeface="Roboto Mono"/>
              </a:rPr>
              <a:t>amount of sakuras</a:t>
            </a:r>
            <a:r>
              <a:rPr lang="en-US" sz="1000">
                <a:solidFill>
                  <a:schemeClr val="dk2"/>
                </a:solidFill>
                <a:latin typeface="Roboto Mono"/>
                <a:ea typeface="Roboto Mono"/>
                <a:cs typeface="Roboto Mono"/>
                <a:sym typeface="Roboto Mono"/>
              </a:rPr>
              <a:t> into the city, and how the people of the city ultimately come together to make the necessary changes to ensure the city remains the perfect place to live. Finish the image with a view of the city as it continues to thrive and flourish, with the people living in peace and harmony, surrounded by </a:t>
            </a:r>
            <a:r>
              <a:rPr i="1" lang="en-US" sz="1000">
                <a:solidFill>
                  <a:schemeClr val="dk2"/>
                </a:solidFill>
                <a:latin typeface="Roboto Mono"/>
                <a:ea typeface="Roboto Mono"/>
                <a:cs typeface="Roboto Mono"/>
                <a:sym typeface="Roboto Mono"/>
              </a:rPr>
              <a:t>water, grass</a:t>
            </a:r>
            <a:r>
              <a:rPr lang="en-US" sz="1000">
                <a:solidFill>
                  <a:schemeClr val="dk2"/>
                </a:solidFill>
                <a:latin typeface="Roboto Mono"/>
                <a:ea typeface="Roboto Mono"/>
                <a:cs typeface="Roboto Mono"/>
                <a:sym typeface="Roboto Mono"/>
              </a:rPr>
              <a:t>, and enjoying the </a:t>
            </a:r>
            <a:r>
              <a:rPr i="1" lang="en-US" sz="1000">
                <a:solidFill>
                  <a:schemeClr val="dk2"/>
                </a:solidFill>
                <a:latin typeface="Roboto Mono"/>
                <a:ea typeface="Roboto Mono"/>
                <a:cs typeface="Roboto Mono"/>
                <a:sym typeface="Roboto Mono"/>
              </a:rPr>
              <a:t>sunset food</a:t>
            </a:r>
            <a:r>
              <a:rPr lang="en-US" sz="1000">
                <a:solidFill>
                  <a:schemeClr val="dk2"/>
                </a:solidFill>
                <a:latin typeface="Roboto Mono"/>
                <a:ea typeface="Roboto Mono"/>
                <a:cs typeface="Roboto Mono"/>
                <a:sym typeface="Roboto Mono"/>
              </a:rPr>
              <a:t> of their beloved utopia.</a:t>
            </a:r>
            <a:endParaRPr sz="1300">
              <a:solidFill>
                <a:schemeClr val="dk2"/>
              </a:solidFill>
              <a:latin typeface="Times New Roman"/>
              <a:ea typeface="Times New Roman"/>
              <a:cs typeface="Times New Roman"/>
              <a:sym typeface="Times New Roman"/>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g242d6ac1711_2_27"/>
          <p:cNvPicPr preferRelativeResize="0"/>
          <p:nvPr/>
        </p:nvPicPr>
        <p:blipFill>
          <a:blip r:embed="rId3">
            <a:alphaModFix/>
          </a:blip>
          <a:stretch>
            <a:fillRect/>
          </a:stretch>
        </p:blipFill>
        <p:spPr>
          <a:xfrm>
            <a:off x="2564003" y="226879"/>
            <a:ext cx="2045575" cy="2045568"/>
          </a:xfrm>
          <a:prstGeom prst="rect">
            <a:avLst/>
          </a:prstGeom>
          <a:noFill/>
          <a:ln>
            <a:noFill/>
          </a:ln>
        </p:spPr>
      </p:pic>
      <p:pic>
        <p:nvPicPr>
          <p:cNvPr id="329" name="Google Shape;329;g242d6ac1711_2_27"/>
          <p:cNvPicPr preferRelativeResize="0"/>
          <p:nvPr/>
        </p:nvPicPr>
        <p:blipFill>
          <a:blip r:embed="rId4">
            <a:alphaModFix/>
          </a:blip>
          <a:stretch>
            <a:fillRect/>
          </a:stretch>
        </p:blipFill>
        <p:spPr>
          <a:xfrm>
            <a:off x="430482" y="2380983"/>
            <a:ext cx="2045575" cy="2045568"/>
          </a:xfrm>
          <a:prstGeom prst="rect">
            <a:avLst/>
          </a:prstGeom>
          <a:noFill/>
          <a:ln>
            <a:noFill/>
          </a:ln>
        </p:spPr>
      </p:pic>
      <p:pic>
        <p:nvPicPr>
          <p:cNvPr id="330" name="Google Shape;330;g242d6ac1711_2_27"/>
          <p:cNvPicPr preferRelativeResize="0"/>
          <p:nvPr/>
        </p:nvPicPr>
        <p:blipFill>
          <a:blip r:embed="rId5">
            <a:alphaModFix/>
          </a:blip>
          <a:stretch>
            <a:fillRect/>
          </a:stretch>
        </p:blipFill>
        <p:spPr>
          <a:xfrm>
            <a:off x="4697532" y="226875"/>
            <a:ext cx="2045589" cy="2045575"/>
          </a:xfrm>
          <a:prstGeom prst="rect">
            <a:avLst/>
          </a:prstGeom>
          <a:noFill/>
          <a:ln>
            <a:noFill/>
          </a:ln>
        </p:spPr>
      </p:pic>
      <p:pic>
        <p:nvPicPr>
          <p:cNvPr id="331" name="Google Shape;331;g242d6ac1711_2_27"/>
          <p:cNvPicPr preferRelativeResize="0"/>
          <p:nvPr/>
        </p:nvPicPr>
        <p:blipFill>
          <a:blip r:embed="rId6">
            <a:alphaModFix/>
          </a:blip>
          <a:stretch>
            <a:fillRect/>
          </a:stretch>
        </p:blipFill>
        <p:spPr>
          <a:xfrm>
            <a:off x="6814093" y="2363963"/>
            <a:ext cx="2079582" cy="2079575"/>
          </a:xfrm>
          <a:prstGeom prst="rect">
            <a:avLst/>
          </a:prstGeom>
          <a:noFill/>
          <a:ln>
            <a:noFill/>
          </a:ln>
        </p:spPr>
      </p:pic>
      <p:pic>
        <p:nvPicPr>
          <p:cNvPr id="332" name="Google Shape;332;g242d6ac1711_2_27"/>
          <p:cNvPicPr preferRelativeResize="0"/>
          <p:nvPr/>
        </p:nvPicPr>
        <p:blipFill>
          <a:blip r:embed="rId7">
            <a:alphaModFix/>
          </a:blip>
          <a:stretch>
            <a:fillRect/>
          </a:stretch>
        </p:blipFill>
        <p:spPr>
          <a:xfrm>
            <a:off x="2546996" y="2363975"/>
            <a:ext cx="2079582" cy="2079575"/>
          </a:xfrm>
          <a:prstGeom prst="rect">
            <a:avLst/>
          </a:prstGeom>
          <a:noFill/>
          <a:ln>
            <a:noFill/>
          </a:ln>
        </p:spPr>
      </p:pic>
      <p:pic>
        <p:nvPicPr>
          <p:cNvPr id="333" name="Google Shape;333;g242d6ac1711_2_27"/>
          <p:cNvPicPr preferRelativeResize="0"/>
          <p:nvPr/>
        </p:nvPicPr>
        <p:blipFill>
          <a:blip r:embed="rId8">
            <a:alphaModFix/>
          </a:blip>
          <a:stretch>
            <a:fillRect/>
          </a:stretch>
        </p:blipFill>
        <p:spPr>
          <a:xfrm>
            <a:off x="4680534" y="2363971"/>
            <a:ext cx="2079582" cy="2079575"/>
          </a:xfrm>
          <a:prstGeom prst="rect">
            <a:avLst/>
          </a:prstGeom>
          <a:noFill/>
          <a:ln>
            <a:noFill/>
          </a:ln>
        </p:spPr>
      </p:pic>
      <p:pic>
        <p:nvPicPr>
          <p:cNvPr id="334" name="Google Shape;334;g242d6ac1711_2_27"/>
          <p:cNvPicPr preferRelativeResize="0"/>
          <p:nvPr/>
        </p:nvPicPr>
        <p:blipFill>
          <a:blip r:embed="rId9">
            <a:alphaModFix/>
          </a:blip>
          <a:stretch>
            <a:fillRect/>
          </a:stretch>
        </p:blipFill>
        <p:spPr>
          <a:xfrm>
            <a:off x="6831045" y="226879"/>
            <a:ext cx="2045575" cy="2045568"/>
          </a:xfrm>
          <a:prstGeom prst="rect">
            <a:avLst/>
          </a:prstGeom>
          <a:noFill/>
          <a:ln>
            <a:noFill/>
          </a:ln>
        </p:spPr>
      </p:pic>
      <p:pic>
        <p:nvPicPr>
          <p:cNvPr id="335" name="Google Shape;335;g242d6ac1711_2_27"/>
          <p:cNvPicPr preferRelativeResize="0"/>
          <p:nvPr/>
        </p:nvPicPr>
        <p:blipFill>
          <a:blip r:embed="rId10">
            <a:alphaModFix/>
          </a:blip>
          <a:stretch>
            <a:fillRect/>
          </a:stretch>
        </p:blipFill>
        <p:spPr>
          <a:xfrm>
            <a:off x="430475" y="226879"/>
            <a:ext cx="2045575" cy="2045568"/>
          </a:xfrm>
          <a:prstGeom prst="rect">
            <a:avLst/>
          </a:prstGeom>
          <a:noFill/>
          <a:ln>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2"/>
          <p:cNvSpPr txBox="1"/>
          <p:nvPr>
            <p:ph idx="1" type="body"/>
          </p:nvPr>
        </p:nvSpPr>
        <p:spPr>
          <a:xfrm>
            <a:off x="477325" y="925651"/>
            <a:ext cx="4348800" cy="3292200"/>
          </a:xfrm>
          <a:prstGeom prst="rect">
            <a:avLst/>
          </a:prstGeom>
          <a:noFill/>
          <a:ln>
            <a:noFill/>
          </a:ln>
        </p:spPr>
        <p:txBody>
          <a:bodyPr anchorCtr="0" anchor="t" bIns="45700" lIns="91425" spcFirstLastPara="1" rIns="91425" wrap="square" tIns="45700">
            <a:noAutofit/>
          </a:bodyPr>
          <a:lstStyle/>
          <a:p>
            <a:pPr indent="-330200" lvl="0" marL="342900" rtl="0" algn="l">
              <a:lnSpc>
                <a:spcPct val="120000"/>
              </a:lnSpc>
              <a:spcBef>
                <a:spcPts val="1200"/>
              </a:spcBef>
              <a:spcAft>
                <a:spcPts val="0"/>
              </a:spcAft>
              <a:buSzPts val="2000"/>
              <a:buChar char="-"/>
            </a:pPr>
            <a:r>
              <a:rPr lang="en-US" sz="2000">
                <a:solidFill>
                  <a:srgbClr val="24285D"/>
                </a:solidFill>
                <a:latin typeface="Barlow Condensed"/>
                <a:ea typeface="Barlow Condensed"/>
                <a:cs typeface="Barlow Condensed"/>
                <a:sym typeface="Barlow Condensed"/>
              </a:rPr>
              <a:t>What, how many and how well were created?</a:t>
            </a:r>
            <a:endParaRPr sz="2000">
              <a:solidFill>
                <a:srgbClr val="24285D"/>
              </a:solidFill>
              <a:latin typeface="Barlow Condensed"/>
              <a:ea typeface="Barlow Condensed"/>
              <a:cs typeface="Barlow Condensed"/>
              <a:sym typeface="Barlow Condensed"/>
            </a:endParaRPr>
          </a:p>
          <a:p>
            <a:pPr indent="-355600" lvl="0" marL="457200" rtl="0" algn="l">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1 workshop with 10 active participants</a:t>
            </a:r>
            <a:endParaRPr sz="2000">
              <a:solidFill>
                <a:srgbClr val="24285D"/>
              </a:solidFill>
              <a:latin typeface="Barlow Condensed"/>
              <a:ea typeface="Barlow Condensed"/>
              <a:cs typeface="Barlow Condensed"/>
              <a:sym typeface="Barlow Condensed"/>
            </a:endParaRPr>
          </a:p>
          <a:p>
            <a:pPr indent="-330200" lvl="0" marL="342900" rtl="0" algn="l">
              <a:lnSpc>
                <a:spcPct val="120000"/>
              </a:lnSpc>
              <a:spcBef>
                <a:spcPts val="1200"/>
              </a:spcBef>
              <a:spcAft>
                <a:spcPts val="0"/>
              </a:spcAft>
              <a:buSzPts val="2000"/>
              <a:buChar char="-"/>
            </a:pPr>
            <a:r>
              <a:rPr lang="en-US" sz="2000">
                <a:solidFill>
                  <a:srgbClr val="24285D"/>
                </a:solidFill>
                <a:latin typeface="Barlow Condensed"/>
                <a:ea typeface="Barlow Condensed"/>
                <a:cs typeface="Barlow Condensed"/>
                <a:sym typeface="Barlow Condensed"/>
              </a:rPr>
              <a:t>How big was the target group?</a:t>
            </a:r>
            <a:endParaRPr sz="2000">
              <a:solidFill>
                <a:srgbClr val="24285D"/>
              </a:solidFill>
              <a:latin typeface="Barlow Condensed"/>
              <a:ea typeface="Barlow Condensed"/>
              <a:cs typeface="Barlow Condensed"/>
              <a:sym typeface="Barlow Condensed"/>
            </a:endParaRPr>
          </a:p>
          <a:p>
            <a:pPr indent="-355600" lvl="0" marL="457200" rtl="0" algn="l">
              <a:lnSpc>
                <a:spcPct val="120000"/>
              </a:lnSpc>
              <a:spcBef>
                <a:spcPts val="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The target group consisted of high school students between the ages of 16-17. Target was to have 20 participants; workshop was on Teeme ära -day which competed for participants with our workshop.</a:t>
            </a:r>
            <a:endParaRPr sz="2000">
              <a:solidFill>
                <a:srgbClr val="24285D"/>
              </a:solidFill>
              <a:latin typeface="Barlow Condensed"/>
              <a:ea typeface="Barlow Condensed"/>
              <a:cs typeface="Barlow Condensed"/>
              <a:sym typeface="Barlow Condensed"/>
            </a:endParaRPr>
          </a:p>
          <a:p>
            <a:pPr indent="0" lvl="0" marL="457200" rtl="0" algn="l">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SzPts val="2200"/>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a:p>
            <a:pPr indent="-203200" lvl="0" marL="342900" rtl="0" algn="l">
              <a:lnSpc>
                <a:spcPct val="120000"/>
              </a:lnSpc>
              <a:spcBef>
                <a:spcPts val="1200"/>
              </a:spcBef>
              <a:spcAft>
                <a:spcPts val="0"/>
              </a:spcAft>
              <a:buSzPts val="2200"/>
              <a:buFont typeface="Merriweather Sans"/>
              <a:buNone/>
            </a:pPr>
            <a:r>
              <a:t/>
            </a:r>
            <a:endParaRPr sz="2200">
              <a:solidFill>
                <a:srgbClr val="24285D"/>
              </a:solidFill>
              <a:latin typeface="Barlow Condensed"/>
              <a:ea typeface="Barlow Condensed"/>
              <a:cs typeface="Barlow Condensed"/>
              <a:sym typeface="Barlow Condensed"/>
            </a:endParaRPr>
          </a:p>
        </p:txBody>
      </p:sp>
      <p:sp>
        <p:nvSpPr>
          <p:cNvPr id="342" name="Google Shape;342;p12"/>
          <p:cNvSpPr txBox="1"/>
          <p:nvPr>
            <p:ph type="title"/>
          </p:nvPr>
        </p:nvSpPr>
        <p:spPr>
          <a:xfrm>
            <a:off x="477330" y="39594"/>
            <a:ext cx="4462418" cy="95408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TARGET GROUP</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343" name="Google Shape;343;p12"/>
          <p:cNvPicPr preferRelativeResize="0"/>
          <p:nvPr/>
        </p:nvPicPr>
        <p:blipFill rotWithShape="1">
          <a:blip r:embed="rId3">
            <a:alphaModFix/>
          </a:blip>
          <a:srcRect b="0" l="21875" r="21875" t="0"/>
          <a:stretch/>
        </p:blipFill>
        <p:spPr>
          <a:xfrm>
            <a:off x="4743129" y="-239040"/>
            <a:ext cx="5461800" cy="5461800"/>
          </a:xfrm>
          <a:prstGeom prst="ellipse">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13"/>
          <p:cNvSpPr txBox="1"/>
          <p:nvPr>
            <p:ph type="title"/>
          </p:nvPr>
        </p:nvSpPr>
        <p:spPr>
          <a:xfrm>
            <a:off x="1840707" y="1896442"/>
            <a:ext cx="5928560" cy="1158337"/>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CONCLUSIONS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4"/>
          <p:cNvSpPr txBox="1"/>
          <p:nvPr>
            <p:ph idx="1" type="body"/>
          </p:nvPr>
        </p:nvSpPr>
        <p:spPr>
          <a:xfrm>
            <a:off x="212700" y="838900"/>
            <a:ext cx="4836900" cy="3668100"/>
          </a:xfrm>
          <a:prstGeom prst="rect">
            <a:avLst/>
          </a:prstGeom>
          <a:noFill/>
          <a:ln>
            <a:noFill/>
          </a:ln>
        </p:spPr>
        <p:txBody>
          <a:bodyPr anchorCtr="0" anchor="t" bIns="45700" lIns="91425" spcFirstLastPara="1" rIns="91425" wrap="square" tIns="45700">
            <a:noAutofit/>
          </a:bodyPr>
          <a:lstStyle/>
          <a:p>
            <a:pPr indent="-342900" lvl="0" marL="342900" rtl="0" algn="l">
              <a:lnSpc>
                <a:spcPct val="120000"/>
              </a:lnSpc>
              <a:spcBef>
                <a:spcPts val="1200"/>
              </a:spcBef>
              <a:spcAft>
                <a:spcPts val="0"/>
              </a:spcAft>
              <a:buSzPts val="2000"/>
              <a:buFont typeface="Merriweather Sans"/>
              <a:buChar char="-"/>
            </a:pPr>
            <a:r>
              <a:rPr lang="en-US" sz="2200">
                <a:solidFill>
                  <a:srgbClr val="24285D"/>
                </a:solidFill>
                <a:latin typeface="Barlow Condensed"/>
                <a:ea typeface="Barlow Condensed"/>
                <a:cs typeface="Barlow Condensed"/>
                <a:sym typeface="Barlow Condensed"/>
              </a:rPr>
              <a:t>What can you conclude from the results?</a:t>
            </a:r>
            <a:endParaRPr sz="2200">
              <a:solidFill>
                <a:srgbClr val="24285D"/>
              </a:solidFill>
              <a:latin typeface="Barlow Condensed"/>
              <a:ea typeface="Barlow Condensed"/>
              <a:cs typeface="Barlow Condensed"/>
              <a:sym typeface="Barlow Condensed"/>
            </a:endParaRPr>
          </a:p>
          <a:p>
            <a:pPr indent="-330200" lvl="0" marL="457200" rtl="0" algn="just">
              <a:lnSpc>
                <a:spcPct val="120000"/>
              </a:lnSpc>
              <a:spcBef>
                <a:spcPts val="0"/>
              </a:spcBef>
              <a:spcAft>
                <a:spcPts val="0"/>
              </a:spcAft>
              <a:buClr>
                <a:srgbClr val="24285D"/>
              </a:buClr>
              <a:buSzPts val="1600"/>
              <a:buFont typeface="Barlow Condensed"/>
              <a:buChar char="-"/>
            </a:pPr>
            <a:r>
              <a:rPr lang="en-US" sz="1600">
                <a:solidFill>
                  <a:srgbClr val="24285D"/>
                </a:solidFill>
                <a:latin typeface="Barlow Condensed"/>
                <a:ea typeface="Barlow Condensed"/>
                <a:cs typeface="Barlow Condensed"/>
                <a:sym typeface="Barlow Condensed"/>
              </a:rPr>
              <a:t>Overall, the result of the workshop suggests that the young participants were engaged and motivated to think creatively about the future. The workshop may have given them a sense of agency and empowerment, as they were able to imagine and articulate a vision for their ideal city.</a:t>
            </a:r>
            <a:endParaRPr sz="16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24285D"/>
              </a:buClr>
              <a:buSzPts val="2000"/>
              <a:buFont typeface="Barlow Condensed"/>
              <a:buChar char="-"/>
            </a:pPr>
            <a:r>
              <a:rPr lang="en-US" sz="2200">
                <a:solidFill>
                  <a:srgbClr val="24285D"/>
                </a:solidFill>
                <a:latin typeface="Barlow Condensed"/>
                <a:ea typeface="Barlow Condensed"/>
                <a:cs typeface="Barlow Condensed"/>
                <a:sym typeface="Barlow Condensed"/>
              </a:rPr>
              <a:t>What is the summary?</a:t>
            </a:r>
            <a:endParaRPr sz="2200">
              <a:solidFill>
                <a:srgbClr val="24285D"/>
              </a:solidFill>
              <a:latin typeface="Barlow Condensed"/>
              <a:ea typeface="Barlow Condensed"/>
              <a:cs typeface="Barlow Condensed"/>
              <a:sym typeface="Barlow Condensed"/>
            </a:endParaRPr>
          </a:p>
          <a:p>
            <a:pPr indent="-330200" lvl="0" marL="457200" rtl="0" algn="l">
              <a:lnSpc>
                <a:spcPct val="120000"/>
              </a:lnSpc>
              <a:spcBef>
                <a:spcPts val="0"/>
              </a:spcBef>
              <a:spcAft>
                <a:spcPts val="0"/>
              </a:spcAft>
              <a:buClr>
                <a:srgbClr val="24285D"/>
              </a:buClr>
              <a:buSzPts val="1600"/>
              <a:buFont typeface="Barlow Condensed"/>
              <a:buChar char="-"/>
            </a:pPr>
            <a:r>
              <a:rPr lang="en-US" sz="1600">
                <a:solidFill>
                  <a:srgbClr val="24285D"/>
                </a:solidFill>
                <a:latin typeface="Barlow Condensed"/>
                <a:ea typeface="Barlow Condensed"/>
                <a:cs typeface="Barlow Condensed"/>
                <a:sym typeface="Barlow Condensed"/>
              </a:rPr>
              <a:t>We created a 3h workshop where we had 10 active participants. We used interactive exercises, games and AI to inspire and teach them about the injustices of Tallinn and solutions for these issues.</a:t>
            </a:r>
            <a:endParaRPr sz="1600">
              <a:solidFill>
                <a:srgbClr val="24285D"/>
              </a:solidFill>
              <a:latin typeface="Barlow Condensed"/>
              <a:ea typeface="Barlow Condensed"/>
              <a:cs typeface="Barlow Condensed"/>
              <a:sym typeface="Barlow Condensed"/>
            </a:endParaRPr>
          </a:p>
        </p:txBody>
      </p:sp>
      <p:sp>
        <p:nvSpPr>
          <p:cNvPr id="354" name="Google Shape;354;p14"/>
          <p:cNvSpPr txBox="1"/>
          <p:nvPr>
            <p:ph type="title"/>
          </p:nvPr>
        </p:nvSpPr>
        <p:spPr>
          <a:xfrm>
            <a:off x="477330" y="-127056"/>
            <a:ext cx="5028900" cy="954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n-US" sz="4500">
                <a:solidFill>
                  <a:srgbClr val="EC008B"/>
                </a:solidFill>
                <a:latin typeface="Barlow Condensed ExtraLight"/>
                <a:ea typeface="Barlow Condensed ExtraLight"/>
                <a:cs typeface="Barlow Condensed ExtraLight"/>
                <a:sym typeface="Barlow Condensed ExtraLight"/>
              </a:rPr>
              <a:t>Conclusion and summary</a:t>
            </a:r>
            <a:endParaRPr i="1" sz="4500">
              <a:solidFill>
                <a:srgbClr val="EC008B"/>
              </a:solidFill>
              <a:latin typeface="Barlow Condensed ExtraLight"/>
              <a:ea typeface="Barlow Condensed ExtraLight"/>
              <a:cs typeface="Barlow Condensed ExtraLight"/>
              <a:sym typeface="Barlow Condensed ExtraLight"/>
            </a:endParaRPr>
          </a:p>
        </p:txBody>
      </p:sp>
      <p:pic>
        <p:nvPicPr>
          <p:cNvPr id="355" name="Google Shape;355;p14"/>
          <p:cNvPicPr preferRelativeResize="0"/>
          <p:nvPr>
            <p:ph idx="2" type="pic"/>
          </p:nvPr>
        </p:nvPicPr>
        <p:blipFill rotWithShape="1">
          <a:blip r:embed="rId3">
            <a:alphaModFix/>
          </a:blip>
          <a:srcRect b="0" l="26950" r="26950" t="0"/>
          <a:stretch/>
        </p:blipFill>
        <p:spPr>
          <a:xfrm>
            <a:off x="5367525" y="101200"/>
            <a:ext cx="3776400" cy="5042400"/>
          </a:xfrm>
          <a:prstGeom prst="ellipse">
            <a:avLst/>
          </a:prstGeom>
          <a:noFill/>
          <a:ln>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436b672949_0_0"/>
          <p:cNvSpPr txBox="1"/>
          <p:nvPr>
            <p:ph type="title"/>
          </p:nvPr>
        </p:nvSpPr>
        <p:spPr>
          <a:xfrm>
            <a:off x="1876375" y="1319375"/>
            <a:ext cx="6622500" cy="202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i="1" lang="en-US" sz="6000">
                <a:solidFill>
                  <a:srgbClr val="EC008B"/>
                </a:solidFill>
                <a:latin typeface="Barlow Condensed Light"/>
                <a:ea typeface="Barlow Condensed Light"/>
                <a:cs typeface="Barlow Condensed Light"/>
                <a:sym typeface="Barlow Condensed Light"/>
              </a:rPr>
              <a:t>Group:</a:t>
            </a:r>
            <a:r>
              <a:rPr lang="en-US" sz="8000">
                <a:solidFill>
                  <a:srgbClr val="EC008B"/>
                </a:solidFill>
                <a:latin typeface="Barlow Condensed"/>
                <a:ea typeface="Barlow Condensed"/>
                <a:cs typeface="Barlow Condensed"/>
                <a:sym typeface="Barlow Condensed"/>
              </a:rPr>
              <a:t> </a:t>
            </a:r>
            <a:r>
              <a:rPr i="1" lang="en-US" sz="7300">
                <a:solidFill>
                  <a:srgbClr val="EC008B"/>
                </a:solidFill>
                <a:latin typeface="Barlow Condensed Medium"/>
                <a:ea typeface="Barlow Condensed Medium"/>
                <a:cs typeface="Barlow Condensed Medium"/>
                <a:sym typeface="Barlow Condensed Medium"/>
              </a:rPr>
              <a:t>YOUNG ADULTS</a:t>
            </a:r>
            <a:endParaRPr i="1" sz="7300">
              <a:solidFill>
                <a:srgbClr val="EC008B"/>
              </a:solidFill>
              <a:latin typeface="Barlow Condensed Medium"/>
              <a:ea typeface="Barlow Condensed Medium"/>
              <a:cs typeface="Barlow Condensed Medium"/>
              <a:sym typeface="Barlow Condensed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436b672949_0_5"/>
          <p:cNvSpPr txBox="1"/>
          <p:nvPr>
            <p:ph idx="4294967295" type="subTitle"/>
          </p:nvPr>
        </p:nvSpPr>
        <p:spPr>
          <a:xfrm>
            <a:off x="376075" y="666825"/>
            <a:ext cx="3223500" cy="4190700"/>
          </a:xfrm>
          <a:prstGeom prst="rect">
            <a:avLst/>
          </a:prstGeom>
          <a:noFill/>
          <a:ln>
            <a:noFill/>
          </a:ln>
        </p:spPr>
        <p:txBody>
          <a:bodyPr anchorCtr="0" anchor="ctr" bIns="45700" lIns="91425" spcFirstLastPara="1" rIns="91425" wrap="square" tIns="45700">
            <a:spAutoFit/>
          </a:bodyPr>
          <a:lstStyle/>
          <a:p>
            <a:pPr indent="0" lvl="0" marL="0" marR="0" rtl="0" algn="l">
              <a:lnSpc>
                <a:spcPct val="120000"/>
              </a:lnSpc>
              <a:spcBef>
                <a:spcPts val="1000"/>
              </a:spcBef>
              <a:spcAft>
                <a:spcPts val="0"/>
              </a:spcAft>
              <a:buClr>
                <a:srgbClr val="9B002B"/>
              </a:buClr>
              <a:buSzPts val="2000"/>
              <a:buFont typeface="Merriweather Sans"/>
              <a:buNone/>
            </a:pPr>
            <a:r>
              <a:rPr b="0" lang="en-US" sz="1600" u="none" cap="none" strike="noStrike">
                <a:solidFill>
                  <a:srgbClr val="24285D"/>
                </a:solidFill>
                <a:latin typeface="Barlow Condensed Medium"/>
                <a:ea typeface="Barlow Condensed Medium"/>
                <a:cs typeface="Barlow Condensed Medium"/>
                <a:sym typeface="Barlow Condensed Medium"/>
              </a:rPr>
              <a:t>Group members: </a:t>
            </a:r>
            <a:endParaRPr b="0" sz="1600" u="none" cap="none" strike="noStrike">
              <a:solidFill>
                <a:srgbClr val="24285D"/>
              </a:solidFill>
              <a:latin typeface="Barlow Condensed Medium"/>
              <a:ea typeface="Barlow Condensed Medium"/>
              <a:cs typeface="Barlow Condensed Medium"/>
              <a:sym typeface="Barlow Condensed Medium"/>
            </a:endParaRPr>
          </a:p>
          <a:p>
            <a:pPr indent="0" lvl="0" marL="0" rtl="0" algn="l">
              <a:lnSpc>
                <a:spcPct val="100000"/>
              </a:lnSpc>
              <a:spcBef>
                <a:spcPts val="1000"/>
              </a:spcBef>
              <a:spcAft>
                <a:spcPts val="0"/>
              </a:spcAft>
              <a:buClr>
                <a:srgbClr val="9B002B"/>
              </a:buClr>
              <a:buSzPts val="2000"/>
              <a:buFont typeface="Merriweather Sans"/>
              <a:buNone/>
            </a:pPr>
            <a:r>
              <a:rPr i="1" lang="en-US" sz="1573">
                <a:solidFill>
                  <a:srgbClr val="002060"/>
                </a:solidFill>
                <a:latin typeface="Barlow Condensed"/>
                <a:ea typeface="Barlow Condensed"/>
                <a:cs typeface="Barlow Condensed"/>
                <a:sym typeface="Barlow Condensed"/>
              </a:rPr>
              <a:t>Liisa Kase			Mattia Quartana</a:t>
            </a:r>
            <a:endParaRPr i="1" sz="1573">
              <a:solidFill>
                <a:srgbClr val="002060"/>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9B002B"/>
              </a:buClr>
              <a:buSzPts val="2000"/>
              <a:buFont typeface="Merriweather Sans"/>
              <a:buNone/>
            </a:pPr>
            <a:r>
              <a:rPr i="1" lang="en-US" sz="1573">
                <a:solidFill>
                  <a:srgbClr val="002060"/>
                </a:solidFill>
                <a:latin typeface="Barlow Condensed"/>
                <a:ea typeface="Barlow Condensed"/>
                <a:cs typeface="Barlow Condensed"/>
                <a:sym typeface="Barlow Condensed"/>
              </a:rPr>
              <a:t>Milla-Maria Kujala		Farhia Omer</a:t>
            </a:r>
            <a:endParaRPr i="1" sz="1573">
              <a:solidFill>
                <a:srgbClr val="002060"/>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9B002B"/>
              </a:buClr>
              <a:buSzPts val="2000"/>
              <a:buFont typeface="Merriweather Sans"/>
              <a:buNone/>
            </a:pPr>
            <a:r>
              <a:rPr i="1" lang="en-US" sz="1573">
                <a:solidFill>
                  <a:srgbClr val="002060"/>
                </a:solidFill>
                <a:latin typeface="Barlow Condensed"/>
                <a:ea typeface="Barlow Condensed"/>
                <a:cs typeface="Barlow Condensed"/>
                <a:sym typeface="Barlow Condensed"/>
              </a:rPr>
              <a:t>Hans Linnutaja		Katariina Raid</a:t>
            </a:r>
            <a:endParaRPr i="1" sz="1573">
              <a:solidFill>
                <a:srgbClr val="002060"/>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9B002B"/>
              </a:buClr>
              <a:buSzPts val="2000"/>
              <a:buFont typeface="Merriweather Sans"/>
              <a:buNone/>
            </a:pPr>
            <a:r>
              <a:rPr i="1" lang="en-US" sz="1573">
                <a:solidFill>
                  <a:srgbClr val="002060"/>
                </a:solidFill>
                <a:latin typeface="Barlow Condensed"/>
                <a:ea typeface="Barlow Condensed"/>
                <a:cs typeface="Barlow Condensed"/>
                <a:sym typeface="Barlow Condensed"/>
              </a:rPr>
              <a:t>Burhan Hatinoglu		Rynaldo Puusep</a:t>
            </a:r>
            <a:endParaRPr i="1" sz="1573">
              <a:solidFill>
                <a:srgbClr val="002060"/>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9B002B"/>
              </a:buClr>
              <a:buSzPts val="2000"/>
              <a:buFont typeface="Merriweather Sans"/>
              <a:buNone/>
            </a:pPr>
            <a:r>
              <a:rPr i="1" lang="en-US" sz="1573">
                <a:solidFill>
                  <a:srgbClr val="002060"/>
                </a:solidFill>
                <a:latin typeface="Barlow Condensed"/>
                <a:ea typeface="Barlow Condensed"/>
                <a:cs typeface="Barlow Condensed"/>
                <a:sym typeface="Barlow Condensed"/>
              </a:rPr>
              <a:t>Eliza Dombrovska</a:t>
            </a:r>
            <a:endParaRPr i="1" sz="1573">
              <a:solidFill>
                <a:srgbClr val="002060"/>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9B002B"/>
              </a:buClr>
              <a:buSzPts val="2000"/>
              <a:buFont typeface="Merriweather Sans"/>
              <a:buNone/>
            </a:pPr>
            <a:r>
              <a:rPr i="1" lang="en-US" sz="1573">
                <a:solidFill>
                  <a:srgbClr val="002060"/>
                </a:solidFill>
                <a:latin typeface="Barlow Condensed"/>
                <a:ea typeface="Barlow Condensed"/>
                <a:cs typeface="Barlow Condensed"/>
                <a:sym typeface="Barlow Condensed"/>
              </a:rPr>
              <a:t>Akseli Leppänen</a:t>
            </a:r>
            <a:endParaRPr i="1" sz="1573">
              <a:solidFill>
                <a:srgbClr val="002060"/>
              </a:solidFill>
              <a:latin typeface="Barlow Condensed"/>
              <a:ea typeface="Barlow Condensed"/>
              <a:cs typeface="Barlow Condensed"/>
              <a:sym typeface="Barlow Condensed"/>
            </a:endParaRPr>
          </a:p>
          <a:p>
            <a:pPr indent="0" lvl="0" marL="0" rtl="0" algn="l">
              <a:lnSpc>
                <a:spcPct val="100000"/>
              </a:lnSpc>
              <a:spcBef>
                <a:spcPts val="1000"/>
              </a:spcBef>
              <a:spcAft>
                <a:spcPts val="0"/>
              </a:spcAft>
              <a:buClr>
                <a:srgbClr val="9B002B"/>
              </a:buClr>
              <a:buSzPts val="2000"/>
              <a:buFont typeface="Merriweather Sans"/>
              <a:buNone/>
            </a:pPr>
            <a:r>
              <a:rPr i="1" lang="en-US" sz="1573">
                <a:solidFill>
                  <a:srgbClr val="002060"/>
                </a:solidFill>
                <a:latin typeface="Barlow Condensed"/>
                <a:ea typeface="Barlow Condensed"/>
                <a:cs typeface="Barlow Condensed"/>
                <a:sym typeface="Barlow Condensed"/>
              </a:rPr>
              <a:t>Qiqi Shi</a:t>
            </a:r>
            <a:endParaRPr i="1" sz="1573">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t/>
            </a:r>
            <a:endParaRPr i="1" sz="18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t/>
            </a:r>
            <a:endParaRPr i="1" sz="1500">
              <a:solidFill>
                <a:srgbClr val="24285D"/>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t/>
            </a:r>
            <a:endParaRPr b="0" i="1" sz="1400" u="none" cap="none" strike="noStrike">
              <a:solidFill>
                <a:schemeClr val="dk1"/>
              </a:solidFill>
              <a:latin typeface="Times New Roman"/>
              <a:ea typeface="Times New Roman"/>
              <a:cs typeface="Times New Roman"/>
              <a:sym typeface="Times New Roman"/>
            </a:endParaRPr>
          </a:p>
        </p:txBody>
      </p:sp>
      <p:sp>
        <p:nvSpPr>
          <p:cNvPr id="368" name="Google Shape;368;g2436b672949_0_5"/>
          <p:cNvSpPr txBox="1"/>
          <p:nvPr/>
        </p:nvSpPr>
        <p:spPr>
          <a:xfrm>
            <a:off x="3599575" y="666825"/>
            <a:ext cx="2522700" cy="2126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000"/>
              </a:spcBef>
              <a:spcAft>
                <a:spcPts val="0"/>
              </a:spcAft>
              <a:buNone/>
            </a:pPr>
            <a:r>
              <a:rPr lang="en-US" sz="1600">
                <a:solidFill>
                  <a:srgbClr val="24285D"/>
                </a:solidFill>
                <a:latin typeface="Barlow Condensed Medium"/>
                <a:ea typeface="Barlow Condensed Medium"/>
                <a:cs typeface="Barlow Condensed Medium"/>
                <a:sym typeface="Barlow Condensed Medium"/>
              </a:rPr>
              <a:t>Supervisor(s)/mentor(s): </a:t>
            </a:r>
            <a:endParaRPr sz="1600">
              <a:solidFill>
                <a:srgbClr val="24285D"/>
              </a:solidFill>
              <a:latin typeface="Barlow Condensed Medium"/>
              <a:ea typeface="Barlow Condensed Medium"/>
              <a:cs typeface="Barlow Condensed Medium"/>
              <a:sym typeface="Barlow Condensed Medium"/>
            </a:endParaRPr>
          </a:p>
          <a:p>
            <a:pPr indent="0" lvl="0" marL="0" rtl="0" algn="l">
              <a:lnSpc>
                <a:spcPct val="120000"/>
              </a:lnSpc>
              <a:spcBef>
                <a:spcPts val="1000"/>
              </a:spcBef>
              <a:spcAft>
                <a:spcPts val="0"/>
              </a:spcAft>
              <a:buNone/>
            </a:pPr>
            <a:r>
              <a:rPr i="1" lang="en-US" sz="1600">
                <a:solidFill>
                  <a:srgbClr val="24285D"/>
                </a:solidFill>
                <a:latin typeface="Barlow Condensed"/>
                <a:ea typeface="Barlow Condensed"/>
                <a:cs typeface="Barlow Condensed"/>
                <a:sym typeface="Barlow Condensed"/>
              </a:rPr>
              <a:t>Luke Stange</a:t>
            </a:r>
            <a:endParaRPr i="1" sz="1600">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None/>
            </a:pPr>
            <a:r>
              <a:rPr lang="en-US" sz="1600">
                <a:solidFill>
                  <a:srgbClr val="24285D"/>
                </a:solidFill>
                <a:latin typeface="Barlow Condensed Medium"/>
                <a:ea typeface="Barlow Condensed Medium"/>
                <a:cs typeface="Barlow Condensed Medium"/>
                <a:sym typeface="Barlow Condensed Medium"/>
              </a:rPr>
              <a:t>Partner(s): </a:t>
            </a:r>
            <a:endParaRPr sz="1600">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None/>
            </a:pPr>
            <a:r>
              <a:rPr i="1" lang="en-US" sz="1600">
                <a:solidFill>
                  <a:srgbClr val="24285D"/>
                </a:solidFill>
                <a:latin typeface="Barlow Condensed"/>
                <a:ea typeface="Barlow Condensed"/>
                <a:cs typeface="Barlow Condensed"/>
                <a:sym typeface="Barlow Condensed"/>
              </a:rPr>
              <a:t>Tallinn School of Service</a:t>
            </a:r>
            <a:endParaRPr i="1" sz="1600">
              <a:solidFill>
                <a:srgbClr val="24285D"/>
              </a:solidFill>
              <a:latin typeface="Barlow Condensed"/>
              <a:ea typeface="Barlow Condensed"/>
              <a:cs typeface="Barlow Condensed"/>
              <a:sym typeface="Barlow Condensed"/>
            </a:endParaRPr>
          </a:p>
          <a:p>
            <a:pPr indent="0" lvl="0" marL="0" rtl="0" algn="l">
              <a:lnSpc>
                <a:spcPct val="120000"/>
              </a:lnSpc>
              <a:spcBef>
                <a:spcPts val="1000"/>
              </a:spcBef>
              <a:spcAft>
                <a:spcPts val="0"/>
              </a:spcAft>
              <a:buNone/>
            </a:pPr>
            <a:r>
              <a:rPr i="1" lang="en-US" sz="1600">
                <a:solidFill>
                  <a:srgbClr val="24285D"/>
                </a:solidFill>
                <a:latin typeface="Barlow Condensed"/>
                <a:ea typeface="Barlow Condensed"/>
                <a:cs typeface="Barlow Condensed"/>
                <a:sym typeface="Barlow Condensed"/>
              </a:rPr>
              <a:t>https://eng.teeninduskool.ee/</a:t>
            </a:r>
            <a:endParaRPr i="1" sz="16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g24380076f4f_2_10"/>
          <p:cNvSpPr txBox="1"/>
          <p:nvPr>
            <p:ph type="title"/>
          </p:nvPr>
        </p:nvSpPr>
        <p:spPr>
          <a:xfrm>
            <a:off x="2057370" y="2223880"/>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OUR AIM AND GOALS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9a2d5134f6b408d_6"/>
          <p:cNvSpPr txBox="1"/>
          <p:nvPr>
            <p:ph type="title"/>
          </p:nvPr>
        </p:nvSpPr>
        <p:spPr>
          <a:xfrm>
            <a:off x="1560493" y="1899395"/>
            <a:ext cx="5944500" cy="2027100"/>
          </a:xfrm>
          <a:prstGeom prst="rect">
            <a:avLst/>
          </a:prstGeom>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Font typeface="Arial"/>
              <a:buNone/>
            </a:pPr>
            <a:r>
              <a:rPr lang="en-US" sz="2000">
                <a:solidFill>
                  <a:srgbClr val="002060"/>
                </a:solidFill>
                <a:highlight>
                  <a:schemeClr val="lt1"/>
                </a:highlight>
                <a:latin typeface="Barlow Condensed Medium"/>
                <a:ea typeface="Barlow Condensed Medium"/>
                <a:cs typeface="Barlow Condensed Medium"/>
                <a:sym typeface="Barlow Condensed Medium"/>
              </a:rPr>
              <a:t>Imagine if the most marginalized people could shape Tallinn's future instead of the 1%. This project aims to gather the visions of those often neglected to spark public conversation and promote a more inclusive city for everyone, including the more-than-human world.</a:t>
            </a:r>
            <a:endParaRPr i="1" sz="8800">
              <a:solidFill>
                <a:srgbClr val="002060"/>
              </a:solidFill>
              <a:highlight>
                <a:schemeClr val="lt1"/>
              </a:highlight>
              <a:latin typeface="Barlow Condensed Medium"/>
              <a:ea typeface="Barlow Condensed Medium"/>
              <a:cs typeface="Barlow Condensed Medium"/>
              <a:sym typeface="Barlow Condensed Medium"/>
            </a:endParaRPr>
          </a:p>
        </p:txBody>
      </p:sp>
      <p:sp>
        <p:nvSpPr>
          <p:cNvPr id="161" name="Google Shape;161;g29a2d5134f6b408d_6"/>
          <p:cNvSpPr txBox="1"/>
          <p:nvPr/>
        </p:nvSpPr>
        <p:spPr>
          <a:xfrm>
            <a:off x="1662500" y="784750"/>
            <a:ext cx="57405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EC008B"/>
              </a:buClr>
              <a:buSzPts val="4000"/>
              <a:buFont typeface="Barlow Condensed ExtraLight"/>
              <a:buNone/>
            </a:pPr>
            <a:r>
              <a:rPr i="1" lang="en-US" sz="6000">
                <a:solidFill>
                  <a:srgbClr val="EC008B"/>
                </a:solidFill>
                <a:latin typeface="Barlow Condensed ExtraLight"/>
                <a:ea typeface="Barlow Condensed ExtraLight"/>
                <a:cs typeface="Barlow Condensed ExtraLight"/>
                <a:sym typeface="Barlow Condensed ExtraLight"/>
              </a:rPr>
              <a:t>Our Mission</a:t>
            </a:r>
            <a:endParaRPr i="1" sz="6000">
              <a:solidFill>
                <a:srgbClr val="EC008B"/>
              </a:solidFill>
              <a:latin typeface="Barlow Condensed ExtraLight"/>
              <a:ea typeface="Barlow Condensed ExtraLight"/>
              <a:cs typeface="Barlow Condensed ExtraLight"/>
              <a:sym typeface="Barlow Condensed ExtraLight"/>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24380076f4f_2_0"/>
          <p:cNvSpPr/>
          <p:nvPr>
            <p:ph idx="2" type="pic"/>
          </p:nvPr>
        </p:nvSpPr>
        <p:spPr>
          <a:xfrm>
            <a:off x="4850090" y="0"/>
            <a:ext cx="4293900" cy="5143500"/>
          </a:xfrm>
          <a:prstGeom prst="rect">
            <a:avLst/>
          </a:prstGeom>
        </p:spPr>
      </p:sp>
      <p:sp>
        <p:nvSpPr>
          <p:cNvPr id="380" name="Google Shape;380;g24380076f4f_2_0"/>
          <p:cNvSpPr txBox="1"/>
          <p:nvPr>
            <p:ph idx="1" type="body"/>
          </p:nvPr>
        </p:nvSpPr>
        <p:spPr>
          <a:xfrm>
            <a:off x="515430" y="1992065"/>
            <a:ext cx="3878700" cy="1299300"/>
          </a:xfrm>
          <a:prstGeom prst="rect">
            <a:avLst/>
          </a:prstGeom>
        </p:spPr>
        <p:txBody>
          <a:bodyPr anchorCtr="0" anchor="ctr" bIns="45700" lIns="91425" spcFirstLastPara="1" rIns="91425" wrap="square" tIns="45700">
            <a:noAutofit/>
          </a:bodyPr>
          <a:lstStyle/>
          <a:p>
            <a:pPr indent="-355600" lvl="0" marL="457200" rtl="0" algn="l">
              <a:spcBef>
                <a:spcPts val="1000"/>
              </a:spcBef>
              <a:spcAft>
                <a:spcPts val="0"/>
              </a:spcAft>
              <a:buClr>
                <a:srgbClr val="24285D"/>
              </a:buClr>
              <a:buSzPts val="2000"/>
              <a:buFont typeface="Barlow Condensed"/>
              <a:buChar char="-"/>
            </a:pPr>
            <a:r>
              <a:rPr lang="en-US" sz="2000">
                <a:solidFill>
                  <a:srgbClr val="24285D"/>
                </a:solidFill>
                <a:latin typeface="Barlow Condensed"/>
                <a:ea typeface="Barlow Condensed"/>
                <a:cs typeface="Barlow Condensed"/>
                <a:sym typeface="Barlow Condensed"/>
              </a:rPr>
              <a:t>Aim and goal of the project for the YA team</a:t>
            </a:r>
            <a:endParaRPr sz="2000">
              <a:solidFill>
                <a:srgbClr val="24285D"/>
              </a:solidFill>
              <a:latin typeface="Barlow Condensed"/>
              <a:ea typeface="Barlow Condensed"/>
              <a:cs typeface="Barlow Condensed"/>
              <a:sym typeface="Barlow Condensed"/>
            </a:endParaRPr>
          </a:p>
          <a:p>
            <a:pPr indent="-355600" lvl="1" marL="914400" rtl="0" algn="l">
              <a:spcBef>
                <a:spcPts val="0"/>
              </a:spcBef>
              <a:spcAft>
                <a:spcPts val="0"/>
              </a:spcAft>
              <a:buClr>
                <a:srgbClr val="24285D"/>
              </a:buClr>
              <a:buSzPts val="2000"/>
              <a:buFont typeface="Barlow Condensed"/>
              <a:buChar char="-"/>
            </a:pPr>
            <a:r>
              <a:rPr lang="en-US">
                <a:solidFill>
                  <a:srgbClr val="24285D"/>
                </a:solidFill>
                <a:latin typeface="Barlow Condensed"/>
                <a:ea typeface="Barlow Condensed"/>
                <a:cs typeface="Barlow Condensed"/>
                <a:sym typeface="Barlow Condensed"/>
              </a:rPr>
              <a:t>Create and interactive workshop based on the themes of our project</a:t>
            </a:r>
            <a:endParaRPr>
              <a:solidFill>
                <a:srgbClr val="24285D"/>
              </a:solidFill>
              <a:latin typeface="Barlow Condensed"/>
              <a:ea typeface="Barlow Condensed"/>
              <a:cs typeface="Barlow Condensed"/>
              <a:sym typeface="Barlow Condensed"/>
            </a:endParaRPr>
          </a:p>
          <a:p>
            <a:pPr indent="-355600" lvl="1" marL="914400" rtl="0" algn="l">
              <a:spcBef>
                <a:spcPts val="0"/>
              </a:spcBef>
              <a:spcAft>
                <a:spcPts val="0"/>
              </a:spcAft>
              <a:buClr>
                <a:srgbClr val="24285D"/>
              </a:buClr>
              <a:buSzPts val="2000"/>
              <a:buFont typeface="Barlow Condensed"/>
              <a:buChar char="-"/>
            </a:pPr>
            <a:r>
              <a:rPr lang="en-US">
                <a:solidFill>
                  <a:srgbClr val="24285D"/>
                </a:solidFill>
                <a:latin typeface="Barlow Condensed"/>
                <a:ea typeface="Barlow Condensed"/>
                <a:cs typeface="Barlow Condensed"/>
                <a:sym typeface="Barlow Condensed"/>
              </a:rPr>
              <a:t>Educate workshop participants on the themes of our project through the workshop</a:t>
            </a:r>
            <a:endParaRPr>
              <a:solidFill>
                <a:srgbClr val="24285D"/>
              </a:solidFill>
              <a:latin typeface="Barlow Condensed"/>
              <a:ea typeface="Barlow Condensed"/>
              <a:cs typeface="Barlow Condensed"/>
              <a:sym typeface="Barlow Condensed"/>
            </a:endParaRPr>
          </a:p>
        </p:txBody>
      </p:sp>
      <p:pic>
        <p:nvPicPr>
          <p:cNvPr id="381" name="Google Shape;381;g24380076f4f_2_0"/>
          <p:cNvPicPr preferRelativeResize="0"/>
          <p:nvPr/>
        </p:nvPicPr>
        <p:blipFill rotWithShape="1">
          <a:blip r:embed="rId3">
            <a:alphaModFix/>
          </a:blip>
          <a:srcRect b="0" l="23419" r="20567" t="0"/>
          <a:stretch/>
        </p:blipFill>
        <p:spPr>
          <a:xfrm>
            <a:off x="5361100" y="-693500"/>
            <a:ext cx="3550474" cy="63386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436b672949_0_11"/>
          <p:cNvSpPr txBox="1"/>
          <p:nvPr>
            <p:ph type="title"/>
          </p:nvPr>
        </p:nvSpPr>
        <p:spPr>
          <a:xfrm>
            <a:off x="2041424" y="1810716"/>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5300">
                <a:solidFill>
                  <a:srgbClr val="EC008B"/>
                </a:solidFill>
                <a:latin typeface="Barlow Condensed ExtraLight"/>
                <a:ea typeface="Barlow Condensed ExtraLight"/>
                <a:cs typeface="Barlow Condensed ExtraLight"/>
                <a:sym typeface="Barlow Condensed ExtraLight"/>
              </a:rPr>
              <a:t>ACTIVITIES IMPLEMENTED AND PROJECT RESULTS</a:t>
            </a:r>
            <a:endParaRPr sz="53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g2438b581345_0_0"/>
          <p:cNvSpPr txBox="1"/>
          <p:nvPr>
            <p:ph type="title"/>
          </p:nvPr>
        </p:nvSpPr>
        <p:spPr>
          <a:xfrm>
            <a:off x="590550" y="93030"/>
            <a:ext cx="7962900" cy="92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i="1" lang="en-US" sz="4500">
                <a:solidFill>
                  <a:srgbClr val="EC008B"/>
                </a:solidFill>
                <a:latin typeface="Barlow Condensed ExtraLight"/>
                <a:ea typeface="Barlow Condensed ExtraLight"/>
                <a:cs typeface="Barlow Condensed ExtraLight"/>
                <a:sym typeface="Barlow Condensed ExtraLight"/>
              </a:rPr>
              <a:t>The Workshop</a:t>
            </a:r>
            <a:endParaRPr>
              <a:latin typeface="Barlow Condensed"/>
              <a:ea typeface="Barlow Condensed"/>
              <a:cs typeface="Barlow Condensed"/>
              <a:sym typeface="Barlow Condensed"/>
            </a:endParaRPr>
          </a:p>
        </p:txBody>
      </p:sp>
      <p:sp>
        <p:nvSpPr>
          <p:cNvPr id="393" name="Google Shape;393;g2438b581345_0_0"/>
          <p:cNvSpPr txBox="1"/>
          <p:nvPr>
            <p:ph idx="1" type="body"/>
          </p:nvPr>
        </p:nvSpPr>
        <p:spPr>
          <a:xfrm>
            <a:off x="617400" y="805400"/>
            <a:ext cx="7909200" cy="2934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1400">
                <a:solidFill>
                  <a:srgbClr val="002060"/>
                </a:solidFill>
                <a:latin typeface="Barlow Condensed"/>
                <a:ea typeface="Barlow Condensed"/>
                <a:cs typeface="Barlow Condensed"/>
                <a:sym typeface="Barlow Condensed"/>
              </a:rPr>
              <a:t>We built a range of activities to explore and envision a sustainable and equitable future for Tallinn with the participators. We began with an icebreaker exercise called "Step Right Up," which prompted participants to consider the various privileges and disadvantages that individuals may experience based on factors such as gender, ability, income, and language skills.</a:t>
            </a:r>
            <a:endParaRPr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lang="en-US" sz="1400">
                <a:solidFill>
                  <a:srgbClr val="002060"/>
                </a:solidFill>
                <a:latin typeface="Barlow Condensed"/>
                <a:ea typeface="Barlow Condensed"/>
                <a:cs typeface="Barlow Condensed"/>
                <a:sym typeface="Barlow Condensed"/>
              </a:rPr>
              <a:t>We then discussed food, urban agriculture, nature-based solutions, and a multi-species Tallinn. Next, we explored the concept of a 15-minute city through interactive discourse and examples of utopian cities. Students formed groups and discussed the benefits of a 15-minute city and ways to make the 15-minute walk more enjoyable and accessible.</a:t>
            </a:r>
            <a:endParaRPr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lang="en-US" sz="1400">
                <a:solidFill>
                  <a:srgbClr val="002060"/>
                </a:solidFill>
                <a:latin typeface="Barlow Condensed"/>
                <a:ea typeface="Barlow Condensed"/>
                <a:cs typeface="Barlow Condensed"/>
                <a:sym typeface="Barlow Condensed"/>
              </a:rPr>
              <a:t>Other activities included exercises focused on rebuilding Tallinn and housing, where students built miniature versions of the city and shared their visions. We also discussed democracy, including the Estonian government's plan to lower the voting age for parliamentary elections to 16. In addition, we explored car dependency using Mentimeter and a fun and educational Kahoot game.</a:t>
            </a:r>
            <a:endParaRPr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None/>
            </a:pPr>
            <a:r>
              <a:rPr lang="en-US" sz="1400">
                <a:solidFill>
                  <a:srgbClr val="002060"/>
                </a:solidFill>
                <a:latin typeface="Barlow Condensed"/>
                <a:ea typeface="Barlow Condensed"/>
                <a:cs typeface="Barlow Condensed"/>
                <a:sym typeface="Barlow Condensed"/>
              </a:rPr>
              <a:t>Finally, we had an AI visioning exercise, where participants used AI to build their utopian city using existing pictures of Tallinn and asked the AI what to add. Overall, our workshop encouraged critical thinking, collaboration, and creative problem-solving to envision a more sustainable and equitable future for Tallinn.</a:t>
            </a:r>
            <a:endParaRPr sz="1400">
              <a:solidFill>
                <a:srgbClr val="002060"/>
              </a:solidFill>
              <a:latin typeface="Barlow Condensed"/>
              <a:ea typeface="Barlow Condensed"/>
              <a:cs typeface="Barlow Condensed"/>
              <a:sym typeface="Barlow Condense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g2436b672949_0_61"/>
          <p:cNvPicPr preferRelativeResize="0"/>
          <p:nvPr/>
        </p:nvPicPr>
        <p:blipFill>
          <a:blip r:embed="rId3">
            <a:alphaModFix/>
          </a:blip>
          <a:stretch>
            <a:fillRect/>
          </a:stretch>
        </p:blipFill>
        <p:spPr>
          <a:xfrm>
            <a:off x="152400" y="152400"/>
            <a:ext cx="3629027" cy="4838702"/>
          </a:xfrm>
          <a:prstGeom prst="rect">
            <a:avLst/>
          </a:prstGeom>
          <a:noFill/>
          <a:ln>
            <a:noFill/>
          </a:ln>
        </p:spPr>
      </p:pic>
      <p:pic>
        <p:nvPicPr>
          <p:cNvPr id="400" name="Google Shape;400;g2436b672949_0_61"/>
          <p:cNvPicPr preferRelativeResize="0"/>
          <p:nvPr/>
        </p:nvPicPr>
        <p:blipFill>
          <a:blip r:embed="rId4">
            <a:alphaModFix/>
          </a:blip>
          <a:stretch>
            <a:fillRect/>
          </a:stretch>
        </p:blipFill>
        <p:spPr>
          <a:xfrm>
            <a:off x="3933827" y="152400"/>
            <a:ext cx="5057772" cy="3793329"/>
          </a:xfrm>
          <a:prstGeom prst="rect">
            <a:avLst/>
          </a:prstGeom>
          <a:noFill/>
          <a:ln>
            <a:noFill/>
          </a:ln>
        </p:spPr>
      </p:pic>
      <p:sp>
        <p:nvSpPr>
          <p:cNvPr id="401" name="Google Shape;401;g2436b672949_0_61"/>
          <p:cNvSpPr txBox="1"/>
          <p:nvPr/>
        </p:nvSpPr>
        <p:spPr>
          <a:xfrm>
            <a:off x="4363250" y="4427875"/>
            <a:ext cx="3453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2436b672949_0_27"/>
          <p:cNvSpPr txBox="1"/>
          <p:nvPr>
            <p:ph type="title"/>
          </p:nvPr>
        </p:nvSpPr>
        <p:spPr>
          <a:xfrm>
            <a:off x="1840707" y="1896442"/>
            <a:ext cx="5928600" cy="11583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n-US" sz="6000">
                <a:solidFill>
                  <a:srgbClr val="EC008B"/>
                </a:solidFill>
                <a:latin typeface="Barlow Condensed ExtraLight"/>
                <a:ea typeface="Barlow Condensed ExtraLight"/>
                <a:cs typeface="Barlow Condensed ExtraLight"/>
                <a:sym typeface="Barlow Condensed ExtraLight"/>
              </a:rPr>
              <a:t>CONCLUSIONS</a:t>
            </a:r>
            <a:endParaRPr sz="6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2436b672949_0_46"/>
          <p:cNvSpPr txBox="1"/>
          <p:nvPr>
            <p:ph idx="1" type="body"/>
          </p:nvPr>
        </p:nvSpPr>
        <p:spPr>
          <a:xfrm>
            <a:off x="451925" y="1050575"/>
            <a:ext cx="3996900" cy="3307800"/>
          </a:xfrm>
          <a:prstGeom prst="rect">
            <a:avLst/>
          </a:prstGeom>
        </p:spPr>
        <p:txBody>
          <a:bodyPr anchorCtr="0" anchor="ctr" bIns="45700" lIns="91425" spcFirstLastPara="1" rIns="91425" wrap="square" tIns="45700">
            <a:noAutofit/>
          </a:bodyPr>
          <a:lstStyle/>
          <a:p>
            <a:pPr indent="0" lvl="0" marL="0" rtl="0" algn="l">
              <a:spcBef>
                <a:spcPts val="1200"/>
              </a:spcBef>
              <a:spcAft>
                <a:spcPts val="0"/>
              </a:spcAft>
              <a:buNone/>
            </a:pPr>
            <a:r>
              <a:rPr lang="en-US" sz="1500">
                <a:solidFill>
                  <a:srgbClr val="24285D"/>
                </a:solidFill>
                <a:latin typeface="Barlow Condensed"/>
                <a:ea typeface="Barlow Condensed"/>
                <a:cs typeface="Barlow Condensed"/>
                <a:sym typeface="Barlow Condensed"/>
              </a:rPr>
              <a:t>What can you conclude from the results?</a:t>
            </a:r>
            <a:endParaRPr sz="1500">
              <a:solidFill>
                <a:srgbClr val="24285D"/>
              </a:solidFill>
              <a:latin typeface="Barlow Condensed"/>
              <a:ea typeface="Barlow Condensed"/>
              <a:cs typeface="Barlow Condensed"/>
              <a:sym typeface="Barlow Condensed"/>
            </a:endParaRPr>
          </a:p>
          <a:p>
            <a:pPr indent="0" lvl="0" marL="457200" rtl="0" algn="l">
              <a:spcBef>
                <a:spcPts val="1000"/>
              </a:spcBef>
              <a:spcAft>
                <a:spcPts val="0"/>
              </a:spcAft>
              <a:buNone/>
            </a:pPr>
            <a:r>
              <a:rPr lang="en-US" sz="1100">
                <a:latin typeface="Barlow Condensed"/>
                <a:ea typeface="Barlow Condensed"/>
                <a:cs typeface="Barlow Condensed"/>
                <a:sym typeface="Barlow Condensed"/>
              </a:rPr>
              <a:t>We concluded that it is much harder to host more than one workshop on a single day. However, it did allow us to receive instant feedback and make beneficial adjustments on the spot. There were certain factors that we couldn’t be that prepared for such as lack of audience engagement at certain moments and our own fatigue after the 2nd workshop. If we were to do this again, we could solve these issues by timing the different sections  of the presentation more efficiently and adding slight variety to the workshop. Overall we believe that the students had a fun and </a:t>
            </a:r>
            <a:r>
              <a:rPr b="1" lang="en-US" sz="1100">
                <a:latin typeface="Barlow Condensed"/>
                <a:ea typeface="Barlow Condensed"/>
                <a:cs typeface="Barlow Condensed"/>
                <a:sym typeface="Barlow Condensed"/>
              </a:rPr>
              <a:t>memorable </a:t>
            </a:r>
            <a:r>
              <a:rPr lang="en-US" sz="1100">
                <a:latin typeface="Barlow Condensed"/>
                <a:ea typeface="Barlow Condensed"/>
                <a:cs typeface="Barlow Condensed"/>
                <a:sym typeface="Barlow Condensed"/>
              </a:rPr>
              <a:t>experience.</a:t>
            </a:r>
            <a:endParaRPr sz="1100">
              <a:latin typeface="Barlow Condensed"/>
              <a:ea typeface="Barlow Condensed"/>
              <a:cs typeface="Barlow Condensed"/>
              <a:sym typeface="Barlow Condensed"/>
            </a:endParaRPr>
          </a:p>
          <a:p>
            <a:pPr indent="0" lvl="0" marL="0" rtl="0" algn="l">
              <a:spcBef>
                <a:spcPts val="1000"/>
              </a:spcBef>
              <a:spcAft>
                <a:spcPts val="0"/>
              </a:spcAft>
              <a:buNone/>
            </a:pPr>
            <a:r>
              <a:rPr lang="en-US" sz="1500">
                <a:solidFill>
                  <a:srgbClr val="24285D"/>
                </a:solidFill>
                <a:latin typeface="Barlow Condensed"/>
                <a:ea typeface="Barlow Condensed"/>
                <a:cs typeface="Barlow Condensed"/>
                <a:sym typeface="Barlow Condensed"/>
              </a:rPr>
              <a:t>What is the summary?</a:t>
            </a:r>
            <a:endParaRPr sz="1700"/>
          </a:p>
          <a:p>
            <a:pPr indent="0" lvl="0" marL="457200" rtl="0" algn="l">
              <a:spcBef>
                <a:spcPts val="1200"/>
              </a:spcBef>
              <a:spcAft>
                <a:spcPts val="0"/>
              </a:spcAft>
              <a:buNone/>
            </a:pPr>
            <a:r>
              <a:rPr lang="en-US" sz="1100">
                <a:latin typeface="Barlow Condensed"/>
                <a:ea typeface="Barlow Condensed"/>
                <a:cs typeface="Barlow Condensed"/>
                <a:sym typeface="Barlow Condensed"/>
              </a:rPr>
              <a:t>We managed to host </a:t>
            </a:r>
            <a:r>
              <a:rPr b="1" lang="en-US" sz="1100">
                <a:latin typeface="Barlow Condensed"/>
                <a:ea typeface="Barlow Condensed"/>
                <a:cs typeface="Barlow Condensed"/>
                <a:sym typeface="Barlow Condensed"/>
              </a:rPr>
              <a:t>3 separate 90 min workshops,</a:t>
            </a:r>
            <a:r>
              <a:rPr lang="en-US" sz="1100">
                <a:latin typeface="Barlow Condensed"/>
                <a:ea typeface="Barlow Condensed"/>
                <a:cs typeface="Barlow Condensed"/>
                <a:sym typeface="Barlow Condensed"/>
              </a:rPr>
              <a:t> on the 20th of April,  in support of a more utopian Tallinn with young adult students who has different aspirations in life being in attendance.</a:t>
            </a:r>
            <a:endParaRPr sz="1100">
              <a:latin typeface="Barlow Condensed"/>
              <a:ea typeface="Barlow Condensed"/>
              <a:cs typeface="Barlow Condensed"/>
              <a:sym typeface="Barlow Condensed"/>
            </a:endParaRPr>
          </a:p>
        </p:txBody>
      </p:sp>
      <p:pic>
        <p:nvPicPr>
          <p:cNvPr id="413" name="Google Shape;413;g2436b672949_0_46"/>
          <p:cNvPicPr preferRelativeResize="0"/>
          <p:nvPr>
            <p:ph idx="2" type="pic"/>
          </p:nvPr>
        </p:nvPicPr>
        <p:blipFill rotWithShape="1">
          <a:blip r:embed="rId3">
            <a:alphaModFix/>
          </a:blip>
          <a:srcRect b="0" l="12502" r="12495" t="0"/>
          <a:stretch/>
        </p:blipFill>
        <p:spPr>
          <a:xfrm>
            <a:off x="4671398" y="-668680"/>
            <a:ext cx="6732000" cy="6732000"/>
          </a:xfrm>
          <a:prstGeom prst="ellipse">
            <a:avLst/>
          </a:prstGeom>
        </p:spPr>
      </p:pic>
      <p:sp>
        <p:nvSpPr>
          <p:cNvPr id="414" name="Google Shape;414;g2436b672949_0_46"/>
          <p:cNvSpPr txBox="1"/>
          <p:nvPr/>
        </p:nvSpPr>
        <p:spPr>
          <a:xfrm>
            <a:off x="288950" y="173375"/>
            <a:ext cx="55521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4500">
                <a:solidFill>
                  <a:srgbClr val="EC008B"/>
                </a:solidFill>
                <a:latin typeface="Barlow Condensed ExtraLight"/>
                <a:ea typeface="Barlow Condensed ExtraLight"/>
                <a:cs typeface="Barlow Condensed ExtraLight"/>
                <a:sym typeface="Barlow Condensed ExtraLight"/>
              </a:rPr>
              <a:t>Conclusion and summary</a:t>
            </a:r>
            <a:endParaRPr i="1" sz="45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g242c6b99494_0_102"/>
          <p:cNvSpPr txBox="1"/>
          <p:nvPr>
            <p:ph type="title"/>
          </p:nvPr>
        </p:nvSpPr>
        <p:spPr>
          <a:xfrm>
            <a:off x="755576" y="179034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Video Crew</a:t>
            </a:r>
            <a:endParaRPr/>
          </a:p>
        </p:txBody>
      </p:sp>
      <p:sp>
        <p:nvSpPr>
          <p:cNvPr id="421" name="Google Shape;421;g242c6b99494_0_102"/>
          <p:cNvSpPr/>
          <p:nvPr>
            <p:ph idx="2" type="pic"/>
          </p:nvPr>
        </p:nvSpPr>
        <p:spPr>
          <a:xfrm>
            <a:off x="3455876" y="519522"/>
            <a:ext cx="2160000" cy="2160000"/>
          </a:xfrm>
          <a:prstGeom prst="rect">
            <a:avLst/>
          </a:prstGeom>
        </p:spPr>
      </p:sp>
      <p:sp>
        <p:nvSpPr>
          <p:cNvPr id="422" name="Google Shape;422;g242c6b99494_0_102"/>
          <p:cNvSpPr/>
          <p:nvPr>
            <p:ph idx="3" type="pic"/>
          </p:nvPr>
        </p:nvSpPr>
        <p:spPr>
          <a:xfrm>
            <a:off x="6156176" y="519522"/>
            <a:ext cx="2160000" cy="2160000"/>
          </a:xfrm>
          <a:prstGeom prst="rect">
            <a:avLst/>
          </a:prstGeom>
        </p:spPr>
      </p:sp>
      <p:sp>
        <p:nvSpPr>
          <p:cNvPr id="423" name="Google Shape;423;g242c6b99494_0_102"/>
          <p:cNvSpPr txBox="1"/>
          <p:nvPr>
            <p:ph idx="1" type="body"/>
          </p:nvPr>
        </p:nvSpPr>
        <p:spPr>
          <a:xfrm>
            <a:off x="762000" y="2828925"/>
            <a:ext cx="7220700" cy="1530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sz="2300"/>
          </a:p>
        </p:txBody>
      </p:sp>
      <p:sp>
        <p:nvSpPr>
          <p:cNvPr id="424" name="Google Shape;424;g242c6b99494_0_102"/>
          <p:cNvSpPr/>
          <p:nvPr/>
        </p:nvSpPr>
        <p:spPr>
          <a:xfrm>
            <a:off x="3446050" y="511800"/>
            <a:ext cx="2200800" cy="2160000"/>
          </a:xfrm>
          <a:prstGeom prst="rect">
            <a:avLst/>
          </a:prstGeom>
          <a:solidFill>
            <a:srgbClr val="00206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242c6b99494_0_102"/>
          <p:cNvSpPr/>
          <p:nvPr/>
        </p:nvSpPr>
        <p:spPr>
          <a:xfrm>
            <a:off x="6135775" y="519525"/>
            <a:ext cx="2200800" cy="2160000"/>
          </a:xfrm>
          <a:prstGeom prst="rect">
            <a:avLst/>
          </a:prstGeom>
          <a:solidFill>
            <a:srgbClr val="D0043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242c6b99494_0_102"/>
          <p:cNvSpPr txBox="1"/>
          <p:nvPr>
            <p:ph type="title"/>
          </p:nvPr>
        </p:nvSpPr>
        <p:spPr>
          <a:xfrm>
            <a:off x="3455876" y="179034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Workshops</a:t>
            </a:r>
            <a:endParaRPr/>
          </a:p>
        </p:txBody>
      </p:sp>
      <p:sp>
        <p:nvSpPr>
          <p:cNvPr id="427" name="Google Shape;427;g242c6b99494_0_102"/>
          <p:cNvSpPr txBox="1"/>
          <p:nvPr>
            <p:ph type="title"/>
          </p:nvPr>
        </p:nvSpPr>
        <p:spPr>
          <a:xfrm>
            <a:off x="6156176" y="183299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Summary</a:t>
            </a:r>
            <a:endParaRPr/>
          </a:p>
        </p:txBody>
      </p:sp>
      <p:sp>
        <p:nvSpPr>
          <p:cNvPr id="428" name="Google Shape;428;g242c6b99494_0_102"/>
          <p:cNvSpPr txBox="1"/>
          <p:nvPr>
            <p:ph type="title"/>
          </p:nvPr>
        </p:nvSpPr>
        <p:spPr>
          <a:xfrm>
            <a:off x="3446051" y="854125"/>
            <a:ext cx="10953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sz="7200"/>
              <a:t>2.</a:t>
            </a:r>
            <a:endParaRPr sz="7200"/>
          </a:p>
        </p:txBody>
      </p:sp>
      <p:sp>
        <p:nvSpPr>
          <p:cNvPr id="429" name="Google Shape;429;g242c6b99494_0_102"/>
          <p:cNvSpPr txBox="1"/>
          <p:nvPr>
            <p:ph type="title"/>
          </p:nvPr>
        </p:nvSpPr>
        <p:spPr>
          <a:xfrm>
            <a:off x="6156176" y="837075"/>
            <a:ext cx="10953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sz="7200"/>
              <a:t>3.</a:t>
            </a:r>
            <a:endParaRPr sz="7200"/>
          </a:p>
        </p:txBody>
      </p:sp>
      <p:sp>
        <p:nvSpPr>
          <p:cNvPr id="430" name="Google Shape;430;g242c6b99494_0_102"/>
          <p:cNvSpPr/>
          <p:nvPr/>
        </p:nvSpPr>
        <p:spPr>
          <a:xfrm>
            <a:off x="735175" y="511800"/>
            <a:ext cx="2200800" cy="2160000"/>
          </a:xfrm>
          <a:prstGeom prst="rect">
            <a:avLst/>
          </a:prstGeom>
          <a:solidFill>
            <a:srgbClr val="00206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g242c6b99494_0_102"/>
          <p:cNvSpPr txBox="1"/>
          <p:nvPr>
            <p:ph type="title"/>
          </p:nvPr>
        </p:nvSpPr>
        <p:spPr>
          <a:xfrm>
            <a:off x="755576" y="854125"/>
            <a:ext cx="10953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sz="7200"/>
              <a:t>1.</a:t>
            </a:r>
            <a:endParaRPr sz="7200"/>
          </a:p>
        </p:txBody>
      </p:sp>
      <p:sp>
        <p:nvSpPr>
          <p:cNvPr id="432" name="Google Shape;432;g242c6b99494_0_102"/>
          <p:cNvSpPr txBox="1"/>
          <p:nvPr>
            <p:ph type="title"/>
          </p:nvPr>
        </p:nvSpPr>
        <p:spPr>
          <a:xfrm>
            <a:off x="755576" y="179034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Video Crew</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5"/>
          <p:cNvSpPr/>
          <p:nvPr/>
        </p:nvSpPr>
        <p:spPr>
          <a:xfrm>
            <a:off x="1297914" y="1341465"/>
            <a:ext cx="3772056" cy="3181156"/>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None/>
            </a:pPr>
            <a:r>
              <a:rPr b="0" i="1" lang="en-US"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None/>
            </a:pPr>
            <a:r>
              <a:rPr b="0" i="1" lang="en-US" sz="8000" u="none" cap="none" strike="noStrike">
                <a:solidFill>
                  <a:srgbClr val="EC008B"/>
                </a:solidFill>
                <a:latin typeface="Barlow Condensed Medium"/>
                <a:ea typeface="Barlow Condensed Medium"/>
                <a:cs typeface="Barlow Condensed Medium"/>
                <a:sym typeface="Barlow Condensed Medium"/>
              </a:rPr>
              <a:t>      </a:t>
            </a:r>
            <a:r>
              <a:rPr b="0" i="1" lang="en-US" sz="8000" u="none" cap="none" strike="noStrike">
                <a:solidFill>
                  <a:srgbClr val="EC008B"/>
                </a:solidFill>
                <a:latin typeface="Barlow Condensed ExtraLight"/>
                <a:ea typeface="Barlow Condensed ExtraLight"/>
                <a:cs typeface="Barlow Condensed ExtraLight"/>
                <a:sym typeface="Barlow Condensed ExtraLight"/>
              </a:rPr>
              <a:t>THANK YOU FOR LISTENING</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None/>
            </a:pPr>
            <a:r>
              <a:rPr b="0" i="1" lang="en-US"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9a2d5134f6b408d_35"/>
          <p:cNvSpPr txBox="1"/>
          <p:nvPr>
            <p:ph idx="1" type="body"/>
          </p:nvPr>
        </p:nvSpPr>
        <p:spPr>
          <a:xfrm>
            <a:off x="-1" y="3429000"/>
            <a:ext cx="2379600" cy="723600"/>
          </a:xfrm>
          <a:prstGeom prst="rect">
            <a:avLst/>
          </a:prstGeom>
        </p:spPr>
        <p:txBody>
          <a:bodyPr anchorCtr="0" anchor="t" bIns="45700" lIns="91425" spcFirstLastPara="1" rIns="91425" wrap="square" tIns="45700">
            <a:noAutofit/>
          </a:bodyPr>
          <a:lstStyle/>
          <a:p>
            <a:pPr indent="0" lvl="0" marL="0" rtl="0" algn="ctr">
              <a:lnSpc>
                <a:spcPct val="60000"/>
              </a:lnSpc>
              <a:spcBef>
                <a:spcPts val="0"/>
              </a:spcBef>
              <a:spcAft>
                <a:spcPts val="0"/>
              </a:spcAft>
              <a:buClr>
                <a:schemeClr val="dk1"/>
              </a:buClr>
              <a:buFont typeface="Arial"/>
              <a:buNone/>
            </a:pPr>
            <a:r>
              <a:rPr i="1" lang="en-US" sz="6000">
                <a:solidFill>
                  <a:srgbClr val="EC008B"/>
                </a:solidFill>
                <a:latin typeface="Barlow Condensed Medium"/>
                <a:ea typeface="Barlow Condensed Medium"/>
                <a:cs typeface="Barlow Condensed Medium"/>
                <a:sym typeface="Barlow Condensed Medium"/>
              </a:rPr>
              <a:t>Video </a:t>
            </a:r>
            <a:endParaRPr sz="6000"/>
          </a:p>
        </p:txBody>
      </p:sp>
      <p:sp>
        <p:nvSpPr>
          <p:cNvPr id="168" name="Google Shape;168;g29a2d5134f6b408d_35"/>
          <p:cNvSpPr txBox="1"/>
          <p:nvPr>
            <p:ph idx="1" type="body"/>
          </p:nvPr>
        </p:nvSpPr>
        <p:spPr>
          <a:xfrm>
            <a:off x="5308809" y="3396750"/>
            <a:ext cx="3775500" cy="788100"/>
          </a:xfrm>
          <a:prstGeom prst="rect">
            <a:avLst/>
          </a:prstGeom>
        </p:spPr>
        <p:txBody>
          <a:bodyPr anchorCtr="0" anchor="t" bIns="45700" lIns="91425" spcFirstLastPara="1" rIns="91425" wrap="square" tIns="45700">
            <a:noAutofit/>
          </a:bodyPr>
          <a:lstStyle/>
          <a:p>
            <a:pPr indent="0" lvl="0" marL="0" rtl="0" algn="ctr">
              <a:lnSpc>
                <a:spcPct val="60000"/>
              </a:lnSpc>
              <a:spcBef>
                <a:spcPts val="0"/>
              </a:spcBef>
              <a:spcAft>
                <a:spcPts val="0"/>
              </a:spcAft>
              <a:buNone/>
            </a:pPr>
            <a:r>
              <a:rPr i="1" lang="en-US" sz="6000">
                <a:solidFill>
                  <a:srgbClr val="EC008B"/>
                </a:solidFill>
                <a:latin typeface="Barlow Condensed Medium"/>
                <a:ea typeface="Barlow Condensed Medium"/>
                <a:cs typeface="Barlow Condensed Medium"/>
                <a:sym typeface="Barlow Condensed Medium"/>
              </a:rPr>
              <a:t>Workshops</a:t>
            </a:r>
            <a:endParaRPr sz="6000"/>
          </a:p>
        </p:txBody>
      </p:sp>
      <p:sp>
        <p:nvSpPr>
          <p:cNvPr id="169" name="Google Shape;169;g29a2d5134f6b408d_35"/>
          <p:cNvSpPr/>
          <p:nvPr/>
        </p:nvSpPr>
        <p:spPr>
          <a:xfrm>
            <a:off x="2228100" y="233925"/>
            <a:ext cx="4687800" cy="1697100"/>
          </a:xfrm>
          <a:prstGeom prst="rect">
            <a:avLst/>
          </a:prstGeom>
          <a:noFill/>
          <a:ln>
            <a:noFill/>
          </a:ln>
        </p:spPr>
        <p:txBody>
          <a:bodyPr anchorCtr="0" anchor="t" bIns="45700" lIns="91425" spcFirstLastPara="1" rIns="91425" wrap="square" tIns="45700">
            <a:noAutofit/>
          </a:bodyPr>
          <a:lstStyle/>
          <a:p>
            <a:pPr indent="0" lvl="0" marL="0" marR="0" rtl="0" algn="ctr">
              <a:lnSpc>
                <a:spcPct val="70000"/>
              </a:lnSpc>
              <a:spcBef>
                <a:spcPts val="0"/>
              </a:spcBef>
              <a:spcAft>
                <a:spcPts val="0"/>
              </a:spcAft>
              <a:buNone/>
            </a:pPr>
            <a:r>
              <a:rPr i="1" lang="en-US" sz="8000">
                <a:solidFill>
                  <a:srgbClr val="93C47D"/>
                </a:solidFill>
                <a:latin typeface="Barlow Condensed Medium"/>
                <a:ea typeface="Barlow Condensed Medium"/>
                <a:cs typeface="Barlow Condensed Medium"/>
                <a:sym typeface="Barlow Condensed Medium"/>
              </a:rPr>
              <a:t>Utopian </a:t>
            </a:r>
            <a:endParaRPr i="1" sz="8000">
              <a:solidFill>
                <a:srgbClr val="93C47D"/>
              </a:solidFill>
              <a:latin typeface="Barlow Condensed Medium"/>
              <a:ea typeface="Barlow Condensed Medium"/>
              <a:cs typeface="Barlow Condensed Medium"/>
              <a:sym typeface="Barlow Condensed Medium"/>
            </a:endParaRPr>
          </a:p>
          <a:p>
            <a:pPr indent="0" lvl="0" marL="0" marR="0" rtl="0" algn="ctr">
              <a:lnSpc>
                <a:spcPct val="70000"/>
              </a:lnSpc>
              <a:spcBef>
                <a:spcPts val="0"/>
              </a:spcBef>
              <a:spcAft>
                <a:spcPts val="0"/>
              </a:spcAft>
              <a:buNone/>
            </a:pPr>
            <a:r>
              <a:rPr i="1" lang="en-US" sz="8000">
                <a:solidFill>
                  <a:srgbClr val="93C47D"/>
                </a:solidFill>
                <a:latin typeface="Barlow Condensed Medium"/>
                <a:ea typeface="Barlow Condensed Medium"/>
                <a:cs typeface="Barlow Condensed Medium"/>
                <a:sym typeface="Barlow Condensed Medium"/>
              </a:rPr>
              <a:t>Visioning </a:t>
            </a:r>
            <a:endParaRPr i="1" sz="8000">
              <a:solidFill>
                <a:srgbClr val="93C47D"/>
              </a:solidFill>
              <a:latin typeface="Barlow Condensed Medium"/>
              <a:ea typeface="Barlow Condensed Medium"/>
              <a:cs typeface="Barlow Condensed Medium"/>
              <a:sym typeface="Barlow Condensed Medium"/>
            </a:endParaRPr>
          </a:p>
        </p:txBody>
      </p:sp>
      <p:cxnSp>
        <p:nvCxnSpPr>
          <p:cNvPr id="170" name="Google Shape;170;g29a2d5134f6b408d_35"/>
          <p:cNvCxnSpPr/>
          <p:nvPr/>
        </p:nvCxnSpPr>
        <p:spPr>
          <a:xfrm flipH="1">
            <a:off x="1407300" y="1885100"/>
            <a:ext cx="1390500" cy="1356300"/>
          </a:xfrm>
          <a:prstGeom prst="straightConnector1">
            <a:avLst/>
          </a:prstGeom>
          <a:noFill/>
          <a:ln cap="flat" cmpd="sng" w="9525">
            <a:solidFill>
              <a:schemeClr val="dk2"/>
            </a:solidFill>
            <a:prstDash val="solid"/>
            <a:round/>
            <a:headEnd len="med" w="med" type="triangle"/>
            <a:tailEnd len="med" w="med" type="triangle"/>
          </a:ln>
        </p:spPr>
      </p:cxnSp>
      <p:cxnSp>
        <p:nvCxnSpPr>
          <p:cNvPr id="171" name="Google Shape;171;g29a2d5134f6b408d_35"/>
          <p:cNvCxnSpPr/>
          <p:nvPr/>
        </p:nvCxnSpPr>
        <p:spPr>
          <a:xfrm>
            <a:off x="6337550" y="1893600"/>
            <a:ext cx="1390500" cy="1356300"/>
          </a:xfrm>
          <a:prstGeom prst="straightConnector1">
            <a:avLst/>
          </a:prstGeom>
          <a:noFill/>
          <a:ln cap="flat" cmpd="sng" w="9525">
            <a:solidFill>
              <a:schemeClr val="dk2"/>
            </a:solidFill>
            <a:prstDash val="solid"/>
            <a:round/>
            <a:headEnd len="med" w="med" type="triangl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42c6b99494_0_8"/>
          <p:cNvSpPr txBox="1"/>
          <p:nvPr>
            <p:ph type="title"/>
          </p:nvPr>
        </p:nvSpPr>
        <p:spPr>
          <a:xfrm>
            <a:off x="755576" y="179034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Video Crew</a:t>
            </a:r>
            <a:endParaRPr/>
          </a:p>
        </p:txBody>
      </p:sp>
      <p:sp>
        <p:nvSpPr>
          <p:cNvPr id="178" name="Google Shape;178;g242c6b99494_0_8"/>
          <p:cNvSpPr/>
          <p:nvPr>
            <p:ph idx="2" type="pic"/>
          </p:nvPr>
        </p:nvSpPr>
        <p:spPr>
          <a:xfrm>
            <a:off x="3455876" y="519522"/>
            <a:ext cx="2160000" cy="2160000"/>
          </a:xfrm>
          <a:prstGeom prst="rect">
            <a:avLst/>
          </a:prstGeom>
        </p:spPr>
      </p:sp>
      <p:sp>
        <p:nvSpPr>
          <p:cNvPr id="179" name="Google Shape;179;g242c6b99494_0_8"/>
          <p:cNvSpPr/>
          <p:nvPr>
            <p:ph idx="3" type="pic"/>
          </p:nvPr>
        </p:nvSpPr>
        <p:spPr>
          <a:xfrm>
            <a:off x="6156176" y="519522"/>
            <a:ext cx="2160000" cy="2160000"/>
          </a:xfrm>
          <a:prstGeom prst="rect">
            <a:avLst/>
          </a:prstGeom>
        </p:spPr>
      </p:sp>
      <p:sp>
        <p:nvSpPr>
          <p:cNvPr id="180" name="Google Shape;180;g242c6b99494_0_8"/>
          <p:cNvSpPr txBox="1"/>
          <p:nvPr>
            <p:ph idx="1" type="body"/>
          </p:nvPr>
        </p:nvSpPr>
        <p:spPr>
          <a:xfrm>
            <a:off x="762000" y="2828925"/>
            <a:ext cx="7220700" cy="1530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300"/>
              <a:t>The task of the video crew was to conceptualize and produce a video that informs potential workshop participants and </a:t>
            </a:r>
            <a:r>
              <a:rPr lang="en-US" sz="2300"/>
              <a:t>facilitators</a:t>
            </a:r>
            <a:r>
              <a:rPr lang="en-US" sz="2300"/>
              <a:t> about the workshops themselves as well as the goals of our Utopian Visions.</a:t>
            </a:r>
            <a:endParaRPr sz="2300"/>
          </a:p>
        </p:txBody>
      </p:sp>
      <p:sp>
        <p:nvSpPr>
          <p:cNvPr id="181" name="Google Shape;181;g242c6b99494_0_8"/>
          <p:cNvSpPr/>
          <p:nvPr/>
        </p:nvSpPr>
        <p:spPr>
          <a:xfrm>
            <a:off x="3446050" y="511800"/>
            <a:ext cx="2200800" cy="2160000"/>
          </a:xfrm>
          <a:prstGeom prst="rect">
            <a:avLst/>
          </a:prstGeom>
          <a:solidFill>
            <a:srgbClr val="00206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g242c6b99494_0_8"/>
          <p:cNvSpPr/>
          <p:nvPr/>
        </p:nvSpPr>
        <p:spPr>
          <a:xfrm>
            <a:off x="6135775" y="519525"/>
            <a:ext cx="2200800" cy="2160000"/>
          </a:xfrm>
          <a:prstGeom prst="rect">
            <a:avLst/>
          </a:prstGeom>
          <a:solidFill>
            <a:srgbClr val="00206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242c6b99494_0_8"/>
          <p:cNvSpPr txBox="1"/>
          <p:nvPr>
            <p:ph type="title"/>
          </p:nvPr>
        </p:nvSpPr>
        <p:spPr>
          <a:xfrm>
            <a:off x="3455876" y="179034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Workshops</a:t>
            </a:r>
            <a:endParaRPr/>
          </a:p>
        </p:txBody>
      </p:sp>
      <p:sp>
        <p:nvSpPr>
          <p:cNvPr id="184" name="Google Shape;184;g242c6b99494_0_8"/>
          <p:cNvSpPr txBox="1"/>
          <p:nvPr>
            <p:ph type="title"/>
          </p:nvPr>
        </p:nvSpPr>
        <p:spPr>
          <a:xfrm>
            <a:off x="6156176" y="183299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Summary</a:t>
            </a:r>
            <a:endParaRPr/>
          </a:p>
        </p:txBody>
      </p:sp>
      <p:sp>
        <p:nvSpPr>
          <p:cNvPr id="185" name="Google Shape;185;g242c6b99494_0_8"/>
          <p:cNvSpPr txBox="1"/>
          <p:nvPr>
            <p:ph type="title"/>
          </p:nvPr>
        </p:nvSpPr>
        <p:spPr>
          <a:xfrm>
            <a:off x="3446051" y="854125"/>
            <a:ext cx="10953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sz="7200"/>
              <a:t>2.</a:t>
            </a:r>
            <a:endParaRPr sz="7200"/>
          </a:p>
        </p:txBody>
      </p:sp>
      <p:sp>
        <p:nvSpPr>
          <p:cNvPr id="186" name="Google Shape;186;g242c6b99494_0_8"/>
          <p:cNvSpPr txBox="1"/>
          <p:nvPr>
            <p:ph type="title"/>
          </p:nvPr>
        </p:nvSpPr>
        <p:spPr>
          <a:xfrm>
            <a:off x="6156176" y="837075"/>
            <a:ext cx="10953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sz="7200"/>
              <a:t>3</a:t>
            </a:r>
            <a:r>
              <a:rPr lang="en-US" sz="7200"/>
              <a:t>.</a:t>
            </a:r>
            <a:endParaRPr sz="7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42c6b99494_0_72"/>
          <p:cNvSpPr txBox="1"/>
          <p:nvPr>
            <p:ph idx="1" type="body"/>
          </p:nvPr>
        </p:nvSpPr>
        <p:spPr>
          <a:xfrm>
            <a:off x="787400" y="2093029"/>
            <a:ext cx="1498500" cy="666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Research about the topic</a:t>
            </a:r>
            <a:endParaRPr/>
          </a:p>
        </p:txBody>
      </p:sp>
      <p:sp>
        <p:nvSpPr>
          <p:cNvPr id="193" name="Google Shape;193;g242c6b99494_0_72"/>
          <p:cNvSpPr txBox="1"/>
          <p:nvPr>
            <p:ph idx="8" type="body"/>
          </p:nvPr>
        </p:nvSpPr>
        <p:spPr>
          <a:xfrm>
            <a:off x="2878300" y="2093025"/>
            <a:ext cx="2206200" cy="666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Set goal &amp; target audience of the video</a:t>
            </a:r>
            <a:endParaRPr/>
          </a:p>
        </p:txBody>
      </p:sp>
      <p:sp>
        <p:nvSpPr>
          <p:cNvPr id="194" name="Google Shape;194;g242c6b99494_0_72"/>
          <p:cNvSpPr txBox="1"/>
          <p:nvPr>
            <p:ph idx="9" type="body"/>
          </p:nvPr>
        </p:nvSpPr>
        <p:spPr>
          <a:xfrm>
            <a:off x="5458550" y="2080500"/>
            <a:ext cx="2034000" cy="666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Conceptualise Video Outline &amp; Scripts</a:t>
            </a:r>
            <a:endParaRPr/>
          </a:p>
        </p:txBody>
      </p:sp>
      <p:sp>
        <p:nvSpPr>
          <p:cNvPr id="195" name="Google Shape;195;g242c6b99494_0_72"/>
          <p:cNvSpPr txBox="1"/>
          <p:nvPr>
            <p:ph idx="13" type="body"/>
          </p:nvPr>
        </p:nvSpPr>
        <p:spPr>
          <a:xfrm>
            <a:off x="6577850" y="3909300"/>
            <a:ext cx="1670400" cy="666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Post-Production</a:t>
            </a:r>
            <a:endParaRPr/>
          </a:p>
        </p:txBody>
      </p:sp>
      <p:sp>
        <p:nvSpPr>
          <p:cNvPr id="196" name="Google Shape;196;g242c6b99494_0_72"/>
          <p:cNvSpPr txBox="1"/>
          <p:nvPr>
            <p:ph idx="14" type="body"/>
          </p:nvPr>
        </p:nvSpPr>
        <p:spPr>
          <a:xfrm>
            <a:off x="4035950" y="3909300"/>
            <a:ext cx="1801200" cy="666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Shoot talking heads &amp; B-Roll</a:t>
            </a:r>
            <a:endParaRPr/>
          </a:p>
        </p:txBody>
      </p:sp>
      <p:sp>
        <p:nvSpPr>
          <p:cNvPr id="197" name="Google Shape;197;g242c6b99494_0_72"/>
          <p:cNvSpPr txBox="1"/>
          <p:nvPr>
            <p:ph idx="15" type="body"/>
          </p:nvPr>
        </p:nvSpPr>
        <p:spPr>
          <a:xfrm>
            <a:off x="1624300" y="3896775"/>
            <a:ext cx="1722300" cy="6669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Prepare facilities and equipment</a:t>
            </a:r>
            <a:endParaRPr/>
          </a:p>
        </p:txBody>
      </p:sp>
      <p:sp>
        <p:nvSpPr>
          <p:cNvPr id="198" name="Google Shape;198;g242c6b99494_0_72"/>
          <p:cNvSpPr txBox="1"/>
          <p:nvPr>
            <p:ph type="title"/>
          </p:nvPr>
        </p:nvSpPr>
        <p:spPr>
          <a:xfrm>
            <a:off x="375566" y="334356"/>
            <a:ext cx="8363100" cy="8502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EC008B"/>
                </a:solidFill>
                <a:latin typeface="Barlow Condensed Medium"/>
                <a:ea typeface="Barlow Condensed Medium"/>
                <a:cs typeface="Barlow Condensed Medium"/>
                <a:sym typeface="Barlow Condensed Medium"/>
              </a:rPr>
              <a:t>Our Approach…</a:t>
            </a:r>
            <a:endParaRPr>
              <a:solidFill>
                <a:srgbClr val="EC008B"/>
              </a:solidFill>
              <a:latin typeface="Barlow Condensed Medium"/>
              <a:ea typeface="Barlow Condensed Medium"/>
              <a:cs typeface="Barlow Condensed Medium"/>
              <a:sym typeface="Barlow Condensed Medium"/>
            </a:endParaRPr>
          </a:p>
        </p:txBody>
      </p:sp>
      <p:sp>
        <p:nvSpPr>
          <p:cNvPr id="199" name="Google Shape;199;g242c6b99494_0_72"/>
          <p:cNvSpPr txBox="1"/>
          <p:nvPr/>
        </p:nvSpPr>
        <p:spPr>
          <a:xfrm>
            <a:off x="7651250" y="111575"/>
            <a:ext cx="1398900" cy="1108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Times New Roman"/>
                <a:ea typeface="Times New Roman"/>
                <a:cs typeface="Times New Roman"/>
                <a:sym typeface="Times New Roman"/>
              </a:rPr>
              <a:t>B-Roll:</a:t>
            </a:r>
            <a:r>
              <a:rPr lang="en-US" sz="1200">
                <a:solidFill>
                  <a:schemeClr val="dk1"/>
                </a:solidFill>
                <a:latin typeface="Times New Roman"/>
                <a:ea typeface="Times New Roman"/>
                <a:cs typeface="Times New Roman"/>
                <a:sym typeface="Times New Roman"/>
              </a:rPr>
              <a:t>  supplemental or alternative footage intercut with the main shots.</a:t>
            </a:r>
            <a:endParaRPr sz="1200">
              <a:solidFill>
                <a:schemeClr val="dk1"/>
              </a:solidFill>
              <a:latin typeface="Times New Roman"/>
              <a:ea typeface="Times New Roman"/>
              <a:cs typeface="Times New Roman"/>
              <a:sym typeface="Times New Roman"/>
            </a:endParaRPr>
          </a:p>
        </p:txBody>
      </p:sp>
      <p:sp>
        <p:nvSpPr>
          <p:cNvPr id="200" name="Google Shape;200;g242c6b99494_0_72"/>
          <p:cNvSpPr/>
          <p:nvPr/>
        </p:nvSpPr>
        <p:spPr>
          <a:xfrm>
            <a:off x="7642725" y="85300"/>
            <a:ext cx="1356300" cy="1134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g242c6b99494_0_72"/>
          <p:cNvPicPr preferRelativeResize="0"/>
          <p:nvPr/>
        </p:nvPicPr>
        <p:blipFill>
          <a:blip r:embed="rId3">
            <a:alphaModFix/>
          </a:blip>
          <a:stretch>
            <a:fillRect/>
          </a:stretch>
        </p:blipFill>
        <p:spPr>
          <a:xfrm>
            <a:off x="1120625" y="1260979"/>
            <a:ext cx="832046" cy="832046"/>
          </a:xfrm>
          <a:prstGeom prst="rect">
            <a:avLst/>
          </a:prstGeom>
          <a:noFill/>
          <a:ln>
            <a:noFill/>
          </a:ln>
        </p:spPr>
      </p:pic>
      <p:pic>
        <p:nvPicPr>
          <p:cNvPr id="202" name="Google Shape;202;g242c6b99494_0_72"/>
          <p:cNvPicPr preferRelativeResize="0"/>
          <p:nvPr/>
        </p:nvPicPr>
        <p:blipFill>
          <a:blip r:embed="rId4">
            <a:alphaModFix/>
          </a:blip>
          <a:stretch>
            <a:fillRect/>
          </a:stretch>
        </p:blipFill>
        <p:spPr>
          <a:xfrm>
            <a:off x="6997025" y="3064729"/>
            <a:ext cx="832046" cy="832046"/>
          </a:xfrm>
          <a:prstGeom prst="rect">
            <a:avLst/>
          </a:prstGeom>
          <a:noFill/>
          <a:ln>
            <a:noFill/>
          </a:ln>
        </p:spPr>
      </p:pic>
      <p:pic>
        <p:nvPicPr>
          <p:cNvPr id="203" name="Google Shape;203;g242c6b99494_0_72"/>
          <p:cNvPicPr preferRelativeResize="0"/>
          <p:nvPr/>
        </p:nvPicPr>
        <p:blipFill>
          <a:blip r:embed="rId5">
            <a:alphaModFix/>
          </a:blip>
          <a:stretch>
            <a:fillRect/>
          </a:stretch>
        </p:blipFill>
        <p:spPr>
          <a:xfrm>
            <a:off x="4520525" y="3064729"/>
            <a:ext cx="832046" cy="832046"/>
          </a:xfrm>
          <a:prstGeom prst="rect">
            <a:avLst/>
          </a:prstGeom>
          <a:noFill/>
          <a:ln>
            <a:noFill/>
          </a:ln>
        </p:spPr>
      </p:pic>
      <p:pic>
        <p:nvPicPr>
          <p:cNvPr id="204" name="Google Shape;204;g242c6b99494_0_72"/>
          <p:cNvPicPr preferRelativeResize="0"/>
          <p:nvPr/>
        </p:nvPicPr>
        <p:blipFill>
          <a:blip r:embed="rId6">
            <a:alphaModFix/>
          </a:blip>
          <a:stretch>
            <a:fillRect/>
          </a:stretch>
        </p:blipFill>
        <p:spPr>
          <a:xfrm>
            <a:off x="6059525" y="1216504"/>
            <a:ext cx="832046" cy="832046"/>
          </a:xfrm>
          <a:prstGeom prst="rect">
            <a:avLst/>
          </a:prstGeom>
          <a:noFill/>
          <a:ln>
            <a:noFill/>
          </a:ln>
        </p:spPr>
      </p:pic>
      <p:pic>
        <p:nvPicPr>
          <p:cNvPr id="205" name="Google Shape;205;g242c6b99494_0_72"/>
          <p:cNvPicPr preferRelativeResize="0"/>
          <p:nvPr/>
        </p:nvPicPr>
        <p:blipFill>
          <a:blip r:embed="rId7">
            <a:alphaModFix/>
          </a:blip>
          <a:stretch>
            <a:fillRect/>
          </a:stretch>
        </p:blipFill>
        <p:spPr>
          <a:xfrm>
            <a:off x="2044025" y="3134104"/>
            <a:ext cx="832046" cy="832046"/>
          </a:xfrm>
          <a:prstGeom prst="rect">
            <a:avLst/>
          </a:prstGeom>
          <a:noFill/>
          <a:ln>
            <a:noFill/>
          </a:ln>
        </p:spPr>
      </p:pic>
      <p:pic>
        <p:nvPicPr>
          <p:cNvPr id="206" name="Google Shape;206;g242c6b99494_0_72"/>
          <p:cNvPicPr preferRelativeResize="0"/>
          <p:nvPr/>
        </p:nvPicPr>
        <p:blipFill>
          <a:blip r:embed="rId8">
            <a:alphaModFix/>
          </a:blip>
          <a:stretch>
            <a:fillRect/>
          </a:stretch>
        </p:blipFill>
        <p:spPr>
          <a:xfrm>
            <a:off x="3524200" y="1175329"/>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id="212" name="Google Shape;212;g24080489e15_0_0"/>
          <p:cNvPicPr preferRelativeResize="0"/>
          <p:nvPr/>
        </p:nvPicPr>
        <p:blipFill rotWithShape="1">
          <a:blip r:embed="rId3">
            <a:alphaModFix/>
          </a:blip>
          <a:srcRect b="3502" l="0" r="0" t="0"/>
          <a:stretch/>
        </p:blipFill>
        <p:spPr>
          <a:xfrm>
            <a:off x="739575" y="0"/>
            <a:ext cx="7539226" cy="51434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242c6b99494_0_37" title="Utopian Visioning LIFE Project">
            <a:hlinkClick r:id="rId3"/>
          </p:cNvPr>
          <p:cNvPicPr preferRelativeResize="0"/>
          <p:nvPr/>
        </p:nvPicPr>
        <p:blipFill>
          <a:blip r:embed="rId4">
            <a:alphaModFix/>
          </a:blip>
          <a:stretch>
            <a:fillRect/>
          </a:stretch>
        </p:blipFill>
        <p:spPr>
          <a:xfrm>
            <a:off x="776250" y="212100"/>
            <a:ext cx="7591500" cy="4270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42c6b99494_0_46"/>
          <p:cNvSpPr txBox="1"/>
          <p:nvPr>
            <p:ph type="title"/>
          </p:nvPr>
        </p:nvSpPr>
        <p:spPr>
          <a:xfrm>
            <a:off x="755576" y="179034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Video Crew</a:t>
            </a:r>
            <a:endParaRPr/>
          </a:p>
        </p:txBody>
      </p:sp>
      <p:sp>
        <p:nvSpPr>
          <p:cNvPr id="225" name="Google Shape;225;g242c6b99494_0_46"/>
          <p:cNvSpPr/>
          <p:nvPr>
            <p:ph idx="2" type="pic"/>
          </p:nvPr>
        </p:nvSpPr>
        <p:spPr>
          <a:xfrm>
            <a:off x="3455876" y="519522"/>
            <a:ext cx="2160000" cy="2160000"/>
          </a:xfrm>
          <a:prstGeom prst="rect">
            <a:avLst/>
          </a:prstGeom>
        </p:spPr>
      </p:sp>
      <p:sp>
        <p:nvSpPr>
          <p:cNvPr id="226" name="Google Shape;226;g242c6b99494_0_46"/>
          <p:cNvSpPr/>
          <p:nvPr>
            <p:ph idx="3" type="pic"/>
          </p:nvPr>
        </p:nvSpPr>
        <p:spPr>
          <a:xfrm>
            <a:off x="6156176" y="519522"/>
            <a:ext cx="2160000" cy="2160000"/>
          </a:xfrm>
          <a:prstGeom prst="rect">
            <a:avLst/>
          </a:prstGeom>
        </p:spPr>
      </p:sp>
      <p:sp>
        <p:nvSpPr>
          <p:cNvPr id="227" name="Google Shape;227;g242c6b99494_0_46"/>
          <p:cNvSpPr txBox="1"/>
          <p:nvPr>
            <p:ph idx="1" type="body"/>
          </p:nvPr>
        </p:nvSpPr>
        <p:spPr>
          <a:xfrm>
            <a:off x="762000" y="2828925"/>
            <a:ext cx="7220700" cy="1530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300"/>
              <a:t>The goal of the workshops was to educate and inform participants on the themes of our project in a fun and interactive way in order to encourage them to explore these topics further</a:t>
            </a:r>
            <a:endParaRPr sz="2300"/>
          </a:p>
        </p:txBody>
      </p:sp>
      <p:sp>
        <p:nvSpPr>
          <p:cNvPr id="228" name="Google Shape;228;g242c6b99494_0_46"/>
          <p:cNvSpPr/>
          <p:nvPr/>
        </p:nvSpPr>
        <p:spPr>
          <a:xfrm>
            <a:off x="3446050" y="511800"/>
            <a:ext cx="2200800" cy="2160000"/>
          </a:xfrm>
          <a:prstGeom prst="rect">
            <a:avLst/>
          </a:prstGeom>
          <a:solidFill>
            <a:schemeClr val="accen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g242c6b99494_0_46"/>
          <p:cNvSpPr/>
          <p:nvPr/>
        </p:nvSpPr>
        <p:spPr>
          <a:xfrm>
            <a:off x="6135775" y="519525"/>
            <a:ext cx="2200800" cy="2160000"/>
          </a:xfrm>
          <a:prstGeom prst="rect">
            <a:avLst/>
          </a:prstGeom>
          <a:solidFill>
            <a:srgbClr val="00206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42c6b99494_0_46"/>
          <p:cNvSpPr txBox="1"/>
          <p:nvPr>
            <p:ph type="title"/>
          </p:nvPr>
        </p:nvSpPr>
        <p:spPr>
          <a:xfrm>
            <a:off x="3455876" y="179034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Workshops</a:t>
            </a:r>
            <a:endParaRPr/>
          </a:p>
        </p:txBody>
      </p:sp>
      <p:sp>
        <p:nvSpPr>
          <p:cNvPr id="231" name="Google Shape;231;g242c6b99494_0_46"/>
          <p:cNvSpPr txBox="1"/>
          <p:nvPr>
            <p:ph type="title"/>
          </p:nvPr>
        </p:nvSpPr>
        <p:spPr>
          <a:xfrm>
            <a:off x="6156176" y="183299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Summary</a:t>
            </a:r>
            <a:endParaRPr/>
          </a:p>
        </p:txBody>
      </p:sp>
      <p:sp>
        <p:nvSpPr>
          <p:cNvPr id="232" name="Google Shape;232;g242c6b99494_0_46"/>
          <p:cNvSpPr txBox="1"/>
          <p:nvPr>
            <p:ph type="title"/>
          </p:nvPr>
        </p:nvSpPr>
        <p:spPr>
          <a:xfrm>
            <a:off x="3446051" y="854125"/>
            <a:ext cx="10953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sz="7200"/>
              <a:t>2.</a:t>
            </a:r>
            <a:endParaRPr sz="7200"/>
          </a:p>
        </p:txBody>
      </p:sp>
      <p:sp>
        <p:nvSpPr>
          <p:cNvPr id="233" name="Google Shape;233;g242c6b99494_0_46"/>
          <p:cNvSpPr txBox="1"/>
          <p:nvPr>
            <p:ph type="title"/>
          </p:nvPr>
        </p:nvSpPr>
        <p:spPr>
          <a:xfrm>
            <a:off x="6156176" y="837075"/>
            <a:ext cx="10953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sz="7200"/>
              <a:t>3.</a:t>
            </a:r>
            <a:endParaRPr sz="7200"/>
          </a:p>
        </p:txBody>
      </p:sp>
      <p:sp>
        <p:nvSpPr>
          <p:cNvPr id="234" name="Google Shape;234;g242c6b99494_0_46"/>
          <p:cNvSpPr/>
          <p:nvPr/>
        </p:nvSpPr>
        <p:spPr>
          <a:xfrm>
            <a:off x="762000" y="519525"/>
            <a:ext cx="2200800" cy="2160000"/>
          </a:xfrm>
          <a:prstGeom prst="rect">
            <a:avLst/>
          </a:prstGeom>
          <a:solidFill>
            <a:srgbClr val="002060"/>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242c6b99494_0_46"/>
          <p:cNvSpPr txBox="1"/>
          <p:nvPr>
            <p:ph type="title"/>
          </p:nvPr>
        </p:nvSpPr>
        <p:spPr>
          <a:xfrm>
            <a:off x="762001" y="837075"/>
            <a:ext cx="10953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sz="7200"/>
              <a:t>1</a:t>
            </a:r>
            <a:r>
              <a:rPr lang="en-US" sz="7200"/>
              <a:t>.</a:t>
            </a:r>
            <a:endParaRPr sz="7200"/>
          </a:p>
        </p:txBody>
      </p:sp>
      <p:sp>
        <p:nvSpPr>
          <p:cNvPr id="236" name="Google Shape;236;g242c6b99494_0_46"/>
          <p:cNvSpPr txBox="1"/>
          <p:nvPr>
            <p:ph type="title"/>
          </p:nvPr>
        </p:nvSpPr>
        <p:spPr>
          <a:xfrm>
            <a:off x="755576" y="1790344"/>
            <a:ext cx="2340000" cy="893400"/>
          </a:xfrm>
          <a:prstGeom prst="rect">
            <a:avLst/>
          </a:prstGeom>
        </p:spPr>
        <p:txBody>
          <a:bodyPr anchorCtr="0" anchor="b" bIns="140400" lIns="180000" spcFirstLastPara="1" rIns="180000" wrap="square" tIns="374400">
            <a:noAutofit/>
          </a:bodyPr>
          <a:lstStyle/>
          <a:p>
            <a:pPr indent="0" lvl="0" marL="0" rtl="0" algn="l">
              <a:spcBef>
                <a:spcPts val="0"/>
              </a:spcBef>
              <a:spcAft>
                <a:spcPts val="0"/>
              </a:spcAft>
              <a:buNone/>
            </a:pPr>
            <a:r>
              <a:rPr lang="en-US"/>
              <a:t>Video Crew</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Greta Raidma</dc:creator>
</cp:coreProperties>
</file>