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4"/>
      <p:bold r:id="rId25"/>
      <p:italic r:id="rId26"/>
      <p:boldItalic r:id="rId27"/>
    </p:embeddedFont>
    <p:embeddedFont>
      <p:font typeface="Barlow Condensed ExtraLight" panose="00000306000000000000" pitchFamily="2" charset="0"/>
      <p:regular r:id="rId28"/>
      <p:bold r:id="rId29"/>
      <p:italic r:id="rId30"/>
      <p:boldItalic r:id="rId31"/>
    </p:embeddedFont>
    <p:embeddedFont>
      <p:font typeface="Barlow Condensed Light" panose="00000406000000000000" pitchFamily="2" charset="0"/>
      <p:regular r:id="rId32"/>
      <p:bold r:id="rId33"/>
      <p:italic r:id="rId34"/>
      <p:boldItalic r:id="rId35"/>
    </p:embeddedFont>
    <p:embeddedFont>
      <p:font typeface="Barlow Condensed Medium" panose="00000606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EB Garamond" panose="00000500000000000000" pitchFamily="2" charset="0"/>
      <p:regular r:id="rId44"/>
      <p:bold r:id="rId45"/>
      <p:italic r:id="rId46"/>
      <p:boldItalic r:id="rId47"/>
    </p:embeddedFont>
    <p:embeddedFont>
      <p:font typeface="Merriweather Sans" pitchFamily="2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triNpaLl5hVb5rmmKGQRr1Prb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BBF1A-96E4-49C3-B799-4F230623466D}" v="3" dt="2023-05-15T04:32:11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lu Raja" userId="9c08751245e3b38b" providerId="LiveId" clId="{6F1BBF1A-96E4-49C3-B799-4F230623466D}"/>
    <pc:docChg chg="modSld">
      <pc:chgData name="Killu Raja" userId="9c08751245e3b38b" providerId="LiveId" clId="{6F1BBF1A-96E4-49C3-B799-4F230623466D}" dt="2023-05-15T04:32:41.740" v="49" actId="255"/>
      <pc:docMkLst>
        <pc:docMk/>
      </pc:docMkLst>
      <pc:sldChg chg="modSp mod">
        <pc:chgData name="Killu Raja" userId="9c08751245e3b38b" providerId="LiveId" clId="{6F1BBF1A-96E4-49C3-B799-4F230623466D}" dt="2023-05-15T04:21:32.347" v="0" actId="1076"/>
        <pc:sldMkLst>
          <pc:docMk/>
          <pc:sldMk cId="0" sldId="256"/>
        </pc:sldMkLst>
        <pc:spChg chg="mod">
          <ac:chgData name="Killu Raja" userId="9c08751245e3b38b" providerId="LiveId" clId="{6F1BBF1A-96E4-49C3-B799-4F230623466D}" dt="2023-05-15T04:21:32.347" v="0" actId="1076"/>
          <ac:spMkLst>
            <pc:docMk/>
            <pc:sldMk cId="0" sldId="256"/>
            <ac:spMk id="229" creationId="{00000000-0000-0000-0000-000000000000}"/>
          </ac:spMkLst>
        </pc:spChg>
      </pc:sldChg>
      <pc:sldChg chg="modSp mod">
        <pc:chgData name="Killu Raja" userId="9c08751245e3b38b" providerId="LiveId" clId="{6F1BBF1A-96E4-49C3-B799-4F230623466D}" dt="2023-05-15T04:21:47.550" v="3" actId="1076"/>
        <pc:sldMkLst>
          <pc:docMk/>
          <pc:sldMk cId="0" sldId="260"/>
        </pc:sldMkLst>
        <pc:spChg chg="mod">
          <ac:chgData name="Killu Raja" userId="9c08751245e3b38b" providerId="LiveId" clId="{6F1BBF1A-96E4-49C3-B799-4F230623466D}" dt="2023-05-15T04:21:47.550" v="3" actId="1076"/>
          <ac:spMkLst>
            <pc:docMk/>
            <pc:sldMk cId="0" sldId="260"/>
            <ac:spMk id="269" creationId="{00000000-0000-0000-0000-000000000000}"/>
          </ac:spMkLst>
        </pc:spChg>
        <pc:spChg chg="mod">
          <ac:chgData name="Killu Raja" userId="9c08751245e3b38b" providerId="LiveId" clId="{6F1BBF1A-96E4-49C3-B799-4F230623466D}" dt="2023-05-15T04:21:43.955" v="2" actId="1076"/>
          <ac:spMkLst>
            <pc:docMk/>
            <pc:sldMk cId="0" sldId="260"/>
            <ac:spMk id="270" creationId="{00000000-0000-0000-0000-000000000000}"/>
          </ac:spMkLst>
        </pc:spChg>
      </pc:sldChg>
      <pc:sldChg chg="modSp mod">
        <pc:chgData name="Killu Raja" userId="9c08751245e3b38b" providerId="LiveId" clId="{6F1BBF1A-96E4-49C3-B799-4F230623466D}" dt="2023-05-15T04:25:05.912" v="19" actId="1076"/>
        <pc:sldMkLst>
          <pc:docMk/>
          <pc:sldMk cId="0" sldId="264"/>
        </pc:sldMkLst>
        <pc:spChg chg="mod">
          <ac:chgData name="Killu Raja" userId="9c08751245e3b38b" providerId="LiveId" clId="{6F1BBF1A-96E4-49C3-B799-4F230623466D}" dt="2023-05-15T04:25:05.912" v="19" actId="1076"/>
          <ac:spMkLst>
            <pc:docMk/>
            <pc:sldMk cId="0" sldId="264"/>
            <ac:spMk id="298" creationId="{00000000-0000-0000-0000-000000000000}"/>
          </ac:spMkLst>
        </pc:spChg>
      </pc:sldChg>
      <pc:sldChg chg="modSp mod">
        <pc:chgData name="Killu Raja" userId="9c08751245e3b38b" providerId="LiveId" clId="{6F1BBF1A-96E4-49C3-B799-4F230623466D}" dt="2023-05-15T04:26:16.255" v="44" actId="20577"/>
        <pc:sldMkLst>
          <pc:docMk/>
          <pc:sldMk cId="0" sldId="265"/>
        </pc:sldMkLst>
        <pc:spChg chg="mod">
          <ac:chgData name="Killu Raja" userId="9c08751245e3b38b" providerId="LiveId" clId="{6F1BBF1A-96E4-49C3-B799-4F230623466D}" dt="2023-05-15T04:26:16.255" v="44" actId="20577"/>
          <ac:spMkLst>
            <pc:docMk/>
            <pc:sldMk cId="0" sldId="265"/>
            <ac:spMk id="307" creationId="{00000000-0000-0000-0000-000000000000}"/>
          </ac:spMkLst>
        </pc:spChg>
      </pc:sldChg>
      <pc:sldChg chg="modSp mod">
        <pc:chgData name="Killu Raja" userId="9c08751245e3b38b" providerId="LiveId" clId="{6F1BBF1A-96E4-49C3-B799-4F230623466D}" dt="2023-05-15T04:22:36.495" v="14" actId="1076"/>
        <pc:sldMkLst>
          <pc:docMk/>
          <pc:sldMk cId="0" sldId="266"/>
        </pc:sldMkLst>
        <pc:picChg chg="mod">
          <ac:chgData name="Killu Raja" userId="9c08751245e3b38b" providerId="LiveId" clId="{6F1BBF1A-96E4-49C3-B799-4F230623466D}" dt="2023-05-15T04:22:36.495" v="14" actId="1076"/>
          <ac:picMkLst>
            <pc:docMk/>
            <pc:sldMk cId="0" sldId="266"/>
            <ac:picMk id="320" creationId="{00000000-0000-0000-0000-000000000000}"/>
          </ac:picMkLst>
        </pc:picChg>
        <pc:picChg chg="mod">
          <ac:chgData name="Killu Raja" userId="9c08751245e3b38b" providerId="LiveId" clId="{6F1BBF1A-96E4-49C3-B799-4F230623466D}" dt="2023-05-15T04:22:34.205" v="12" actId="1076"/>
          <ac:picMkLst>
            <pc:docMk/>
            <pc:sldMk cId="0" sldId="266"/>
            <ac:picMk id="321" creationId="{00000000-0000-0000-0000-000000000000}"/>
          </ac:picMkLst>
        </pc:picChg>
      </pc:sldChg>
      <pc:sldChg chg="modSp mod">
        <pc:chgData name="Killu Raja" userId="9c08751245e3b38b" providerId="LiveId" clId="{6F1BBF1A-96E4-49C3-B799-4F230623466D}" dt="2023-05-15T04:22:46.740" v="15" actId="1076"/>
        <pc:sldMkLst>
          <pc:docMk/>
          <pc:sldMk cId="0" sldId="268"/>
        </pc:sldMkLst>
        <pc:spChg chg="mod">
          <ac:chgData name="Killu Raja" userId="9c08751245e3b38b" providerId="LiveId" clId="{6F1BBF1A-96E4-49C3-B799-4F230623466D}" dt="2023-05-15T04:22:46.740" v="15" actId="1076"/>
          <ac:spMkLst>
            <pc:docMk/>
            <pc:sldMk cId="0" sldId="268"/>
            <ac:spMk id="332" creationId="{00000000-0000-0000-0000-000000000000}"/>
          </ac:spMkLst>
        </pc:spChg>
      </pc:sldChg>
      <pc:sldChg chg="modSp mod">
        <pc:chgData name="Killu Raja" userId="9c08751245e3b38b" providerId="LiveId" clId="{6F1BBF1A-96E4-49C3-B799-4F230623466D}" dt="2023-05-15T04:22:54.499" v="16" actId="1076"/>
        <pc:sldMkLst>
          <pc:docMk/>
          <pc:sldMk cId="0" sldId="269"/>
        </pc:sldMkLst>
        <pc:spChg chg="mod">
          <ac:chgData name="Killu Raja" userId="9c08751245e3b38b" providerId="LiveId" clId="{6F1BBF1A-96E4-49C3-B799-4F230623466D}" dt="2023-05-15T04:22:54.499" v="16" actId="1076"/>
          <ac:spMkLst>
            <pc:docMk/>
            <pc:sldMk cId="0" sldId="269"/>
            <ac:spMk id="340" creationId="{00000000-0000-0000-0000-000000000000}"/>
          </ac:spMkLst>
        </pc:spChg>
      </pc:sldChg>
      <pc:sldChg chg="modSp mod">
        <pc:chgData name="Killu Raja" userId="9c08751245e3b38b" providerId="LiveId" clId="{6F1BBF1A-96E4-49C3-B799-4F230623466D}" dt="2023-05-15T04:32:41.740" v="49" actId="255"/>
        <pc:sldMkLst>
          <pc:docMk/>
          <pc:sldMk cId="0" sldId="271"/>
        </pc:sldMkLst>
        <pc:spChg chg="mod">
          <ac:chgData name="Killu Raja" userId="9c08751245e3b38b" providerId="LiveId" clId="{6F1BBF1A-96E4-49C3-B799-4F230623466D}" dt="2023-05-15T04:32:41.740" v="49" actId="255"/>
          <ac:spMkLst>
            <pc:docMk/>
            <pc:sldMk cId="0" sldId="271"/>
            <ac:spMk id="351" creationId="{00000000-0000-0000-0000-000000000000}"/>
          </ac:spMkLst>
        </pc:spChg>
        <pc:spChg chg="mod">
          <ac:chgData name="Killu Raja" userId="9c08751245e3b38b" providerId="LiveId" clId="{6F1BBF1A-96E4-49C3-B799-4F230623466D}" dt="2023-05-15T04:23:03.716" v="17" actId="1076"/>
          <ac:spMkLst>
            <pc:docMk/>
            <pc:sldMk cId="0" sldId="271"/>
            <ac:spMk id="352" creationId="{00000000-0000-0000-0000-000000000000}"/>
          </ac:spMkLst>
        </pc:spChg>
      </pc:sldChg>
      <pc:sldChg chg="modSp mod">
        <pc:chgData name="Killu Raja" userId="9c08751245e3b38b" providerId="LiveId" clId="{6F1BBF1A-96E4-49C3-B799-4F230623466D}" dt="2023-05-15T04:23:11.008" v="18" actId="1076"/>
        <pc:sldMkLst>
          <pc:docMk/>
          <pc:sldMk cId="0" sldId="273"/>
        </pc:sldMkLst>
        <pc:spChg chg="mod">
          <ac:chgData name="Killu Raja" userId="9c08751245e3b38b" providerId="LiveId" clId="{6F1BBF1A-96E4-49C3-B799-4F230623466D}" dt="2023-05-15T04:23:11.008" v="18" actId="1076"/>
          <ac:spMkLst>
            <pc:docMk/>
            <pc:sldMk cId="0" sldId="273"/>
            <ac:spMk id="3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391986b12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24391986b12_0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305" name="Google Shape;305;g24391986b12_0_3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391986b12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24391986b12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315" name="Google Shape;315;g24391986b12_0_3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330" name="Google Shape;33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391986b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4391986b1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4391986b1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349" name="Google Shape;3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361" name="Google Shape;36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4391986b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4391986b1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4391986b1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4391986b12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24391986b1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67" name="Google Shape;26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74" name="Google Shape;2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87" name="Google Shape;2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43f6982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43f6982a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2443f6982a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sisu">
  <p:cSld name="suur ringpilt + sisu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2">
  <p:cSld name="jutt pealkirjaga 0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391986b12_0_130"/>
          <p:cNvSpPr/>
          <p:nvPr/>
        </p:nvSpPr>
        <p:spPr>
          <a:xfrm>
            <a:off x="0" y="4318000"/>
            <a:ext cx="3264000" cy="82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3" name="Google Shape;123;g24391986b12_0_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4391986b12_0_130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g24391986b12_0_130"/>
          <p:cNvCxnSpPr/>
          <p:nvPr/>
        </p:nvCxnSpPr>
        <p:spPr>
          <a:xfrm flipH="1">
            <a:off x="5676900" y="609600"/>
            <a:ext cx="800100" cy="3888600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g24391986b12_0_130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2000" cy="3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g24391986b12_0_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50" cy="17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4391986b12_0_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2">
  <p:cSld name="jutt pealkirjaga 0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391986b12_0_138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4391986b12_0_138"/>
          <p:cNvSpPr txBox="1">
            <a:spLocks noGrp="1"/>
          </p:cNvSpPr>
          <p:nvPr>
            <p:ph type="body" idx="1"/>
          </p:nvPr>
        </p:nvSpPr>
        <p:spPr>
          <a:xfrm>
            <a:off x="625320" y="1371978"/>
            <a:ext cx="7909200" cy="29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1 (valge)">
  <p:cSld name="tees 01 (valge)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391986b12_0_141"/>
          <p:cNvSpPr txBox="1">
            <a:spLocks noGrp="1"/>
          </p:cNvSpPr>
          <p:nvPr>
            <p:ph type="title"/>
          </p:nvPr>
        </p:nvSpPr>
        <p:spPr>
          <a:xfrm>
            <a:off x="2472940" y="1421060"/>
            <a:ext cx="59286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" name="Google Shape;134;g24391986b12_0_141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391986b12_0_144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g24391986b12_0_144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" name="Google Shape;138;g24391986b12_0_144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1 (valge)">
  <p:cSld name="tees 01 (valge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391986b12_0_148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500" cy="20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1" name="Google Shape;141;g24391986b12_0_148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391986b12_0_151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4391986b12_0_151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6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5" name="Google Shape;145;g24391986b12_0_151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391986b12_0_155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4391986b12_0_155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6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9" name="Google Shape;149;g24391986b12_0_155"/>
          <p:cNvCxnSpPr/>
          <p:nvPr/>
        </p:nvCxnSpPr>
        <p:spPr>
          <a:xfrm flipH="1">
            <a:off x="1130410" y="1212487"/>
            <a:ext cx="445800" cy="2356500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391986b12_0_159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2" name="Google Shape;152;g24391986b12_0_159"/>
          <p:cNvCxnSpPr/>
          <p:nvPr/>
        </p:nvCxnSpPr>
        <p:spPr>
          <a:xfrm flipH="1">
            <a:off x="1130410" y="1195554"/>
            <a:ext cx="445800" cy="2356500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391986b12_0_162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4391986b12_0_162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2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391986b12_0_165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24391986b12_0_165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24391986b12_0_165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391986b12_0_169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g24391986b12_0_169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4391986b12_0_169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391986b12_0_173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8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24391986b12_0_173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700" cy="1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391986b12_0_176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g24391986b12_0_176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24391986b12_0_176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g24391986b12_0_176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g24391986b12_0_176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24391986b12_0_176"/>
          <p:cNvSpPr txBox="1"/>
          <p:nvPr/>
        </p:nvSpPr>
        <p:spPr>
          <a:xfrm>
            <a:off x="755576" y="627534"/>
            <a:ext cx="1656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391986b12_0_183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g24391986b12_0_183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g24391986b12_0_183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g24391986b12_0_183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24391986b12_0_183"/>
          <p:cNvSpPr txBox="1"/>
          <p:nvPr/>
        </p:nvSpPr>
        <p:spPr>
          <a:xfrm>
            <a:off x="3486076" y="627534"/>
            <a:ext cx="1656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4391986b12_0_183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391986b12_0_190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g24391986b12_0_190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g24391986b12_0_190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g24391986b12_0_190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4391986b12_0_190"/>
          <p:cNvSpPr txBox="1"/>
          <p:nvPr/>
        </p:nvSpPr>
        <p:spPr>
          <a:xfrm>
            <a:off x="6191176" y="627534"/>
            <a:ext cx="1656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4391986b12_0_190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391986b12_0_197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0" name="Google Shape;190;g24391986b12_0_197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7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sisu">
  <p:cSld name="suur ringpilt + sisu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391986b12_0_200"/>
          <p:cNvSpPr txBox="1">
            <a:spLocks noGrp="1"/>
          </p:cNvSpPr>
          <p:nvPr>
            <p:ph type="body" idx="1"/>
          </p:nvPr>
        </p:nvSpPr>
        <p:spPr>
          <a:xfrm>
            <a:off x="451930" y="1963490"/>
            <a:ext cx="34665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g24391986b12_0_200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391986b12_0_203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g24391986b12_0_203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0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24391986b12_0_203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391986b12_0_207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g24391986b12_0_207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391986b12_0_210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500" cy="40101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g24391986b12_0_210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1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391986b12_0_213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5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391986b12_0_215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391986b12_0_2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391986b12_0_220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3" name="Google Shape;213;g24391986b12_0_220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g24391986b12_0_220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5" name="Google Shape;215;g24391986b12_0_220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6" name="Google Shape;216;g24391986b12_0_220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7" name="Google Shape;217;g24391986b12_0_220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8" name="Google Shape;218;g24391986b12_0_220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g24391986b12_0_220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g24391986b12_0_220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g24391986b12_0_220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g24391986b12_0_220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g24391986b12_0_220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24391986b12_0_220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00" cy="8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6" descr="TLY-est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391986b12_0_126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9" name="Google Shape;119;g24391986b12_0_12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g24391986b12_0_126" descr="TLY-est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oodres.2016.11.04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r.ee/konkurentsieelis-tuleb-teaduses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/>
          <p:cNvSpPr/>
          <p:nvPr/>
        </p:nvSpPr>
        <p:spPr>
          <a:xfrm>
            <a:off x="-718109" y="690176"/>
            <a:ext cx="6261300" cy="46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7000" b="1" i="1" dirty="0" err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Pruulitud</a:t>
            </a:r>
            <a:r>
              <a:rPr lang="en-US" sz="7000" b="1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ELU</a:t>
            </a:r>
            <a:r>
              <a:rPr lang="en-US" sz="70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- </a:t>
            </a:r>
            <a:r>
              <a:rPr lang="en-US" sz="70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kolmas</a:t>
            </a:r>
            <a:r>
              <a:rPr lang="en-US" sz="70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70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laar</a:t>
            </a:r>
            <a:r>
              <a:rPr lang="en-US" sz="70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: </a:t>
            </a:r>
            <a:r>
              <a:rPr lang="en-US" sz="70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meistrid</a:t>
            </a:r>
            <a:r>
              <a:rPr lang="en-US" sz="70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, </a:t>
            </a:r>
            <a:r>
              <a:rPr lang="en-US" sz="70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tehnoloogiad</a:t>
            </a:r>
            <a:r>
              <a:rPr lang="en-US" sz="70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ja </a:t>
            </a:r>
            <a:r>
              <a:rPr lang="en-US" sz="70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kultuur</a:t>
            </a:r>
            <a:r>
              <a:rPr lang="en-US" sz="70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19. </a:t>
            </a:r>
            <a:r>
              <a:rPr lang="en-US" sz="70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sajandi</a:t>
            </a:r>
            <a:r>
              <a:rPr lang="en-US" sz="70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70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lõpus</a:t>
            </a:r>
            <a:endParaRPr sz="7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391986b12_0_352"/>
          <p:cNvSpPr txBox="1">
            <a:spLocks noGrp="1"/>
          </p:cNvSpPr>
          <p:nvPr>
            <p:ph type="body" idx="1"/>
          </p:nvPr>
        </p:nvSpPr>
        <p:spPr>
          <a:xfrm>
            <a:off x="259826" y="1008148"/>
            <a:ext cx="5587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>
              <a:spcBef>
                <a:spcPts val="1200"/>
              </a:spcBef>
              <a:buSzPts val="2000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Pruulimine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Humalakoja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pruulikojas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8" name="Google Shape;308;g24391986b12_0_352"/>
          <p:cNvSpPr txBox="1">
            <a:spLocks noGrp="1"/>
          </p:cNvSpPr>
          <p:nvPr>
            <p:ph type="title"/>
          </p:nvPr>
        </p:nvSpPr>
        <p:spPr>
          <a:xfrm>
            <a:off x="259826" y="79125"/>
            <a:ext cx="8370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TEGEVUSED: ETAPP 2 (TERVE RÜHM)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309" name="Google Shape;309;g24391986b12_0_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25" y="1720975"/>
            <a:ext cx="3086126" cy="24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4391986b12_0_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2250" y="1772115"/>
            <a:ext cx="3020677" cy="236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4391986b12_0_3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20944"/>
            <a:ext cx="3086126" cy="241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391986b12_0_374"/>
          <p:cNvSpPr txBox="1">
            <a:spLocks noGrp="1"/>
          </p:cNvSpPr>
          <p:nvPr>
            <p:ph type="body" idx="1"/>
          </p:nvPr>
        </p:nvSpPr>
        <p:spPr>
          <a:xfrm>
            <a:off x="259825" y="1177800"/>
            <a:ext cx="8565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Kahe õlle (kartuliõlu ja “Vene” porter) turundamine (legendi loomine ja etiketi kujundamine)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8" name="Google Shape;318;g24391986b12_0_374"/>
          <p:cNvSpPr txBox="1">
            <a:spLocks noGrp="1"/>
          </p:cNvSpPr>
          <p:nvPr>
            <p:ph type="title"/>
          </p:nvPr>
        </p:nvSpPr>
        <p:spPr>
          <a:xfrm>
            <a:off x="259826" y="79125"/>
            <a:ext cx="8370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TEGEVUSED: ETAPP 3 (2 RÜHMA)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319" name="Google Shape;319;g24391986b12_0_374"/>
          <p:cNvSpPr txBox="1"/>
          <p:nvPr/>
        </p:nvSpPr>
        <p:spPr>
          <a:xfrm>
            <a:off x="4908000" y="1968675"/>
            <a:ext cx="4251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DE13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g24391986b12_0_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9" y="1968664"/>
            <a:ext cx="4519651" cy="303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4391986b12_0_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68664"/>
            <a:ext cx="4512875" cy="3036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"/>
          <p:cNvSpPr txBox="1">
            <a:spLocks noGrp="1"/>
          </p:cNvSpPr>
          <p:nvPr>
            <p:ph type="title"/>
          </p:nvPr>
        </p:nvSpPr>
        <p:spPr>
          <a:xfrm>
            <a:off x="2059349" y="1370525"/>
            <a:ext cx="63090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"/>
          <p:cNvSpPr txBox="1">
            <a:spLocks noGrp="1"/>
          </p:cNvSpPr>
          <p:nvPr>
            <p:ph type="body" idx="1"/>
          </p:nvPr>
        </p:nvSpPr>
        <p:spPr>
          <a:xfrm>
            <a:off x="477303" y="541200"/>
            <a:ext cx="81894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Tuginesime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eelmistele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projektidele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nende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tulemustele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akadeemilistele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artiklitele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etikettide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mõju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ostjatele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klientide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eelistused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0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500"/>
              <a:buFont typeface="Barlow Condensed"/>
              <a:buChar char="-"/>
            </a:pP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James E. Baker.  On the bottle: situating place-based discourses in global production networks – a visual and textual analysis of craft beer labels. - AUC GEOGRAPHICA, 2019, 54(1), 3-14. DOI: 10.14712/23361980.2019.1.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500"/>
              <a:buFont typeface="Barlow Condensed"/>
              <a:buChar char="-"/>
            </a:pP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Marina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Heđa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Dean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Valdec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Krunoslav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Hajdek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Petar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Miljković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Influence of beer label design on making decision about choosing and buying product. - GRID Symposium 2018, 509-518. DOI: 10.24867/GRID-2018-p61.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500"/>
              <a:buFont typeface="Barlow Condensed"/>
              <a:buChar char="-"/>
            </a:pP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Antonietta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Baiano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Craft beer: An overview. - COMPREHENSIVE REVIEWS IN FOOD SCIENCE AND FOOD SAFETY, 2021, 20(2), 1829–1856.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500"/>
              <a:buFont typeface="Barlow Condensed"/>
              <a:buChar char="-"/>
            </a:pP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Gianluca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Donadini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 Sebastiano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Porretta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Uncovering patterns of consumers' interest for beer: A case study with craft beers. - Food Research International. 91. January 2017. pp 183-198. </a:t>
            </a:r>
            <a:r>
              <a:rPr lang="en-US" sz="1500" u="sng" dirty="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https://doi.org/10.1016/j.foodres.2016.11.043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500"/>
              <a:buFont typeface="Barlow Condensed"/>
              <a:buChar char="-"/>
            </a:pP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Daniel Toro-González, Jill J. McCluskey and Ron C.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Mittelhammer.Beer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Snobs Do Exist: Estimation of Beer Demand by Type. Journal of Agricultural and Resource Economics. 39(2). August 2014.  pp. 174-187. 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33" name="Google Shape;333;p10"/>
          <p:cNvSpPr txBox="1">
            <a:spLocks noGrp="1"/>
          </p:cNvSpPr>
          <p:nvPr>
            <p:ph type="title"/>
          </p:nvPr>
        </p:nvSpPr>
        <p:spPr>
          <a:xfrm>
            <a:off x="477297" y="-148250"/>
            <a:ext cx="70617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391986b12_1_0"/>
          <p:cNvSpPr txBox="1">
            <a:spLocks noGrp="1"/>
          </p:cNvSpPr>
          <p:nvPr>
            <p:ph type="body" idx="1"/>
          </p:nvPr>
        </p:nvSpPr>
        <p:spPr>
          <a:xfrm>
            <a:off x="477350" y="854700"/>
            <a:ext cx="8464200" cy="373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365760" lvl="0" indent="-34290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Ajaloolise retsepti otsimiseks olid tarvilikud ajaloo-alased oskused, alustades allikate otsimise ja interpreteerimisega ning lõpetades vana kirjaviisi lugemisega. Sealjuures aitasid kõik liikmed oma võõrkeelte oskustega. </a:t>
            </a:r>
            <a:endParaRPr sz="18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marR="365760" lvl="0" indent="-34290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Pruulimiseks ja õlle õigete (/autentsete) koostisosade (pärm, humal, linnased) leidmiseks olid vajalikud teadmised bioloogiast ja keemiast. </a:t>
            </a:r>
            <a:endParaRPr sz="18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marR="365760" lvl="0" indent="-34290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Pärandtehnoloogia ja traditsiooniliste puuanumate valmistamise puhul läks vaja teadmisi ja oskuseid puutöö alal. </a:t>
            </a:r>
            <a:endParaRPr sz="18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marR="365760" lvl="0" indent="-34290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US" sz="18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Õlle turundamiseks oli vaja rakendada turunduse ja kommunikeerimisega seotud teadmisi.</a:t>
            </a:r>
            <a:endParaRPr sz="18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marR="365760" lvl="0" indent="-34290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9B002B"/>
              </a:buClr>
              <a:buSzPts val="1800"/>
              <a:buChar char="-"/>
            </a:pPr>
            <a:r>
              <a:rPr lang="en-US" sz="18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Psühholoogia-alased teadmised aitasid analüüsida potentsiaalsete klientide eelistusi.</a:t>
            </a:r>
            <a:endParaRPr sz="18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4391986b12_1_0"/>
          <p:cNvSpPr txBox="1">
            <a:spLocks noGrp="1"/>
          </p:cNvSpPr>
          <p:nvPr>
            <p:ph type="title"/>
          </p:nvPr>
        </p:nvSpPr>
        <p:spPr>
          <a:xfrm>
            <a:off x="342450" y="173550"/>
            <a:ext cx="8268900" cy="628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Kuidas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erinevate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erialade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teadmised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aitasid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jõuda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soovitud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n-US" sz="2700" i="1" dirty="0" err="1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tulemuseni</a:t>
            </a:r>
            <a:r>
              <a:rPr lang="en-US" sz="2700" i="1" dirty="0">
                <a:solidFill>
                  <a:srgbClr val="EC008B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?</a:t>
            </a:r>
            <a:endParaRPr sz="3300" i="1" dirty="0">
              <a:solidFill>
                <a:srgbClr val="EC008B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"/>
          <p:cNvSpPr txBox="1">
            <a:spLocks noGrp="1"/>
          </p:cNvSpPr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"/>
          <p:cNvSpPr txBox="1">
            <a:spLocks noGrp="1"/>
          </p:cNvSpPr>
          <p:nvPr>
            <p:ph type="body" idx="1"/>
          </p:nvPr>
        </p:nvSpPr>
        <p:spPr>
          <a:xfrm>
            <a:off x="202800" y="1227300"/>
            <a:ext cx="8941200" cy="27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Taaskasutasime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ajaloolisi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meetodeid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andsime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oma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panuse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pärandtehnoloogiasse</a:t>
            </a: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Lõime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kaks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ajaloolise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retsepti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järgi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pruulitud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õlut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etikettidega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mitmed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vaheetapid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indent="-342900">
              <a:spcBef>
                <a:spcPts val="1200"/>
              </a:spcBef>
              <a:buSzPts val="2200"/>
            </a:pPr>
            <a:r>
              <a:rPr lang="fi-FI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Valmistasime</a:t>
            </a:r>
            <a:r>
              <a:rPr lang="fi-FI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traditsioonilise</a:t>
            </a:r>
            <a:r>
              <a:rPr lang="fi-FI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laudnõu</a:t>
            </a:r>
            <a:r>
              <a:rPr lang="fi-FI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õlle</a:t>
            </a:r>
            <a:r>
              <a:rPr lang="fi-FI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fi-FI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valmistamiseks</a:t>
            </a:r>
            <a:endParaRPr lang="fi-FI"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42900">
              <a:spcBef>
                <a:spcPts val="1200"/>
              </a:spcBef>
              <a:buSzPts val="2200"/>
            </a:pP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Jõuame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potentsiaalsete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klientideni</a:t>
            </a:r>
            <a:endParaRPr sz="2200" dirty="0"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Mõjutame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õlleturgu</a:t>
            </a: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2" name="Google Shape;352;p12"/>
          <p:cNvSpPr txBox="1">
            <a:spLocks noGrp="1"/>
          </p:cNvSpPr>
          <p:nvPr>
            <p:ph type="title"/>
          </p:nvPr>
        </p:nvSpPr>
        <p:spPr>
          <a:xfrm>
            <a:off x="477322" y="179400"/>
            <a:ext cx="6844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TOOTED JA MUUD TULEMUSED</a:t>
            </a:r>
            <a:endParaRPr sz="4500" i="1" dirty="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 txBox="1">
            <a:spLocks noGrp="1"/>
          </p:cNvSpPr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body" idx="1"/>
          </p:nvPr>
        </p:nvSpPr>
        <p:spPr>
          <a:xfrm>
            <a:off x="286984" y="1171200"/>
            <a:ext cx="4214100" cy="27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Vanade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maitsete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taasloomine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retseptide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leidmisel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mõningate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muudatustega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võimalik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nt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toorainete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muudatused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Char char="-"/>
            </a:pP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Ajalooliste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retseptide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järgi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loodud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õlledel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tänapäeval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ostjaid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huvilisi</a:t>
            </a: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4" name="Google Shape;364;p14"/>
          <p:cNvSpPr txBox="1">
            <a:spLocks noGrp="1"/>
          </p:cNvSpPr>
          <p:nvPr>
            <p:ph type="title"/>
          </p:nvPr>
        </p:nvSpPr>
        <p:spPr>
          <a:xfrm>
            <a:off x="353167" y="9894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KOKKUVÕTE</a:t>
            </a:r>
            <a:endParaRPr sz="4500" i="1" dirty="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365" name="Google Shape;365;p14"/>
          <p:cNvPicPr preferRelativeResize="0"/>
          <p:nvPr/>
        </p:nvPicPr>
        <p:blipFill rotWithShape="1">
          <a:blip r:embed="rId3">
            <a:alphaModFix/>
          </a:blip>
          <a:srcRect l="12502" r="12495"/>
          <a:stretch/>
        </p:blipFill>
        <p:spPr>
          <a:xfrm>
            <a:off x="4434900" y="217200"/>
            <a:ext cx="4709100" cy="4709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391986b12_0_1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00" cy="85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Kasutatud allikad</a:t>
            </a:r>
            <a:endParaRPr/>
          </a:p>
        </p:txBody>
      </p:sp>
      <p:sp>
        <p:nvSpPr>
          <p:cNvPr id="372" name="Google Shape;372;g24391986b12_0_1"/>
          <p:cNvSpPr txBox="1"/>
          <p:nvPr/>
        </p:nvSpPr>
        <p:spPr>
          <a:xfrm>
            <a:off x="375575" y="1467900"/>
            <a:ext cx="56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g24391986b12_0_1"/>
          <p:cNvSpPr txBox="1">
            <a:spLocks noGrp="1"/>
          </p:cNvSpPr>
          <p:nvPr>
            <p:ph type="body" idx="4294967295"/>
          </p:nvPr>
        </p:nvSpPr>
        <p:spPr>
          <a:xfrm>
            <a:off x="457550" y="1379475"/>
            <a:ext cx="8555400" cy="15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Kaja Liiva. Adapter kui ettevõtte arengumootor. – Adapter. </a:t>
            </a:r>
            <a:r>
              <a:rPr lang="en-US" sz="2200" u="sng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https://adapter.ee/konkurentsieelis-tuleb-teadusest/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(Vaadatud 9.05.2023).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Kõik kasutatud pildid pärinevad erakogudest.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"/>
          <p:cNvSpPr txBox="1">
            <a:spLocks noGrp="1"/>
          </p:cNvSpPr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sz="4500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1435421" y="3910738"/>
            <a:ext cx="22158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39" name="Google Shape;2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193" y="303097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" name="Google Shape;245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2"/>
          <p:cNvCxnSpPr/>
          <p:nvPr/>
        </p:nvCxnSpPr>
        <p:spPr>
          <a:xfrm flipH="1">
            <a:off x="3518171" y="3176670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p2"/>
          <p:cNvSpPr/>
          <p:nvPr/>
        </p:nvSpPr>
        <p:spPr>
          <a:xfrm>
            <a:off x="3651262" y="391073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48" name="Google Shape;248;p2" descr="https://lh3.googleusercontent.com/6GRNvr0XC57ugURaw1plr6KpZzvLKf0I7B51Xxj3RjpFX8W7FKeMtM6hp9gL9HooSOcREv9EcuB943mobwUqA_aeuSSawZ3aisXNWAeYwGWK2ttY84p9fqKFbDdCTZMPvQRvJNU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5591" y="3105068"/>
            <a:ext cx="770880" cy="780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2"/>
          <p:cNvCxnSpPr/>
          <p:nvPr/>
        </p:nvCxnSpPr>
        <p:spPr>
          <a:xfrm flipH="1">
            <a:off x="5604473" y="3176670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2" descr="https://lh5.googleusercontent.com/IPLV0Xop8TqtOrsMj4uY4bc4juzDvSwMp_mS5JL-1tnM2FdNLkf9p2skoZROQr0U2DlVa2Fgkvshy3sS7S_s8QCNFpIWNBzcBPFXtQTsqIiRKF9B7yAvCRXLMBYVGQuQs9eGvQ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252" name="Google Shape;252;p2"/>
          <p:cNvCxnSpPr/>
          <p:nvPr/>
        </p:nvCxnSpPr>
        <p:spPr>
          <a:xfrm flipH="1">
            <a:off x="7665267" y="3176670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4391986b12_0_121"/>
          <p:cNvSpPr/>
          <p:nvPr/>
        </p:nvSpPr>
        <p:spPr>
          <a:xfrm>
            <a:off x="100900" y="1707450"/>
            <a:ext cx="57108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lang="en-US" sz="80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ME T</a:t>
            </a:r>
            <a:r>
              <a:rPr lang="en-US" sz="8000" b="0" i="1" u="none" strike="noStrike" cap="non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ÄNAME KUULAMAST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379" name="Google Shape;379;g24391986b12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925" y="-256225"/>
            <a:ext cx="3523550" cy="494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 txBox="1">
            <a:spLocks noGrp="1"/>
          </p:cNvSpPr>
          <p:nvPr>
            <p:ph type="subTitle" idx="4294967295"/>
          </p:nvPr>
        </p:nvSpPr>
        <p:spPr>
          <a:xfrm>
            <a:off x="593387" y="294786"/>
            <a:ext cx="4782000" cy="48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Esindatud erialad: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8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Ajalugu, pedagoogika, organisatsioonikäitumine, integreeritud loodusteadused, nüüdismeedia, psühholoogia, bioloogia, antropoloogia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Juhendaja(-d):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8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Ulrike Plath (TLÜ), Kaarel Vanamölder (TLÜ), Kadri Tüür (TÜ Viljandi Kultuuriakadeemia, kaasjuhendaja), Indrek Merimaa (TÜ Viljandi Kultuuriakadeemia)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Koostööpartner (-id):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800" i="1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Jaan-Kristjan Unt (Humalakoda)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</a:t>
            </a:r>
            <a:b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JA EESMÄRK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"/>
          <p:cNvSpPr txBox="1">
            <a:spLocks noGrp="1"/>
          </p:cNvSpPr>
          <p:nvPr>
            <p:ph type="body" idx="1"/>
          </p:nvPr>
        </p:nvSpPr>
        <p:spPr>
          <a:xfrm>
            <a:off x="477330" y="1074500"/>
            <a:ext cx="84861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võimalik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taasluua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vanu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maitseid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võimalikult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autentselt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teha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need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maitsvaks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ka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tänapäevasele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2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publikule</a:t>
            </a: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</a:t>
            </a:r>
            <a:endParaRPr dirty="0"/>
          </a:p>
          <a:p>
            <a:pPr marL="3429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„Ma toon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näite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ebatraditsioonilisest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valdkonnast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Tallinna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Ülikooli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baltisaksa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uuringute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keskkonnaajaloo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professori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Ulrike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Plathi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juhendamisel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taaselustati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TLÜ laborites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pruulikojaga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Humalakoda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vanadele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arhiiviürikutele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tuginedes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sajandeid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vanad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õlleretseptid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Tänu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ajaloolaste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toidutehnoloogide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sai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Humalakoda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oma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tootevalikusse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erilised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õllesordid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millel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lisaks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põnevale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maitsele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toeks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ka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turundamist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toetav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kütkestav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20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lugu</a:t>
            </a:r>
            <a:r>
              <a:rPr lang="en-US" sz="20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.“ -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Kaja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Liiva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Adapter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ettevõtte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arengumootor</a:t>
            </a:r>
            <a:r>
              <a:rPr lang="en-US" sz="18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Adapter.</a:t>
            </a: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0" name="Google Shape;270;p5"/>
          <p:cNvSpPr txBox="1">
            <a:spLocks noGrp="1"/>
          </p:cNvSpPr>
          <p:nvPr>
            <p:ph type="title"/>
          </p:nvPr>
        </p:nvSpPr>
        <p:spPr>
          <a:xfrm>
            <a:off x="477330" y="130369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PROBLEEMI PÜSTITUS</a:t>
            </a:r>
            <a:endParaRPr sz="4500" i="1" dirty="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"/>
          <p:cNvSpPr txBox="1">
            <a:spLocks noGrp="1"/>
          </p:cNvSpPr>
          <p:nvPr>
            <p:ph type="body" idx="1"/>
          </p:nvPr>
        </p:nvSpPr>
        <p:spPr>
          <a:xfrm>
            <a:off x="477325" y="1242151"/>
            <a:ext cx="4348800" cy="3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Valmistada ajaloolise retsepti järgi õlu ning seda turundada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Soovisime Eesti turule tuua ajaloolise õlle maitse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Oleme eesmärgi saavutanud, kui toode on poeriiulil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EESMÄRGID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78" name="Google Shape;278;p6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4670425" y="0"/>
            <a:ext cx="5143500" cy="514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>
            <a:spLocks noGrp="1"/>
          </p:cNvSpPr>
          <p:nvPr>
            <p:ph type="title"/>
          </p:nvPr>
        </p:nvSpPr>
        <p:spPr>
          <a:xfrm>
            <a:off x="2129300" y="1336201"/>
            <a:ext cx="59286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>
            <a:spLocks noGrp="1"/>
          </p:cNvSpPr>
          <p:nvPr>
            <p:ph type="body" idx="1"/>
          </p:nvPr>
        </p:nvSpPr>
        <p:spPr>
          <a:xfrm>
            <a:off x="259825" y="1177800"/>
            <a:ext cx="5587800" cy="3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Ajalooline meetod retseptide leidmiseks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Puust õllepüti meisterdamine traditsioonilistel meetoditel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Autentsete ajalooliste õllede koostisainete uurimine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Õlletehaste etikettide elementide ja nende ajaloode uurimine (turundus)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Käsitööõlle turu uurimine kohalike käsitöölaatade näitel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0" name="Google Shape;290;p8"/>
          <p:cNvSpPr txBox="1">
            <a:spLocks noGrp="1"/>
          </p:cNvSpPr>
          <p:nvPr>
            <p:ph type="title"/>
          </p:nvPr>
        </p:nvSpPr>
        <p:spPr>
          <a:xfrm>
            <a:off x="-2" y="69225"/>
            <a:ext cx="62229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TEGEVUSED: ETAPP 1 (5 RÜHMA)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91" name="Google Shape;291;p8"/>
          <p:cNvPicPr preferRelativeResize="0"/>
          <p:nvPr/>
        </p:nvPicPr>
        <p:blipFill rotWithShape="1">
          <a:blip r:embed="rId3">
            <a:alphaModFix/>
          </a:blip>
          <a:srcRect l="16235" r="25779"/>
          <a:stretch/>
        </p:blipFill>
        <p:spPr>
          <a:xfrm>
            <a:off x="6188677" y="3066425"/>
            <a:ext cx="2641275" cy="207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6625" y="1"/>
            <a:ext cx="3387365" cy="31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43f6982a1_0_0"/>
          <p:cNvSpPr txBox="1">
            <a:spLocks noGrp="1"/>
          </p:cNvSpPr>
          <p:nvPr>
            <p:ph type="title"/>
          </p:nvPr>
        </p:nvSpPr>
        <p:spPr>
          <a:xfrm>
            <a:off x="390450" y="226356"/>
            <a:ext cx="8363100" cy="85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Traditsiooniline</a:t>
            </a:r>
            <a:r>
              <a:rPr lang="en-US" sz="45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45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puutöö</a:t>
            </a:r>
            <a:r>
              <a:rPr lang="en-US" sz="45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- </a:t>
            </a:r>
            <a:r>
              <a:rPr lang="en-US" sz="45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püti</a:t>
            </a:r>
            <a:r>
              <a:rPr lang="en-US" sz="4500" i="1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4500" i="1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valmistamine</a:t>
            </a:r>
            <a:endParaRPr sz="4500" i="1" dirty="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99" name="Google Shape;299;g2443f6982a1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502" r="12495"/>
          <a:stretch/>
        </p:blipFill>
        <p:spPr>
          <a:xfrm>
            <a:off x="449300" y="1184701"/>
            <a:ext cx="2601000" cy="26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443f6982a1_0_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470" r="23528"/>
          <a:stretch/>
        </p:blipFill>
        <p:spPr>
          <a:xfrm>
            <a:off x="3271500" y="1184701"/>
            <a:ext cx="2601000" cy="26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443f6982a1_0_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2502" r="12495"/>
          <a:stretch/>
        </p:blipFill>
        <p:spPr>
          <a:xfrm>
            <a:off x="6093700" y="1184701"/>
            <a:ext cx="2601000" cy="26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716</Words>
  <Application>Microsoft Office PowerPoint</Application>
  <PresentationFormat>On-screen Show (16:9)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Barlow Condensed Medium</vt:lpstr>
      <vt:lpstr>Calibri</vt:lpstr>
      <vt:lpstr>EB Garamond</vt:lpstr>
      <vt:lpstr>Barlow Condensed ExtraLight</vt:lpstr>
      <vt:lpstr>Times New Roman</vt:lpstr>
      <vt:lpstr>Merriweather Sans</vt:lpstr>
      <vt:lpstr>Barlow Condensed</vt:lpstr>
      <vt:lpstr>Barlow Condensed Light</vt:lpstr>
      <vt:lpstr>Arial</vt:lpstr>
      <vt:lpstr>TLU Esitlus - valge</vt:lpstr>
      <vt:lpstr>TLU Esitlus - valge</vt:lpstr>
      <vt:lpstr>PowerPoint Presentation</vt:lpstr>
      <vt:lpstr>TEEMAD</vt:lpstr>
      <vt:lpstr>PowerPoint Presentation</vt:lpstr>
      <vt:lpstr>PROBLEEM, OLULISUS  JA EESMÄRK</vt:lpstr>
      <vt:lpstr>PROBLEEMI PÜSTITUS</vt:lpstr>
      <vt:lpstr>EESMÄRGID</vt:lpstr>
      <vt:lpstr>RAKENDATUD TEGEVUSED</vt:lpstr>
      <vt:lpstr>TEGEVUSED: ETAPP 1 (5 RÜHMA)</vt:lpstr>
      <vt:lpstr>Traditsiooniline puutöö - püti valmistamine</vt:lpstr>
      <vt:lpstr>TEGEVUSED: ETAPP 2 (TERVE RÜHM)</vt:lpstr>
      <vt:lpstr>TEGEVUSED: ETAPP 3 (2 RÜHMA)</vt:lpstr>
      <vt:lpstr>TEADUSPÕHISUS  JA INTERDISTSIPLINAARSUS</vt:lpstr>
      <vt:lpstr>TEADUSPÕHISUS</vt:lpstr>
      <vt:lpstr>Kuidas erinevate erialade teadmised aitasid jõuda soovitud tulemuseni?</vt:lpstr>
      <vt:lpstr>PROJEKTI TULEMUSED</vt:lpstr>
      <vt:lpstr>TOOTED JA MUUD TULEMUSED</vt:lpstr>
      <vt:lpstr>JÄRELDUSED</vt:lpstr>
      <vt:lpstr>KOKKUVÕTE</vt:lpstr>
      <vt:lpstr>Kasutatud allikad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Raidma</dc:creator>
  <cp:lastModifiedBy>Killu Raja</cp:lastModifiedBy>
  <cp:revision>1</cp:revision>
  <dcterms:modified xsi:type="dcterms:W3CDTF">2023-05-15T04:32:43Z</dcterms:modified>
</cp:coreProperties>
</file>