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Barlow Condensed ExtraLight"/>
      <p:regular r:id="rId26"/>
      <p:bold r:id="rId27"/>
      <p:italic r:id="rId28"/>
      <p:boldItalic r:id="rId29"/>
    </p:embeddedFont>
    <p:embeddedFont>
      <p:font typeface="Barlow Condensed Medium"/>
      <p:regular r:id="rId30"/>
      <p:bold r:id="rId31"/>
      <p:italic r:id="rId32"/>
      <p:boldItalic r:id="rId33"/>
    </p:embeddedFont>
    <p:embeddedFont>
      <p:font typeface="Barlow Condensed"/>
      <p:regular r:id="rId34"/>
      <p:bold r:id="rId35"/>
      <p:italic r:id="rId36"/>
      <p:boldItalic r:id="rId37"/>
    </p:embeddedFont>
    <p:embeddedFont>
      <p:font typeface="EB Garamond"/>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sldGuideLst>
    </p:ext>
    <p:ext uri="GoogleSlidesCustomDataVersion2">
      <go:slidesCustomData xmlns:go="http://customooxmlschemas.google.com/" r:id="rId42" roundtripDataSignature="AMtx7mg7+Av5HuEXStl3DnTxsfSVQxKI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BGaramond-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EBGaramond-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CondensedExtraLight-regular.fntdata"/><Relationship Id="rId25" Type="http://schemas.openxmlformats.org/officeDocument/2006/relationships/slide" Target="slides/slide20.xml"/><Relationship Id="rId28" Type="http://schemas.openxmlformats.org/officeDocument/2006/relationships/font" Target="fonts/BarlowCondensedExtraLight-italic.fntdata"/><Relationship Id="rId27" Type="http://schemas.openxmlformats.org/officeDocument/2006/relationships/font" Target="fonts/BarlowCondensedExtra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CondensedExtraLigh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CondensedMedium-bold.fntdata"/><Relationship Id="rId30" Type="http://schemas.openxmlformats.org/officeDocument/2006/relationships/font" Target="fonts/BarlowCondensedMedium-regular.fntdata"/><Relationship Id="rId11" Type="http://schemas.openxmlformats.org/officeDocument/2006/relationships/slide" Target="slides/slide6.xml"/><Relationship Id="rId33" Type="http://schemas.openxmlformats.org/officeDocument/2006/relationships/font" Target="fonts/BarlowCondensedMedium-boldItalic.fntdata"/><Relationship Id="rId10" Type="http://schemas.openxmlformats.org/officeDocument/2006/relationships/slide" Target="slides/slide5.xml"/><Relationship Id="rId32" Type="http://schemas.openxmlformats.org/officeDocument/2006/relationships/font" Target="fonts/BarlowCondensedMedium-italic.fntdata"/><Relationship Id="rId13" Type="http://schemas.openxmlformats.org/officeDocument/2006/relationships/slide" Target="slides/slide8.xml"/><Relationship Id="rId35" Type="http://schemas.openxmlformats.org/officeDocument/2006/relationships/font" Target="fonts/BarlowCondensed-bold.fntdata"/><Relationship Id="rId12" Type="http://schemas.openxmlformats.org/officeDocument/2006/relationships/slide" Target="slides/slide7.xml"/><Relationship Id="rId34" Type="http://schemas.openxmlformats.org/officeDocument/2006/relationships/font" Target="fonts/BarlowCondensed-regular.fntdata"/><Relationship Id="rId15" Type="http://schemas.openxmlformats.org/officeDocument/2006/relationships/slide" Target="slides/slide10.xml"/><Relationship Id="rId37" Type="http://schemas.openxmlformats.org/officeDocument/2006/relationships/font" Target="fonts/BarlowCondensed-boldItalic.fntdata"/><Relationship Id="rId14" Type="http://schemas.openxmlformats.org/officeDocument/2006/relationships/slide" Target="slides/slide9.xml"/><Relationship Id="rId36" Type="http://schemas.openxmlformats.org/officeDocument/2006/relationships/font" Target="fonts/BarlowCondensed-italic.fntdata"/><Relationship Id="rId17" Type="http://schemas.openxmlformats.org/officeDocument/2006/relationships/slide" Target="slides/slide12.xml"/><Relationship Id="rId39" Type="http://schemas.openxmlformats.org/officeDocument/2006/relationships/font" Target="fonts/EBGaramond-bold.fntdata"/><Relationship Id="rId16" Type="http://schemas.openxmlformats.org/officeDocument/2006/relationships/slide" Target="slides/slide11.xml"/><Relationship Id="rId38" Type="http://schemas.openxmlformats.org/officeDocument/2006/relationships/font" Target="fonts/EBGaramond-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74" name="Google Shape;17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86" name="Google Shape;18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46350c6e3d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46350c6e3d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246350c6e3d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46350c6e3d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46350c6e3d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246350c6e3d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3f563f5cb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23f563f5cb2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09" name="Google Shape;209;g23f563f5cb2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45f816fbe2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245f816fbe2_1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18" name="Google Shape;218;g245f816fbe2_1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32" name="Google Shape;23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25" name="Google Shape;12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e308a3951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e308a3951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1e308a3951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lähme siit üle kiiresti</a:t>
            </a:r>
            <a:endParaRPr/>
          </a:p>
        </p:txBody>
      </p:sp>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36" name="Google Shape;13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43" name="Google Shape;14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155" name="Google Shape;15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3f563f5cb2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Füüsika</a:t>
            </a:r>
            <a:r>
              <a:rPr lang="en-US"/>
              <a:t>: õpilased saavad uurida pillide füüsilisi omadusi ja heli teket. Hõlmab helilainete, heli resonantsi, heli pojektsiooni ja pillide akustikaga seotud füüsikaliste põhimõtete mõistmist.</a:t>
            </a:r>
            <a:endParaRPr/>
          </a:p>
          <a:p>
            <a:pPr indent="0" lvl="0" marL="0" rtl="0" algn="l">
              <a:lnSpc>
                <a:spcPct val="100000"/>
              </a:lnSpc>
              <a:spcBef>
                <a:spcPts val="0"/>
              </a:spcBef>
              <a:spcAft>
                <a:spcPts val="0"/>
              </a:spcAft>
              <a:buSzPts val="1400"/>
              <a:buNone/>
            </a:pPr>
            <a:r>
              <a:rPr b="1" lang="en-US"/>
              <a:t>Loodusõpetus:</a:t>
            </a:r>
            <a:r>
              <a:rPr lang="en-US"/>
              <a:t> Saab seostada pillide ehitamisega. Pillide valmistamiseks kasutatakse erinevaid looduslikke materjale: puitu, nahka, metalli, loomsete materjalide osi. Saab uurida erinevaid materjale, nende omadusi. Loodusesõpetus võib tutvustada õpilastele looduses esinevaid heliallikaid: linnulaul, loomade häälitsused, tuule puhumine jne. Pillide valmistamisel ja kasutamisel võib õppida ka säästlikkust ja keskkonnasõbralikkust, kasutades pilli meisterdamiseks taaskasutatavaid materjale, loodussõbralikke viimistlusvahendeid jne.</a:t>
            </a:r>
            <a:endParaRPr/>
          </a:p>
          <a:p>
            <a:pPr indent="0" lvl="0" marL="0" rtl="0" algn="l">
              <a:lnSpc>
                <a:spcPct val="100000"/>
              </a:lnSpc>
              <a:spcBef>
                <a:spcPts val="0"/>
              </a:spcBef>
              <a:spcAft>
                <a:spcPts val="0"/>
              </a:spcAft>
              <a:buSzPts val="1400"/>
              <a:buNone/>
            </a:pPr>
            <a:r>
              <a:rPr b="1" lang="en-US"/>
              <a:t>Ajalugu ja kultuur:</a:t>
            </a:r>
            <a:r>
              <a:rPr lang="en-US"/>
              <a:t> Pillid on oluline osa muusika ajaloost ja kultuuripärandist. Õpilased saavad uurida pillide ajaloolist ja kultuurilist tausta ning nende rolli erinevates kultuurides.</a:t>
            </a:r>
            <a:endParaRPr/>
          </a:p>
          <a:p>
            <a:pPr indent="0" lvl="0" marL="0" rtl="0" algn="l">
              <a:lnSpc>
                <a:spcPct val="100000"/>
              </a:lnSpc>
              <a:spcBef>
                <a:spcPts val="0"/>
              </a:spcBef>
              <a:spcAft>
                <a:spcPts val="0"/>
              </a:spcAft>
              <a:buSzPts val="1400"/>
              <a:buNone/>
            </a:pPr>
            <a:r>
              <a:rPr b="1" lang="en-US"/>
              <a:t>Tehnoloogia</a:t>
            </a:r>
            <a:r>
              <a:rPr lang="en-US"/>
              <a:t>: Õpilased saavad uurida pillide ehitust ja disaini. Saavad proovida kuidas erinevad tehnoloogilised vahendid mõjutavad pillide heli ja mängitavust. </a:t>
            </a:r>
            <a:endParaRPr/>
          </a:p>
          <a:p>
            <a:pPr indent="0" lvl="0" marL="0" rtl="0" algn="l">
              <a:lnSpc>
                <a:spcPct val="100000"/>
              </a:lnSpc>
              <a:spcBef>
                <a:spcPts val="0"/>
              </a:spcBef>
              <a:spcAft>
                <a:spcPts val="0"/>
              </a:spcAft>
              <a:buSzPts val="1400"/>
              <a:buNone/>
            </a:pPr>
            <a:r>
              <a:rPr lang="en-US"/>
              <a:t>Keeled: Pillid on seotud erinevate kultuuridega ja piirkondadega maailmas. Õpilased saaksid uurida pillide nimesid, keeli ja kultuuri. Hõlmab nii emakeelt kui võõrkeeli.</a:t>
            </a:r>
            <a:endParaRPr/>
          </a:p>
          <a:p>
            <a:pPr indent="0" lvl="0" marL="0" rtl="0" algn="l">
              <a:lnSpc>
                <a:spcPct val="100000"/>
              </a:lnSpc>
              <a:spcBef>
                <a:spcPts val="0"/>
              </a:spcBef>
              <a:spcAft>
                <a:spcPts val="0"/>
              </a:spcAft>
              <a:buSzPts val="1400"/>
              <a:buNone/>
            </a:pPr>
            <a:r>
              <a:rPr b="1" lang="en-US"/>
              <a:t>Kunstiõpetus:</a:t>
            </a:r>
            <a:r>
              <a:rPr lang="en-US"/>
              <a:t> Õpilased saaksid tegeleda pillide visuaalse poolega. Graafiline disain, joonistamine, maalimine või  mõni muu visuaalne kunst.</a:t>
            </a:r>
            <a:endParaRPr/>
          </a:p>
          <a:p>
            <a:pPr indent="0" lvl="0" marL="0" rtl="0" algn="l">
              <a:lnSpc>
                <a:spcPct val="100000"/>
              </a:lnSpc>
              <a:spcBef>
                <a:spcPts val="0"/>
              </a:spcBef>
              <a:spcAft>
                <a:spcPts val="0"/>
              </a:spcAft>
              <a:buSzPts val="1400"/>
              <a:buNone/>
            </a:pPr>
            <a:r>
              <a:rPr b="1" lang="en-US"/>
              <a:t>Eripedagoog</a:t>
            </a:r>
            <a:r>
              <a:rPr lang="en-US"/>
              <a:t> võib pille kasutada koolis individuaalse õppekava raames, aidates läbi pilli arendada õpilases muusikalisi -, motoorseid oskuseid, keskendumist, tähelepanu jne. Pill on teraapiline vahend, mis aitaks parandada ka koordinatsiooni ja eneseväljendust. Lisaks saab läbi viia grupiteraapia seansse, kus õpilased koos saavad pillidega heli tekitada ja arendada läbi selle suhtlemist, koostööd, kuulamist. Koostöö ja suhtlemine toimub läbi muusika.</a:t>
            </a:r>
            <a:endParaRPr/>
          </a:p>
          <a:p>
            <a:pPr indent="0" lvl="0" marL="0" rtl="0" algn="l">
              <a:lnSpc>
                <a:spcPct val="100000"/>
              </a:lnSpc>
              <a:spcBef>
                <a:spcPts val="0"/>
              </a:spcBef>
              <a:spcAft>
                <a:spcPts val="0"/>
              </a:spcAft>
              <a:buSzPts val="1400"/>
              <a:buNone/>
            </a:pPr>
            <a:r>
              <a:rPr lang="en-US"/>
              <a:t>Eripedagoog saab koos teiste õpetajatega koolis integreerida pille õppetundidesse ja muudesse tegevustesse.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61" name="Google Shape;161;g23f563f5cb2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13" name="Shape 13"/>
        <p:cNvGrpSpPr/>
        <p:nvPr/>
      </p:nvGrpSpPr>
      <p:grpSpPr>
        <a:xfrm>
          <a:off x="0" y="0"/>
          <a:ext cx="0" cy="0"/>
          <a:chOff x="0" y="0"/>
          <a:chExt cx="0" cy="0"/>
        </a:xfrm>
      </p:grpSpPr>
      <p:sp>
        <p:nvSpPr>
          <p:cNvPr id="14" name="Google Shape;14;p17"/>
          <p:cNvSpPr/>
          <p:nvPr/>
        </p:nvSpPr>
        <p:spPr>
          <a:xfrm>
            <a:off x="0" y="4318000"/>
            <a:ext cx="3263900" cy="82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pic>
        <p:nvPicPr>
          <p:cNvPr id="15" name="Google Shape;15;p17"/>
          <p:cNvPicPr preferRelativeResize="0"/>
          <p:nvPr/>
        </p:nvPicPr>
        <p:blipFill rotWithShape="1">
          <a:blip r:embed="rId2">
            <a:alphaModFix/>
          </a:blip>
          <a:srcRect b="0" l="0" r="0" t="0"/>
          <a:stretch/>
        </p:blipFill>
        <p:spPr>
          <a:xfrm>
            <a:off x="6880796" y="2811083"/>
            <a:ext cx="1758374" cy="1017617"/>
          </a:xfrm>
          <a:prstGeom prst="rect">
            <a:avLst/>
          </a:prstGeom>
          <a:noFill/>
          <a:ln>
            <a:noFill/>
          </a:ln>
        </p:spPr>
      </p:pic>
      <p:pic>
        <p:nvPicPr>
          <p:cNvPr descr="TLY-est.png" id="16" name="Google Shape;16;p17"/>
          <p:cNvPicPr preferRelativeResize="0"/>
          <p:nvPr/>
        </p:nvPicPr>
        <p:blipFill rotWithShape="1">
          <a:blip r:embed="rId3">
            <a:alphaModFix/>
          </a:blip>
          <a:srcRect b="0" l="0" r="0" t="0"/>
          <a:stretch/>
        </p:blipFill>
        <p:spPr>
          <a:xfrm>
            <a:off x="6918109" y="4120464"/>
            <a:ext cx="1724101" cy="354856"/>
          </a:xfrm>
          <a:prstGeom prst="rect">
            <a:avLst/>
          </a:prstGeom>
          <a:noFill/>
          <a:ln>
            <a:noFill/>
          </a:ln>
        </p:spPr>
      </p:pic>
      <p:cxnSp>
        <p:nvCxnSpPr>
          <p:cNvPr id="17" name="Google Shape;17;p17"/>
          <p:cNvCxnSpPr/>
          <p:nvPr/>
        </p:nvCxnSpPr>
        <p:spPr>
          <a:xfrm flipH="1">
            <a:off x="5676901" y="609600"/>
            <a:ext cx="800099" cy="3888589"/>
          </a:xfrm>
          <a:prstGeom prst="straightConnector1">
            <a:avLst/>
          </a:prstGeom>
          <a:noFill/>
          <a:ln cap="flat" cmpd="sng" w="44450">
            <a:solidFill>
              <a:srgbClr val="D0043C"/>
            </a:solidFill>
            <a:prstDash val="solid"/>
            <a:miter lim="800000"/>
            <a:headEnd len="sm" w="sm" type="none"/>
            <a:tailEnd len="sm" w="sm" type="none"/>
          </a:ln>
        </p:spPr>
      </p:cxnSp>
      <p:sp>
        <p:nvSpPr>
          <p:cNvPr id="18" name="Google Shape;18;p17"/>
          <p:cNvSpPr txBox="1"/>
          <p:nvPr>
            <p:ph type="title"/>
          </p:nvPr>
        </p:nvSpPr>
        <p:spPr>
          <a:xfrm>
            <a:off x="628203" y="625298"/>
            <a:ext cx="4781997" cy="385002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 name="Google Shape;19;p17"/>
          <p:cNvPicPr preferRelativeResize="0"/>
          <p:nvPr/>
        </p:nvPicPr>
        <p:blipFill rotWithShape="1">
          <a:blip r:embed="rId4">
            <a:alphaModFix/>
          </a:blip>
          <a:srcRect b="0" l="0" r="0" t="0"/>
          <a:stretch/>
        </p:blipFill>
        <p:spPr>
          <a:xfrm>
            <a:off x="12769025" y="27865019"/>
            <a:ext cx="1749449" cy="1749449"/>
          </a:xfrm>
          <a:prstGeom prst="rect">
            <a:avLst/>
          </a:prstGeom>
          <a:noFill/>
          <a:ln>
            <a:noFill/>
          </a:ln>
        </p:spPr>
      </p:pic>
      <p:pic>
        <p:nvPicPr>
          <p:cNvPr id="20" name="Google Shape;20;p17"/>
          <p:cNvPicPr preferRelativeResize="0"/>
          <p:nvPr/>
        </p:nvPicPr>
        <p:blipFill rotWithShape="1">
          <a:blip r:embed="rId5">
            <a:alphaModFix/>
          </a:blip>
          <a:srcRect b="0" l="0" r="0" t="0"/>
          <a:stretch/>
        </p:blipFill>
        <p:spPr>
          <a:xfrm>
            <a:off x="6874165" y="715318"/>
            <a:ext cx="1810421" cy="1797581"/>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48" name="Shape 48"/>
        <p:cNvGrpSpPr/>
        <p:nvPr/>
      </p:nvGrpSpPr>
      <p:grpSpPr>
        <a:xfrm>
          <a:off x="0" y="0"/>
          <a:ext cx="0" cy="0"/>
          <a:chOff x="0" y="0"/>
          <a:chExt cx="0" cy="0"/>
        </a:xfrm>
      </p:grpSpPr>
      <p:sp>
        <p:nvSpPr>
          <p:cNvPr id="49" name="Google Shape;49;p26"/>
          <p:cNvSpPr txBox="1"/>
          <p:nvPr>
            <p:ph idx="1" type="body"/>
          </p:nvPr>
        </p:nvSpPr>
        <p:spPr>
          <a:xfrm>
            <a:off x="622300"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6"/>
          <p:cNvSpPr txBox="1"/>
          <p:nvPr>
            <p:ph idx="2" type="body"/>
          </p:nvPr>
        </p:nvSpPr>
        <p:spPr>
          <a:xfrm>
            <a:off x="4810126"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6"/>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52" name="Shape 52"/>
        <p:cNvGrpSpPr/>
        <p:nvPr/>
      </p:nvGrpSpPr>
      <p:grpSpPr>
        <a:xfrm>
          <a:off x="0" y="0"/>
          <a:ext cx="0" cy="0"/>
          <a:chOff x="0" y="0"/>
          <a:chExt cx="0" cy="0"/>
        </a:xfrm>
      </p:grpSpPr>
      <p:sp>
        <p:nvSpPr>
          <p:cNvPr id="53" name="Google Shape;53;p27"/>
          <p:cNvSpPr txBox="1"/>
          <p:nvPr>
            <p:ph idx="1" type="body"/>
          </p:nvPr>
        </p:nvSpPr>
        <p:spPr>
          <a:xfrm>
            <a:off x="622300"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7"/>
          <p:cNvSpPr txBox="1"/>
          <p:nvPr>
            <p:ph idx="2" type="body"/>
          </p:nvPr>
        </p:nvSpPr>
        <p:spPr>
          <a:xfrm>
            <a:off x="4810126"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7"/>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56" name="Shape 56"/>
        <p:cNvGrpSpPr/>
        <p:nvPr/>
      </p:nvGrpSpPr>
      <p:grpSpPr>
        <a:xfrm>
          <a:off x="0" y="0"/>
          <a:ext cx="0" cy="0"/>
          <a:chOff x="0" y="0"/>
          <a:chExt cx="0" cy="0"/>
        </a:xfrm>
      </p:grpSpPr>
      <p:sp>
        <p:nvSpPr>
          <p:cNvPr id="57" name="Google Shape;57;p28"/>
          <p:cNvSpPr txBox="1"/>
          <p:nvPr>
            <p:ph idx="1" type="body"/>
          </p:nvPr>
        </p:nvSpPr>
        <p:spPr>
          <a:xfrm>
            <a:off x="415007" y="458412"/>
            <a:ext cx="3127768" cy="49911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38000"/>
              <a:buNone/>
              <a:defRPr b="0" i="1" sz="38000">
                <a:solidFill>
                  <a:srgbClr val="D0043C"/>
                </a:solidFill>
                <a:latin typeface="Times New Roman"/>
                <a:ea typeface="Times New Roman"/>
                <a:cs typeface="Times New Roman"/>
                <a:sym typeface="Times New Roman"/>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8"/>
          <p:cNvSpPr txBox="1"/>
          <p:nvPr>
            <p:ph idx="2" type="body"/>
          </p:nvPr>
        </p:nvSpPr>
        <p:spPr>
          <a:xfrm>
            <a:off x="3698721" y="1661862"/>
            <a:ext cx="4751812" cy="16753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59" name="Shape 59"/>
        <p:cNvGrpSpPr/>
        <p:nvPr/>
      </p:nvGrpSpPr>
      <p:grpSpPr>
        <a:xfrm>
          <a:off x="0" y="0"/>
          <a:ext cx="0" cy="0"/>
          <a:chOff x="0" y="0"/>
          <a:chExt cx="0" cy="0"/>
        </a:xfrm>
      </p:grpSpPr>
      <p:sp>
        <p:nvSpPr>
          <p:cNvPr id="60" name="Google Shape;60;p29"/>
          <p:cNvSpPr/>
          <p:nvPr/>
        </p:nvSpPr>
        <p:spPr>
          <a:xfrm>
            <a:off x="7493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1" name="Google Shape;61;p29"/>
          <p:cNvSpPr txBox="1"/>
          <p:nvPr>
            <p:ph type="title"/>
          </p:nvPr>
        </p:nvSpPr>
        <p:spPr>
          <a:xfrm>
            <a:off x="755576" y="1790344"/>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p:nvPr>
            <p:ph idx="2" type="pic"/>
          </p:nvPr>
        </p:nvSpPr>
        <p:spPr>
          <a:xfrm>
            <a:off x="3455876" y="519522"/>
            <a:ext cx="2160000" cy="2160000"/>
          </a:xfrm>
          <a:prstGeom prst="rect">
            <a:avLst/>
          </a:prstGeom>
          <a:noFill/>
          <a:ln>
            <a:noFill/>
          </a:ln>
        </p:spPr>
      </p:sp>
      <p:sp>
        <p:nvSpPr>
          <p:cNvPr id="63" name="Google Shape;63;p29"/>
          <p:cNvSpPr/>
          <p:nvPr>
            <p:ph idx="3" type="pic"/>
          </p:nvPr>
        </p:nvSpPr>
        <p:spPr>
          <a:xfrm>
            <a:off x="6156176" y="519522"/>
            <a:ext cx="2160000" cy="2160000"/>
          </a:xfrm>
          <a:prstGeom prst="rect">
            <a:avLst/>
          </a:prstGeom>
          <a:noFill/>
          <a:ln>
            <a:noFill/>
          </a:ln>
        </p:spPr>
      </p:sp>
      <p:sp>
        <p:nvSpPr>
          <p:cNvPr id="64" name="Google Shape;64;p29"/>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9"/>
          <p:cNvSpPr txBox="1"/>
          <p:nvPr/>
        </p:nvSpPr>
        <p:spPr>
          <a:xfrm>
            <a:off x="7555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66" name="Shape 66"/>
        <p:cNvGrpSpPr/>
        <p:nvPr/>
      </p:nvGrpSpPr>
      <p:grpSpPr>
        <a:xfrm>
          <a:off x="0" y="0"/>
          <a:ext cx="0" cy="0"/>
          <a:chOff x="0" y="0"/>
          <a:chExt cx="0" cy="0"/>
        </a:xfrm>
      </p:grpSpPr>
      <p:sp>
        <p:nvSpPr>
          <p:cNvPr id="67" name="Google Shape;67;p30"/>
          <p:cNvSpPr/>
          <p:nvPr>
            <p:ph idx="2" type="pic"/>
          </p:nvPr>
        </p:nvSpPr>
        <p:spPr>
          <a:xfrm>
            <a:off x="763476" y="519522"/>
            <a:ext cx="2160000" cy="2160000"/>
          </a:xfrm>
          <a:prstGeom prst="rect">
            <a:avLst/>
          </a:prstGeom>
          <a:noFill/>
          <a:ln>
            <a:noFill/>
          </a:ln>
        </p:spPr>
      </p:sp>
      <p:sp>
        <p:nvSpPr>
          <p:cNvPr id="68" name="Google Shape;68;p30"/>
          <p:cNvSpPr/>
          <p:nvPr>
            <p:ph idx="3" type="pic"/>
          </p:nvPr>
        </p:nvSpPr>
        <p:spPr>
          <a:xfrm>
            <a:off x="6156176" y="519522"/>
            <a:ext cx="2160000" cy="2160000"/>
          </a:xfrm>
          <a:prstGeom prst="rect">
            <a:avLst/>
          </a:prstGeom>
          <a:noFill/>
          <a:ln>
            <a:noFill/>
          </a:ln>
        </p:spPr>
      </p:sp>
      <p:sp>
        <p:nvSpPr>
          <p:cNvPr id="69" name="Google Shape;69;p30"/>
          <p:cNvSpPr/>
          <p:nvPr/>
        </p:nvSpPr>
        <p:spPr>
          <a:xfrm>
            <a:off x="34798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0" name="Google Shape;70;p30"/>
          <p:cNvSpPr txBox="1"/>
          <p:nvPr>
            <p:ph type="title"/>
          </p:nvPr>
        </p:nvSpPr>
        <p:spPr>
          <a:xfrm>
            <a:off x="3486076" y="1762122"/>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nvSpPr>
        <p:spPr>
          <a:xfrm>
            <a:off x="34860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72" name="Google Shape;72;p30"/>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73" name="Shape 73"/>
        <p:cNvGrpSpPr/>
        <p:nvPr/>
      </p:nvGrpSpPr>
      <p:grpSpPr>
        <a:xfrm>
          <a:off x="0" y="0"/>
          <a:ext cx="0" cy="0"/>
          <a:chOff x="0" y="0"/>
          <a:chExt cx="0" cy="0"/>
        </a:xfrm>
      </p:grpSpPr>
      <p:sp>
        <p:nvSpPr>
          <p:cNvPr id="74" name="Google Shape;74;p31"/>
          <p:cNvSpPr/>
          <p:nvPr>
            <p:ph idx="2" type="pic"/>
          </p:nvPr>
        </p:nvSpPr>
        <p:spPr>
          <a:xfrm>
            <a:off x="3455876" y="519522"/>
            <a:ext cx="2160000" cy="2160000"/>
          </a:xfrm>
          <a:prstGeom prst="rect">
            <a:avLst/>
          </a:prstGeom>
          <a:noFill/>
          <a:ln>
            <a:noFill/>
          </a:ln>
        </p:spPr>
      </p:sp>
      <p:sp>
        <p:nvSpPr>
          <p:cNvPr id="75" name="Google Shape;75;p31"/>
          <p:cNvSpPr/>
          <p:nvPr>
            <p:ph idx="3" type="pic"/>
          </p:nvPr>
        </p:nvSpPr>
        <p:spPr>
          <a:xfrm>
            <a:off x="758676" y="519522"/>
            <a:ext cx="2160000" cy="2160000"/>
          </a:xfrm>
          <a:prstGeom prst="rect">
            <a:avLst/>
          </a:prstGeom>
          <a:noFill/>
          <a:ln>
            <a:noFill/>
          </a:ln>
        </p:spPr>
      </p:sp>
      <p:sp>
        <p:nvSpPr>
          <p:cNvPr id="76" name="Google Shape;76;p31"/>
          <p:cNvSpPr/>
          <p:nvPr/>
        </p:nvSpPr>
        <p:spPr>
          <a:xfrm>
            <a:off x="61849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7" name="Google Shape;77;p31"/>
          <p:cNvSpPr txBox="1"/>
          <p:nvPr>
            <p:ph type="title"/>
          </p:nvPr>
        </p:nvSpPr>
        <p:spPr>
          <a:xfrm>
            <a:off x="6191176" y="1776233"/>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nvSpPr>
        <p:spPr>
          <a:xfrm>
            <a:off x="61911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79" name="Google Shape;79;p31"/>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80" name="Shape 80"/>
        <p:cNvGrpSpPr/>
        <p:nvPr/>
      </p:nvGrpSpPr>
      <p:grpSpPr>
        <a:xfrm>
          <a:off x="0" y="0"/>
          <a:ext cx="0" cy="0"/>
          <a:chOff x="0" y="0"/>
          <a:chExt cx="0" cy="0"/>
        </a:xfrm>
      </p:grpSpPr>
      <p:sp>
        <p:nvSpPr>
          <p:cNvPr id="81" name="Google Shape;81;p32"/>
          <p:cNvSpPr/>
          <p:nvPr>
            <p:ph idx="2" type="pic"/>
          </p:nvPr>
        </p:nvSpPr>
        <p:spPr>
          <a:xfrm>
            <a:off x="566445" y="777213"/>
            <a:ext cx="3240000" cy="3240000"/>
          </a:xfrm>
          <a:prstGeom prst="ellipse">
            <a:avLst/>
          </a:prstGeom>
          <a:noFill/>
          <a:ln>
            <a:noFill/>
          </a:ln>
        </p:spPr>
      </p:sp>
      <p:sp>
        <p:nvSpPr>
          <p:cNvPr id="82" name="Google Shape;82;p32"/>
          <p:cNvSpPr txBox="1"/>
          <p:nvPr>
            <p:ph idx="1" type="body"/>
          </p:nvPr>
        </p:nvSpPr>
        <p:spPr>
          <a:xfrm>
            <a:off x="4247444" y="1762553"/>
            <a:ext cx="4460622" cy="1299411"/>
          </a:xfrm>
          <a:prstGeom prst="rect">
            <a:avLst/>
          </a:prstGeom>
          <a:noFill/>
          <a:ln>
            <a:noFill/>
          </a:ln>
        </p:spPr>
        <p:txBody>
          <a:bodyPr anchorCtr="0" anchor="ctr"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83" name="Shape 83"/>
        <p:cNvGrpSpPr/>
        <p:nvPr/>
      </p:nvGrpSpPr>
      <p:grpSpPr>
        <a:xfrm>
          <a:off x="0" y="0"/>
          <a:ext cx="0" cy="0"/>
          <a:chOff x="0" y="0"/>
          <a:chExt cx="0" cy="0"/>
        </a:xfrm>
      </p:grpSpPr>
      <p:sp>
        <p:nvSpPr>
          <p:cNvPr id="84" name="Google Shape;84;p33"/>
          <p:cNvSpPr txBox="1"/>
          <p:nvPr>
            <p:ph idx="1" type="body"/>
          </p:nvPr>
        </p:nvSpPr>
        <p:spPr>
          <a:xfrm>
            <a:off x="451930" y="1963490"/>
            <a:ext cx="346656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3"/>
          <p:cNvSpPr/>
          <p:nvPr>
            <p:ph idx="2" type="pic"/>
          </p:nvPr>
        </p:nvSpPr>
        <p:spPr>
          <a:xfrm>
            <a:off x="4671398" y="-668680"/>
            <a:ext cx="6732000" cy="6732000"/>
          </a:xfrm>
          <a:prstGeom prst="ellipse">
            <a:avLst/>
          </a:prstGeom>
          <a:noFill/>
          <a:ln>
            <a:noFill/>
          </a:ln>
        </p:spPr>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86" name="Shape 86"/>
        <p:cNvGrpSpPr/>
        <p:nvPr/>
      </p:nvGrpSpPr>
      <p:grpSpPr>
        <a:xfrm>
          <a:off x="0" y="0"/>
          <a:ext cx="0" cy="0"/>
          <a:chOff x="0" y="0"/>
          <a:chExt cx="0" cy="0"/>
        </a:xfrm>
      </p:grpSpPr>
      <p:sp>
        <p:nvSpPr>
          <p:cNvPr id="87" name="Google Shape;87;p34"/>
          <p:cNvSpPr/>
          <p:nvPr>
            <p:ph idx="2" type="pic"/>
          </p:nvPr>
        </p:nvSpPr>
        <p:spPr>
          <a:xfrm>
            <a:off x="4850090" y="0"/>
            <a:ext cx="4293911" cy="5143500"/>
          </a:xfrm>
          <a:prstGeom prst="rect">
            <a:avLst/>
          </a:prstGeom>
          <a:noFill/>
          <a:ln>
            <a:noFill/>
          </a:ln>
        </p:spPr>
      </p:sp>
      <p:sp>
        <p:nvSpPr>
          <p:cNvPr id="88" name="Google Shape;88;p34"/>
          <p:cNvSpPr txBox="1"/>
          <p:nvPr>
            <p:ph type="title"/>
          </p:nvPr>
        </p:nvSpPr>
        <p:spPr>
          <a:xfrm>
            <a:off x="470288" y="984230"/>
            <a:ext cx="3921133"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34"/>
          <p:cNvSpPr txBox="1"/>
          <p:nvPr>
            <p:ph idx="1" type="body"/>
          </p:nvPr>
        </p:nvSpPr>
        <p:spPr>
          <a:xfrm>
            <a:off x="515430" y="2563565"/>
            <a:ext cx="387877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90" name="Shape 90"/>
        <p:cNvGrpSpPr/>
        <p:nvPr/>
      </p:nvGrpSpPr>
      <p:grpSpPr>
        <a:xfrm>
          <a:off x="0" y="0"/>
          <a:ext cx="0" cy="0"/>
          <a:chOff x="0" y="0"/>
          <a:chExt cx="0" cy="0"/>
        </a:xfrm>
      </p:grpSpPr>
      <p:sp>
        <p:nvSpPr>
          <p:cNvPr id="91" name="Google Shape;91;p35"/>
          <p:cNvSpPr/>
          <p:nvPr>
            <p:ph idx="2" type="pic"/>
          </p:nvPr>
        </p:nvSpPr>
        <p:spPr>
          <a:xfrm>
            <a:off x="4850090" y="0"/>
            <a:ext cx="4293911" cy="5143500"/>
          </a:xfrm>
          <a:prstGeom prst="rect">
            <a:avLst/>
          </a:prstGeom>
          <a:noFill/>
          <a:ln>
            <a:noFill/>
          </a:ln>
        </p:spPr>
      </p:sp>
      <p:sp>
        <p:nvSpPr>
          <p:cNvPr id="92" name="Google Shape;92;p35"/>
          <p:cNvSpPr txBox="1"/>
          <p:nvPr>
            <p:ph idx="1" type="body"/>
          </p:nvPr>
        </p:nvSpPr>
        <p:spPr>
          <a:xfrm>
            <a:off x="515430" y="1992065"/>
            <a:ext cx="387877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21" name="Shape 21"/>
        <p:cNvGrpSpPr/>
        <p:nvPr/>
      </p:nvGrpSpPr>
      <p:grpSpPr>
        <a:xfrm>
          <a:off x="0" y="0"/>
          <a:ext cx="0" cy="0"/>
          <a:chOff x="0" y="0"/>
          <a:chExt cx="0" cy="0"/>
        </a:xfrm>
      </p:grpSpPr>
      <p:sp>
        <p:nvSpPr>
          <p:cNvPr id="22" name="Google Shape;22;p18"/>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body"/>
          </p:nvPr>
        </p:nvSpPr>
        <p:spPr>
          <a:xfrm>
            <a:off x="625320" y="1371978"/>
            <a:ext cx="7909080" cy="2925209"/>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93" name="Shape 93"/>
        <p:cNvGrpSpPr/>
        <p:nvPr/>
      </p:nvGrpSpPr>
      <p:grpSpPr>
        <a:xfrm>
          <a:off x="0" y="0"/>
          <a:ext cx="0" cy="0"/>
          <a:chOff x="0" y="0"/>
          <a:chExt cx="0" cy="0"/>
        </a:xfrm>
      </p:grpSpPr>
      <p:sp>
        <p:nvSpPr>
          <p:cNvPr id="94" name="Google Shape;94;p36"/>
          <p:cNvSpPr/>
          <p:nvPr>
            <p:ph idx="2" type="pic"/>
          </p:nvPr>
        </p:nvSpPr>
        <p:spPr>
          <a:xfrm>
            <a:off x="381000" y="257175"/>
            <a:ext cx="8356600" cy="4010025"/>
          </a:xfrm>
          <a:prstGeom prst="rect">
            <a:avLst/>
          </a:prstGeom>
          <a:noFill/>
          <a:ln>
            <a:noFill/>
          </a:ln>
        </p:spPr>
      </p:sp>
      <p:sp>
        <p:nvSpPr>
          <p:cNvPr id="95" name="Google Shape;95;p36"/>
          <p:cNvSpPr txBox="1"/>
          <p:nvPr>
            <p:ph idx="1" type="body"/>
          </p:nvPr>
        </p:nvSpPr>
        <p:spPr>
          <a:xfrm>
            <a:off x="2755900" y="4419600"/>
            <a:ext cx="5969000" cy="425655"/>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1000"/>
              </a:spcBef>
              <a:spcAft>
                <a:spcPts val="0"/>
              </a:spcAft>
              <a:buSzPts val="1600"/>
              <a:buNone/>
              <a:defRPr sz="1600"/>
            </a:lvl1pPr>
            <a:lvl2pPr indent="-228600" lvl="1" marL="914400" algn="l">
              <a:lnSpc>
                <a:spcPct val="120000"/>
              </a:lnSpc>
              <a:spcBef>
                <a:spcPts val="500"/>
              </a:spcBef>
              <a:spcAft>
                <a:spcPts val="0"/>
              </a:spcAft>
              <a:buSzPts val="1600"/>
              <a:buNone/>
              <a:defRPr sz="16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600"/>
              <a:buNone/>
              <a:defRPr sz="1600"/>
            </a:lvl4pPr>
            <a:lvl5pPr indent="-228600" lvl="4" marL="2286000" algn="l">
              <a:lnSpc>
                <a:spcPct val="120000"/>
              </a:lnSpc>
              <a:spcBef>
                <a:spcPts val="500"/>
              </a:spcBef>
              <a:spcAft>
                <a:spcPts val="0"/>
              </a:spcAft>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96" name="Shape 96"/>
        <p:cNvGrpSpPr/>
        <p:nvPr/>
      </p:nvGrpSpPr>
      <p:grpSpPr>
        <a:xfrm>
          <a:off x="0" y="0"/>
          <a:ext cx="0" cy="0"/>
          <a:chOff x="0" y="0"/>
          <a:chExt cx="0" cy="0"/>
        </a:xfrm>
      </p:grpSpPr>
      <p:sp>
        <p:nvSpPr>
          <p:cNvPr id="97" name="Google Shape;97;p37"/>
          <p:cNvSpPr txBox="1"/>
          <p:nvPr>
            <p:ph type="title"/>
          </p:nvPr>
        </p:nvSpPr>
        <p:spPr>
          <a:xfrm>
            <a:off x="393700" y="471140"/>
            <a:ext cx="8356600" cy="140589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98" name="Shape 98"/>
        <p:cNvGrpSpPr/>
        <p:nvPr/>
      </p:nvGrpSpPr>
      <p:grpSpPr>
        <a:xfrm>
          <a:off x="0" y="0"/>
          <a:ext cx="0" cy="0"/>
          <a:chOff x="0" y="0"/>
          <a:chExt cx="0" cy="0"/>
        </a:xfrm>
      </p:grpSpPr>
      <p:sp>
        <p:nvSpPr>
          <p:cNvPr id="99" name="Google Shape;99;p38"/>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100" name="Shape 100"/>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101" name="Shape 101"/>
        <p:cNvGrpSpPr/>
        <p:nvPr/>
      </p:nvGrpSpPr>
      <p:grpSpPr>
        <a:xfrm>
          <a:off x="0" y="0"/>
          <a:ext cx="0" cy="0"/>
          <a:chOff x="0" y="0"/>
          <a:chExt cx="0" cy="0"/>
        </a:xfrm>
      </p:grpSpPr>
      <p:sp>
        <p:nvSpPr>
          <p:cNvPr id="102" name="Google Shape;102;p40"/>
          <p:cNvSpPr/>
          <p:nvPr>
            <p:ph idx="2" type="pic"/>
          </p:nvPr>
        </p:nvSpPr>
        <p:spPr>
          <a:xfrm>
            <a:off x="0" y="0"/>
            <a:ext cx="9144000" cy="5143500"/>
          </a:xfrm>
          <a:prstGeom prst="rect">
            <a:avLst/>
          </a:prstGeom>
          <a:noFill/>
          <a:ln>
            <a:noFill/>
          </a:ln>
        </p:spPr>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3" name="Shape 103"/>
        <p:cNvGrpSpPr/>
        <p:nvPr/>
      </p:nvGrpSpPr>
      <p:grpSpPr>
        <a:xfrm>
          <a:off x="0" y="0"/>
          <a:ext cx="0" cy="0"/>
          <a:chOff x="0" y="0"/>
          <a:chExt cx="0" cy="0"/>
        </a:xfrm>
      </p:grpSpPr>
      <p:sp>
        <p:nvSpPr>
          <p:cNvPr id="104" name="Google Shape;104;p41"/>
          <p:cNvSpPr/>
          <p:nvPr>
            <p:ph idx="2" type="pic"/>
          </p:nvPr>
        </p:nvSpPr>
        <p:spPr>
          <a:xfrm>
            <a:off x="985545" y="977548"/>
            <a:ext cx="1044000" cy="1044000"/>
          </a:xfrm>
          <a:prstGeom prst="ellipse">
            <a:avLst/>
          </a:prstGeom>
          <a:noFill/>
          <a:ln>
            <a:noFill/>
          </a:ln>
        </p:spPr>
      </p:sp>
      <p:sp>
        <p:nvSpPr>
          <p:cNvPr id="105" name="Google Shape;105;p41"/>
          <p:cNvSpPr/>
          <p:nvPr>
            <p:ph idx="3" type="pic"/>
          </p:nvPr>
        </p:nvSpPr>
        <p:spPr>
          <a:xfrm>
            <a:off x="3474745" y="977548"/>
            <a:ext cx="1044000" cy="1044000"/>
          </a:xfrm>
          <a:prstGeom prst="ellipse">
            <a:avLst/>
          </a:prstGeom>
          <a:noFill/>
          <a:ln>
            <a:noFill/>
          </a:ln>
        </p:spPr>
      </p:sp>
      <p:sp>
        <p:nvSpPr>
          <p:cNvPr id="106" name="Google Shape;106;p41"/>
          <p:cNvSpPr/>
          <p:nvPr>
            <p:ph idx="4" type="pic"/>
          </p:nvPr>
        </p:nvSpPr>
        <p:spPr>
          <a:xfrm>
            <a:off x="5887745" y="977548"/>
            <a:ext cx="1044000" cy="1044000"/>
          </a:xfrm>
          <a:prstGeom prst="ellipse">
            <a:avLst/>
          </a:prstGeom>
          <a:noFill/>
          <a:ln>
            <a:noFill/>
          </a:ln>
        </p:spPr>
      </p:sp>
      <p:sp>
        <p:nvSpPr>
          <p:cNvPr id="107" name="Google Shape;107;p41"/>
          <p:cNvSpPr/>
          <p:nvPr>
            <p:ph idx="5" type="pic"/>
          </p:nvPr>
        </p:nvSpPr>
        <p:spPr>
          <a:xfrm>
            <a:off x="6891045" y="2806348"/>
            <a:ext cx="1044000" cy="1044000"/>
          </a:xfrm>
          <a:prstGeom prst="ellipse">
            <a:avLst/>
          </a:prstGeom>
          <a:noFill/>
          <a:ln>
            <a:noFill/>
          </a:ln>
        </p:spPr>
      </p:sp>
      <p:sp>
        <p:nvSpPr>
          <p:cNvPr id="108" name="Google Shape;108;p41"/>
          <p:cNvSpPr/>
          <p:nvPr>
            <p:ph idx="6" type="pic"/>
          </p:nvPr>
        </p:nvSpPr>
        <p:spPr>
          <a:xfrm>
            <a:off x="4414545" y="2806348"/>
            <a:ext cx="1044000" cy="1044000"/>
          </a:xfrm>
          <a:prstGeom prst="ellipse">
            <a:avLst/>
          </a:prstGeom>
          <a:noFill/>
          <a:ln>
            <a:noFill/>
          </a:ln>
        </p:spPr>
      </p:sp>
      <p:sp>
        <p:nvSpPr>
          <p:cNvPr id="109" name="Google Shape;109;p41"/>
          <p:cNvSpPr/>
          <p:nvPr>
            <p:ph idx="7" type="pic"/>
          </p:nvPr>
        </p:nvSpPr>
        <p:spPr>
          <a:xfrm>
            <a:off x="1963445" y="2806348"/>
            <a:ext cx="1044000" cy="1044000"/>
          </a:xfrm>
          <a:prstGeom prst="ellipse">
            <a:avLst/>
          </a:prstGeom>
          <a:noFill/>
          <a:ln>
            <a:noFill/>
          </a:ln>
        </p:spPr>
      </p:sp>
      <p:sp>
        <p:nvSpPr>
          <p:cNvPr id="110" name="Google Shape;110;p41"/>
          <p:cNvSpPr txBox="1"/>
          <p:nvPr>
            <p:ph idx="1" type="body"/>
          </p:nvPr>
        </p:nvSpPr>
        <p:spPr>
          <a:xfrm>
            <a:off x="7874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41"/>
          <p:cNvSpPr txBox="1"/>
          <p:nvPr>
            <p:ph idx="8" type="body"/>
          </p:nvPr>
        </p:nvSpPr>
        <p:spPr>
          <a:xfrm>
            <a:off x="32512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1"/>
          <p:cNvSpPr txBox="1"/>
          <p:nvPr>
            <p:ph idx="9" type="body"/>
          </p:nvPr>
        </p:nvSpPr>
        <p:spPr>
          <a:xfrm>
            <a:off x="56769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41"/>
          <p:cNvSpPr txBox="1"/>
          <p:nvPr>
            <p:ph idx="13" type="body"/>
          </p:nvPr>
        </p:nvSpPr>
        <p:spPr>
          <a:xfrm>
            <a:off x="66802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41"/>
          <p:cNvSpPr txBox="1"/>
          <p:nvPr>
            <p:ph idx="14" type="body"/>
          </p:nvPr>
        </p:nvSpPr>
        <p:spPr>
          <a:xfrm>
            <a:off x="42037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41"/>
          <p:cNvSpPr txBox="1"/>
          <p:nvPr>
            <p:ph idx="15" type="body"/>
          </p:nvPr>
        </p:nvSpPr>
        <p:spPr>
          <a:xfrm>
            <a:off x="17526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41"/>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24" name="Shape 24"/>
        <p:cNvGrpSpPr/>
        <p:nvPr/>
      </p:nvGrpSpPr>
      <p:grpSpPr>
        <a:xfrm>
          <a:off x="0" y="0"/>
          <a:ext cx="0" cy="0"/>
          <a:chOff x="0" y="0"/>
          <a:chExt cx="0" cy="0"/>
        </a:xfrm>
      </p:grpSpPr>
      <p:sp>
        <p:nvSpPr>
          <p:cNvPr id="25" name="Google Shape;25;p19"/>
          <p:cNvSpPr txBox="1"/>
          <p:nvPr>
            <p:ph type="title"/>
          </p:nvPr>
        </p:nvSpPr>
        <p:spPr>
          <a:xfrm>
            <a:off x="2472940" y="1421060"/>
            <a:ext cx="5928560" cy="2110595"/>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6" name="Google Shape;26;p19"/>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27" name="Shape 27"/>
        <p:cNvGrpSpPr/>
        <p:nvPr/>
      </p:nvGrpSpPr>
      <p:grpSpPr>
        <a:xfrm>
          <a:off x="0" y="0"/>
          <a:ext cx="0" cy="0"/>
          <a:chOff x="0" y="0"/>
          <a:chExt cx="0" cy="0"/>
        </a:xfrm>
      </p:grpSpPr>
      <p:sp>
        <p:nvSpPr>
          <p:cNvPr id="28" name="Google Shape;28;p20"/>
          <p:cNvSpPr txBox="1"/>
          <p:nvPr>
            <p:ph idx="1" type="body"/>
          </p:nvPr>
        </p:nvSpPr>
        <p:spPr>
          <a:xfrm>
            <a:off x="477330" y="2563565"/>
            <a:ext cx="346656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20"/>
          <p:cNvSpPr/>
          <p:nvPr>
            <p:ph idx="2" type="pic"/>
          </p:nvPr>
        </p:nvSpPr>
        <p:spPr>
          <a:xfrm>
            <a:off x="4671398" y="-668680"/>
            <a:ext cx="6732000" cy="6732000"/>
          </a:xfrm>
          <a:prstGeom prst="ellipse">
            <a:avLst/>
          </a:prstGeom>
          <a:noFill/>
          <a:ln>
            <a:noFill/>
          </a:ln>
        </p:spPr>
      </p:sp>
      <p:sp>
        <p:nvSpPr>
          <p:cNvPr id="30" name="Google Shape;30;p20"/>
          <p:cNvSpPr txBox="1"/>
          <p:nvPr>
            <p:ph type="title"/>
          </p:nvPr>
        </p:nvSpPr>
        <p:spPr>
          <a:xfrm>
            <a:off x="470288" y="1009630"/>
            <a:ext cx="3452119"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31" name="Shape 31"/>
        <p:cNvGrpSpPr/>
        <p:nvPr/>
      </p:nvGrpSpPr>
      <p:grpSpPr>
        <a:xfrm>
          <a:off x="0" y="0"/>
          <a:ext cx="0" cy="0"/>
          <a:chOff x="0" y="0"/>
          <a:chExt cx="0" cy="0"/>
        </a:xfrm>
      </p:grpSpPr>
      <p:sp>
        <p:nvSpPr>
          <p:cNvPr id="32" name="Google Shape;32;p21"/>
          <p:cNvSpPr txBox="1"/>
          <p:nvPr>
            <p:ph type="title"/>
          </p:nvPr>
        </p:nvSpPr>
        <p:spPr>
          <a:xfrm>
            <a:off x="2469826" y="1418720"/>
            <a:ext cx="5944374" cy="2027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3" name="Google Shape;33;p21"/>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34" name="Shape 34"/>
        <p:cNvGrpSpPr/>
        <p:nvPr/>
      </p:nvGrpSpPr>
      <p:grpSpPr>
        <a:xfrm>
          <a:off x="0" y="0"/>
          <a:ext cx="0" cy="0"/>
          <a:chOff x="0" y="0"/>
          <a:chExt cx="0" cy="0"/>
        </a:xfrm>
      </p:grpSpPr>
      <p:sp>
        <p:nvSpPr>
          <p:cNvPr id="35" name="Google Shape;35;p22"/>
          <p:cNvSpPr txBox="1"/>
          <p:nvPr>
            <p:ph type="title"/>
          </p:nvPr>
        </p:nvSpPr>
        <p:spPr>
          <a:xfrm>
            <a:off x="2472940" y="1421061"/>
            <a:ext cx="5928560" cy="994172"/>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7" name="Google Shape;37;p22"/>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38" name="Shape 38"/>
        <p:cNvGrpSpPr/>
        <p:nvPr/>
      </p:nvGrpSpPr>
      <p:grpSpPr>
        <a:xfrm>
          <a:off x="0" y="0"/>
          <a:ext cx="0" cy="0"/>
          <a:chOff x="0" y="0"/>
          <a:chExt cx="0" cy="0"/>
        </a:xfrm>
      </p:grpSpPr>
      <p:sp>
        <p:nvSpPr>
          <p:cNvPr id="39" name="Google Shape;39;p23"/>
          <p:cNvSpPr txBox="1"/>
          <p:nvPr>
            <p:ph type="title"/>
          </p:nvPr>
        </p:nvSpPr>
        <p:spPr>
          <a:xfrm>
            <a:off x="2469826" y="1418721"/>
            <a:ext cx="5944374" cy="9941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3"/>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1" name="Google Shape;41;p23"/>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42" name="Shape 42"/>
        <p:cNvGrpSpPr/>
        <p:nvPr/>
      </p:nvGrpSpPr>
      <p:grpSpPr>
        <a:xfrm>
          <a:off x="0" y="0"/>
          <a:ext cx="0" cy="0"/>
          <a:chOff x="0" y="0"/>
          <a:chExt cx="0" cy="0"/>
        </a:xfrm>
      </p:grpSpPr>
      <p:sp>
        <p:nvSpPr>
          <p:cNvPr id="43" name="Google Shape;43;p24"/>
          <p:cNvSpPr txBox="1"/>
          <p:nvPr>
            <p:ph idx="1" type="body"/>
          </p:nvPr>
        </p:nvSpPr>
        <p:spPr>
          <a:xfrm>
            <a:off x="2499021" y="1490409"/>
            <a:ext cx="5724679" cy="19195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 name="Google Shape;44;p24"/>
          <p:cNvCxnSpPr/>
          <p:nvPr/>
        </p:nvCxnSpPr>
        <p:spPr>
          <a:xfrm flipH="1">
            <a:off x="1130535" y="1195554"/>
            <a:ext cx="445675" cy="2356596"/>
          </a:xfrm>
          <a:prstGeom prst="straightConnector1">
            <a:avLst/>
          </a:prstGeom>
          <a:noFill/>
          <a:ln cap="flat" cmpd="sng" w="57150">
            <a:solidFill>
              <a:srgbClr val="D0043C"/>
            </a:solidFill>
            <a:prstDash val="solid"/>
            <a:miter lim="800000"/>
            <a:headEnd len="sm" w="sm" type="none"/>
            <a:tailEnd len="sm" w="sm" type="none"/>
          </a:ln>
        </p:spPr>
      </p:cxn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45" name="Shape 45"/>
        <p:cNvGrpSpPr/>
        <p:nvPr/>
      </p:nvGrpSpPr>
      <p:grpSpPr>
        <a:xfrm>
          <a:off x="0" y="0"/>
          <a:ext cx="0" cy="0"/>
          <a:chOff x="0" y="0"/>
          <a:chExt cx="0" cy="0"/>
        </a:xfrm>
      </p:grpSpPr>
      <p:sp>
        <p:nvSpPr>
          <p:cNvPr id="46" name="Google Shape;46;p25"/>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 type="body"/>
          </p:nvPr>
        </p:nvSpPr>
        <p:spPr>
          <a:xfrm>
            <a:off x="625320" y="1820334"/>
            <a:ext cx="7909080" cy="2476853"/>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7"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idx="1" type="body"/>
          </p:nvPr>
        </p:nvSpPr>
        <p:spPr>
          <a:xfrm>
            <a:off x="628650" y="1806221"/>
            <a:ext cx="7886700" cy="28265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
        <p:nvSpPr>
          <p:cNvPr id="11" name="Google Shape;11;p16"/>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TLY-est.png" id="12" name="Google Shape;12;p16"/>
          <p:cNvPicPr preferRelativeResize="0"/>
          <p:nvPr/>
        </p:nvPicPr>
        <p:blipFill rotWithShape="1">
          <a:blip r:embed="rId1">
            <a:alphaModFix/>
          </a:blip>
          <a:srcRect b="0" l="0" r="0" t="0"/>
          <a:stretch/>
        </p:blipFill>
        <p:spPr>
          <a:xfrm>
            <a:off x="400050" y="4483721"/>
            <a:ext cx="1896511" cy="39034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doi.org/10.7575/aiac.ijels.v.11n.1p.185" TargetMode="External"/><Relationship Id="rId4" Type="http://schemas.openxmlformats.org/officeDocument/2006/relationships/hyperlink" Target="https://doi.org/10.7575/aiac.ijels.v.11n.1p.18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p:nvPr/>
        </p:nvSpPr>
        <p:spPr>
          <a:xfrm>
            <a:off x="611627" y="1517677"/>
            <a:ext cx="4687800" cy="3181200"/>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ELU</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r>
              <a:rPr i="1" lang="en-US" sz="7000">
                <a:solidFill>
                  <a:srgbClr val="EC008B"/>
                </a:solidFill>
                <a:latin typeface="Barlow Condensed ExtraLight"/>
                <a:ea typeface="Barlow Condensed ExtraLight"/>
                <a:cs typeface="Barlow Condensed ExtraLight"/>
                <a:sym typeface="Barlow Condensed ExtraLight"/>
              </a:rPr>
              <a:t>ÕPILASTE PILLIKOGEMUSE KASVATAMINE</a:t>
            </a:r>
            <a:endParaRPr b="0" i="0" sz="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txBox="1"/>
          <p:nvPr>
            <p:ph idx="1" type="body"/>
          </p:nvPr>
        </p:nvSpPr>
        <p:spPr>
          <a:xfrm>
            <a:off x="477325" y="678525"/>
            <a:ext cx="8189400" cy="3859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200"/>
              </a:spcBef>
              <a:spcAft>
                <a:spcPts val="0"/>
              </a:spcAft>
              <a:buNone/>
            </a:pPr>
            <a:r>
              <a:t/>
            </a:r>
            <a:endParaRPr sz="2200">
              <a:solidFill>
                <a:srgbClr val="24285D"/>
              </a:solidFill>
              <a:latin typeface="Barlow Condensed"/>
              <a:ea typeface="Barlow Condensed"/>
              <a:cs typeface="Barlow Condensed"/>
              <a:sym typeface="Barlow Condensed"/>
            </a:endParaRPr>
          </a:p>
          <a:p>
            <a:pPr indent="-355600" lvl="0" marL="457200" rtl="0" algn="just">
              <a:lnSpc>
                <a:spcPct val="100000"/>
              </a:lnSpc>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Tampere, T. (1975). </a:t>
            </a:r>
            <a:r>
              <a:rPr i="1" lang="en-US" sz="2000">
                <a:solidFill>
                  <a:srgbClr val="24285D"/>
                </a:solidFill>
                <a:latin typeface="Barlow Condensed"/>
                <a:ea typeface="Barlow Condensed"/>
                <a:cs typeface="Barlow Condensed"/>
                <a:sym typeface="Barlow Condensed"/>
              </a:rPr>
              <a:t>Eesti rahvapillid ja rahvatantsud</a:t>
            </a:r>
            <a:r>
              <a:rPr lang="en-US" sz="2000">
                <a:solidFill>
                  <a:srgbClr val="24285D"/>
                </a:solidFill>
                <a:latin typeface="Barlow Condensed"/>
                <a:ea typeface="Barlow Condensed"/>
                <a:cs typeface="Barlow Condensed"/>
                <a:sym typeface="Barlow Condensed"/>
              </a:rPr>
              <a:t>. Tallinn:  Eesti Raamat.</a:t>
            </a:r>
            <a:endParaRPr sz="2000">
              <a:solidFill>
                <a:srgbClr val="24285D"/>
              </a:solidFill>
              <a:latin typeface="Barlow Condensed"/>
              <a:ea typeface="Barlow Condensed"/>
              <a:cs typeface="Barlow Condensed"/>
              <a:sym typeface="Barlow Condensed"/>
            </a:endParaRPr>
          </a:p>
          <a:p>
            <a:pPr indent="-355600" lvl="0" marL="457200" rtl="0" algn="just">
              <a:lnSpc>
                <a:spcPct val="100000"/>
              </a:lnSpc>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Tõnurist, I. (1996). </a:t>
            </a:r>
            <a:r>
              <a:rPr i="1" lang="en-US" sz="2000">
                <a:solidFill>
                  <a:srgbClr val="24285D"/>
                </a:solidFill>
                <a:latin typeface="Barlow Condensed"/>
                <a:ea typeface="Barlow Condensed"/>
                <a:cs typeface="Barlow Condensed"/>
                <a:sym typeface="Barlow Condensed"/>
              </a:rPr>
              <a:t>Pillid ja pillimäng Eesti külaelus. </a:t>
            </a:r>
            <a:r>
              <a:rPr lang="en-US" sz="2000">
                <a:solidFill>
                  <a:srgbClr val="24285D"/>
                </a:solidFill>
                <a:latin typeface="Barlow Condensed"/>
                <a:ea typeface="Barlow Condensed"/>
                <a:cs typeface="Barlow Condensed"/>
                <a:sym typeface="Barlow Condensed"/>
              </a:rPr>
              <a:t>Tallinn: Teaduste Akadeemia Kirjastus.</a:t>
            </a:r>
            <a:endParaRPr sz="2000">
              <a:solidFill>
                <a:srgbClr val="24285D"/>
              </a:solidFill>
              <a:latin typeface="Barlow Condensed"/>
              <a:ea typeface="Barlow Condensed"/>
              <a:cs typeface="Barlow Condensed"/>
              <a:sym typeface="Barlow Condensed"/>
            </a:endParaRPr>
          </a:p>
          <a:p>
            <a:pPr indent="-355600" lvl="0" marL="457200" rtl="0" algn="just">
              <a:lnSpc>
                <a:spcPct val="100000"/>
              </a:lnSpc>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Laanepõld, N. (1972). Orelid ja osjapillid, pasunad ja parmupillid. Muusikainstrumente Teatri- ja Muusikamuuseumis. Tallinn. </a:t>
            </a:r>
            <a:endParaRPr sz="2000">
              <a:solidFill>
                <a:srgbClr val="24285D"/>
              </a:solidFill>
              <a:latin typeface="Barlow Condensed"/>
              <a:ea typeface="Barlow Condensed"/>
              <a:cs typeface="Barlow Condensed"/>
              <a:sym typeface="Barlow Condensed"/>
            </a:endParaRPr>
          </a:p>
          <a:p>
            <a:pPr indent="-355600" lvl="0" marL="457200" rtl="0" algn="just">
              <a:lnSpc>
                <a:spcPct val="100000"/>
              </a:lnSpc>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Nurk, A., Vihandi, O. (1993). Eesti rahvapille ja rahvapillimängijaid. Tallinn: Olion. </a:t>
            </a:r>
            <a:endParaRPr sz="2000">
              <a:solidFill>
                <a:srgbClr val="24285D"/>
              </a:solidFill>
              <a:latin typeface="Barlow Condensed"/>
              <a:ea typeface="Barlow Condensed"/>
              <a:cs typeface="Barlow Condensed"/>
              <a:sym typeface="Barlow Condensed"/>
            </a:endParaRPr>
          </a:p>
          <a:p>
            <a:pPr indent="-355600" lvl="0" marL="457200" rtl="0" algn="just">
              <a:lnSpc>
                <a:spcPct val="100000"/>
              </a:lnSpc>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Harte, C. (2019). Bodhrans, lambegs &amp; musical craftsmanship in Northern Ireland. Ethnomusicology Forum, 28(2), 200–216. https://doi.org/10.1080/17411912.2019.1706600</a:t>
            </a:r>
            <a:endParaRPr sz="2000">
              <a:solidFill>
                <a:srgbClr val="24285D"/>
              </a:solidFill>
              <a:latin typeface="Barlow Condensed"/>
              <a:ea typeface="Barlow Condensed"/>
              <a:cs typeface="Barlow Condensed"/>
              <a:sym typeface="Barlow Condensed"/>
            </a:endParaRPr>
          </a:p>
          <a:p>
            <a:pPr indent="-361950" lvl="0" marL="457200" rtl="0" algn="l">
              <a:spcBef>
                <a:spcPts val="0"/>
              </a:spcBef>
              <a:spcAft>
                <a:spcPts val="0"/>
              </a:spcAft>
              <a:buClr>
                <a:srgbClr val="24285D"/>
              </a:buClr>
              <a:buSzPts val="2100"/>
              <a:buFont typeface="Barlow Condensed"/>
              <a:buChar char="-"/>
            </a:pPr>
            <a:r>
              <a:rPr lang="en-US" sz="2100">
                <a:solidFill>
                  <a:srgbClr val="24285D"/>
                </a:solidFill>
                <a:latin typeface="Barlow Condensed"/>
                <a:ea typeface="Barlow Condensed"/>
                <a:cs typeface="Barlow Condensed"/>
                <a:sym typeface="Barlow Condensed"/>
              </a:rPr>
              <a:t>Erinevad vaated ja kogemused rikastasid ning aitasid välja mõelda mitmekülgseid lahendusi pillide tutvustamiseks ning nende vastu huvi tekitamiseks. </a:t>
            </a:r>
            <a:endParaRPr sz="25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77" name="Google Shape;177;p10"/>
          <p:cNvSpPr txBox="1"/>
          <p:nvPr>
            <p:ph type="title"/>
          </p:nvPr>
        </p:nvSpPr>
        <p:spPr>
          <a:xfrm>
            <a:off x="552980" y="1638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 ALLIKAD JA KOOSTÖÖ</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1"/>
          <p:cNvSpPr txBox="1"/>
          <p:nvPr>
            <p:ph type="title"/>
          </p:nvPr>
        </p:nvSpPr>
        <p:spPr>
          <a:xfrm>
            <a:off x="1871899" y="1855077"/>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PROJEKTI TULEMUSED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txBox="1"/>
          <p:nvPr>
            <p:ph idx="1" type="body"/>
          </p:nvPr>
        </p:nvSpPr>
        <p:spPr>
          <a:xfrm>
            <a:off x="322250" y="1387550"/>
            <a:ext cx="5912400" cy="3055200"/>
          </a:xfrm>
          <a:prstGeom prst="rect">
            <a:avLst/>
          </a:prstGeom>
          <a:noFill/>
          <a:ln>
            <a:noFill/>
          </a:ln>
        </p:spPr>
        <p:txBody>
          <a:bodyPr anchorCtr="0" anchor="t" bIns="45700" lIns="91425" spcFirstLastPara="1" rIns="91425" wrap="square" tIns="45700">
            <a:noAutofit/>
          </a:bodyPr>
          <a:lstStyle/>
          <a:p>
            <a:pPr indent="0" lvl="0" marL="457200" rtl="0" algn="l">
              <a:lnSpc>
                <a:spcPct val="120000"/>
              </a:lnSpc>
              <a:spcBef>
                <a:spcPts val="0"/>
              </a:spcBef>
              <a:spcAft>
                <a:spcPts val="0"/>
              </a:spcAft>
              <a:buNone/>
            </a:pPr>
            <a:r>
              <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Toimus 6 muusikaõpetuse tundi 4 pillirühma pillidega.</a:t>
            </a:r>
            <a:endParaRPr/>
          </a:p>
          <a:p>
            <a:pPr indent="0" lvl="0" marL="457200" rtl="0" algn="l">
              <a:lnSpc>
                <a:spcPct val="120000"/>
              </a:lnSpc>
              <a:spcBef>
                <a:spcPts val="0"/>
              </a:spcBef>
              <a:spcAft>
                <a:spcPts val="0"/>
              </a:spcAft>
              <a:buNone/>
            </a:pPr>
            <a:r>
              <a:rPr lang="en-US" sz="2200">
                <a:solidFill>
                  <a:srgbClr val="EC008B"/>
                </a:solidFill>
                <a:latin typeface="Barlow Condensed"/>
                <a:ea typeface="Barlow Condensed"/>
                <a:cs typeface="Barlow Condensed"/>
                <a:sym typeface="Barlow Condensed"/>
              </a:rPr>
              <a:t>  </a:t>
            </a:r>
            <a:endParaRPr sz="2200">
              <a:solidFill>
                <a:srgbClr val="EC008B"/>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Projekti raames puutusime kokku pedagoogidega, pillitegijatega, õpilastega ja rahvakultuuri uurijatega.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89" name="Google Shape;189;p12"/>
          <p:cNvSpPr txBox="1"/>
          <p:nvPr>
            <p:ph type="title"/>
          </p:nvPr>
        </p:nvSpPr>
        <p:spPr>
          <a:xfrm>
            <a:off x="322250" y="200625"/>
            <a:ext cx="86997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MUUSIKATUND EESTI ÜLDHARIDUSKOOLIS</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190" name="Google Shape;190;p12"/>
          <p:cNvPicPr preferRelativeResize="0"/>
          <p:nvPr/>
        </p:nvPicPr>
        <p:blipFill rotWithShape="1">
          <a:blip r:embed="rId3">
            <a:alphaModFix/>
          </a:blip>
          <a:srcRect b="0" l="16667" r="16666" t="0"/>
          <a:stretch/>
        </p:blipFill>
        <p:spPr>
          <a:xfrm>
            <a:off x="6025249" y="1296151"/>
            <a:ext cx="4265700" cy="4265700"/>
          </a:xfrm>
          <a:prstGeom prst="ellipse">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46350c6e3d_0_2"/>
          <p:cNvSpPr txBox="1"/>
          <p:nvPr>
            <p:ph idx="1" type="body"/>
          </p:nvPr>
        </p:nvSpPr>
        <p:spPr>
          <a:xfrm>
            <a:off x="477325" y="1164800"/>
            <a:ext cx="8230500" cy="3181800"/>
          </a:xfrm>
          <a:prstGeom prst="rect">
            <a:avLst/>
          </a:prstGeom>
        </p:spPr>
        <p:txBody>
          <a:bodyPr anchorCtr="0" anchor="t" bIns="45700" lIns="91425" spcFirstLastPara="1" rIns="91425" wrap="square" tIns="45700">
            <a:noAutofit/>
          </a:bodyPr>
          <a:lstStyle/>
          <a:p>
            <a:pPr indent="-368300" lvl="0" marL="457200" rtl="0" algn="l">
              <a:spcBef>
                <a:spcPts val="10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Tallinna Tehnikagümnaasiumi 3.klass.</a:t>
            </a:r>
            <a:endParaRPr sz="2200">
              <a:solidFill>
                <a:srgbClr val="24285D"/>
              </a:solidFill>
              <a:latin typeface="Barlow Condensed"/>
              <a:ea typeface="Barlow Condensed"/>
              <a:cs typeface="Barlow Condensed"/>
              <a:sym typeface="Barlow Condensed"/>
            </a:endParaRPr>
          </a:p>
          <a:p>
            <a:pPr indent="-374650" lvl="0" marL="457200" rtl="0" algn="l">
              <a:spcBef>
                <a:spcPts val="0"/>
              </a:spcBef>
              <a:spcAft>
                <a:spcPts val="0"/>
              </a:spcAft>
              <a:buClr>
                <a:srgbClr val="24285D"/>
              </a:buClr>
              <a:buSzPts val="2300"/>
              <a:buFont typeface="Barlow Condensed"/>
              <a:buChar char="-"/>
            </a:pPr>
            <a:r>
              <a:rPr lang="en-US" sz="2100">
                <a:solidFill>
                  <a:srgbClr val="24285D"/>
                </a:solidFill>
                <a:latin typeface="Barlow Condensed"/>
                <a:ea typeface="Barlow Condensed"/>
                <a:cs typeface="Barlow Condensed"/>
                <a:sym typeface="Barlow Condensed"/>
              </a:rPr>
              <a:t>Pille tutvustasime</a:t>
            </a:r>
            <a:r>
              <a:rPr lang="en-US" sz="2200">
                <a:solidFill>
                  <a:srgbClr val="24285D"/>
                </a:solidFill>
                <a:latin typeface="Barlow Condensed"/>
                <a:ea typeface="Barlow Condensed"/>
                <a:cs typeface="Barlow Condensed"/>
                <a:sym typeface="Barlow Condensed"/>
              </a:rPr>
              <a:t> muusikatunni ajal ning andsime lastele võimaluse nelja pilliga tutvuda (viiul, hiiu kannel, väikekannel, keldi harf).</a:t>
            </a:r>
            <a:endParaRPr sz="2200">
              <a:solidFill>
                <a:srgbClr val="24285D"/>
              </a:solidFill>
              <a:latin typeface="Barlow Condensed"/>
              <a:ea typeface="Barlow Condensed"/>
              <a:cs typeface="Barlow Condensed"/>
              <a:sym typeface="Barlow Condensed"/>
            </a:endParaRPr>
          </a:p>
          <a:p>
            <a:pPr indent="-368300" lvl="0" marL="457200" rtl="0" algn="l">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Lapsed said igaüks katsuda ja mängida tutvustatud instrumente.</a:t>
            </a:r>
            <a:endParaRPr sz="2200">
              <a:solidFill>
                <a:srgbClr val="24285D"/>
              </a:solidFill>
              <a:latin typeface="Barlow Condensed"/>
              <a:ea typeface="Barlow Condensed"/>
              <a:cs typeface="Barlow Condensed"/>
              <a:sym typeface="Barlow Condensed"/>
            </a:endParaRPr>
          </a:p>
          <a:p>
            <a:pPr indent="-368300" lvl="0" marL="457200" rtl="0" algn="l">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Tunni raames jõudsime 16 õpilase ja 1 õpetajani.</a:t>
            </a:r>
            <a:endParaRPr sz="2200">
              <a:solidFill>
                <a:srgbClr val="24285D"/>
              </a:solidFill>
              <a:latin typeface="Barlow Condensed"/>
              <a:ea typeface="Barlow Condensed"/>
              <a:cs typeface="Barlow Condensed"/>
              <a:sym typeface="Barlow Condensed"/>
            </a:endParaRPr>
          </a:p>
          <a:p>
            <a:pPr indent="-368300" lvl="0" marL="457200" rtl="0" algn="l">
              <a:spcBef>
                <a:spcPts val="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Peale tundi saime lastelt ka positiivset tagasisidet.</a:t>
            </a:r>
            <a:endParaRPr sz="2200">
              <a:solidFill>
                <a:srgbClr val="24285D"/>
              </a:solidFill>
              <a:latin typeface="Barlow Condensed"/>
              <a:ea typeface="Barlow Condensed"/>
              <a:cs typeface="Barlow Condensed"/>
              <a:sym typeface="Barlow Condensed"/>
            </a:endParaRPr>
          </a:p>
        </p:txBody>
      </p:sp>
      <p:sp>
        <p:nvSpPr>
          <p:cNvPr id="197" name="Google Shape;197;g246350c6e3d_0_2"/>
          <p:cNvSpPr txBox="1"/>
          <p:nvPr>
            <p:ph type="title"/>
          </p:nvPr>
        </p:nvSpPr>
        <p:spPr>
          <a:xfrm>
            <a:off x="477325" y="205700"/>
            <a:ext cx="3077700" cy="1245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3600">
                <a:solidFill>
                  <a:srgbClr val="EC008B"/>
                </a:solidFill>
                <a:latin typeface="Barlow Condensed ExtraLight"/>
                <a:ea typeface="Barlow Condensed ExtraLight"/>
                <a:cs typeface="Barlow Condensed ExtraLight"/>
                <a:sym typeface="Barlow Condensed ExtraLight"/>
              </a:rPr>
              <a:t>GRUPP 1 - keelpillid</a:t>
            </a:r>
            <a:endParaRPr i="1" sz="3600">
              <a:solidFill>
                <a:srgbClr val="EC008B"/>
              </a:solidFill>
              <a:latin typeface="Barlow Condensed ExtraLight"/>
              <a:ea typeface="Barlow Condensed ExtraLight"/>
              <a:cs typeface="Barlow Condensed ExtraLight"/>
              <a:sym typeface="Barlow Condensed ExtraLight"/>
            </a:endParaRPr>
          </a:p>
          <a:p>
            <a:pPr indent="0" lvl="0" marL="0" rtl="0" algn="l">
              <a:lnSpc>
                <a:spcPct val="100000"/>
              </a:lnSpc>
              <a:spcBef>
                <a:spcPts val="0"/>
              </a:spcBef>
              <a:spcAft>
                <a:spcPts val="0"/>
              </a:spcAft>
              <a:buClr>
                <a:srgbClr val="EC008B"/>
              </a:buClr>
              <a:buSzPts val="4000"/>
              <a:buFont typeface="Barlow Condensed ExtraLight"/>
              <a:buNone/>
            </a:pPr>
            <a:r>
              <a:t/>
            </a:r>
            <a:endParaRPr i="1" sz="36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g246350c6e3d_0_11"/>
          <p:cNvPicPr preferRelativeResize="0"/>
          <p:nvPr/>
        </p:nvPicPr>
        <p:blipFill>
          <a:blip r:embed="rId3">
            <a:alphaModFix/>
          </a:blip>
          <a:stretch>
            <a:fillRect/>
          </a:stretch>
        </p:blipFill>
        <p:spPr>
          <a:xfrm>
            <a:off x="5181075" y="84600"/>
            <a:ext cx="3759877" cy="2819900"/>
          </a:xfrm>
          <a:prstGeom prst="rect">
            <a:avLst/>
          </a:prstGeom>
          <a:noFill/>
          <a:ln>
            <a:noFill/>
          </a:ln>
        </p:spPr>
      </p:pic>
      <p:sp>
        <p:nvSpPr>
          <p:cNvPr id="204" name="Google Shape;204;g246350c6e3d_0_11"/>
          <p:cNvSpPr txBox="1"/>
          <p:nvPr>
            <p:ph idx="1" type="body"/>
          </p:nvPr>
        </p:nvSpPr>
        <p:spPr>
          <a:xfrm>
            <a:off x="477325" y="1451000"/>
            <a:ext cx="4906800" cy="35853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Clr>
                <a:srgbClr val="24285D"/>
              </a:buClr>
              <a:buSzPts val="2400"/>
              <a:buFont typeface="Barlow Condensed"/>
              <a:buChar char="-"/>
            </a:pPr>
            <a:r>
              <a:rPr lang="en-US">
                <a:solidFill>
                  <a:srgbClr val="24285D"/>
                </a:solidFill>
                <a:latin typeface="Barlow Condensed"/>
                <a:ea typeface="Barlow Condensed"/>
                <a:cs typeface="Barlow Condensed"/>
                <a:sym typeface="Barlow Condensed"/>
              </a:rPr>
              <a:t>Viimsi Kool, 4. klass</a:t>
            </a:r>
            <a:endParaRPr>
              <a:solidFill>
                <a:srgbClr val="24285D"/>
              </a:solidFill>
              <a:latin typeface="Barlow Condensed"/>
              <a:ea typeface="Barlow Condensed"/>
              <a:cs typeface="Barlow Condensed"/>
              <a:sym typeface="Barlow Condensed"/>
            </a:endParaRPr>
          </a:p>
          <a:p>
            <a:pPr indent="-381000" lvl="0" marL="457200" rtl="0" algn="l">
              <a:spcBef>
                <a:spcPts val="0"/>
              </a:spcBef>
              <a:spcAft>
                <a:spcPts val="0"/>
              </a:spcAft>
              <a:buClr>
                <a:srgbClr val="24285D"/>
              </a:buClr>
              <a:buSzPts val="2400"/>
              <a:buFont typeface="Barlow Condensed"/>
              <a:buChar char="-"/>
            </a:pPr>
            <a:r>
              <a:rPr lang="en-US">
                <a:solidFill>
                  <a:srgbClr val="24285D"/>
                </a:solidFill>
                <a:latin typeface="Barlow Condensed"/>
                <a:ea typeface="Barlow Condensed"/>
                <a:cs typeface="Barlow Condensed"/>
                <a:sym typeface="Barlow Condensed"/>
              </a:rPr>
              <a:t>24 õpilast</a:t>
            </a:r>
            <a:endParaRPr>
              <a:solidFill>
                <a:srgbClr val="24285D"/>
              </a:solidFill>
              <a:latin typeface="Barlow Condensed"/>
              <a:ea typeface="Barlow Condensed"/>
              <a:cs typeface="Barlow Condensed"/>
              <a:sym typeface="Barlow Condensed"/>
            </a:endParaRPr>
          </a:p>
          <a:p>
            <a:pPr indent="-381000" lvl="0" marL="457200" rtl="0" algn="l">
              <a:spcBef>
                <a:spcPts val="0"/>
              </a:spcBef>
              <a:spcAft>
                <a:spcPts val="0"/>
              </a:spcAft>
              <a:buClr>
                <a:srgbClr val="24285D"/>
              </a:buClr>
              <a:buSzPts val="2400"/>
              <a:buFont typeface="Barlow Condensed"/>
              <a:buChar char="-"/>
            </a:pPr>
            <a:r>
              <a:rPr lang="en-US">
                <a:solidFill>
                  <a:srgbClr val="24285D"/>
                </a:solidFill>
                <a:latin typeface="Barlow Condensed"/>
                <a:ea typeface="Barlow Condensed"/>
                <a:cs typeface="Barlow Condensed"/>
                <a:sym typeface="Barlow Condensed"/>
              </a:rPr>
              <a:t>Lapsed said tutvuda roopilli, putkepilli, plokkflöödi, savivile ja pikkvilega</a:t>
            </a:r>
            <a:endParaRPr>
              <a:solidFill>
                <a:srgbClr val="24285D"/>
              </a:solidFill>
              <a:latin typeface="Barlow Condensed"/>
              <a:ea typeface="Barlow Condensed"/>
              <a:cs typeface="Barlow Condensed"/>
              <a:sym typeface="Barlow Condensed"/>
            </a:endParaRPr>
          </a:p>
          <a:p>
            <a:pPr indent="-381000" lvl="0" marL="457200" rtl="0" algn="l">
              <a:spcBef>
                <a:spcPts val="0"/>
              </a:spcBef>
              <a:spcAft>
                <a:spcPts val="0"/>
              </a:spcAft>
              <a:buClr>
                <a:srgbClr val="24285D"/>
              </a:buClr>
              <a:buSzPts val="2400"/>
              <a:buFont typeface="Barlow Condensed"/>
              <a:buChar char="-"/>
            </a:pPr>
            <a:r>
              <a:rPr lang="en-US">
                <a:solidFill>
                  <a:srgbClr val="24285D"/>
                </a:solidFill>
                <a:latin typeface="Barlow Condensed"/>
                <a:ea typeface="Barlow Condensed"/>
                <a:cs typeface="Barlow Condensed"/>
                <a:sym typeface="Barlow Condensed"/>
              </a:rPr>
              <a:t>Õpilased said endale koju kaasa putke- ja roopilli ning infovoldiku</a:t>
            </a:r>
            <a:endParaRPr>
              <a:solidFill>
                <a:srgbClr val="24285D"/>
              </a:solidFill>
              <a:latin typeface="Barlow Condensed"/>
              <a:ea typeface="Barlow Condensed"/>
              <a:cs typeface="Barlow Condensed"/>
              <a:sym typeface="Barlow Condensed"/>
            </a:endParaRPr>
          </a:p>
        </p:txBody>
      </p:sp>
      <p:sp>
        <p:nvSpPr>
          <p:cNvPr id="205" name="Google Shape;205;g246350c6e3d_0_11"/>
          <p:cNvSpPr txBox="1"/>
          <p:nvPr>
            <p:ph type="title"/>
          </p:nvPr>
        </p:nvSpPr>
        <p:spPr>
          <a:xfrm>
            <a:off x="477325" y="205700"/>
            <a:ext cx="3077700" cy="1245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t/>
            </a:r>
            <a:endParaRPr i="1" sz="3600">
              <a:solidFill>
                <a:srgbClr val="EC008B"/>
              </a:solidFill>
              <a:latin typeface="Barlow Condensed ExtraLight"/>
              <a:ea typeface="Barlow Condensed ExtraLight"/>
              <a:cs typeface="Barlow Condensed ExtraLight"/>
              <a:sym typeface="Barlow Condensed ExtraLight"/>
            </a:endParaRPr>
          </a:p>
          <a:p>
            <a:pPr indent="0" lvl="0" marL="0" rtl="0" algn="l">
              <a:lnSpc>
                <a:spcPct val="100000"/>
              </a:lnSpc>
              <a:spcBef>
                <a:spcPts val="0"/>
              </a:spcBef>
              <a:spcAft>
                <a:spcPts val="0"/>
              </a:spcAft>
              <a:buClr>
                <a:srgbClr val="EC008B"/>
              </a:buClr>
              <a:buSzPts val="4000"/>
              <a:buFont typeface="Barlow Condensed ExtraLight"/>
              <a:buNone/>
            </a:pPr>
            <a:r>
              <a:rPr i="1" lang="en-US" sz="3600">
                <a:solidFill>
                  <a:srgbClr val="EC008B"/>
                </a:solidFill>
                <a:latin typeface="Barlow Condensed ExtraLight"/>
                <a:ea typeface="Barlow Condensed ExtraLight"/>
                <a:cs typeface="Barlow Condensed ExtraLight"/>
                <a:sym typeface="Barlow Condensed ExtraLight"/>
              </a:rPr>
              <a:t>GRUPP 2 - viled ja vilepillid</a:t>
            </a:r>
            <a:endParaRPr i="1" sz="36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3f563f5cb2_0_12"/>
          <p:cNvSpPr txBox="1"/>
          <p:nvPr>
            <p:ph idx="1" type="body"/>
          </p:nvPr>
        </p:nvSpPr>
        <p:spPr>
          <a:xfrm>
            <a:off x="477325" y="1761150"/>
            <a:ext cx="2805900" cy="1379400"/>
          </a:xfrm>
          <a:prstGeom prst="rect">
            <a:avLst/>
          </a:prstGeom>
          <a:noFill/>
          <a:ln>
            <a:noFill/>
          </a:ln>
        </p:spPr>
        <p:txBody>
          <a:bodyPr anchorCtr="0" anchor="t" bIns="45700" lIns="91425" spcFirstLastPara="1" rIns="91425" wrap="square" tIns="45700">
            <a:noAutofit/>
          </a:bodyPr>
          <a:lstStyle/>
          <a:p>
            <a:pPr indent="-292100" lvl="0" marL="342900" rtl="0" algn="l">
              <a:lnSpc>
                <a:spcPct val="120000"/>
              </a:lnSpc>
              <a:spcBef>
                <a:spcPts val="1200"/>
              </a:spcBef>
              <a:spcAft>
                <a:spcPts val="0"/>
              </a:spcAft>
              <a:buClr>
                <a:schemeClr val="dk1"/>
              </a:buClr>
              <a:buSzPts val="1400"/>
              <a:buChar char="-"/>
            </a:pPr>
            <a:r>
              <a:rPr lang="en-US" sz="2200">
                <a:solidFill>
                  <a:srgbClr val="24285D"/>
                </a:solidFill>
                <a:latin typeface="Barlow Condensed"/>
                <a:ea typeface="Barlow Condensed"/>
                <a:cs typeface="Barlow Condensed"/>
                <a:sym typeface="Barlow Condensed"/>
              </a:rPr>
              <a:t>Vanalinna Hariduskolleegiumi 3.klass</a:t>
            </a:r>
            <a:endParaRPr/>
          </a:p>
          <a:p>
            <a:pPr indent="0" lvl="0" marL="0" rtl="0" algn="l">
              <a:lnSpc>
                <a:spcPct val="120000"/>
              </a:lnSpc>
              <a:spcBef>
                <a:spcPts val="1200"/>
              </a:spcBef>
              <a:spcAft>
                <a:spcPts val="0"/>
              </a:spcAft>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212" name="Google Shape;212;g23f563f5cb2_0_12"/>
          <p:cNvSpPr txBox="1"/>
          <p:nvPr>
            <p:ph type="title"/>
          </p:nvPr>
        </p:nvSpPr>
        <p:spPr>
          <a:xfrm>
            <a:off x="477325" y="205700"/>
            <a:ext cx="3077700" cy="1245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3600">
                <a:solidFill>
                  <a:srgbClr val="EC008B"/>
                </a:solidFill>
                <a:latin typeface="Barlow Condensed ExtraLight"/>
                <a:ea typeface="Barlow Condensed ExtraLight"/>
                <a:cs typeface="Barlow Condensed ExtraLight"/>
                <a:sym typeface="Barlow Condensed ExtraLight"/>
              </a:rPr>
              <a:t>GRUPP 3 - </a:t>
            </a:r>
            <a:endParaRPr i="1" sz="3600">
              <a:solidFill>
                <a:srgbClr val="EC008B"/>
              </a:solidFill>
              <a:latin typeface="Barlow Condensed ExtraLight"/>
              <a:ea typeface="Barlow Condensed ExtraLight"/>
              <a:cs typeface="Barlow Condensed ExtraLight"/>
              <a:sym typeface="Barlow Condensed ExtraLight"/>
            </a:endParaRPr>
          </a:p>
          <a:p>
            <a:pPr indent="0" lvl="0" marL="0" rtl="0" algn="l">
              <a:lnSpc>
                <a:spcPct val="100000"/>
              </a:lnSpc>
              <a:spcBef>
                <a:spcPts val="0"/>
              </a:spcBef>
              <a:spcAft>
                <a:spcPts val="0"/>
              </a:spcAft>
              <a:buClr>
                <a:srgbClr val="EC008B"/>
              </a:buClr>
              <a:buSzPts val="4000"/>
              <a:buFont typeface="Barlow Condensed ExtraLight"/>
              <a:buNone/>
            </a:pPr>
            <a:r>
              <a:rPr i="1" lang="en-US" sz="3600">
                <a:solidFill>
                  <a:srgbClr val="EC008B"/>
                </a:solidFill>
                <a:latin typeface="Barlow Condensed ExtraLight"/>
                <a:ea typeface="Barlow Condensed ExtraLight"/>
                <a:cs typeface="Barlow Condensed ExtraLight"/>
                <a:sym typeface="Barlow Condensed ExtraLight"/>
              </a:rPr>
              <a:t>näppekeelpillid</a:t>
            </a:r>
            <a:endParaRPr i="1" sz="3600">
              <a:solidFill>
                <a:srgbClr val="EC008B"/>
              </a:solidFill>
              <a:latin typeface="Barlow Condensed ExtraLight"/>
              <a:ea typeface="Barlow Condensed ExtraLight"/>
              <a:cs typeface="Barlow Condensed ExtraLight"/>
              <a:sym typeface="Barlow Condensed ExtraLight"/>
            </a:endParaRPr>
          </a:p>
        </p:txBody>
      </p:sp>
      <p:pic>
        <p:nvPicPr>
          <p:cNvPr id="213" name="Google Shape;213;g23f563f5cb2_0_12"/>
          <p:cNvPicPr preferRelativeResize="0"/>
          <p:nvPr/>
        </p:nvPicPr>
        <p:blipFill>
          <a:blip r:embed="rId3">
            <a:alphaModFix/>
          </a:blip>
          <a:stretch>
            <a:fillRect/>
          </a:stretch>
        </p:blipFill>
        <p:spPr>
          <a:xfrm>
            <a:off x="3339125" y="205700"/>
            <a:ext cx="5447327" cy="2452375"/>
          </a:xfrm>
          <a:prstGeom prst="rect">
            <a:avLst/>
          </a:prstGeom>
          <a:noFill/>
          <a:ln>
            <a:noFill/>
          </a:ln>
        </p:spPr>
      </p:pic>
      <p:sp>
        <p:nvSpPr>
          <p:cNvPr id="214" name="Google Shape;214;g23f563f5cb2_0_12"/>
          <p:cNvSpPr txBox="1"/>
          <p:nvPr>
            <p:ph idx="1" type="body"/>
          </p:nvPr>
        </p:nvSpPr>
        <p:spPr>
          <a:xfrm>
            <a:off x="540600" y="2571750"/>
            <a:ext cx="8309100" cy="12453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None/>
            </a:pPr>
            <a:r>
              <a:t/>
            </a:r>
            <a:endParaRPr sz="2200">
              <a:solidFill>
                <a:srgbClr val="24285D"/>
              </a:solidFill>
              <a:latin typeface="Barlow Condensed"/>
              <a:ea typeface="Barlow Condensed"/>
              <a:cs typeface="Barlow Condensed"/>
              <a:sym typeface="Barlow Condensed"/>
            </a:endParaRPr>
          </a:p>
          <a:p>
            <a:pPr indent="-311150" lvl="0" marL="285750" rtl="0" algn="l">
              <a:lnSpc>
                <a:spcPct val="120000"/>
              </a:lnSpc>
              <a:spcBef>
                <a:spcPts val="0"/>
              </a:spcBef>
              <a:spcAft>
                <a:spcPts val="0"/>
              </a:spcAft>
              <a:buClr>
                <a:schemeClr val="dk1"/>
              </a:buClr>
              <a:buSzPts val="2200"/>
              <a:buFont typeface="Barlow Condensed"/>
              <a:buChar char="-"/>
            </a:pPr>
            <a:r>
              <a:rPr lang="en-US" sz="2200">
                <a:solidFill>
                  <a:srgbClr val="24285D"/>
                </a:solidFill>
                <a:latin typeface="Barlow Condensed"/>
                <a:ea typeface="Barlow Condensed"/>
                <a:cs typeface="Barlow Condensed"/>
                <a:sym typeface="Barlow Condensed"/>
              </a:rPr>
              <a:t>Jõudsime reaalselt 24 lapse ja 1 õpetajani. Tagasiside põhjal ca 150 inimeseni.</a:t>
            </a:r>
            <a:endParaRPr sz="2200">
              <a:solidFill>
                <a:srgbClr val="24285D"/>
              </a:solidFill>
              <a:latin typeface="Barlow Condensed"/>
              <a:ea typeface="Barlow Condensed"/>
              <a:cs typeface="Barlow Condensed"/>
              <a:sym typeface="Barlow Condensed"/>
            </a:endParaRPr>
          </a:p>
          <a:p>
            <a:pPr indent="-311150" lvl="0" marL="285750" rtl="0" algn="l">
              <a:lnSpc>
                <a:spcPct val="120000"/>
              </a:lnSpc>
              <a:spcBef>
                <a:spcPts val="0"/>
              </a:spcBef>
              <a:spcAft>
                <a:spcPts val="0"/>
              </a:spcAft>
              <a:buClr>
                <a:schemeClr val="dk1"/>
              </a:buClr>
              <a:buSzPts val="2200"/>
              <a:buFont typeface="Barlow Condensed"/>
              <a:buChar char="-"/>
            </a:pPr>
            <a:r>
              <a:rPr lang="en-US" sz="2200">
                <a:solidFill>
                  <a:srgbClr val="24285D"/>
                </a:solidFill>
                <a:latin typeface="Barlow Condensed"/>
                <a:ea typeface="Barlow Condensed"/>
                <a:cs typeface="Barlow Condensed"/>
                <a:sym typeface="Barlow Condensed"/>
              </a:rPr>
              <a:t>Peale tunni läbiviimist saime vanematelt ja koolist positiivset tagasisidet tunni kohta.</a:t>
            </a:r>
            <a:endParaRPr>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45f816fbe2_1_7"/>
          <p:cNvSpPr txBox="1"/>
          <p:nvPr>
            <p:ph idx="1" type="body"/>
          </p:nvPr>
        </p:nvSpPr>
        <p:spPr>
          <a:xfrm>
            <a:off x="345075" y="1562100"/>
            <a:ext cx="8309100" cy="1866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1200"/>
              </a:spcBef>
              <a:spcAft>
                <a:spcPts val="0"/>
              </a:spcAft>
              <a:buClr>
                <a:schemeClr val="dk1"/>
              </a:buClr>
              <a:buSzPts val="2200"/>
              <a:buChar char="-"/>
            </a:pPr>
            <a:r>
              <a:rPr lang="en-US" sz="2200">
                <a:solidFill>
                  <a:srgbClr val="24285D"/>
                </a:solidFill>
                <a:latin typeface="Barlow Condensed"/>
                <a:ea typeface="Barlow Condensed"/>
                <a:cs typeface="Barlow Condensed"/>
                <a:sym typeface="Barlow Condensed"/>
              </a:rPr>
              <a:t>Pakkusime pillikogemust </a:t>
            </a:r>
            <a:endParaRPr sz="2200">
              <a:solidFill>
                <a:srgbClr val="24285D"/>
              </a:solidFill>
              <a:latin typeface="Barlow Condensed"/>
              <a:ea typeface="Barlow Condensed"/>
              <a:cs typeface="Barlow Condensed"/>
              <a:sym typeface="Barlow Condensed"/>
            </a:endParaRPr>
          </a:p>
          <a:p>
            <a:pPr indent="0" lvl="0" marL="0" rtl="0" algn="l">
              <a:lnSpc>
                <a:spcPct val="100000"/>
              </a:lnSpc>
              <a:spcBef>
                <a:spcPts val="1200"/>
              </a:spcBef>
              <a:spcAft>
                <a:spcPts val="0"/>
              </a:spcAft>
              <a:buNone/>
            </a:pPr>
            <a:r>
              <a:rPr lang="en-US" sz="2200">
                <a:solidFill>
                  <a:srgbClr val="24285D"/>
                </a:solidFill>
                <a:latin typeface="Barlow Condensed"/>
                <a:ea typeface="Barlow Condensed"/>
                <a:cs typeface="Barlow Condensed"/>
                <a:sym typeface="Barlow Condensed"/>
              </a:rPr>
              <a:t>      Kohila Gümnaasiumis (podhran e Iiri trumm), </a:t>
            </a:r>
            <a:endParaRPr sz="2200">
              <a:solidFill>
                <a:srgbClr val="24285D"/>
              </a:solidFill>
              <a:latin typeface="Barlow Condensed"/>
              <a:ea typeface="Barlow Condensed"/>
              <a:cs typeface="Barlow Condensed"/>
              <a:sym typeface="Barlow Condensed"/>
            </a:endParaRPr>
          </a:p>
          <a:p>
            <a:pPr indent="0" lvl="0" marL="0" rtl="0" algn="l">
              <a:lnSpc>
                <a:spcPct val="100000"/>
              </a:lnSpc>
              <a:spcBef>
                <a:spcPts val="1200"/>
              </a:spcBef>
              <a:spcAft>
                <a:spcPts val="0"/>
              </a:spcAft>
              <a:buNone/>
            </a:pPr>
            <a:r>
              <a:rPr lang="en-US" sz="2200">
                <a:solidFill>
                  <a:srgbClr val="24285D"/>
                </a:solidFill>
                <a:latin typeface="Barlow Condensed"/>
                <a:ea typeface="Barlow Condensed"/>
                <a:cs typeface="Barlow Condensed"/>
                <a:sym typeface="Barlow Condensed"/>
              </a:rPr>
              <a:t>      Viljandi Kaare Koolis (djembe e Aafrika trumm), </a:t>
            </a:r>
            <a:endParaRPr sz="2200">
              <a:solidFill>
                <a:srgbClr val="24285D"/>
              </a:solidFill>
              <a:latin typeface="Barlow Condensed"/>
              <a:ea typeface="Barlow Condensed"/>
              <a:cs typeface="Barlow Condensed"/>
              <a:sym typeface="Barlow Condensed"/>
            </a:endParaRPr>
          </a:p>
          <a:p>
            <a:pPr indent="0" lvl="0" marL="0" rtl="0" algn="l">
              <a:lnSpc>
                <a:spcPct val="100000"/>
              </a:lnSpc>
              <a:spcBef>
                <a:spcPts val="1200"/>
              </a:spcBef>
              <a:spcAft>
                <a:spcPts val="0"/>
              </a:spcAft>
              <a:buNone/>
            </a:pPr>
            <a:r>
              <a:rPr lang="en-US" sz="2200">
                <a:solidFill>
                  <a:srgbClr val="24285D"/>
                </a:solidFill>
                <a:latin typeface="Barlow Condensed"/>
                <a:ea typeface="Barlow Condensed"/>
                <a:cs typeface="Barlow Condensed"/>
                <a:sym typeface="Barlow Condensed"/>
              </a:rPr>
              <a:t>      Kallavere Keskkoolis (hangtumm, tamburiin).</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None/>
            </a:pPr>
            <a:r>
              <a:rPr lang="en-US" sz="2200">
                <a:solidFill>
                  <a:srgbClr val="24285D"/>
                </a:solidFill>
                <a:latin typeface="Barlow Condensed"/>
                <a:ea typeface="Barlow Condensed"/>
                <a:cs typeface="Barlow Condensed"/>
                <a:sym typeface="Barlow Condensed"/>
              </a:rPr>
              <a:t> </a:t>
            </a:r>
            <a:endParaRPr/>
          </a:p>
          <a:p>
            <a:pPr indent="0" lvl="0" marL="0" rtl="0" algn="l">
              <a:lnSpc>
                <a:spcPct val="120000"/>
              </a:lnSpc>
              <a:spcBef>
                <a:spcPts val="1200"/>
              </a:spcBef>
              <a:spcAft>
                <a:spcPts val="0"/>
              </a:spcAft>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221" name="Google Shape;221;g245f816fbe2_1_7"/>
          <p:cNvSpPr txBox="1"/>
          <p:nvPr>
            <p:ph type="title"/>
          </p:nvPr>
        </p:nvSpPr>
        <p:spPr>
          <a:xfrm>
            <a:off x="477325" y="506700"/>
            <a:ext cx="4094700" cy="725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3600">
                <a:solidFill>
                  <a:srgbClr val="EC008B"/>
                </a:solidFill>
                <a:latin typeface="Barlow Condensed ExtraLight"/>
                <a:ea typeface="Barlow Condensed ExtraLight"/>
                <a:cs typeface="Barlow Condensed ExtraLight"/>
                <a:sym typeface="Barlow Condensed ExtraLight"/>
              </a:rPr>
              <a:t>GRUPP 4 - löögiga pillid</a:t>
            </a:r>
            <a:endParaRPr i="1" sz="3600">
              <a:solidFill>
                <a:srgbClr val="EC008B"/>
              </a:solidFill>
              <a:latin typeface="Barlow Condensed ExtraLight"/>
              <a:ea typeface="Barlow Condensed ExtraLight"/>
              <a:cs typeface="Barlow Condensed ExtraLight"/>
              <a:sym typeface="Barlow Condensed ExtraLight"/>
            </a:endParaRPr>
          </a:p>
        </p:txBody>
      </p:sp>
      <p:sp>
        <p:nvSpPr>
          <p:cNvPr id="222" name="Google Shape;222;g245f816fbe2_1_7"/>
          <p:cNvSpPr txBox="1"/>
          <p:nvPr>
            <p:ph idx="1" type="body"/>
          </p:nvPr>
        </p:nvSpPr>
        <p:spPr>
          <a:xfrm>
            <a:off x="300825" y="3429000"/>
            <a:ext cx="8397600" cy="1476300"/>
          </a:xfrm>
          <a:prstGeom prst="rect">
            <a:avLst/>
          </a:prstGeom>
          <a:noFill/>
          <a:ln>
            <a:noFill/>
          </a:ln>
        </p:spPr>
        <p:txBody>
          <a:bodyPr anchorCtr="0" anchor="t" bIns="45700" lIns="91425" spcFirstLastPara="1" rIns="91425" wrap="square" tIns="45700">
            <a:noAutofit/>
          </a:bodyPr>
          <a:lstStyle/>
          <a:p>
            <a:pPr indent="-311150" lvl="0" marL="285750" rtl="0" algn="l">
              <a:lnSpc>
                <a:spcPct val="120000"/>
              </a:lnSpc>
              <a:spcBef>
                <a:spcPts val="0"/>
              </a:spcBef>
              <a:spcAft>
                <a:spcPts val="0"/>
              </a:spcAft>
              <a:buClr>
                <a:schemeClr val="dk1"/>
              </a:buClr>
              <a:buSzPts val="2200"/>
              <a:buFont typeface="Barlow Condensed"/>
              <a:buChar char="-"/>
            </a:pPr>
            <a:r>
              <a:rPr lang="en-US" sz="2200">
                <a:solidFill>
                  <a:srgbClr val="24285D"/>
                </a:solidFill>
                <a:latin typeface="Barlow Condensed"/>
                <a:ea typeface="Barlow Condensed"/>
                <a:cs typeface="Barlow Condensed"/>
                <a:sym typeface="Barlow Condensed"/>
              </a:rPr>
              <a:t>Jõudsime 41 toreda lapseni erinevates Eesti paikades.</a:t>
            </a:r>
            <a:endParaRPr sz="2200">
              <a:solidFill>
                <a:srgbClr val="24285D"/>
              </a:solidFill>
              <a:latin typeface="Barlow Condensed"/>
              <a:ea typeface="Barlow Condensed"/>
              <a:cs typeface="Barlow Condensed"/>
              <a:sym typeface="Barlow Condensed"/>
            </a:endParaRPr>
          </a:p>
          <a:p>
            <a:pPr indent="-311150" lvl="0" marL="285750" rtl="0" algn="l">
              <a:lnSpc>
                <a:spcPct val="120000"/>
              </a:lnSpc>
              <a:spcBef>
                <a:spcPts val="0"/>
              </a:spcBef>
              <a:spcAft>
                <a:spcPts val="0"/>
              </a:spcAft>
              <a:buClr>
                <a:schemeClr val="dk1"/>
              </a:buClr>
              <a:buSzPts val="2200"/>
              <a:buFont typeface="Barlow Condensed"/>
              <a:buChar char="-"/>
            </a:pPr>
            <a:r>
              <a:rPr lang="en-US" sz="2200">
                <a:solidFill>
                  <a:srgbClr val="24285D"/>
                </a:solidFill>
                <a:latin typeface="Barlow Condensed"/>
                <a:ea typeface="Barlow Condensed"/>
                <a:cs typeface="Barlow Condensed"/>
                <a:sym typeface="Barlow Condensed"/>
              </a:rPr>
              <a:t>Lisaks rääkisime tegemistest oma pereliikmetele, sõpradele, kolleegidele.</a:t>
            </a:r>
            <a:endParaRPr sz="2200">
              <a:solidFill>
                <a:srgbClr val="24285D"/>
              </a:solidFill>
              <a:latin typeface="Barlow Condensed"/>
              <a:ea typeface="Barlow Condensed"/>
              <a:cs typeface="Barlow Condensed"/>
              <a:sym typeface="Barlow Condensed"/>
            </a:endParaRPr>
          </a:p>
          <a:p>
            <a:pPr indent="0" lvl="0" marL="457200" rtl="0" algn="l">
              <a:lnSpc>
                <a:spcPct val="120000"/>
              </a:lnSpc>
              <a:spcBef>
                <a:spcPts val="0"/>
              </a:spcBef>
              <a:spcAft>
                <a:spcPts val="0"/>
              </a:spcAft>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pic>
        <p:nvPicPr>
          <p:cNvPr id="223" name="Google Shape;223;g245f816fbe2_1_7"/>
          <p:cNvPicPr preferRelativeResize="0"/>
          <p:nvPr/>
        </p:nvPicPr>
        <p:blipFill>
          <a:blip r:embed="rId3">
            <a:alphaModFix/>
          </a:blip>
          <a:stretch>
            <a:fillRect/>
          </a:stretch>
        </p:blipFill>
        <p:spPr>
          <a:xfrm>
            <a:off x="5325175" y="626100"/>
            <a:ext cx="3426325" cy="2569725"/>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3"/>
          <p:cNvSpPr txBox="1"/>
          <p:nvPr>
            <p:ph type="title"/>
          </p:nvPr>
        </p:nvSpPr>
        <p:spPr>
          <a:xfrm>
            <a:off x="1871899" y="1855077"/>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JÄRELDUSED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4"/>
          <p:cNvSpPr txBox="1"/>
          <p:nvPr>
            <p:ph idx="1" type="body"/>
          </p:nvPr>
        </p:nvSpPr>
        <p:spPr>
          <a:xfrm>
            <a:off x="477325" y="890975"/>
            <a:ext cx="6465600" cy="3696000"/>
          </a:xfrm>
          <a:prstGeom prst="rect">
            <a:avLst/>
          </a:prstGeom>
          <a:noFill/>
          <a:ln>
            <a:noFill/>
          </a:ln>
        </p:spPr>
        <p:txBody>
          <a:bodyPr anchorCtr="0" anchor="t" bIns="45700" lIns="91425" spcFirstLastPara="1" rIns="91425" wrap="square" tIns="45700">
            <a:noAutofit/>
          </a:bodyPr>
          <a:lstStyle/>
          <a:p>
            <a:pPr indent="-361950" lvl="0" marL="457200" rtl="0" algn="l">
              <a:lnSpc>
                <a:spcPct val="115000"/>
              </a:lnSpc>
              <a:spcBef>
                <a:spcPts val="0"/>
              </a:spcBef>
              <a:spcAft>
                <a:spcPts val="0"/>
              </a:spcAft>
              <a:buClr>
                <a:srgbClr val="24285D"/>
              </a:buClr>
              <a:buSzPts val="2100"/>
              <a:buFont typeface="Barlow Condensed"/>
              <a:buChar char="-"/>
            </a:pPr>
            <a:r>
              <a:rPr lang="en-US" sz="2100">
                <a:solidFill>
                  <a:srgbClr val="24285D"/>
                </a:solidFill>
                <a:latin typeface="Barlow Condensed"/>
                <a:ea typeface="Barlow Condensed"/>
                <a:cs typeface="Barlow Condensed"/>
                <a:sym typeface="Barlow Condensed"/>
              </a:rPr>
              <a:t>Eesmärgi saavutamine oleks võimalik koostöös temaatiliste keskustega, üheks näiteks on folkstuudio Piibar. See võimaldab õpilastel külastada keskusi ja uurida erinevaid pille ja pillide tausta.</a:t>
            </a:r>
            <a:endParaRPr sz="2100">
              <a:solidFill>
                <a:srgbClr val="24285D"/>
              </a:solidFill>
              <a:latin typeface="Barlow Condensed"/>
              <a:ea typeface="Barlow Condensed"/>
              <a:cs typeface="Barlow Condensed"/>
              <a:sym typeface="Barlow Condensed"/>
            </a:endParaRPr>
          </a:p>
          <a:p>
            <a:pPr indent="-361950" lvl="0" marL="457200" rtl="0" algn="l">
              <a:spcBef>
                <a:spcPts val="0"/>
              </a:spcBef>
              <a:spcAft>
                <a:spcPts val="0"/>
              </a:spcAft>
              <a:buClr>
                <a:srgbClr val="24285D"/>
              </a:buClr>
              <a:buSzPts val="2100"/>
              <a:buFont typeface="Barlow Condensed"/>
              <a:buChar char="-"/>
            </a:pPr>
            <a:r>
              <a:rPr lang="en-US" sz="2100">
                <a:solidFill>
                  <a:srgbClr val="24285D"/>
                </a:solidFill>
                <a:latin typeface="Barlow Condensed"/>
                <a:ea typeface="Barlow Condensed"/>
                <a:cs typeface="Barlow Condensed"/>
                <a:sym typeface="Barlow Condensed"/>
              </a:rPr>
              <a:t>Tunni ettevalmistamine on aeganõudev ja loov protsess</a:t>
            </a:r>
            <a:endParaRPr sz="2100">
              <a:solidFill>
                <a:srgbClr val="24285D"/>
              </a:solidFill>
              <a:latin typeface="Barlow Condensed"/>
              <a:ea typeface="Barlow Condensed"/>
              <a:cs typeface="Barlow Condensed"/>
              <a:sym typeface="Barlow Condensed"/>
            </a:endParaRPr>
          </a:p>
          <a:p>
            <a:pPr indent="-361950" lvl="0" marL="457200" rtl="0" algn="l">
              <a:spcBef>
                <a:spcPts val="0"/>
              </a:spcBef>
              <a:spcAft>
                <a:spcPts val="0"/>
              </a:spcAft>
              <a:buClr>
                <a:srgbClr val="24285D"/>
              </a:buClr>
              <a:buSzPts val="2100"/>
              <a:buFont typeface="Barlow Condensed"/>
              <a:buChar char="-"/>
            </a:pPr>
            <a:r>
              <a:rPr lang="en-US" sz="2100">
                <a:solidFill>
                  <a:srgbClr val="24285D"/>
                </a:solidFill>
                <a:latin typeface="Barlow Condensed"/>
                <a:ea typeface="Barlow Condensed"/>
                <a:cs typeface="Barlow Condensed"/>
                <a:sym typeface="Barlow Condensed"/>
              </a:rPr>
              <a:t>Rahvapillide tutvustamine on tänuväärt ettevõtmine, mis vajab järjepidevust</a:t>
            </a:r>
            <a:endParaRPr sz="2100">
              <a:solidFill>
                <a:srgbClr val="24285D"/>
              </a:solidFill>
              <a:latin typeface="Barlow Condensed"/>
              <a:ea typeface="Barlow Condensed"/>
              <a:cs typeface="Barlow Condensed"/>
              <a:sym typeface="Barlow Condensed"/>
            </a:endParaRPr>
          </a:p>
          <a:p>
            <a:pPr indent="-361950" lvl="0" marL="457200" rtl="0" algn="l">
              <a:spcBef>
                <a:spcPts val="0"/>
              </a:spcBef>
              <a:spcAft>
                <a:spcPts val="0"/>
              </a:spcAft>
              <a:buClr>
                <a:srgbClr val="24285D"/>
              </a:buClr>
              <a:buSzPts val="2100"/>
              <a:buFont typeface="Barlow Condensed"/>
              <a:buChar char="-"/>
            </a:pPr>
            <a:r>
              <a:rPr lang="en-US" sz="2100">
                <a:solidFill>
                  <a:srgbClr val="24285D"/>
                </a:solidFill>
                <a:latin typeface="Barlow Condensed"/>
                <a:ea typeface="Barlow Condensed"/>
                <a:cs typeface="Barlow Condensed"/>
                <a:sym typeface="Barlow Condensed"/>
              </a:rPr>
              <a:t>Õpilastele on vaja pille rohkem kättesaadavaks teha.</a:t>
            </a:r>
            <a:endParaRPr sz="21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235" name="Google Shape;235;p14"/>
          <p:cNvSpPr txBox="1"/>
          <p:nvPr>
            <p:ph type="title"/>
          </p:nvPr>
        </p:nvSpPr>
        <p:spPr>
          <a:xfrm>
            <a:off x="353130" y="-63031"/>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JÄRELDUSED</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36" name="Google Shape;236;p14"/>
          <p:cNvPicPr preferRelativeResize="0"/>
          <p:nvPr/>
        </p:nvPicPr>
        <p:blipFill rotWithShape="1">
          <a:blip r:embed="rId3">
            <a:alphaModFix/>
          </a:blip>
          <a:srcRect b="0" l="16667" r="16666" t="0"/>
          <a:stretch/>
        </p:blipFill>
        <p:spPr>
          <a:xfrm>
            <a:off x="6593216" y="-627034"/>
            <a:ext cx="6732000" cy="6732000"/>
          </a:xfrm>
          <a:prstGeom prst="ellipse">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5"/>
          <p:cNvSpPr/>
          <p:nvPr/>
        </p:nvSpPr>
        <p:spPr>
          <a:xfrm>
            <a:off x="763501" y="1341475"/>
            <a:ext cx="4306500" cy="3181200"/>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Clr>
                <a:srgbClr val="000000"/>
              </a:buClr>
              <a:buSzPts val="5000"/>
              <a:buFont typeface="Arial"/>
              <a:buNone/>
            </a:pPr>
            <a:r>
              <a:rPr b="0" i="1" lang="en-US" sz="5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r>
              <a:rPr b="0" i="1" lang="en-US" sz="8000" u="none" cap="none" strike="noStrike">
                <a:solidFill>
                  <a:srgbClr val="EC008B"/>
                </a:solidFill>
                <a:latin typeface="Barlow Condensed ExtraLight"/>
                <a:ea typeface="Barlow Condensed ExtraLight"/>
                <a:cs typeface="Barlow Condensed ExtraLight"/>
                <a:sym typeface="Barlow Condensed ExtraLight"/>
              </a:rPr>
              <a:t>TÄNAME KUULAMAST</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Clr>
                <a:srgbClr val="000000"/>
              </a:buClr>
              <a:buSzPts val="8000"/>
              <a:buFont typeface="Arial"/>
              <a:buNone/>
            </a:pPr>
            <a:r>
              <a:rPr b="0" i="1" lang="en-US" sz="8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ph idx="4294967295" type="subTitle"/>
          </p:nvPr>
        </p:nvSpPr>
        <p:spPr>
          <a:xfrm>
            <a:off x="573600" y="567300"/>
            <a:ext cx="4782000" cy="4412400"/>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Esindatud erialad: </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b="0" i="1" lang="en-US" sz="1800" u="none" cap="none" strike="noStrike">
                <a:solidFill>
                  <a:srgbClr val="002060"/>
                </a:solidFill>
                <a:latin typeface="Barlow Condensed"/>
                <a:ea typeface="Barlow Condensed"/>
                <a:cs typeface="Barlow Condensed"/>
                <a:sym typeface="Barlow Condensed"/>
              </a:rPr>
              <a:t>E</a:t>
            </a:r>
            <a:r>
              <a:rPr i="1" lang="en-US" sz="1800">
                <a:solidFill>
                  <a:srgbClr val="002060"/>
                </a:solidFill>
                <a:latin typeface="Barlow Condensed"/>
                <a:ea typeface="Barlow Condensed"/>
                <a:cs typeface="Barlow Condensed"/>
                <a:sym typeface="Barlow Condensed"/>
              </a:rPr>
              <a:t>RIPEDAGOOG-NÕUSTAJA, ERIPEDAGOOGIKA, EESTI FILOLOOGIA, SOTSIAALPEDAGOOGIKA, PSÜHHOLOOGIA, ALUSHARIDUSE PEDAGOOG, KASVATUSTEADUSED, AJALUGU, KUNSTITERAAPIAD, KLASSIÕPETAJA</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Juhendaja(-d): </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JAAGUP KIPPAR, PILLE KIPPAR, TIINA SELKE</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Koostööpartner (-id): </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HUVIKESKUS KULLO, PIIBARID, Vanalinna Hariduskolleegium, Viimsi Kool, Tallinna Ülikooli informaatika tudengid, Tallinna Tehnikagümnaasium, Kohila Gümnaasium, Kallavere Keskkool, Viljandi Kaare Kool</a:t>
            </a:r>
            <a:endParaRPr b="0" i="0" sz="2000" u="none" cap="none" strike="noStrike">
              <a:solidFill>
                <a:schemeClr val="dk1"/>
              </a:solidFill>
              <a:latin typeface="Times New Roman"/>
              <a:ea typeface="Times New Roman"/>
              <a:cs typeface="Times New Roman"/>
              <a:sym typeface="Times New Roman"/>
            </a:endParaRPr>
          </a:p>
          <a:p>
            <a:pPr indent="0" lvl="0" marL="0" marR="0" rtl="0" algn="l">
              <a:lnSpc>
                <a:spcPct val="120000"/>
              </a:lnSpc>
              <a:spcBef>
                <a:spcPts val="1000"/>
              </a:spcBef>
              <a:spcAft>
                <a:spcPts val="0"/>
              </a:spcAft>
              <a:buClr>
                <a:srgbClr val="9B002B"/>
              </a:buClr>
              <a:buSzPts val="2000"/>
              <a:buFont typeface="Merriweather Sans"/>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1e308a39516_0_0"/>
          <p:cNvSpPr txBox="1"/>
          <p:nvPr>
            <p:ph type="title"/>
          </p:nvPr>
        </p:nvSpPr>
        <p:spPr>
          <a:xfrm>
            <a:off x="628203" y="625298"/>
            <a:ext cx="4782000" cy="3849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EC008B"/>
                </a:solidFill>
                <a:latin typeface="Barlow Condensed"/>
                <a:ea typeface="Barlow Condensed"/>
                <a:cs typeface="Barlow Condensed"/>
                <a:sym typeface="Barlow Condensed"/>
              </a:rPr>
              <a:t>Allikad:</a:t>
            </a:r>
            <a:endParaRPr>
              <a:solidFill>
                <a:srgbClr val="EC008B"/>
              </a:solidFill>
              <a:latin typeface="Barlow Condensed"/>
              <a:ea typeface="Barlow Condensed"/>
              <a:cs typeface="Barlow Condensed"/>
              <a:sym typeface="Barlow Condensed"/>
            </a:endParaRPr>
          </a:p>
          <a:p>
            <a:pPr indent="0" lvl="0" marL="0" rtl="0" algn="just">
              <a:lnSpc>
                <a:spcPct val="100000"/>
              </a:lnSpc>
              <a:spcBef>
                <a:spcPts val="0"/>
              </a:spcBef>
              <a:spcAft>
                <a:spcPts val="0"/>
              </a:spcAft>
              <a:buNone/>
            </a:pPr>
            <a:r>
              <a:rPr i="1" lang="en-US" sz="1200">
                <a:solidFill>
                  <a:srgbClr val="002060"/>
                </a:solidFill>
                <a:latin typeface="Barlow Condensed"/>
                <a:ea typeface="Barlow Condensed"/>
                <a:cs typeface="Barlow Condensed"/>
                <a:sym typeface="Barlow Condensed"/>
              </a:rPr>
              <a:t>Caulfield, J., &amp; Woods, T. (s.a.). Experiential learning: Exploring its long-term impact on socially responsible behavior. Journal of the Scholarship of Teaching and Learning, 13(2), 18.</a:t>
            </a:r>
            <a:endParaRPr i="1" sz="1200">
              <a:solidFill>
                <a:srgbClr val="002060"/>
              </a:solidFill>
              <a:latin typeface="Barlow Condensed"/>
              <a:ea typeface="Barlow Condensed"/>
              <a:cs typeface="Barlow Condensed"/>
              <a:sym typeface="Barlow Condensed"/>
            </a:endParaRPr>
          </a:p>
          <a:p>
            <a:pPr indent="0" lvl="0" marL="0" rtl="0" algn="l">
              <a:lnSpc>
                <a:spcPct val="100000"/>
              </a:lnSpc>
              <a:spcBef>
                <a:spcPts val="600"/>
              </a:spcBef>
              <a:spcAft>
                <a:spcPts val="0"/>
              </a:spcAft>
              <a:buNone/>
            </a:pPr>
            <a:r>
              <a:rPr i="1" lang="en-US" sz="1200">
                <a:solidFill>
                  <a:srgbClr val="002060"/>
                </a:solidFill>
                <a:latin typeface="Barlow Condensed"/>
                <a:ea typeface="Barlow Condensed"/>
                <a:cs typeface="Barlow Condensed"/>
                <a:sym typeface="Barlow Condensed"/>
              </a:rPr>
              <a:t>Demirtaş, E., &amp; Üstün, H. (2023). Evaluation of Social Intelligence and Communication Skills Levels in terms of Music Education. International Journal of Education and Literacy Studies, 11(1), 185–193.</a:t>
            </a:r>
            <a:r>
              <a:rPr i="1" lang="en-US" sz="1200">
                <a:solidFill>
                  <a:srgbClr val="002060"/>
                </a:solidFill>
                <a:uFill>
                  <a:noFill/>
                </a:uFill>
                <a:latin typeface="Barlow Condensed"/>
                <a:ea typeface="Barlow Condensed"/>
                <a:cs typeface="Barlow Condensed"/>
                <a:sym typeface="Barlow Condensed"/>
                <a:hlinkClick r:id="rId3">
                  <a:extLst>
                    <a:ext uri="{A12FA001-AC4F-418D-AE19-62706E023703}">
                      <ahyp:hlinkClr val="tx"/>
                    </a:ext>
                  </a:extLst>
                </a:hlinkClick>
              </a:rPr>
              <a:t> </a:t>
            </a:r>
            <a:r>
              <a:rPr i="1" lang="en-US" sz="1200" u="sng">
                <a:solidFill>
                  <a:srgbClr val="002060"/>
                </a:solidFill>
                <a:latin typeface="Barlow Condensed"/>
                <a:ea typeface="Barlow Condensed"/>
                <a:cs typeface="Barlow Condensed"/>
                <a:sym typeface="Barlow Condensed"/>
                <a:hlinkClick r:id="rId4">
                  <a:extLst>
                    <a:ext uri="{A12FA001-AC4F-418D-AE19-62706E023703}">
                      <ahyp:hlinkClr val="tx"/>
                    </a:ext>
                  </a:extLst>
                </a:hlinkClick>
              </a:rPr>
              <a:t>https://doi.org/10.7575/aiac.ijels.v.11n.1p.185</a:t>
            </a:r>
            <a:endParaRPr i="1" sz="1200" u="sng">
              <a:solidFill>
                <a:srgbClr val="002060"/>
              </a:solidFill>
              <a:latin typeface="Barlow Condensed"/>
              <a:ea typeface="Barlow Condensed"/>
              <a:cs typeface="Barlow Condensed"/>
              <a:sym typeface="Barlow Condensed"/>
            </a:endParaRPr>
          </a:p>
          <a:p>
            <a:pPr indent="9525" lvl="0" marL="0" rtl="0" algn="l">
              <a:spcBef>
                <a:spcPts val="0"/>
              </a:spcBef>
              <a:spcAft>
                <a:spcPts val="0"/>
              </a:spcAft>
              <a:buNone/>
            </a:pPr>
            <a:r>
              <a:t/>
            </a:r>
            <a:endParaRPr i="1" sz="1200">
              <a:solidFill>
                <a:srgbClr val="002060"/>
              </a:solidFill>
              <a:latin typeface="Barlow Condensed"/>
              <a:ea typeface="Barlow Condensed"/>
              <a:cs typeface="Barlow Condensed"/>
              <a:sym typeface="Barlow Condensed"/>
            </a:endParaRPr>
          </a:p>
          <a:p>
            <a:pPr indent="9525" lvl="0" marL="0" rtl="0" algn="l">
              <a:spcBef>
                <a:spcPts val="0"/>
              </a:spcBef>
              <a:spcAft>
                <a:spcPts val="0"/>
              </a:spcAft>
              <a:buNone/>
            </a:pPr>
            <a:r>
              <a:rPr i="1" lang="en-US" sz="1200">
                <a:solidFill>
                  <a:srgbClr val="002060"/>
                </a:solidFill>
                <a:latin typeface="Barlow Condensed"/>
                <a:ea typeface="Barlow Condensed"/>
                <a:cs typeface="Barlow Condensed"/>
                <a:sym typeface="Barlow Condensed"/>
              </a:rPr>
              <a:t>Gzibovskis, T., &amp; Marnauza, M. (2012). Development of Young Adults’ Fine Motor Skills when Learning to Play Percussion Instruments. Music Education Research, 14(3), 365–380.</a:t>
            </a:r>
            <a:endParaRPr i="1" sz="1200">
              <a:solidFill>
                <a:srgbClr val="002060"/>
              </a:solidFill>
              <a:latin typeface="Barlow Condensed"/>
              <a:ea typeface="Barlow Condensed"/>
              <a:cs typeface="Barlow Condensed"/>
              <a:sym typeface="Barlow Condensed"/>
            </a:endParaRPr>
          </a:p>
          <a:p>
            <a:pPr indent="0" lvl="0" marL="0" rtl="0" algn="l">
              <a:spcBef>
                <a:spcPts val="0"/>
              </a:spcBef>
              <a:spcAft>
                <a:spcPts val="0"/>
              </a:spcAft>
              <a:buNone/>
            </a:pPr>
            <a:r>
              <a:t/>
            </a:r>
            <a:endParaRPr i="1" sz="1200">
              <a:solidFill>
                <a:srgbClr val="002060"/>
              </a:solidFill>
              <a:latin typeface="Barlow Condensed"/>
              <a:ea typeface="Barlow Condensed"/>
              <a:cs typeface="Barlow Condensed"/>
              <a:sym typeface="Barlow Condensed"/>
            </a:endParaRPr>
          </a:p>
          <a:p>
            <a:pPr indent="0" lvl="0" marL="0" rtl="0" algn="just">
              <a:spcBef>
                <a:spcPts val="0"/>
              </a:spcBef>
              <a:spcAft>
                <a:spcPts val="600"/>
              </a:spcAft>
              <a:buNone/>
            </a:pPr>
            <a:r>
              <a:t/>
            </a:r>
            <a:endParaRPr i="1" sz="1200">
              <a:solidFill>
                <a:srgbClr val="002060"/>
              </a:solidFill>
              <a:latin typeface="Barlow Condensed"/>
              <a:ea typeface="Barlow Condensed"/>
              <a:cs typeface="Barlow Condensed"/>
              <a:sym typeface="Barlow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4"/>
          <p:cNvSpPr txBox="1"/>
          <p:nvPr>
            <p:ph type="title"/>
          </p:nvPr>
        </p:nvSpPr>
        <p:spPr>
          <a:xfrm>
            <a:off x="1749525" y="478800"/>
            <a:ext cx="7141800" cy="3906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b="1" lang="en-US" sz="2100">
                <a:solidFill>
                  <a:srgbClr val="EC008B"/>
                </a:solidFill>
                <a:latin typeface="Barlow Condensed"/>
                <a:ea typeface="Barlow Condensed"/>
                <a:cs typeface="Barlow Condensed"/>
                <a:sym typeface="Barlow Condensed"/>
              </a:rPr>
              <a:t>PROBLEEM</a:t>
            </a:r>
            <a:r>
              <a:rPr lang="en-US" sz="2100">
                <a:solidFill>
                  <a:srgbClr val="EC008B"/>
                </a:solidFill>
                <a:latin typeface="Barlow Condensed ExtraLight"/>
                <a:ea typeface="Barlow Condensed ExtraLight"/>
                <a:cs typeface="Barlow Condensed ExtraLight"/>
                <a:sym typeface="Barlow Condensed ExtraLight"/>
              </a:rPr>
              <a:t>: Üldhariduskoolide õpilastel ei ole piisavalt võimalusi </a:t>
            </a:r>
            <a:r>
              <a:rPr lang="en-US" sz="2100">
                <a:solidFill>
                  <a:srgbClr val="EC008B"/>
                </a:solidFill>
                <a:latin typeface="Barlow Condensed ExtraLight"/>
                <a:ea typeface="Barlow Condensed ExtraLight"/>
                <a:cs typeface="Barlow Condensed ExtraLight"/>
                <a:sym typeface="Barlow Condensed ExtraLight"/>
              </a:rPr>
              <a:t>pillidega </a:t>
            </a:r>
            <a:r>
              <a:rPr lang="en-US" sz="2100">
                <a:solidFill>
                  <a:srgbClr val="EC008B"/>
                </a:solidFill>
                <a:latin typeface="Barlow Condensed ExtraLight"/>
                <a:ea typeface="Barlow Condensed ExtraLight"/>
                <a:cs typeface="Barlow Condensed ExtraLight"/>
                <a:sym typeface="Barlow Condensed ExtraLight"/>
              </a:rPr>
              <a:t>praktiliselt tutvuda.</a:t>
            </a:r>
            <a:endParaRPr sz="2100">
              <a:latin typeface="Barlow Condensed ExtraLight"/>
              <a:ea typeface="Barlow Condensed ExtraLight"/>
              <a:cs typeface="Barlow Condensed ExtraLight"/>
              <a:sym typeface="Barlow Condensed ExtraLight"/>
            </a:endParaRPr>
          </a:p>
          <a:p>
            <a:pPr indent="0" lvl="0" marL="0" rtl="0" algn="l">
              <a:lnSpc>
                <a:spcPct val="100000"/>
              </a:lnSpc>
              <a:spcBef>
                <a:spcPts val="0"/>
              </a:spcBef>
              <a:spcAft>
                <a:spcPts val="0"/>
              </a:spcAft>
              <a:buClr>
                <a:srgbClr val="EC008B"/>
              </a:buClr>
              <a:buSzPts val="4000"/>
              <a:buFont typeface="Barlow Condensed ExtraLight"/>
              <a:buNone/>
            </a:pPr>
            <a:r>
              <a:t/>
            </a:r>
            <a:endParaRPr sz="2100">
              <a:solidFill>
                <a:srgbClr val="EC008B"/>
              </a:solidFill>
              <a:latin typeface="Barlow Condensed ExtraLight"/>
              <a:ea typeface="Barlow Condensed ExtraLight"/>
              <a:cs typeface="Barlow Condensed ExtraLight"/>
              <a:sym typeface="Barlow Condensed ExtraLight"/>
            </a:endParaRPr>
          </a:p>
          <a:p>
            <a:pPr indent="0" lvl="0" marL="0" rtl="0" algn="l">
              <a:lnSpc>
                <a:spcPct val="100000"/>
              </a:lnSpc>
              <a:spcBef>
                <a:spcPts val="0"/>
              </a:spcBef>
              <a:spcAft>
                <a:spcPts val="0"/>
              </a:spcAft>
              <a:buClr>
                <a:srgbClr val="EC008B"/>
              </a:buClr>
              <a:buSzPts val="4000"/>
              <a:buFont typeface="Barlow Condensed ExtraLight"/>
              <a:buNone/>
            </a:pPr>
            <a:r>
              <a:rPr b="1" lang="en-US" sz="2100">
                <a:solidFill>
                  <a:srgbClr val="EC008B"/>
                </a:solidFill>
                <a:latin typeface="Barlow Condensed"/>
                <a:ea typeface="Barlow Condensed"/>
                <a:cs typeface="Barlow Condensed"/>
                <a:sym typeface="Barlow Condensed"/>
              </a:rPr>
              <a:t>OLULISUS</a:t>
            </a:r>
            <a:r>
              <a:rPr lang="en-US" sz="2100">
                <a:solidFill>
                  <a:srgbClr val="EC008B"/>
                </a:solidFill>
                <a:latin typeface="Barlow Condensed ExtraLight"/>
                <a:ea typeface="Barlow Condensed ExtraLight"/>
                <a:cs typeface="Barlow Condensed ExtraLight"/>
                <a:sym typeface="Barlow Condensed ExtraLight"/>
              </a:rPr>
              <a:t>: </a:t>
            </a:r>
            <a:r>
              <a:rPr lang="en-US" sz="2100">
                <a:latin typeface="Barlow Condensed ExtraLight"/>
                <a:ea typeface="Barlow Condensed ExtraLight"/>
                <a:cs typeface="Barlow Condensed ExtraLight"/>
                <a:sym typeface="Barlow Condensed ExtraLight"/>
              </a:rPr>
              <a:t>Harva kasutatavaid instrumente ei pea tingimata kool endale soetama. Neid on võimalik kasutada ka temaatilistes keskustes. Kullo folkstuudio Piibar valmistub lisaks rahvapillidele pakkuma võimalust õpilastel uurida enamikku kooliprogrammis käsitletavaid pille nii muusikalisest, füüsikalisest kui ajalooliskultuurilisest suunast.</a:t>
            </a:r>
            <a:endParaRPr sz="2100">
              <a:latin typeface="Barlow Condensed ExtraLight"/>
              <a:ea typeface="Barlow Condensed ExtraLight"/>
              <a:cs typeface="Barlow Condensed ExtraLight"/>
              <a:sym typeface="Barlow Condensed ExtraLight"/>
            </a:endParaRPr>
          </a:p>
          <a:p>
            <a:pPr indent="0" lvl="0" marL="0" rtl="0" algn="l">
              <a:lnSpc>
                <a:spcPct val="100000"/>
              </a:lnSpc>
              <a:spcBef>
                <a:spcPts val="0"/>
              </a:spcBef>
              <a:spcAft>
                <a:spcPts val="0"/>
              </a:spcAft>
              <a:buClr>
                <a:srgbClr val="EC008B"/>
              </a:buClr>
              <a:buSzPts val="4000"/>
              <a:buFont typeface="Barlow Condensed ExtraLight"/>
              <a:buNone/>
            </a:pPr>
            <a:br>
              <a:rPr lang="en-US" sz="2100">
                <a:solidFill>
                  <a:srgbClr val="EC008B"/>
                </a:solidFill>
                <a:latin typeface="Barlow Condensed ExtraLight"/>
                <a:ea typeface="Barlow Condensed ExtraLight"/>
                <a:cs typeface="Barlow Condensed ExtraLight"/>
                <a:sym typeface="Barlow Condensed ExtraLight"/>
              </a:rPr>
            </a:br>
            <a:r>
              <a:rPr b="1" lang="en-US" sz="2100">
                <a:solidFill>
                  <a:srgbClr val="EC008B"/>
                </a:solidFill>
                <a:latin typeface="Barlow Condensed"/>
                <a:ea typeface="Barlow Condensed"/>
                <a:cs typeface="Barlow Condensed"/>
                <a:sym typeface="Barlow Condensed"/>
              </a:rPr>
              <a:t>EESMÄRK</a:t>
            </a:r>
            <a:r>
              <a:rPr lang="en-US" sz="2100">
                <a:solidFill>
                  <a:srgbClr val="EC008B"/>
                </a:solidFill>
                <a:latin typeface="Barlow Condensed ExtraLight"/>
                <a:ea typeface="Barlow Condensed ExtraLight"/>
                <a:cs typeface="Barlow Condensed ExtraLight"/>
                <a:sym typeface="Barlow Condensed ExtraLight"/>
              </a:rPr>
              <a:t>: </a:t>
            </a:r>
            <a:r>
              <a:rPr lang="en-US" sz="2100">
                <a:latin typeface="Barlow Condensed ExtraLight"/>
                <a:ea typeface="Barlow Condensed ExtraLight"/>
                <a:cs typeface="Barlow Condensed ExtraLight"/>
                <a:sym typeface="Barlow Condensed ExtraLight"/>
              </a:rPr>
              <a:t>Töötada välja moodus, kuidas üldhariduskoolide õpilased saavad  pillidega paremini tutvuda.</a:t>
            </a:r>
            <a:endParaRPr sz="2100">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idx="1" type="body"/>
          </p:nvPr>
        </p:nvSpPr>
        <p:spPr>
          <a:xfrm>
            <a:off x="477325" y="1203925"/>
            <a:ext cx="7756200" cy="42564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0"/>
              </a:spcBef>
              <a:spcAft>
                <a:spcPts val="0"/>
              </a:spcAft>
              <a:buClr>
                <a:schemeClr val="dk1"/>
              </a:buClr>
              <a:buSzPts val="2200"/>
              <a:buFont typeface="Barlow Condensed"/>
              <a:buChar char="-"/>
            </a:pPr>
            <a:r>
              <a:rPr i="1" lang="en-US" sz="2200">
                <a:solidFill>
                  <a:srgbClr val="EC008B"/>
                </a:solidFill>
                <a:latin typeface="Barlow Condensed"/>
                <a:ea typeface="Barlow Condensed"/>
                <a:cs typeface="Barlow Condensed"/>
                <a:sym typeface="Barlow Condensed"/>
              </a:rPr>
              <a:t>Üldhariduskoolide õpilastel ei ole piisavalt võimalusi pillidega praktiliselt tutvuda.</a:t>
            </a:r>
            <a:endParaRPr sz="2200">
              <a:solidFill>
                <a:srgbClr val="24285D"/>
              </a:solidFill>
              <a:highlight>
                <a:schemeClr val="lt1"/>
              </a:highlight>
              <a:latin typeface="Barlow Condensed"/>
              <a:ea typeface="Barlow Condensed"/>
              <a:cs typeface="Barlow Condensed"/>
              <a:sym typeface="Barlow Condensed"/>
            </a:endParaRPr>
          </a:p>
          <a:p>
            <a:pPr indent="-368300" lvl="0" marL="457200" rtl="0" algn="l">
              <a:lnSpc>
                <a:spcPct val="100000"/>
              </a:lnSpc>
              <a:spcBef>
                <a:spcPts val="0"/>
              </a:spcBef>
              <a:spcAft>
                <a:spcPts val="0"/>
              </a:spcAft>
              <a:buClr>
                <a:schemeClr val="dk1"/>
              </a:buClr>
              <a:buSzPts val="2200"/>
              <a:buFont typeface="Arial"/>
              <a:buChar char="-"/>
            </a:pPr>
            <a:r>
              <a:rPr lang="en-US" sz="2200">
                <a:solidFill>
                  <a:srgbClr val="24285D"/>
                </a:solidFill>
                <a:highlight>
                  <a:schemeClr val="lt1"/>
                </a:highlight>
                <a:latin typeface="Barlow Condensed"/>
                <a:ea typeface="Barlow Condensed"/>
                <a:cs typeface="Barlow Condensed"/>
                <a:sym typeface="Barlow Condensed"/>
              </a:rPr>
              <a:t>Praegu ei ole üldhariduskoolide õpilastel piisavalt praktilisi võimalusi pillidega tutvuda, mis on osa õppekavast. See piirab õpilaste teadmisi pillidest. Koolidel pole enamasti vajalikke instrumente, mis võimaldaksid õpilastel pille lähemalt uurida.</a:t>
            </a:r>
            <a:endParaRPr sz="2200">
              <a:solidFill>
                <a:srgbClr val="24285D"/>
              </a:solidFill>
              <a:highlight>
                <a:schemeClr val="lt1"/>
              </a:highlight>
              <a:latin typeface="Barlow Condensed"/>
              <a:ea typeface="Barlow Condensed"/>
              <a:cs typeface="Barlow Condensed"/>
              <a:sym typeface="Barlow Condensed"/>
            </a:endParaRPr>
          </a:p>
          <a:p>
            <a:pPr indent="-368300" lvl="0" marL="457200" rtl="0" algn="l">
              <a:lnSpc>
                <a:spcPct val="100000"/>
              </a:lnSpc>
              <a:spcBef>
                <a:spcPts val="0"/>
              </a:spcBef>
              <a:spcAft>
                <a:spcPts val="0"/>
              </a:spcAft>
              <a:buClr>
                <a:schemeClr val="dk1"/>
              </a:buClr>
              <a:buSzPts val="2200"/>
              <a:buFont typeface="Arial"/>
              <a:buChar char="-"/>
            </a:pPr>
            <a:r>
              <a:rPr lang="en-US" sz="2200">
                <a:solidFill>
                  <a:srgbClr val="24285D"/>
                </a:solidFill>
                <a:highlight>
                  <a:schemeClr val="lt1"/>
                </a:highlight>
                <a:latin typeface="Barlow Condensed"/>
                <a:ea typeface="Barlow Condensed"/>
                <a:cs typeface="Barlow Condensed"/>
                <a:sym typeface="Barlow Condensed"/>
              </a:rPr>
              <a:t>Piiratud võimalused võivad takistada õpilaste huvi pillide vastu See võib piirata õpilaste laiemat arusaamist muusikast ja selle ajaloost.</a:t>
            </a:r>
            <a:endParaRPr sz="2200">
              <a:solidFill>
                <a:srgbClr val="24285D"/>
              </a:solidFill>
              <a:highlight>
                <a:schemeClr val="lt1"/>
              </a:highlight>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39" name="Google Shape;139;p5"/>
          <p:cNvSpPr txBox="1"/>
          <p:nvPr>
            <p:ph type="title"/>
          </p:nvPr>
        </p:nvSpPr>
        <p:spPr>
          <a:xfrm>
            <a:off x="484525" y="386702"/>
            <a:ext cx="3452100" cy="81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PROBLEEM</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idx="1" type="body"/>
          </p:nvPr>
        </p:nvSpPr>
        <p:spPr>
          <a:xfrm>
            <a:off x="280625" y="993675"/>
            <a:ext cx="7923900" cy="33969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Clr>
                <a:srgbClr val="24285D"/>
              </a:buClr>
              <a:buSzPts val="2800"/>
              <a:buFont typeface="Barlow Condensed"/>
              <a:buChar char="-"/>
            </a:pPr>
            <a:r>
              <a:rPr lang="en-US" sz="2800">
                <a:solidFill>
                  <a:srgbClr val="24285D"/>
                </a:solidFill>
                <a:latin typeface="Barlow Condensed"/>
                <a:ea typeface="Barlow Condensed"/>
                <a:cs typeface="Barlow Condensed"/>
                <a:sym typeface="Barlow Condensed"/>
              </a:rPr>
              <a:t>Võimaldada üldhariduskoolide õpilastel paremini tutvuda õppekavas käsitletud pillidega</a:t>
            </a:r>
            <a:endParaRPr sz="2800">
              <a:solidFill>
                <a:srgbClr val="24285D"/>
              </a:solidFill>
              <a:latin typeface="Barlow Condensed"/>
              <a:ea typeface="Barlow Condensed"/>
              <a:cs typeface="Barlow Condensed"/>
              <a:sym typeface="Barlow Condensed"/>
            </a:endParaRPr>
          </a:p>
          <a:p>
            <a:pPr indent="-406400" lvl="0" marL="457200" rtl="0" algn="l">
              <a:spcBef>
                <a:spcPts val="1200"/>
              </a:spcBef>
              <a:spcAft>
                <a:spcPts val="0"/>
              </a:spcAft>
              <a:buClr>
                <a:srgbClr val="24285D"/>
              </a:buClr>
              <a:buSzPts val="2800"/>
              <a:buFont typeface="Barlow Condensed"/>
              <a:buChar char="-"/>
            </a:pPr>
            <a:r>
              <a:rPr lang="en-US" sz="2800">
                <a:solidFill>
                  <a:srgbClr val="24285D"/>
                </a:solidFill>
                <a:latin typeface="Barlow Condensed"/>
                <a:ea typeface="Barlow Condensed"/>
                <a:cs typeface="Barlow Condensed"/>
                <a:sym typeface="Barlow Condensed"/>
              </a:rPr>
              <a:t>Panustada Eesti haridussüsteemi loodud ja läbi proovitud pillikogemust pakkuvate tunnikavadega </a:t>
            </a:r>
            <a:endParaRPr sz="2800">
              <a:solidFill>
                <a:srgbClr val="24285D"/>
              </a:solidFill>
              <a:latin typeface="Barlow Condensed"/>
              <a:ea typeface="Barlow Condensed"/>
              <a:cs typeface="Barlow Condensed"/>
              <a:sym typeface="Barlow Condensed"/>
            </a:endParaRPr>
          </a:p>
          <a:p>
            <a:pPr indent="-406400" lvl="0" marL="457200" rtl="0" algn="l">
              <a:spcBef>
                <a:spcPts val="1200"/>
              </a:spcBef>
              <a:spcAft>
                <a:spcPts val="0"/>
              </a:spcAft>
              <a:buClr>
                <a:srgbClr val="24285D"/>
              </a:buClr>
              <a:buSzPts val="2800"/>
              <a:buFont typeface="Barlow Condensed"/>
              <a:buChar char="-"/>
            </a:pPr>
            <a:r>
              <a:rPr lang="en-US" sz="2800">
                <a:solidFill>
                  <a:srgbClr val="24285D"/>
                </a:solidFill>
                <a:latin typeface="Barlow Condensed"/>
                <a:ea typeface="Barlow Condensed"/>
                <a:cs typeface="Barlow Condensed"/>
                <a:sym typeface="Barlow Condensed"/>
              </a:rPr>
              <a:t>Temaatiliste materjalide valmistamine veebilehestiku koostamiseks https://piibar.kullo.edu.ee/pillikogemus/</a:t>
            </a:r>
            <a:endParaRPr sz="2900">
              <a:solidFill>
                <a:srgbClr val="24285D"/>
              </a:solidFill>
              <a:latin typeface="Barlow Condensed"/>
              <a:ea typeface="Barlow Condensed"/>
              <a:cs typeface="Barlow Condensed"/>
              <a:sym typeface="Barlow Condensed"/>
            </a:endParaRPr>
          </a:p>
        </p:txBody>
      </p:sp>
      <p:sp>
        <p:nvSpPr>
          <p:cNvPr id="146" name="Google Shape;146;p6"/>
          <p:cNvSpPr txBox="1"/>
          <p:nvPr>
            <p:ph type="title"/>
          </p:nvPr>
        </p:nvSpPr>
        <p:spPr>
          <a:xfrm>
            <a:off x="477330" y="-6"/>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PROJEKTI EESMÄRK</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2119406" y="1848202"/>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RAKENDATUD TEGEVUSED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8"/>
          <p:cNvSpPr txBox="1"/>
          <p:nvPr>
            <p:ph idx="1" type="body"/>
          </p:nvPr>
        </p:nvSpPr>
        <p:spPr>
          <a:xfrm>
            <a:off x="236250" y="993600"/>
            <a:ext cx="7719300" cy="3474000"/>
          </a:xfrm>
          <a:prstGeom prst="rect">
            <a:avLst/>
          </a:prstGeom>
          <a:noFill/>
          <a:ln>
            <a:noFill/>
          </a:ln>
        </p:spPr>
        <p:txBody>
          <a:bodyPr anchorCtr="0" anchor="t" bIns="45700" lIns="91425" spcFirstLastPara="1" rIns="91425" wrap="square" tIns="45700">
            <a:noAutofit/>
          </a:bodyPr>
          <a:lstStyle/>
          <a:p>
            <a:pPr indent="-355600" lvl="0" marL="457200" rtl="0" algn="l">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Kommunikatsioon kooli ja haridusasutustega</a:t>
            </a:r>
            <a:endParaRPr sz="2000">
              <a:solidFill>
                <a:srgbClr val="24285D"/>
              </a:solidFill>
              <a:latin typeface="Barlow Condensed"/>
              <a:ea typeface="Barlow Condensed"/>
              <a:cs typeface="Barlow Condensed"/>
              <a:sym typeface="Barlow Condensed"/>
            </a:endParaRPr>
          </a:p>
          <a:p>
            <a:pPr indent="-355600" lvl="0" marL="457200" rtl="0" algn="l">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Pillide kohta materjali</a:t>
            </a:r>
            <a:r>
              <a:rPr lang="en-US" sz="2000">
                <a:solidFill>
                  <a:srgbClr val="24285D"/>
                </a:solidFill>
                <a:latin typeface="Barlow Condensed"/>
                <a:ea typeface="Barlow Condensed"/>
                <a:cs typeface="Barlow Condensed"/>
                <a:sym typeface="Barlow Condensed"/>
              </a:rPr>
              <a:t> kogumine, analüüs </a:t>
            </a:r>
            <a:endParaRPr sz="2000">
              <a:solidFill>
                <a:srgbClr val="24285D"/>
              </a:solidFill>
              <a:latin typeface="Barlow Condensed"/>
              <a:ea typeface="Barlow Condensed"/>
              <a:cs typeface="Barlow Condensed"/>
              <a:sym typeface="Barlow Condensed"/>
            </a:endParaRPr>
          </a:p>
          <a:p>
            <a:pPr indent="-355600" lvl="0" marL="457200" rtl="0" algn="l">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Pillide tutvumisvõimaluste välja selgitmine</a:t>
            </a:r>
            <a:endParaRPr sz="2000">
              <a:solidFill>
                <a:srgbClr val="24285D"/>
              </a:solidFill>
              <a:latin typeface="Barlow Condensed"/>
              <a:ea typeface="Barlow Condensed"/>
              <a:cs typeface="Barlow Condensed"/>
              <a:sym typeface="Barlow Condensed"/>
            </a:endParaRPr>
          </a:p>
          <a:p>
            <a:pPr indent="-355600" lvl="0" marL="457200" rtl="0" algn="l">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Tunnikavade koostamine</a:t>
            </a:r>
            <a:endParaRPr sz="2000">
              <a:solidFill>
                <a:srgbClr val="24285D"/>
              </a:solidFill>
              <a:latin typeface="Barlow Condensed"/>
              <a:ea typeface="Barlow Condensed"/>
              <a:cs typeface="Barlow Condensed"/>
              <a:sym typeface="Barlow Condensed"/>
            </a:endParaRPr>
          </a:p>
          <a:p>
            <a:pPr indent="-355600" lvl="0" marL="457200" rtl="0" algn="l">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Pillide meisterdamine</a:t>
            </a:r>
            <a:endParaRPr sz="2000">
              <a:solidFill>
                <a:srgbClr val="24285D"/>
              </a:solidFill>
              <a:latin typeface="Barlow Condensed"/>
              <a:ea typeface="Barlow Condensed"/>
              <a:cs typeface="Barlow Condensed"/>
              <a:sym typeface="Barlow Condensed"/>
            </a:endParaRPr>
          </a:p>
          <a:p>
            <a:pPr indent="-355600" lvl="0" marL="457200" rtl="0" algn="l">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Tundide läbiviimine üldhariduskoolides</a:t>
            </a:r>
            <a:endParaRPr sz="2000">
              <a:solidFill>
                <a:srgbClr val="24285D"/>
              </a:solidFill>
              <a:latin typeface="Barlow Condensed"/>
              <a:ea typeface="Barlow Condensed"/>
              <a:cs typeface="Barlow Condensed"/>
              <a:sym typeface="Barlow Condensed"/>
            </a:endParaRPr>
          </a:p>
          <a:p>
            <a:pPr indent="-355600" lvl="0" marL="457200" rtl="0" algn="l">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Läbiviidud tundide analüüs</a:t>
            </a:r>
            <a:r>
              <a:rPr lang="en-US" sz="2000">
                <a:solidFill>
                  <a:srgbClr val="24285D"/>
                </a:solidFill>
                <a:latin typeface="Barlow Condensed"/>
                <a:ea typeface="Barlow Condensed"/>
                <a:cs typeface="Barlow Condensed"/>
                <a:sym typeface="Barlow Condensed"/>
              </a:rPr>
              <a:t>  </a:t>
            </a:r>
            <a:endParaRPr sz="2000">
              <a:solidFill>
                <a:srgbClr val="24285D"/>
              </a:solidFill>
              <a:latin typeface="Barlow Condensed"/>
              <a:ea typeface="Barlow Condensed"/>
              <a:cs typeface="Barlow Condensed"/>
              <a:sym typeface="Barlow Condensed"/>
            </a:endParaRPr>
          </a:p>
          <a:p>
            <a:pPr indent="-355600" lvl="0" marL="457200" rtl="0" algn="l">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Näidistundide ja pilli helide salvestamine</a:t>
            </a:r>
            <a:endParaRPr sz="2000">
              <a:solidFill>
                <a:srgbClr val="24285D"/>
              </a:solidFill>
              <a:latin typeface="Barlow Condensed"/>
              <a:ea typeface="Barlow Condensed"/>
              <a:cs typeface="Barlow Condensed"/>
              <a:sym typeface="Barlow Condensed"/>
            </a:endParaRPr>
          </a:p>
          <a:p>
            <a:pPr indent="0" lvl="0" marL="457200" rtl="0" algn="l">
              <a:spcBef>
                <a:spcPts val="1200"/>
              </a:spcBef>
              <a:spcAft>
                <a:spcPts val="0"/>
              </a:spcAft>
              <a:buNone/>
            </a:pPr>
            <a:r>
              <a:t/>
            </a:r>
            <a:endParaRPr b="1" sz="2000"/>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158" name="Google Shape;158;p8"/>
          <p:cNvSpPr txBox="1"/>
          <p:nvPr>
            <p:ph type="title"/>
          </p:nvPr>
        </p:nvSpPr>
        <p:spPr>
          <a:xfrm>
            <a:off x="319655" y="39594"/>
            <a:ext cx="44625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TEGEVUS</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3f563f5cb2_0_7"/>
          <p:cNvSpPr txBox="1"/>
          <p:nvPr>
            <p:ph type="title"/>
          </p:nvPr>
        </p:nvSpPr>
        <p:spPr>
          <a:xfrm>
            <a:off x="1990800" y="265775"/>
            <a:ext cx="7153200" cy="754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n-US" sz="3800">
                <a:solidFill>
                  <a:srgbClr val="EC008B"/>
                </a:solidFill>
                <a:latin typeface="Barlow Condensed ExtraLight"/>
                <a:ea typeface="Barlow Condensed ExtraLight"/>
                <a:cs typeface="Barlow Condensed ExtraLight"/>
                <a:sym typeface="Barlow Condensed ExtraLight"/>
              </a:rPr>
              <a:t>INTERDISTSIPLINAARSUS</a:t>
            </a:r>
            <a:endParaRPr sz="3800">
              <a:solidFill>
                <a:srgbClr val="EC008B"/>
              </a:solidFill>
              <a:latin typeface="Barlow Condensed ExtraLight"/>
              <a:ea typeface="Barlow Condensed ExtraLight"/>
              <a:cs typeface="Barlow Condensed ExtraLight"/>
              <a:sym typeface="Barlow Condensed ExtraLight"/>
            </a:endParaRPr>
          </a:p>
        </p:txBody>
      </p:sp>
      <p:sp>
        <p:nvSpPr>
          <p:cNvPr id="164" name="Google Shape;164;g23f563f5cb2_0_7"/>
          <p:cNvSpPr txBox="1"/>
          <p:nvPr>
            <p:ph type="title"/>
          </p:nvPr>
        </p:nvSpPr>
        <p:spPr>
          <a:xfrm>
            <a:off x="1858700" y="1533300"/>
            <a:ext cx="6797700" cy="2962800"/>
          </a:xfrm>
          <a:prstGeom prst="rect">
            <a:avLst/>
          </a:prstGeom>
          <a:noFill/>
          <a:ln>
            <a:noFill/>
          </a:ln>
        </p:spPr>
        <p:txBody>
          <a:bodyPr anchorCtr="0" anchor="b" bIns="45700" lIns="91425" spcFirstLastPara="1" rIns="91425" wrap="square" tIns="45700">
            <a:noAutofit/>
          </a:bodyPr>
          <a:lstStyle/>
          <a:p>
            <a:pPr indent="-342900" lvl="0" marL="457200" rtl="0" algn="l">
              <a:lnSpc>
                <a:spcPct val="100000"/>
              </a:lnSpc>
              <a:spcBef>
                <a:spcPts val="0"/>
              </a:spcBef>
              <a:spcAft>
                <a:spcPts val="0"/>
              </a:spcAft>
              <a:buClr>
                <a:srgbClr val="24285D"/>
              </a:buClr>
              <a:buSzPts val="1800"/>
              <a:buFont typeface="Barlow Condensed ExtraLight"/>
              <a:buChar char="●"/>
            </a:pPr>
            <a:r>
              <a:rPr lang="en-US" sz="3100">
                <a:solidFill>
                  <a:srgbClr val="24285D"/>
                </a:solidFill>
                <a:latin typeface="Barlow Condensed ExtraLight"/>
                <a:ea typeface="Barlow Condensed ExtraLight"/>
                <a:cs typeface="Barlow Condensed ExtraLight"/>
                <a:sym typeface="Barlow Condensed ExtraLight"/>
              </a:rPr>
              <a:t>Seotud üldhariduskooli õppeainetega. Iga õpetaja saab pilli kaudu anda edasi oma õppeainet.</a:t>
            </a:r>
            <a:endParaRPr sz="3100">
              <a:solidFill>
                <a:srgbClr val="24285D"/>
              </a:solidFill>
              <a:latin typeface="Barlow Condensed ExtraLight"/>
              <a:ea typeface="Barlow Condensed ExtraLight"/>
              <a:cs typeface="Barlow Condensed ExtraLight"/>
              <a:sym typeface="Barlow Condensed ExtraLight"/>
            </a:endParaRPr>
          </a:p>
          <a:p>
            <a:pPr indent="-342900" lvl="0" marL="457200" rtl="0" algn="l">
              <a:lnSpc>
                <a:spcPct val="100000"/>
              </a:lnSpc>
              <a:spcBef>
                <a:spcPts val="0"/>
              </a:spcBef>
              <a:spcAft>
                <a:spcPts val="0"/>
              </a:spcAft>
              <a:buClr>
                <a:srgbClr val="24285D"/>
              </a:buClr>
              <a:buSzPts val="1800"/>
              <a:buFont typeface="Barlow Condensed ExtraLight"/>
              <a:buChar char="●"/>
            </a:pPr>
            <a:r>
              <a:rPr lang="en-US" sz="3100">
                <a:solidFill>
                  <a:srgbClr val="24285D"/>
                </a:solidFill>
                <a:latin typeface="Barlow Condensed ExtraLight"/>
                <a:ea typeface="Barlow Condensed ExtraLight"/>
                <a:cs typeface="Barlow Condensed ExtraLight"/>
                <a:sym typeface="Barlow Condensed ExtraLight"/>
              </a:rPr>
              <a:t>Tugimeeskonnad koolis.</a:t>
            </a:r>
            <a:endParaRPr sz="3100">
              <a:solidFill>
                <a:srgbClr val="24285D"/>
              </a:solidFill>
              <a:latin typeface="Barlow Condensed ExtraLight"/>
              <a:ea typeface="Barlow Condensed ExtraLight"/>
              <a:cs typeface="Barlow Condensed ExtraLight"/>
              <a:sym typeface="Barlow Condensed ExtraLight"/>
            </a:endParaRPr>
          </a:p>
          <a:p>
            <a:pPr indent="-342900" lvl="0" marL="457200" rtl="0" algn="l">
              <a:lnSpc>
                <a:spcPct val="100000"/>
              </a:lnSpc>
              <a:spcBef>
                <a:spcPts val="0"/>
              </a:spcBef>
              <a:spcAft>
                <a:spcPts val="0"/>
              </a:spcAft>
              <a:buClr>
                <a:srgbClr val="24285D"/>
              </a:buClr>
              <a:buSzPts val="1800"/>
              <a:buFont typeface="Barlow Condensed ExtraLight"/>
              <a:buChar char="●"/>
            </a:pPr>
            <a:r>
              <a:rPr lang="en-US" sz="3100">
                <a:solidFill>
                  <a:srgbClr val="24285D"/>
                </a:solidFill>
                <a:latin typeface="Barlow Condensed ExtraLight"/>
                <a:ea typeface="Barlow Condensed ExtraLight"/>
                <a:cs typeface="Barlow Condensed ExtraLight"/>
                <a:sym typeface="Barlow Condensed ExtraLight"/>
              </a:rPr>
              <a:t>Iga Tallinna Ülikooli üliõpilane saab anda oma panuse kooliõpilaste muusikahariduse täiendamisse läbi oma konkreetse eriala.</a:t>
            </a:r>
            <a:endParaRPr sz="3100">
              <a:solidFill>
                <a:srgbClr val="24285D"/>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type="title"/>
          </p:nvPr>
        </p:nvSpPr>
        <p:spPr>
          <a:xfrm>
            <a:off x="1704125" y="314575"/>
            <a:ext cx="7153200" cy="754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n-US" sz="3800">
                <a:solidFill>
                  <a:srgbClr val="EC008B"/>
                </a:solidFill>
                <a:latin typeface="Barlow Condensed ExtraLight"/>
                <a:ea typeface="Barlow Condensed ExtraLight"/>
                <a:cs typeface="Barlow Condensed ExtraLight"/>
                <a:sym typeface="Barlow Condensed ExtraLight"/>
              </a:rPr>
              <a:t>TEADUSPÕHISUS  </a:t>
            </a:r>
            <a:endParaRPr sz="3800">
              <a:solidFill>
                <a:srgbClr val="EC008B"/>
              </a:solidFill>
              <a:latin typeface="Barlow Condensed ExtraLight"/>
              <a:ea typeface="Barlow Condensed ExtraLight"/>
              <a:cs typeface="Barlow Condensed ExtraLight"/>
              <a:sym typeface="Barlow Condensed ExtraLight"/>
            </a:endParaRPr>
          </a:p>
        </p:txBody>
      </p:sp>
      <p:sp>
        <p:nvSpPr>
          <p:cNvPr id="170" name="Google Shape;170;p9"/>
          <p:cNvSpPr txBox="1"/>
          <p:nvPr>
            <p:ph type="title"/>
          </p:nvPr>
        </p:nvSpPr>
        <p:spPr>
          <a:xfrm>
            <a:off x="1569150" y="1386675"/>
            <a:ext cx="7383900" cy="2759700"/>
          </a:xfrm>
          <a:prstGeom prst="rect">
            <a:avLst/>
          </a:prstGeom>
          <a:noFill/>
          <a:ln>
            <a:noFill/>
          </a:ln>
        </p:spPr>
        <p:txBody>
          <a:bodyPr anchorCtr="0" anchor="b" bIns="45700" lIns="91425" spcFirstLastPara="1" rIns="91425" wrap="square" tIns="45700">
            <a:noAutofit/>
          </a:bodyPr>
          <a:lstStyle/>
          <a:p>
            <a:pPr indent="-355600" lvl="0" marL="457200" rtl="0" algn="l">
              <a:lnSpc>
                <a:spcPct val="100000"/>
              </a:lnSpc>
              <a:spcBef>
                <a:spcPts val="0"/>
              </a:spcBef>
              <a:spcAft>
                <a:spcPts val="0"/>
              </a:spcAft>
              <a:buClr>
                <a:srgbClr val="24285D"/>
              </a:buClr>
              <a:buSzPts val="2000"/>
              <a:buFont typeface="Barlow Condensed"/>
              <a:buChar char="●"/>
            </a:pPr>
            <a:r>
              <a:rPr i="0" lang="en-US" sz="2000">
                <a:solidFill>
                  <a:srgbClr val="24285D"/>
                </a:solidFill>
                <a:latin typeface="Barlow Condensed"/>
                <a:ea typeface="Barlow Condensed"/>
                <a:cs typeface="Barlow Condensed"/>
                <a:sym typeface="Barlow Condensed"/>
              </a:rPr>
              <a:t>Praktiline kogemus aitab kinnistada teoreetilisi kogemusi - praktiline kogemus annab teoreetilistele teadmistele toetuse (</a:t>
            </a:r>
            <a:r>
              <a:rPr i="0" lang="en-US" sz="1200">
                <a:solidFill>
                  <a:srgbClr val="24285D"/>
                </a:solidFill>
                <a:latin typeface="Barlow Condensed"/>
                <a:ea typeface="Barlow Condensed"/>
                <a:cs typeface="Barlow Condensed"/>
                <a:sym typeface="Barlow Condensed"/>
              </a:rPr>
              <a:t> </a:t>
            </a:r>
            <a:r>
              <a:rPr i="0" lang="en-US" sz="2000">
                <a:solidFill>
                  <a:srgbClr val="24285D"/>
                </a:solidFill>
                <a:latin typeface="Barlow Condensed"/>
                <a:ea typeface="Barlow Condensed"/>
                <a:cs typeface="Barlow Condensed"/>
                <a:sym typeface="Barlow Condensed"/>
              </a:rPr>
              <a:t>Caulfield &amp; Woods, 2013).  </a:t>
            </a:r>
            <a:endParaRPr i="0" sz="2000">
              <a:solidFill>
                <a:srgbClr val="24285D"/>
              </a:solidFill>
              <a:latin typeface="Barlow Condensed"/>
              <a:ea typeface="Barlow Condensed"/>
              <a:cs typeface="Barlow Condensed"/>
              <a:sym typeface="Barlow Condensed"/>
            </a:endParaRPr>
          </a:p>
          <a:p>
            <a:pPr indent="-355600" lvl="0" marL="457200" rtl="0" algn="l">
              <a:lnSpc>
                <a:spcPct val="100000"/>
              </a:lnSpc>
              <a:spcBef>
                <a:spcPts val="0"/>
              </a:spcBef>
              <a:spcAft>
                <a:spcPts val="0"/>
              </a:spcAft>
              <a:buClr>
                <a:srgbClr val="24285D"/>
              </a:buClr>
              <a:buSzPts val="2000"/>
              <a:buFont typeface="Barlow Condensed"/>
              <a:buChar char="●"/>
            </a:pPr>
            <a:r>
              <a:rPr i="0" lang="en-US" sz="2000">
                <a:solidFill>
                  <a:srgbClr val="24285D"/>
                </a:solidFill>
                <a:latin typeface="Barlow Condensed"/>
                <a:ea typeface="Barlow Condensed"/>
                <a:cs typeface="Barlow Condensed"/>
                <a:sym typeface="Barlow Condensed"/>
              </a:rPr>
              <a:t>Pillimäng on peenmotoorne tegevus, mis võib kompenseerida koolides käsitsi kirjutamise vähenemise (Gzibovskis &amp; Marnauza, 2012). Lisaks tutvutakse erinevate pillide juures vajaliku koordinatsiooniga.</a:t>
            </a:r>
            <a:endParaRPr i="0" sz="2000">
              <a:solidFill>
                <a:srgbClr val="24285D"/>
              </a:solidFill>
              <a:latin typeface="Barlow Condensed"/>
              <a:ea typeface="Barlow Condensed"/>
              <a:cs typeface="Barlow Condensed"/>
              <a:sym typeface="Barlow Condensed"/>
            </a:endParaRPr>
          </a:p>
          <a:p>
            <a:pPr indent="-355600" lvl="0" marL="457200" rtl="0" algn="l">
              <a:lnSpc>
                <a:spcPct val="100000"/>
              </a:lnSpc>
              <a:spcBef>
                <a:spcPts val="0"/>
              </a:spcBef>
              <a:spcAft>
                <a:spcPts val="0"/>
              </a:spcAft>
              <a:buClr>
                <a:srgbClr val="24285D"/>
              </a:buClr>
              <a:buSzPts val="2000"/>
              <a:buFont typeface="Barlow Condensed"/>
              <a:buChar char="●"/>
            </a:pPr>
            <a:r>
              <a:rPr i="0" lang="en-US" sz="2000">
                <a:solidFill>
                  <a:srgbClr val="24285D"/>
                </a:solidFill>
                <a:latin typeface="Barlow Condensed"/>
                <a:ea typeface="Barlow Condensed"/>
                <a:cs typeface="Barlow Condensed"/>
                <a:sym typeface="Barlow Condensed"/>
              </a:rPr>
              <a:t>Pillimäng arendab sotsiaalseid oskusi - õpetab kuulama ennast ja teisi (Demirtaş, &amp; Üstün, 2023).</a:t>
            </a:r>
            <a:endParaRPr i="0" sz="2000">
              <a:solidFill>
                <a:srgbClr val="24285D"/>
              </a:solidFill>
              <a:latin typeface="Barlow Condensed"/>
              <a:ea typeface="Barlow Condensed"/>
              <a:cs typeface="Barlow Condensed"/>
              <a:sym typeface="Barlow Condensed"/>
            </a:endParaRPr>
          </a:p>
          <a:p>
            <a:pPr indent="0" lvl="0" marL="457200" rtl="0" algn="l">
              <a:lnSpc>
                <a:spcPct val="100000"/>
              </a:lnSpc>
              <a:spcBef>
                <a:spcPts val="0"/>
              </a:spcBef>
              <a:spcAft>
                <a:spcPts val="0"/>
              </a:spcAft>
              <a:buNone/>
            </a:pPr>
            <a:r>
              <a:t/>
            </a:r>
            <a:endParaRPr i="0" sz="2000">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Greta Raidma</dc:creator>
</cp:coreProperties>
</file>