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Barlow Condensed ExtraLight"/>
      <p:regular r:id="rId26"/>
      <p:bold r:id="rId27"/>
      <p:italic r:id="rId28"/>
      <p:boldItalic r:id="rId29"/>
    </p:embeddedFont>
    <p:embeddedFont>
      <p:font typeface="Barlow Condensed Medium"/>
      <p:regular r:id="rId30"/>
      <p:bold r:id="rId31"/>
      <p:italic r:id="rId32"/>
      <p:boldItalic r:id="rId33"/>
    </p:embeddedFont>
    <p:embeddedFont>
      <p:font typeface="Barlow Condensed"/>
      <p:regular r:id="rId34"/>
      <p:bold r:id="rId35"/>
      <p:italic r:id="rId36"/>
      <p:boldItalic r:id="rId37"/>
    </p:embeddedFont>
    <p:embeddedFont>
      <p:font typeface="EB Garamond"/>
      <p:regular r:id="rId38"/>
      <p:bold r:id="rId39"/>
      <p:italic r:id="rId40"/>
      <p:boldItalic r:id="rId41"/>
    </p:embeddedFont>
    <p:embeddedFont>
      <p:font typeface="Barlow Condensed Ligh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r:id="rId46" roundtripDataSignature="AMtx7mha+6KGx2vaE8eNGgcWcfWBmd9s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italic.fntdata"/><Relationship Id="rId20" Type="http://schemas.openxmlformats.org/officeDocument/2006/relationships/slide" Target="slides/slide15.xml"/><Relationship Id="rId42" Type="http://schemas.openxmlformats.org/officeDocument/2006/relationships/font" Target="fonts/BarlowCondensedLight-regular.fntdata"/><Relationship Id="rId41" Type="http://schemas.openxmlformats.org/officeDocument/2006/relationships/font" Target="fonts/EBGaramond-boldItalic.fntdata"/><Relationship Id="rId22" Type="http://schemas.openxmlformats.org/officeDocument/2006/relationships/slide" Target="slides/slide17.xml"/><Relationship Id="rId44" Type="http://schemas.openxmlformats.org/officeDocument/2006/relationships/font" Target="fonts/BarlowCondensedLight-italic.fntdata"/><Relationship Id="rId21" Type="http://schemas.openxmlformats.org/officeDocument/2006/relationships/slide" Target="slides/slide16.xml"/><Relationship Id="rId43" Type="http://schemas.openxmlformats.org/officeDocument/2006/relationships/font" Target="fonts/BarlowCondensedLight-bold.fntdata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font" Target="fonts/BarlowCondensed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ExtraLight-regular.fntdata"/><Relationship Id="rId25" Type="http://schemas.openxmlformats.org/officeDocument/2006/relationships/slide" Target="slides/slide20.xml"/><Relationship Id="rId28" Type="http://schemas.openxmlformats.org/officeDocument/2006/relationships/font" Target="fonts/BarlowCondensedExtraLight-italic.fntdata"/><Relationship Id="rId27" Type="http://schemas.openxmlformats.org/officeDocument/2006/relationships/font" Target="fonts/BarlowCondensedExtra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Extra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Medium-bold.fntdata"/><Relationship Id="rId30" Type="http://schemas.openxmlformats.org/officeDocument/2006/relationships/font" Target="fonts/BarlowCondensedMedium-regular.fntdata"/><Relationship Id="rId11" Type="http://schemas.openxmlformats.org/officeDocument/2006/relationships/slide" Target="slides/slide6.xml"/><Relationship Id="rId33" Type="http://schemas.openxmlformats.org/officeDocument/2006/relationships/font" Target="fonts/BarlowCondensed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BarlowCondensedMedium-italic.fntdata"/><Relationship Id="rId13" Type="http://schemas.openxmlformats.org/officeDocument/2006/relationships/slide" Target="slides/slide8.xml"/><Relationship Id="rId35" Type="http://schemas.openxmlformats.org/officeDocument/2006/relationships/font" Target="fonts/BarlowCondensed-bold.fntdata"/><Relationship Id="rId12" Type="http://schemas.openxmlformats.org/officeDocument/2006/relationships/slide" Target="slides/slide7.xml"/><Relationship Id="rId34" Type="http://schemas.openxmlformats.org/officeDocument/2006/relationships/font" Target="fonts/BarlowCondensed-regular.fntdata"/><Relationship Id="rId15" Type="http://schemas.openxmlformats.org/officeDocument/2006/relationships/slide" Target="slides/slide10.xml"/><Relationship Id="rId37" Type="http://schemas.openxmlformats.org/officeDocument/2006/relationships/font" Target="fonts/BarlowCondensed-boldItalic.fntdata"/><Relationship Id="rId14" Type="http://schemas.openxmlformats.org/officeDocument/2006/relationships/slide" Target="slides/slide9.xml"/><Relationship Id="rId36" Type="http://schemas.openxmlformats.org/officeDocument/2006/relationships/font" Target="fonts/BarlowCondensed-italic.fntdata"/><Relationship Id="rId17" Type="http://schemas.openxmlformats.org/officeDocument/2006/relationships/slide" Target="slides/slide12.xml"/><Relationship Id="rId39" Type="http://schemas.openxmlformats.org/officeDocument/2006/relationships/font" Target="fonts/EBGaramond-bold.fntdata"/><Relationship Id="rId16" Type="http://schemas.openxmlformats.org/officeDocument/2006/relationships/slide" Target="slides/slide11.xml"/><Relationship Id="rId38" Type="http://schemas.openxmlformats.org/officeDocument/2006/relationships/font" Target="fonts/EBGaramon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3af0bb0f2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e3af0bb0f2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e3af0bb0f2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3af0bb0f2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e3af0bb0f2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1e3af0bb0f2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3af0bb0f2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e3af0bb0f2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e3af0bb0f2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17" name="Google Shape;21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25" name="Google Shape;22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37" name="Google Shape;23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e3af0bb0f2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1e3af0bb0f2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49" name="Google Shape;249;g1e3af0bb0f2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3af0bb0f2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1e3af0bb0f2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54" name="Google Shape;154;g1e3af0bb0f2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3af0bb0f2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1e3af0bb0f2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1e3af0bb0f2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3af0bb0f2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e3af0bb0f2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67" name="Google Shape;167;g1e3af0bb0f2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75" name="Google Shape;17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3af0bb0f2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e3af0bb0f2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e3af0bb0f2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6" name="Google Shape;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7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17"/>
          <p:cNvSpPr txBox="1"/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idx="1" type="body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b="0" i="1" sz="38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29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9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9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9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30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1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1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31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>
            <p:ph idx="1" type="body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3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 txBox="1"/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" type="body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5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/>
          <p:nvPr>
            <p:ph idx="2" type="pic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6"/>
          <p:cNvSpPr txBox="1"/>
          <p:nvPr>
            <p:ph idx="1" type="body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/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41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41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41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41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41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41"/>
          <p:cNvSpPr txBox="1"/>
          <p:nvPr>
            <p:ph idx="1" type="body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41"/>
          <p:cNvSpPr txBox="1"/>
          <p:nvPr>
            <p:ph idx="8" type="body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1"/>
          <p:cNvSpPr txBox="1"/>
          <p:nvPr>
            <p:ph idx="9" type="body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3" type="body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1"/>
          <p:cNvSpPr txBox="1"/>
          <p:nvPr>
            <p:ph idx="14" type="body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1"/>
          <p:cNvSpPr txBox="1"/>
          <p:nvPr>
            <p:ph idx="15" type="body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1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0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20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" name="Google Shape;37;p22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1" name="Google Shape;41;p23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4" name="Google Shape;44;p24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.png" id="12" name="Google Shape;12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hinkandsell.com/blog/author/admin/" TargetMode="External"/><Relationship Id="rId4" Type="http://schemas.openxmlformats.org/officeDocument/2006/relationships/hyperlink" Target="https://thinkandsell.com/blog/los-peligros-de-la-co-creacion/" TargetMode="External"/><Relationship Id="rId5" Type="http://schemas.openxmlformats.org/officeDocument/2006/relationships/hyperlink" Target="https://thinkandsell.com/blog/los-peligros-de-la-co-creacion/" TargetMode="External"/><Relationship Id="rId6" Type="http://schemas.openxmlformats.org/officeDocument/2006/relationships/hyperlink" Target="https://koosloome.ee/mis-siis-ikkagi-on-koosloome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>
            <a:off x="-228600" y="1472275"/>
            <a:ext cx="57159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ELU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8000">
              <a:solidFill>
                <a:srgbClr val="EC008B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 sz="800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CoCreaYOUTH</a:t>
            </a:r>
            <a:endParaRPr i="1" sz="8000">
              <a:solidFill>
                <a:srgbClr val="EC008B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Anastasia Mägi, Piret Rammul, Anžela Manukjan, Ruth Nael, Daria Kesvatera, Marko Ool</a:t>
            </a:r>
            <a:endParaRPr i="1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8000">
              <a:solidFill>
                <a:srgbClr val="EC008B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3af0bb0f2_0_29"/>
          <p:cNvSpPr txBox="1"/>
          <p:nvPr>
            <p:ph type="title"/>
          </p:nvPr>
        </p:nvSpPr>
        <p:spPr>
          <a:xfrm>
            <a:off x="1550800" y="999950"/>
            <a:ext cx="6850800" cy="312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0" lang="en-US" sz="1500"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Kaasamine võimaldab inimestel avaldada oma arvamust ja teha ettepanekuid, mis võivad aidata parandada elukeskkonda ja -kvaliteeti. </a:t>
            </a:r>
            <a:endParaRPr i="0" sz="1500"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0" lang="en-US" sz="1500"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Kaasamisprotsesside puhul tegeleb avalik sektor näiteks ideede korjega, uurib milliseid probleeme tuleks lahendada ja korraldab arutelusid ning töötube, et leida valitud probleemidele lahendusi. </a:t>
            </a:r>
            <a:endParaRPr i="0" sz="1500"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sz="1700"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Siiski on palju vähem on näha sisulist koostööd lahenduste elluviimisel, sealhulgas disainimisel ja hindamisel. </a:t>
            </a:r>
            <a:endParaRPr sz="6800"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3af0bb0f2_0_34"/>
          <p:cNvSpPr txBox="1"/>
          <p:nvPr>
            <p:ph type="title"/>
          </p:nvPr>
        </p:nvSpPr>
        <p:spPr>
          <a:xfrm>
            <a:off x="1672475" y="457925"/>
            <a:ext cx="7223100" cy="404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0" lang="en-US" sz="1300">
                <a:latin typeface="Barlow Condensed"/>
                <a:ea typeface="Barlow Condensed"/>
                <a:cs typeface="Barlow Condensed"/>
                <a:sym typeface="Barlow Condensed"/>
              </a:rPr>
              <a:t>Koosloomet võib pidada kaasamise üheks vormiks. </a:t>
            </a:r>
            <a:endParaRPr b="1" i="0" sz="1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0" lang="en-US" sz="1300">
                <a:latin typeface="Barlow Condensed"/>
                <a:ea typeface="Barlow Condensed"/>
                <a:cs typeface="Barlow Condensed"/>
                <a:sym typeface="Barlow Condensed"/>
              </a:rPr>
              <a:t>Koosloome on töömeetod, mille käigus erinevad inimesed üheskoos töötavad, et luua midagi uut ja originaalset. Koosloomest saab rääkida, kui protsessis on olemas järgmised komponendid: </a:t>
            </a:r>
            <a:endParaRPr b="1" i="0" sz="1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0" lang="en-US" sz="1300">
                <a:latin typeface="Barlow Condensed"/>
                <a:ea typeface="Barlow Condensed"/>
                <a:cs typeface="Barlow Condensed"/>
                <a:sym typeface="Barlow Condensed"/>
              </a:rPr>
              <a:t>1) ühine probleem; </a:t>
            </a:r>
            <a:endParaRPr i="0" sz="1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0" lang="en-US" sz="1300">
                <a:latin typeface="Barlow Condensed"/>
                <a:ea typeface="Barlow Condensed"/>
                <a:cs typeface="Barlow Condensed"/>
                <a:sym typeface="Barlow Condensed"/>
              </a:rPr>
              <a:t>2) erinevad probleemi osapooled; </a:t>
            </a:r>
            <a:endParaRPr i="0" sz="1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0" lang="en-US" sz="1300">
                <a:latin typeface="Barlow Condensed"/>
                <a:ea typeface="Barlow Condensed"/>
                <a:cs typeface="Barlow Condensed"/>
                <a:sym typeface="Barlow Condensed"/>
              </a:rPr>
              <a:t>3) koostöö võimestamine; </a:t>
            </a:r>
            <a:endParaRPr i="0" sz="1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0" lang="en-US" sz="1300">
                <a:latin typeface="Barlow Condensed"/>
                <a:ea typeface="Barlow Condensed"/>
                <a:cs typeface="Barlow Condensed"/>
                <a:sym typeface="Barlow Condensed"/>
              </a:rPr>
              <a:t>4) kollektiivne otsustamine; </a:t>
            </a:r>
            <a:endParaRPr i="0" sz="1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0" lang="en-US" sz="1300">
                <a:latin typeface="Barlow Condensed"/>
                <a:ea typeface="Barlow Condensed"/>
                <a:cs typeface="Barlow Condensed"/>
                <a:sym typeface="Barlow Condensed"/>
              </a:rPr>
              <a:t>5) kollektiivne õppimine; </a:t>
            </a:r>
            <a:endParaRPr i="0" sz="1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sz="1300">
                <a:latin typeface="Barlow Condensed"/>
                <a:ea typeface="Barlow Condensed"/>
                <a:cs typeface="Barlow Condensed"/>
                <a:sym typeface="Barlow Condensed"/>
              </a:rPr>
              <a:t>6) innovatsiooni hõlbustavad tööriistad, näiteks disainmõtlemine </a:t>
            </a:r>
            <a:endParaRPr sz="64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3af0bb0f2_0_71"/>
          <p:cNvSpPr txBox="1"/>
          <p:nvPr>
            <p:ph type="title"/>
          </p:nvPr>
        </p:nvSpPr>
        <p:spPr>
          <a:xfrm>
            <a:off x="393700" y="471165"/>
            <a:ext cx="8356500" cy="348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0" sz="1200"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sz="1900"/>
              <a:t>Kaasamise eesmärk on saada sihtrühmalt </a:t>
            </a:r>
            <a:r>
              <a:rPr b="1" i="0" lang="en-US" sz="1900"/>
              <a:t>alusteavet ja anda neile võimalus otsuste tegemisel kaasa rääkida</a:t>
            </a:r>
            <a:r>
              <a:rPr i="0" lang="en-US" sz="1900"/>
              <a:t>, siis koosloomel on oluline, et protsessi eestvedajal ja kaasatud osalistel </a:t>
            </a:r>
            <a:r>
              <a:rPr b="1" i="0" lang="en-US" sz="1900"/>
              <a:t>oleks ühine arusaam probleemist</a:t>
            </a:r>
            <a:r>
              <a:rPr i="0" lang="en-US" sz="1900"/>
              <a:t>, mida lahendatakse; osalistel oleks ühine huvi lahenduste leidmise vastu ning sidusrühmad, kellel on suur huvi lahendusi leida, saaksid aru, et üksi ei ole võimalik lahenduseni jõuda. (Tibar, 2021) </a:t>
            </a:r>
            <a:endParaRPr sz="7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/>
          <p:nvPr>
            <p:ph type="title"/>
          </p:nvPr>
        </p:nvSpPr>
        <p:spPr>
          <a:xfrm>
            <a:off x="2119406" y="1848202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RAKENDATUD TEGEVUSED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/>
          <p:nvPr>
            <p:ph idx="1" type="body"/>
          </p:nvPr>
        </p:nvSpPr>
        <p:spPr>
          <a:xfrm>
            <a:off x="477325" y="1099500"/>
            <a:ext cx="50223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2385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rlow Condensed"/>
              <a:buAutoNum type="arabicPeriod"/>
            </a:pPr>
            <a:r>
              <a:rPr lang="en-US" sz="15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eesmärkide saavutamiseks koostasime küsimused ekspertidele;</a:t>
            </a:r>
            <a:endParaRPr sz="15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rlow Condensed"/>
              <a:buAutoNum type="arabicPeriod"/>
            </a:pPr>
            <a:r>
              <a:rPr lang="en-US" sz="15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Kaasasime  KOV-i, eksperte, viies läbi poolstruktureeritud intervjuusid;</a:t>
            </a:r>
            <a:endParaRPr sz="15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rlow Condensed"/>
              <a:buAutoNum type="arabicPeriod"/>
            </a:pPr>
            <a:r>
              <a:rPr lang="en-US" sz="15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</a:t>
            </a:r>
            <a:r>
              <a:rPr lang="en-US" sz="15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äidete analüüsimine, kas ja kuidas Eestis on noortega koosloomet varasemalt tehtud, eriti KOV tasandil;</a:t>
            </a:r>
            <a:endParaRPr sz="15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rlow Condensed"/>
              <a:buAutoNum type="arabicPeriod"/>
            </a:pPr>
            <a:r>
              <a:rPr lang="en-US" sz="15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Tegime i</a:t>
            </a:r>
            <a:r>
              <a:rPr lang="en-US" sz="15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ntervjuu tulemustest analüüsi ja kokkuvõtte;</a:t>
            </a:r>
            <a:endParaRPr sz="15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rlow Condensed"/>
              <a:buAutoNum type="arabicPeriod"/>
            </a:pPr>
            <a:r>
              <a:rPr lang="en-US" sz="15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Koostasime suunised ja ettepanekud kohalikele omavalitsustele noorte koosloome ja kaasamise valdkonnas;</a:t>
            </a:r>
            <a:endParaRPr sz="15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rlow Condensed"/>
              <a:buAutoNum type="arabicPeriod"/>
            </a:pPr>
            <a:r>
              <a:rPr lang="en-US" sz="15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Hetkeseisu kaardistamise aruande koostamine ja teema jagamine ekspertidega.</a:t>
            </a:r>
            <a:endParaRPr sz="15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0" name="Google Shape;220;p8"/>
          <p:cNvSpPr txBox="1"/>
          <p:nvPr>
            <p:ph type="title"/>
          </p:nvPr>
        </p:nvSpPr>
        <p:spPr>
          <a:xfrm>
            <a:off x="414174" y="39675"/>
            <a:ext cx="4968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TEGEVUSED JA MEETODID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5068274" y="-847575"/>
            <a:ext cx="59385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/>
          <p:nvPr>
            <p:ph idx="1" type="body"/>
          </p:nvPr>
        </p:nvSpPr>
        <p:spPr>
          <a:xfrm>
            <a:off x="477325" y="1192425"/>
            <a:ext cx="8042100" cy="3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600">
                <a:latin typeface="Barlow Condensed"/>
                <a:ea typeface="Barlow Condensed"/>
                <a:cs typeface="Barlow Condensed"/>
                <a:sym typeface="Barlow Condensed"/>
              </a:rPr>
              <a:t>Viisime läbi poolstruktueeritud intervjuud ekspertidega.</a:t>
            </a:r>
            <a:endParaRPr sz="16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Barlow Condensed"/>
                <a:ea typeface="Barlow Condensed"/>
                <a:cs typeface="Barlow Condensed"/>
                <a:sym typeface="Barlow Condensed"/>
              </a:rPr>
              <a:t>Ekspertidena olid kaasatud esindajad erinevatest asutustest: Haridus- ja Teadusministeerium, Narva Politseijaoskond, Eesti Avatud Noortekeskuste Ühendus, Tallinna Haridusamet, Tartu Ülikool, Tallinna Strateegiakeskus. </a:t>
            </a:r>
            <a:endParaRPr sz="2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8" name="Google Shape;228;p12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Intervjuud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 txBox="1"/>
          <p:nvPr>
            <p:ph type="title"/>
          </p:nvPr>
        </p:nvSpPr>
        <p:spPr>
          <a:xfrm>
            <a:off x="2059349" y="1370525"/>
            <a:ext cx="6309000" cy="21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  JA INTERDISTSIPLINAARSUS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/>
          <p:nvPr>
            <p:ph idx="1" type="body"/>
          </p:nvPr>
        </p:nvSpPr>
        <p:spPr>
          <a:xfrm>
            <a:off x="477325" y="734475"/>
            <a:ext cx="8539800" cy="42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-US" sz="1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Millistele allikatele, varasematele uuringutele oma tegevuses tuginesite?</a:t>
            </a:r>
            <a:endParaRPr sz="1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highlight>
                  <a:srgbClr val="FFFFFF"/>
                </a:highlight>
              </a:rPr>
              <a:t>Koosloome fenomeni hakati uurima 1970. aastatel. Uurijad kasutasid sõna koosloome viidates nii erinevate organisatsioonide ja/või ühiskonna liikmete vahelise suhtluse fenomenile.</a:t>
            </a:r>
            <a:endParaRPr b="1" sz="12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300">
                <a:highlight>
                  <a:schemeClr val="lt1"/>
                </a:highlight>
              </a:rPr>
              <a:t>Saime teada, et </a:t>
            </a:r>
            <a:r>
              <a:rPr lang="en-US" sz="1300"/>
              <a:t>koosloomet saab rakendada mitmel erineval viisil ja mitmes erinevas valdkonnas.</a:t>
            </a:r>
            <a:endParaRPr b="1" sz="1200">
              <a:highlight>
                <a:srgbClr val="FFFFFF"/>
              </a:highlight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Char char="-"/>
            </a:pPr>
            <a:r>
              <a:rPr lang="en-US" sz="1100"/>
              <a:t>Aps, J., Pedanik, R. (2019). Avalike teenuste arendamine omavalitsuste ja   kodanikuühenduste koosloomes. Juhendmaterjal. </a:t>
            </a:r>
            <a:endParaRPr sz="1100"/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 sz="1100"/>
              <a:t>Boyle, D., Harris, M. (2013). The challenge of co-production. How equal partnerships between professionals and the public are crucial to improving public services. </a:t>
            </a:r>
            <a:endParaRPr sz="1100">
              <a:solidFill>
                <a:srgbClr val="1155CC"/>
              </a:solidFill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 sz="1100"/>
              <a:t>Co-creation of service innovation in Europe (770492 – CoSIE)</a:t>
            </a:r>
            <a:endParaRPr sz="1100">
              <a:solidFill>
                <a:srgbClr val="1155CC"/>
              </a:solidFill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 sz="1100">
                <a:uFill>
                  <a:noFill/>
                </a:uFill>
                <a:hlinkClick r:id="rId3"/>
              </a:rPr>
              <a:t>González</a:t>
            </a:r>
            <a:r>
              <a:rPr lang="en-US" sz="1100"/>
              <a:t>, J. (2013). </a:t>
            </a:r>
            <a:r>
              <a:rPr lang="en-US" sz="1100">
                <a:uFill>
                  <a:noFill/>
                </a:uFill>
                <a:hlinkClick r:id="rId4"/>
              </a:rPr>
              <a:t>LOS PELIGROS DE LA CO-CREACIÓN. </a:t>
            </a:r>
            <a:r>
              <a:rPr lang="en-US" sz="11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https://thinkandsell.com/blog/los-peligros-de-la-co-creacion/</a:t>
            </a:r>
            <a:endParaRPr sz="1100"/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 sz="1100"/>
              <a:t>Haridus- ja Teadusministeerium. (2021). Noortevaldkonna arengukava 2021-2035. </a:t>
            </a:r>
            <a:endParaRPr sz="1100"/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 sz="1100"/>
              <a:t>Valdkondadeülene</a:t>
            </a:r>
            <a:r>
              <a:rPr lang="en-US" sz="1100">
                <a:highlight>
                  <a:srgbClr val="FFFFFF"/>
                </a:highlight>
              </a:rPr>
              <a:t> NEET-olukorras noorte toetamise ja teenuste koostöömudel kohalikele omavalitsustele. Allikas Harno, loetud 19.01.2023, </a:t>
            </a:r>
            <a:endParaRPr sz="11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Jüriso, K. (s.a.). </a:t>
            </a:r>
            <a:r>
              <a:rPr i="1" lang="en-US" sz="1100"/>
              <a:t>Kaasava noorsootöö - mõistetest ja tähendustest. Ja sellest, milline tähendus on kaasaval noorsootööl. </a:t>
            </a:r>
            <a:r>
              <a:rPr lang="en-US" sz="1100"/>
              <a:t>Kaasava noorsootöö käsiraamat.</a:t>
            </a:r>
            <a:br>
              <a:rPr lang="en-US" sz="1200"/>
            </a:br>
            <a:r>
              <a:rPr lang="en-US" sz="1200"/>
              <a:t>Pedanik, R. (s.a.). Sotsiaalse innovatsiooni labor, 18.01.2023, </a:t>
            </a:r>
            <a:r>
              <a:rPr lang="en-US" sz="12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https://koosloome.ee/mis-siis-ikkagi-on-koosloome/</a:t>
            </a:r>
            <a:endParaRPr sz="12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0" name="Google Shape;240;p10"/>
          <p:cNvSpPr txBox="1"/>
          <p:nvPr>
            <p:ph type="title"/>
          </p:nvPr>
        </p:nvSpPr>
        <p:spPr>
          <a:xfrm>
            <a:off x="477325" y="39599"/>
            <a:ext cx="44625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Teooriast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/>
          <p:nvPr>
            <p:ph type="title"/>
          </p:nvPr>
        </p:nvSpPr>
        <p:spPr>
          <a:xfrm>
            <a:off x="1871899" y="185507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TULEMUSED JA JÄRELDUSED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3af0bb0f2_0_39"/>
          <p:cNvSpPr txBox="1"/>
          <p:nvPr>
            <p:ph idx="1" type="body"/>
          </p:nvPr>
        </p:nvSpPr>
        <p:spPr>
          <a:xfrm>
            <a:off x="477325" y="845100"/>
            <a:ext cx="4203900" cy="31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1) Noorte kaasamine peab käima teatud infokanali kaudu, mis on sihtrühmale lihtsasti kättesaadav. </a:t>
            </a:r>
            <a:endParaRPr sz="1200"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2) Vaadata kriitiliselt üle kaasamise protsess KOVide tasandil ning vajadusel teha täiendusi noorte kaasamise osas, eriti väiksemates linnades ja saartel. </a:t>
            </a:r>
            <a:endParaRPr sz="1200"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3) Koostöös spetsialistidega ja kohalikele omavalitsuste esindajatega luua kaasamise mudel, mis hõlmab ka koosloomet ning</a:t>
            </a:r>
            <a:r>
              <a:rPr lang="en-US" sz="1200">
                <a:highlight>
                  <a:srgbClr val="FFFFFF"/>
                </a:highlight>
              </a:rPr>
              <a:t> mille eesmärgiks on motiveerida ja julgustada noori kaasa mõtlema ja tegutsema.</a:t>
            </a:r>
            <a:endParaRPr sz="120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4) Pädevate spetsialistide kaasamine toetamaks kohalike omavalitsuse ametnikke noortega koosloome läbiviimisel.</a:t>
            </a:r>
            <a:endParaRPr/>
          </a:p>
        </p:txBody>
      </p:sp>
      <p:sp>
        <p:nvSpPr>
          <p:cNvPr id="252" name="Google Shape;252;g1e3af0bb0f2_0_39"/>
          <p:cNvSpPr txBox="1"/>
          <p:nvPr>
            <p:ph type="title"/>
          </p:nvPr>
        </p:nvSpPr>
        <p:spPr>
          <a:xfrm>
            <a:off x="477325" y="39599"/>
            <a:ext cx="44625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Ettepanekud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53" name="Google Shape;253;g1e3af0bb0f2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725" y="102400"/>
            <a:ext cx="3780975" cy="49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>
            <p:ph type="title"/>
          </p:nvPr>
        </p:nvSpPr>
        <p:spPr>
          <a:xfrm>
            <a:off x="334141" y="215699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TEEMAD</a:t>
            </a:r>
            <a:endParaRPr i="1" sz="45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1626548" y="2287423"/>
            <a:ext cx="1833589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Esindatud erialad, juhendajad, partnerid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5798915" y="2300492"/>
            <a:ext cx="19825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Rakendatud tegevused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1435421" y="3910738"/>
            <a:ext cx="22158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teaduspõhisus ja interdistsiplinaarsus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3743547" y="2288304"/>
            <a:ext cx="1751482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Probleem, olulisus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 eesmärk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2193" y="3030970"/>
            <a:ext cx="842298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0379" y="1346926"/>
            <a:ext cx="94254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"/>
          <p:cNvCxnSpPr/>
          <p:nvPr/>
        </p:nvCxnSpPr>
        <p:spPr>
          <a:xfrm flipH="1">
            <a:off x="3520889" y="1371266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" name="Google Shape;13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9945" y="1322539"/>
            <a:ext cx="8771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9817" y="1167066"/>
            <a:ext cx="707052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"/>
          <p:cNvCxnSpPr/>
          <p:nvPr/>
        </p:nvCxnSpPr>
        <p:spPr>
          <a:xfrm flipH="1">
            <a:off x="5604473" y="136582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2"/>
          <p:cNvCxnSpPr/>
          <p:nvPr/>
        </p:nvCxnSpPr>
        <p:spPr>
          <a:xfrm flipH="1">
            <a:off x="7667828" y="1345332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2"/>
          <p:cNvCxnSpPr/>
          <p:nvPr/>
        </p:nvCxnSpPr>
        <p:spPr>
          <a:xfrm flipH="1">
            <a:off x="3518171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2"/>
          <p:cNvSpPr/>
          <p:nvPr/>
        </p:nvSpPr>
        <p:spPr>
          <a:xfrm>
            <a:off x="3651262" y="391073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tulemused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descr="https://lh3.googleusercontent.com/6GRNvr0XC57ugURaw1plr6KpZzvLKf0I7B51Xxj3RjpFX8W7FKeMtM6hp9gL9HooSOcREv9EcuB943mobwUqA_aeuSSawZ3aisXNWAeYwGWK2ttY84p9fqKFbDdCTZMPvQRvJNU" id="140" name="Google Shape;14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15591" y="3105068"/>
            <a:ext cx="770880" cy="780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"/>
          <p:cNvCxnSpPr/>
          <p:nvPr/>
        </p:nvCxnSpPr>
        <p:spPr>
          <a:xfrm flipH="1">
            <a:off x="5604473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tps://lh5.googleusercontent.com/IPLV0Xop8TqtOrsMj4uY4bc4juzDvSwMp_mS5JL-1tnM2FdNLkf9p2skoZROQr0U2DlVa2Fgkvshy3sS7S_s8QCNFpIWNBzcBPFXtQTsqIiRKF9B7yAvCRXLMBYVGQuQs9eGvQo" id="142" name="Google Shape;14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42943" y="3133893"/>
            <a:ext cx="996687" cy="76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"/>
          <p:cNvSpPr/>
          <p:nvPr/>
        </p:nvSpPr>
        <p:spPr>
          <a:xfrm>
            <a:off x="5867103" y="389534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Järeldused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cxnSp>
        <p:nvCxnSpPr>
          <p:cNvPr id="144" name="Google Shape;144;p2"/>
          <p:cNvCxnSpPr/>
          <p:nvPr/>
        </p:nvCxnSpPr>
        <p:spPr>
          <a:xfrm flipH="1">
            <a:off x="7665267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/>
          <p:nvPr/>
        </p:nvSpPr>
        <p:spPr>
          <a:xfrm>
            <a:off x="763501" y="1341475"/>
            <a:ext cx="43065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1" lang="en-US" sz="5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b="0" i="1" lang="en-US" sz="80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TÄNAME KUULAMAST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/>
          <p:nvPr>
            <p:ph idx="4294967295" type="subTitle"/>
          </p:nvPr>
        </p:nvSpPr>
        <p:spPr>
          <a:xfrm>
            <a:off x="573612" y="176086"/>
            <a:ext cx="4781997" cy="48034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40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Esindatud erialad: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Noorsootöö</a:t>
            </a:r>
            <a:r>
              <a:rPr lang="en-US"/>
              <a:t>, </a:t>
            </a: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politoloogia, sotsiaalpedagoogika ja lastekaitse, organisatsioonikäitumine, haridustehnoloogia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40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Juhendaja: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 </a:t>
            </a:r>
            <a:r>
              <a:rPr lang="en-US" sz="18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Maarja Hallik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40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Koostööpartner (-id):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Karlstadi Ülikool, partnerid Soomest ning Gruusiast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t/>
            </a:r>
            <a:endParaRPr sz="2400">
              <a:solidFill>
                <a:srgbClr val="00206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3af0bb0f2_0_10"/>
          <p:cNvSpPr txBox="1"/>
          <p:nvPr>
            <p:ph idx="1" type="body"/>
          </p:nvPr>
        </p:nvSpPr>
        <p:spPr>
          <a:xfrm>
            <a:off x="477325" y="993600"/>
            <a:ext cx="8152800" cy="3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Condensed Medium"/>
              <a:buChar char="-"/>
            </a:pPr>
            <a:r>
              <a:rPr lang="en-US" sz="1400"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tutvus koosloome teoreetilise osaga ja jõudis ühisele mõistmisele koosloome ja kaasamise teaduslikes vaatepunktides</a:t>
            </a:r>
            <a:endParaRPr sz="1400"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Condensed Medium"/>
              <a:buChar char="-"/>
            </a:pPr>
            <a:r>
              <a:rPr lang="en-US" sz="1400"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kaardistas hetkeolukorda noorte kaasamise ja koosloome küsimustes</a:t>
            </a:r>
            <a:endParaRPr sz="1400"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rlow Condensed Medium"/>
              <a:buChar char="-"/>
            </a:pPr>
            <a:r>
              <a:rPr lang="en-US" sz="1400"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otsis näiteid, kas ja kuidas Eestis on noortega koosloomet varasemalt tehtud, eriti KOV tasandil</a:t>
            </a:r>
            <a:endParaRPr sz="1400"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rlow Condensed Medium"/>
              <a:buChar char="-"/>
            </a:pPr>
            <a:r>
              <a:rPr lang="en-US" sz="1400"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suhtles KOV-idega ja viis läbi intervjuud ekspertidega</a:t>
            </a:r>
            <a:endParaRPr sz="1400"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rlow Condensed Medium"/>
              <a:buChar char="-"/>
            </a:pPr>
            <a:r>
              <a:rPr lang="en-US" sz="1400"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osales projektiga seonduvates töötubades</a:t>
            </a:r>
            <a:endParaRPr sz="1400"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rlow Condensed Medium"/>
              <a:buChar char="-"/>
            </a:pPr>
            <a:r>
              <a:rPr lang="en-US" sz="1400"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tõlkis koosloome mängu eesti keelde ja testis mängu</a:t>
            </a:r>
            <a:endParaRPr sz="1400"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rlow Condensed Medium"/>
              <a:buChar char="-"/>
            </a:pPr>
            <a:r>
              <a:rPr lang="en-US" sz="1400"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koostas suunised ja ettepanekud kohalikele omavalitsustele noorte koosloome ja kaasamise valdkonnas.</a:t>
            </a:r>
            <a:endParaRPr sz="1400"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7" name="Google Shape;157;g1e3af0bb0f2_0_10"/>
          <p:cNvSpPr txBox="1"/>
          <p:nvPr>
            <p:ph type="title"/>
          </p:nvPr>
        </p:nvSpPr>
        <p:spPr>
          <a:xfrm>
            <a:off x="477322" y="39600"/>
            <a:ext cx="6969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rühm 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3af0bb0f2_0_5"/>
          <p:cNvSpPr txBox="1"/>
          <p:nvPr>
            <p:ph idx="4294967295" type="subTitle"/>
          </p:nvPr>
        </p:nvSpPr>
        <p:spPr>
          <a:xfrm>
            <a:off x="573600" y="176075"/>
            <a:ext cx="5401800" cy="48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Projektist</a:t>
            </a:r>
            <a:endParaRPr sz="1300"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CoCreaYOUTH on koostööprojekt, kus Tallinna Ülikool koos Karlstadi Ülikooli ja partneritega Soomest ning Gruusiast uurib, milline on kohalike omavalitsuste </a:t>
            </a:r>
            <a:r>
              <a:rPr b="1" lang="en-US" sz="1800">
                <a:latin typeface="Barlow Condensed"/>
                <a:ea typeface="Barlow Condensed"/>
                <a:cs typeface="Barlow Condensed"/>
                <a:sym typeface="Barlow Condensed"/>
              </a:rPr>
              <a:t>valmidus kaasata noori läbi koosloome ja milliseid lähenemisi selleks kasutatakse.</a:t>
            </a:r>
            <a:endParaRPr b="1" sz="18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Eesmärgiks on välja töötada ettepanekud noorte paremaks ja sihipärasemaks kaasamiseks kohaliku elu küsimustes.</a:t>
            </a:r>
            <a:endParaRPr sz="2100"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t/>
            </a:r>
            <a:endParaRPr sz="2400">
              <a:solidFill>
                <a:srgbClr val="00206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e3af0bb0f2_0_17"/>
          <p:cNvSpPr txBox="1"/>
          <p:nvPr>
            <p:ph idx="1" type="body"/>
          </p:nvPr>
        </p:nvSpPr>
        <p:spPr>
          <a:xfrm>
            <a:off x="477330" y="1192458"/>
            <a:ext cx="42657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Miks on/oli oluline selle teemaga tegeleda?</a:t>
            </a:r>
            <a:endParaRPr sz="14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Condensed"/>
              <a:buChar char="-"/>
            </a:pPr>
            <a:r>
              <a:rPr lang="en-US" sz="14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avaliku sektori innovatsioonis on noorte kaasamine ja koosloome veidi tahaplaanile jäänud</a:t>
            </a:r>
            <a:endParaRPr sz="14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Condensed"/>
              <a:buChar char="-"/>
            </a:pPr>
            <a:r>
              <a:rPr lang="en-US" sz="14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kohalikud omavalitsused ei oska/julge seda alati ellu viia ning vajaksid julgustamist ja häid praktikaid, eriti selles osas, kuidas kaasata nn mitteaktiivseid noori või neid, kes tavaliselt jäävad kõrvale. </a:t>
            </a:r>
            <a:endParaRPr sz="14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Condensed"/>
              <a:buChar char="-"/>
            </a:pPr>
            <a:r>
              <a:rPr lang="en-US" sz="14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koosloome kontekstis kohalikes omavalitsustes puudub süsteemsus. </a:t>
            </a:r>
            <a:endParaRPr sz="14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0" name="Google Shape;170;g1e3af0bb0f2_0_17"/>
          <p:cNvSpPr txBox="1"/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PROBLEEMI OLULISUS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71" name="Google Shape;171;g1e3af0bb0f2_0_17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5129900" y="-239050"/>
            <a:ext cx="4344900" cy="4344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idx="1" type="body"/>
          </p:nvPr>
        </p:nvSpPr>
        <p:spPr>
          <a:xfrm>
            <a:off x="477325" y="993675"/>
            <a:ext cx="48342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Laiem eesmärk: panus noorte osalusse ja demokraatia tugevdamisse läbi koosloome. </a:t>
            </a:r>
            <a:endParaRPr sz="13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eesmärk: välja töötada ettepanekud ja juhised noorte paremaks ja sihipärasemaks kaasamiseks kohaliku elu küsimustes, leida ka näiteid, kas ja kuidas Eestis on noortega koosloomet varasemalt tehtud, eriti KOV tasandil.</a:t>
            </a:r>
            <a:endParaRPr sz="13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Soovisime saavutada: kohalikud omavalitsused ja teised organisatsioonid teaksid, kuidas noori kõige paremini kaasata läbi koosloome, sh projekti juhiste ja ettepanekute abil.</a:t>
            </a:r>
            <a:endParaRPr sz="13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8" name="Google Shape;178;p6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EESMÄRGID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5670900" y="535250"/>
            <a:ext cx="3473100" cy="3473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>
            <p:ph type="title"/>
          </p:nvPr>
        </p:nvSpPr>
        <p:spPr>
          <a:xfrm>
            <a:off x="2091328" y="2296399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t/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Mis vahe on kaasamisel ja koosloomel?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3af0bb0f2_0_24"/>
          <p:cNvSpPr txBox="1"/>
          <p:nvPr>
            <p:ph type="title"/>
          </p:nvPr>
        </p:nvSpPr>
        <p:spPr>
          <a:xfrm>
            <a:off x="2472940" y="1421060"/>
            <a:ext cx="5928600" cy="2110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300">
                <a:latin typeface="Barlow Condensed"/>
                <a:ea typeface="Barlow Condensed"/>
                <a:cs typeface="Barlow Condensed"/>
                <a:sym typeface="Barlow Condensed"/>
              </a:rPr>
              <a:t>Esmapilgul on raske üheselt vastata, mis vahe on koosloomel ning kaasamisel.</a:t>
            </a:r>
            <a:endParaRPr b="1" sz="74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Greta Raidma</dc:creator>
</cp:coreProperties>
</file>