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22"/>
      <p:bold r:id="rId23"/>
      <p:italic r:id="rId24"/>
      <p:boldItalic r:id="rId25"/>
    </p:embeddedFont>
    <p:embeddedFont>
      <p:font typeface="Barlow Condensed ExtraLight" panose="00000306000000000000" pitchFamily="2" charset="0"/>
      <p:regular r:id="rId26"/>
      <p:bold r:id="rId27"/>
      <p:italic r:id="rId28"/>
      <p:boldItalic r:id="rId29"/>
    </p:embeddedFont>
    <p:embeddedFont>
      <p:font typeface="Barlow Condensed Medium" panose="00000606000000000000" pitchFamily="2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EB Garamond" panose="00000500000000000000" pitchFamily="2" charset="0"/>
      <p:regular r:id="rId38"/>
      <p:bold r:id="rId39"/>
      <p:italic r:id="rId40"/>
      <p:boldItalic r:id="rId41"/>
    </p:embeddedFont>
    <p:embeddedFont>
      <p:font typeface="Merriweather Sans" pitchFamily="2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jim4O5Er4vn4HK3mNwkz4fZ6TU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971135-59CE-4FB3-A623-48681BF9AD7F}">
  <a:tblStyle styleId="{E1971135-59CE-4FB3-A623-48681BF9AD7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Tali" userId="3c5ec3f5a3d45883" providerId="LiveId" clId="{5C64815E-3161-4D55-A38A-F57F29DB13DB}"/>
    <pc:docChg chg="modSld">
      <pc:chgData name="Alice Tali" userId="3c5ec3f5a3d45883" providerId="LiveId" clId="{5C64815E-3161-4D55-A38A-F57F29DB13DB}" dt="2023-06-04T17:07:07.814" v="10" actId="948"/>
      <pc:docMkLst>
        <pc:docMk/>
      </pc:docMkLst>
      <pc:sldChg chg="modSp mod">
        <pc:chgData name="Alice Tali" userId="3c5ec3f5a3d45883" providerId="LiveId" clId="{5C64815E-3161-4D55-A38A-F57F29DB13DB}" dt="2023-06-04T17:02:57.044" v="0" actId="1076"/>
        <pc:sldMkLst>
          <pc:docMk/>
          <pc:sldMk cId="0" sldId="260"/>
        </pc:sldMkLst>
        <pc:spChg chg="mod">
          <ac:chgData name="Alice Tali" userId="3c5ec3f5a3d45883" providerId="LiveId" clId="{5C64815E-3161-4D55-A38A-F57F29DB13DB}" dt="2023-06-04T17:02:57.044" v="0" actId="1076"/>
          <ac:spMkLst>
            <pc:docMk/>
            <pc:sldMk cId="0" sldId="260"/>
            <ac:spMk id="161" creationId="{00000000-0000-0000-0000-000000000000}"/>
          </ac:spMkLst>
        </pc:spChg>
      </pc:sldChg>
      <pc:sldChg chg="modSp mod">
        <pc:chgData name="Alice Tali" userId="3c5ec3f5a3d45883" providerId="LiveId" clId="{5C64815E-3161-4D55-A38A-F57F29DB13DB}" dt="2023-06-04T17:03:22.210" v="1" actId="1076"/>
        <pc:sldMkLst>
          <pc:docMk/>
          <pc:sldMk cId="0" sldId="266"/>
        </pc:sldMkLst>
        <pc:spChg chg="mod">
          <ac:chgData name="Alice Tali" userId="3c5ec3f5a3d45883" providerId="LiveId" clId="{5C64815E-3161-4D55-A38A-F57F29DB13DB}" dt="2023-06-04T17:03:22.210" v="1" actId="1076"/>
          <ac:spMkLst>
            <pc:docMk/>
            <pc:sldMk cId="0" sldId="266"/>
            <ac:spMk id="203" creationId="{00000000-0000-0000-0000-000000000000}"/>
          </ac:spMkLst>
        </pc:spChg>
      </pc:sldChg>
      <pc:sldChg chg="modSp mod">
        <pc:chgData name="Alice Tali" userId="3c5ec3f5a3d45883" providerId="LiveId" clId="{5C64815E-3161-4D55-A38A-F57F29DB13DB}" dt="2023-06-04T17:04:07.238" v="3" actId="113"/>
        <pc:sldMkLst>
          <pc:docMk/>
          <pc:sldMk cId="0" sldId="269"/>
        </pc:sldMkLst>
        <pc:spChg chg="mod">
          <ac:chgData name="Alice Tali" userId="3c5ec3f5a3d45883" providerId="LiveId" clId="{5C64815E-3161-4D55-A38A-F57F29DB13DB}" dt="2023-06-04T17:04:07.238" v="3" actId="113"/>
          <ac:spMkLst>
            <pc:docMk/>
            <pc:sldMk cId="0" sldId="269"/>
            <ac:spMk id="222" creationId="{00000000-0000-0000-0000-000000000000}"/>
          </ac:spMkLst>
        </pc:spChg>
      </pc:sldChg>
      <pc:sldChg chg="modSp mod">
        <pc:chgData name="Alice Tali" userId="3c5ec3f5a3d45883" providerId="LiveId" clId="{5C64815E-3161-4D55-A38A-F57F29DB13DB}" dt="2023-06-04T17:04:58.193" v="5" actId="5793"/>
        <pc:sldMkLst>
          <pc:docMk/>
          <pc:sldMk cId="0" sldId="271"/>
        </pc:sldMkLst>
        <pc:spChg chg="mod">
          <ac:chgData name="Alice Tali" userId="3c5ec3f5a3d45883" providerId="LiveId" clId="{5C64815E-3161-4D55-A38A-F57F29DB13DB}" dt="2023-06-04T17:04:58.193" v="5" actId="5793"/>
          <ac:spMkLst>
            <pc:docMk/>
            <pc:sldMk cId="0" sldId="271"/>
            <ac:spMk id="235" creationId="{00000000-0000-0000-0000-000000000000}"/>
          </ac:spMkLst>
        </pc:spChg>
      </pc:sldChg>
      <pc:sldChg chg="modSp mod">
        <pc:chgData name="Alice Tali" userId="3c5ec3f5a3d45883" providerId="LiveId" clId="{5C64815E-3161-4D55-A38A-F57F29DB13DB}" dt="2023-06-04T17:06:54.241" v="9" actId="948"/>
        <pc:sldMkLst>
          <pc:docMk/>
          <pc:sldMk cId="0" sldId="273"/>
        </pc:sldMkLst>
        <pc:spChg chg="mod">
          <ac:chgData name="Alice Tali" userId="3c5ec3f5a3d45883" providerId="LiveId" clId="{5C64815E-3161-4D55-A38A-F57F29DB13DB}" dt="2023-06-04T17:06:54.241" v="9" actId="948"/>
          <ac:spMkLst>
            <pc:docMk/>
            <pc:sldMk cId="0" sldId="273"/>
            <ac:spMk id="247" creationId="{00000000-0000-0000-0000-000000000000}"/>
          </ac:spMkLst>
        </pc:spChg>
      </pc:sldChg>
      <pc:sldChg chg="modSp mod">
        <pc:chgData name="Alice Tali" userId="3c5ec3f5a3d45883" providerId="LiveId" clId="{5C64815E-3161-4D55-A38A-F57F29DB13DB}" dt="2023-06-04T17:07:07.814" v="10" actId="948"/>
        <pc:sldMkLst>
          <pc:docMk/>
          <pc:sldMk cId="0" sldId="274"/>
        </pc:sldMkLst>
        <pc:spChg chg="mod">
          <ac:chgData name="Alice Tali" userId="3c5ec3f5a3d45883" providerId="LiveId" clId="{5C64815E-3161-4D55-A38A-F57F29DB13DB}" dt="2023-06-04T17:07:07.814" v="10" actId="948"/>
          <ac:spMkLst>
            <pc:docMk/>
            <pc:sldMk cId="0" sldId="274"/>
            <ac:spMk id="2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Millistele allikatele, varasematele uuringutele oma tegevuses tuginesite? </a:t>
            </a:r>
            <a:endParaRPr sz="1800"/>
          </a:p>
        </p:txBody>
      </p:sp>
      <p:sp>
        <p:nvSpPr>
          <p:cNvPr id="201" name="Google Shape;20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37d594d6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e37d594d6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 erinevate erialade teadmised aitasid jõuda soovitud tulemuseni?</a:t>
            </a:r>
            <a:endParaRPr/>
          </a:p>
        </p:txBody>
      </p:sp>
      <p:sp>
        <p:nvSpPr>
          <p:cNvPr id="208" name="Google Shape;208;g1e37d594d6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AutoNum type="arabicPeriod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Mida, mitu ja kui hästi te projekti käigus lõite? 2. Mitme inimeseni jõudsite? 3. Mitmeid elusid mõjutasite?</a:t>
            </a:r>
            <a:endParaRPr sz="1000"/>
          </a:p>
        </p:txBody>
      </p:sp>
      <p:sp>
        <p:nvSpPr>
          <p:cNvPr id="220" name="Google Shape;22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AutoNum type="arabicPeriod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 projekti tulemustest järeldate?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>
                <a:solidFill>
                  <a:srgbClr val="2428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 soovite kokkuvõtteks välja tuua?</a:t>
            </a:r>
            <a:endParaRPr sz="1000"/>
          </a:p>
        </p:txBody>
      </p:sp>
      <p:sp>
        <p:nvSpPr>
          <p:cNvPr id="233" name="Google Shape;23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c9cc19b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4c9cc19b6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24c9cc19b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ea632a8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4ea632a80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4ea632a80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600"/>
              <a:buFont typeface="Barlow Condensed"/>
              <a:buAutoNum type="arabicPeriod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Milline oli probleem, mida lahendasite?    2. Kuidas teate, et see on probleem?   3. Miks on/oli oluline selle teemaga tegeleda?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200"/>
              <a:buFont typeface="Barlow Condensed"/>
              <a:buAutoNum type="arabicPeriod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Mis oli projekti eesmärk?   2. Mida soovisite saavutada?  3. Kuidas teate, et olete eesmärgi saavutanud?</a:t>
            </a:r>
            <a:endParaRPr sz="1000"/>
          </a:p>
        </p:txBody>
      </p:sp>
      <p:sp>
        <p:nvSpPr>
          <p:cNvPr id="167" name="Google Shape;1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Milliseid tegevusi ja/või meetodeid kasutasite, et eesmärgini jõuda?</a:t>
            </a:r>
            <a:endParaRPr sz="1000"/>
          </a:p>
        </p:txBody>
      </p:sp>
      <p:sp>
        <p:nvSpPr>
          <p:cNvPr id="180" name="Google Shape;18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d4b13fd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4d4b13fd1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Milliseid tegevusi ja/või meetodeid kasutasite, et eesmärgini jõuda?</a:t>
            </a:r>
            <a:endParaRPr sz="1000"/>
          </a:p>
        </p:txBody>
      </p:sp>
      <p:sp>
        <p:nvSpPr>
          <p:cNvPr id="188" name="Google Shape;188;g24d4b13fd1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slaid (valge)">
  <p:cSld name="Esislaid (valge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 descr="TLY-e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w="444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1">
  <p:cSld name="jutt pealkirjaga 0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1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1">
  <p:cSld name="võrdlus 0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2">
  <p:cSld name="võrdlus 0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2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body" idx="1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sz="38000" b="0" i="1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2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1">
  <p:cSld name="kolm ruutu 0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9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2">
  <p:cSld name="kolm ruutu 0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>
            <a:spLocks noGrp="1"/>
          </p:cNvSpPr>
          <p:nvPr>
            <p:ph type="pic" idx="2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0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3">
  <p:cSld name="kolm ruutu 03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1"/>
          <p:cNvSpPr>
            <a:spLocks noGrp="1"/>
          </p:cNvSpPr>
          <p:nvPr>
            <p:ph type="pic" idx="3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ike ringpilt + sisu">
  <p:cSld name="väike ringpilt + sis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>
            <a:spLocks noGrp="1"/>
          </p:cNvSpPr>
          <p:nvPr>
            <p:ph type="pic" idx="2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sisu">
  <p:cSld name="suur ringpilt + sis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ealkiri + sisu">
  <p:cSld name="pilt + pealkiri + sisu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4"/>
          <p:cNvSpPr txBox="1">
            <a:spLocks noGrp="1"/>
          </p:cNvSpPr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1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2">
  <p:cSld name="jutt pealkirjaga 0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sisu">
  <p:cSld name="pilt + sisu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5"/>
          <p:cNvSpPr txBox="1">
            <a:spLocks noGrp="1"/>
          </p:cNvSpPr>
          <p:nvPr>
            <p:ph type="body" idx="1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ildiallkiri">
  <p:cSld name="pilt + pildiallkiri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>
            <a:spLocks noGrp="1"/>
          </p:cNvSpPr>
          <p:nvPr>
            <p:ph type="pic" idx="2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6"/>
          <p:cNvSpPr txBox="1">
            <a:spLocks noGrp="1"/>
          </p:cNvSpPr>
          <p:nvPr>
            <p:ph type="body" idx="1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">
  <p:cSld name="pealkiri 0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>
  <p:cSld name="tühi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">
  <p:cSld name="pi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>
            <a:spLocks noGrp="1"/>
          </p:cNvSpPr>
          <p:nvPr>
            <p:ph type="pic" idx="2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>
            <a:spLocks noGrp="1"/>
          </p:cNvSpPr>
          <p:nvPr>
            <p:ph type="pic" idx="3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>
            <a:spLocks noGrp="1"/>
          </p:cNvSpPr>
          <p:nvPr>
            <p:ph type="pic" idx="4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>
            <a:spLocks noGrp="1"/>
          </p:cNvSpPr>
          <p:nvPr>
            <p:ph type="pic" idx="5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>
            <a:spLocks noGrp="1"/>
          </p:cNvSpPr>
          <p:nvPr>
            <p:ph type="pic" idx="6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>
            <a:spLocks noGrp="1"/>
          </p:cNvSpPr>
          <p:nvPr>
            <p:ph type="pic" idx="7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>
            <a:spLocks noGrp="1"/>
          </p:cNvSpPr>
          <p:nvPr>
            <p:ph type="body" idx="1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8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9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body" idx="13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body" idx="14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body" idx="15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1 (valge)">
  <p:cSld name="tees 01 (valge)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pealkiri + sisu">
  <p:cSld name="suur ringpilt + pealkiri + sis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">
  <p:cSld name="pealkiri 0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2 (valge)">
  <p:cSld name="tees 02 (valge)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1 (valge)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2 (valge)">
  <p:cSld name="tees selgitusega 02 (valge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gitus">
  <p:cSld name="selgitu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6" name="Google Shape;46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6" descr="TLY-est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akiri.ut.ee/artikkel/345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irp.ee/s1-artiklid/varamu/moistestik-korda-terminivara-otstarbekak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ZFyLgdKc3-ufRDpij_1w9BIvDj3oSbw/edit#gid=128795947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hyperlink" Target="https://docs.google.com/spreadsheets/u/1/d/1tpeoQJWFVr4vIpAfBCQ0DovT24OT12CNDHufeEXd21w/edi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padevus.ee/sonastik/#sonastik" TargetMode="External"/><Relationship Id="rId3" Type="http://schemas.openxmlformats.org/officeDocument/2006/relationships/hyperlink" Target="https://doi.org/10.1111/bjet.13139" TargetMode="External"/><Relationship Id="rId7" Type="http://schemas.openxmlformats.org/officeDocument/2006/relationships/hyperlink" Target="https://sonaveeb.e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ki.ee/dict/haridus/" TargetMode="External"/><Relationship Id="rId11" Type="http://schemas.openxmlformats.org/officeDocument/2006/relationships/hyperlink" Target="https://doi.org/10.12697/eha.2018.6.1.06" TargetMode="External"/><Relationship Id="rId5" Type="http://schemas.openxmlformats.org/officeDocument/2006/relationships/hyperlink" Target="https://www.eki.ee/dict/qs/" TargetMode="External"/><Relationship Id="rId10" Type="http://schemas.openxmlformats.org/officeDocument/2006/relationships/hyperlink" Target="https://doi.org/10.1111/bjet.13119" TargetMode="External"/><Relationship Id="rId4" Type="http://schemas.openxmlformats.org/officeDocument/2006/relationships/hyperlink" Target="https://terminoloogia.ee/" TargetMode="External"/><Relationship Id="rId9" Type="http://schemas.openxmlformats.org/officeDocument/2006/relationships/hyperlink" Target="https://kompass.harno.e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bjet.13116" TargetMode="External"/><Relationship Id="rId7" Type="http://schemas.openxmlformats.org/officeDocument/2006/relationships/hyperlink" Target="https://doi.org/10.1111/bjet.1313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2697/eha.2021.9.1.08" TargetMode="External"/><Relationship Id="rId5" Type="http://schemas.openxmlformats.org/officeDocument/2006/relationships/hyperlink" Target="https://doi.org/10.1111/bjet.13149" TargetMode="External"/><Relationship Id="rId4" Type="http://schemas.openxmlformats.org/officeDocument/2006/relationships/hyperlink" Target="https://doi.org/10.12697/eha.2021.9.2.0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111875" y="513450"/>
            <a:ext cx="63945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lang="en-US" sz="80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               ELU   </a:t>
            </a:r>
            <a:r>
              <a:rPr lang="en-US" sz="6200" b="0" i="1" u="none" strike="noStrike" cap="none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Haridustehnoloogia</a:t>
            </a:r>
            <a:r>
              <a:rPr lang="en-US" sz="6200" b="0" i="1" u="none" strike="noStrike" cap="none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6200" b="0" i="1" u="none" strike="noStrike" cap="none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eestikeelse</a:t>
            </a:r>
            <a:r>
              <a:rPr lang="en-US" sz="6200" b="0" i="1" u="none" strike="noStrike" cap="none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6200" b="0" i="1" u="none" strike="noStrike" cap="none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sõnavara</a:t>
            </a:r>
            <a:r>
              <a:rPr lang="en-US" sz="6200" b="0" i="1" u="none" strike="noStrike" cap="none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6200" b="0" i="1" u="none" strike="noStrike" cap="none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teaduspõhine</a:t>
            </a:r>
            <a:r>
              <a:rPr lang="en-US" sz="6200" b="0" i="1" u="none" strike="noStrike" cap="none" dirty="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 </a:t>
            </a:r>
            <a:r>
              <a:rPr lang="en-US" sz="6200" b="0" i="1" u="none" strike="noStrike" cap="none" dirty="0" err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uuendamine</a:t>
            </a:r>
            <a:r>
              <a:rPr lang="en-US" sz="65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8000" b="0" i="1" u="none" strike="noStrike" cap="none" dirty="0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2059349" y="1370525"/>
            <a:ext cx="63090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body" idx="1"/>
          </p:nvPr>
        </p:nvSpPr>
        <p:spPr>
          <a:xfrm>
            <a:off x="669580" y="583276"/>
            <a:ext cx="81894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Haridussõnavara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kogumiseks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tugines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1 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järgmistele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allikatele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keeleteadlaste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poolt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loodud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tunnustatud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veebikeskkondade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sõnastikud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nagu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EKI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Haridussõnastik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Õigekeelsussõnaraamat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Sõnaveeb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Samuti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Noorteameti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koolituskeskuse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hallatavale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Digipädevuse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veebikeskkonnale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Haridusteaduste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Ajakirja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(EHA)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teadusartiklitele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Haridussõnavara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kogumiseks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tugines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2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järgmistele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allikatele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Võõrkeelsele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teaduskirjandusele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viie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artikli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näitel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Harno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tehnoloogiakompass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Teadusministeeriumi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haridusstrateegia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Terminiloomega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tutvumiseks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lugemise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artikleid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: 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Mäekivi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H. (2019).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Kuhu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jäävad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uued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? </a:t>
            </a:r>
            <a:r>
              <a:rPr lang="en-US" sz="1500" i="1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Universitas </a:t>
            </a:r>
            <a:r>
              <a:rPr lang="en-US" sz="1500" i="1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Tartuensis</a:t>
            </a:r>
            <a:r>
              <a:rPr lang="en-US" sz="1500" i="1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11.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u="sng" dirty="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https://www.ajakiri.ut.ee/artikkel/3456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Nemvalts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P. (2017, 10.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märts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).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Mõistestik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korda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terminivara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otstarbekaks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1500" i="1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500" i="1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i="1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Kultuurileht</a:t>
            </a:r>
            <a:r>
              <a:rPr lang="en-US" sz="1500" i="1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i="1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Sirp</a:t>
            </a:r>
            <a:r>
              <a:rPr lang="en-US" sz="1500" i="1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u="sng" dirty="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4"/>
              </a:rPr>
              <a:t>https://www.sirp.ee/s1-artiklid/varamu/moistestik-korda-terminivara-otstarbekaks/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Lisaks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intervjueerisime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eksperte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mõistmaks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uuenenud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keelevara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kasutatavust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eestikeelses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valdkonna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teadusruumis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1600"/>
              <a:buFont typeface="Barlow Condensed"/>
              <a:buChar char="-"/>
            </a:pP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477330" y="-166431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TEADUSPÕHISUS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37d594d61_0_7"/>
          <p:cNvSpPr txBox="1">
            <a:spLocks noGrp="1"/>
          </p:cNvSpPr>
          <p:nvPr>
            <p:ph type="title"/>
          </p:nvPr>
        </p:nvSpPr>
        <p:spPr>
          <a:xfrm>
            <a:off x="590550" y="293918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INTERDISTSIPLINAARSUS</a:t>
            </a:r>
            <a:endParaRPr sz="4500" i="1" dirty="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endParaRPr sz="4500" i="1" dirty="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11" name="Google Shape;211;g1e37d594d61_0_7"/>
          <p:cNvSpPr txBox="1">
            <a:spLocks noGrp="1"/>
          </p:cNvSpPr>
          <p:nvPr>
            <p:ph type="body" idx="1"/>
          </p:nvPr>
        </p:nvSpPr>
        <p:spPr>
          <a:xfrm>
            <a:off x="390200" y="931493"/>
            <a:ext cx="79092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365760" lvl="0" indent="-33020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Char char="-"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tõlkeprotsesside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mõistmine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baas-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keeleoskus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alus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erialase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tõlke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väljakujunemisel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marR="365760" lvl="0" indent="-33020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1600"/>
              <a:buChar char="-"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Inglise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kultuuri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eriala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teadmised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aitavad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analüüsida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ingliskeelseid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teadusartikleid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600" i="1" dirty="0">
              <a:solidFill>
                <a:srgbClr val="26226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Keeleteaduse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tõlkimise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taust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aitab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terminite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arusaadavust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originaalile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vastavust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paremini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hinnata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endParaRPr sz="1600" dirty="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Sotsiaaltöö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sotsiaalpedagoogika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eripedagoogika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õigusteaduse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taust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aitab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hinnata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definitsioonide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täpsust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üheselt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mõistetavust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spetsialisti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jaoks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</a:p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Samuti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oli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projektis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kõigil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kokkupuude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info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otsimise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töötlemise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tõlgendamisega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</a:p>
          <a:p>
            <a:pPr marL="457200" lvl="0" indent="-330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Kasutasime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i="1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MS </a:t>
            </a:r>
            <a:r>
              <a:rPr lang="en-US" sz="1600" i="1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Teams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kohtumisteks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tabeltöötlusprogrammi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i="1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Excel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koondtabeli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loomiseks</a:t>
            </a:r>
            <a:r>
              <a:rPr lang="en-US" sz="16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600" dirty="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352350" y="810950"/>
            <a:ext cx="46740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1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kaardistas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eestikeelse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haridustehnoloogia-alase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sõnavara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grupp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2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tutvus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ingliskeelsete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materjalidega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kaardistati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millel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eestikeelsed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vasted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puuduvad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Pärast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vahenädalat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tegutsesime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ühise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12-liikmelise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grupina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liitsime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-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ingliskeelsed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materjalid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ühtseks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koondtabeliks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r>
              <a:rPr lang="en-US" sz="1600" u="sng" dirty="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3"/>
              </a:rPr>
              <a:t> </a:t>
            </a:r>
            <a:endParaRPr sz="2600" u="sng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Samuti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lõime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kokkuvõtte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intervjuude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tulemustest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mis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asub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u="sng" dirty="0" err="1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4"/>
              </a:rPr>
              <a:t>siin</a:t>
            </a:r>
            <a:r>
              <a:rPr lang="en-US" sz="1600" u="sng" dirty="0">
                <a:solidFill>
                  <a:schemeClr val="hlink"/>
                </a:solidFill>
                <a:latin typeface="Barlow Condensed"/>
                <a:ea typeface="Barlow Condensed"/>
                <a:cs typeface="Barlow Condensed"/>
                <a:sym typeface="Barlow Condensed"/>
                <a:hlinkClick r:id="rId4"/>
              </a:rPr>
              <a:t>.</a:t>
            </a: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tegevused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toimuvad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Instituudiga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TLÜ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keskuse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õppekava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teadlastega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mõjutab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haridusvaldkonda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-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õpilasi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Ühtlustatud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keelekasutuse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abil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muutub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kommunikatsioon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õppetöö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korraldamine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lihtsamaks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2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477330" y="-143056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TULEMUSED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5">
            <a:alphaModFix/>
          </a:blip>
          <a:srcRect l="16667" r="16666"/>
          <a:stretch/>
        </p:blipFill>
        <p:spPr>
          <a:xfrm>
            <a:off x="5244475" y="86525"/>
            <a:ext cx="5021400" cy="5143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JÄRELDUSED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477325" y="974475"/>
            <a:ext cx="70995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600"/>
              <a:buFont typeface="Barlow Condensed"/>
              <a:buChar char="-"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Sõnavara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ka (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tehnoloogia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valdkond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uueneb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kiiresti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pidevalt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Meie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aluseks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eeskujuks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sarnastele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projektidele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tulevikus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mingis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valdkonnas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ole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terminikomisjoni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loodud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eestikeelseid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sõnu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napib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siis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meie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eeskujul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võimalik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kõigil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keelekasutajatel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terminiloomes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kaasa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lüüa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aidata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hoida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kasutusel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erinevates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kiiresti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muutuvates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valdkondades</a:t>
            </a:r>
            <a:r>
              <a:rPr lang="en-US" sz="1600" i="1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</a:p>
          <a:p>
            <a:pPr marL="635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600"/>
              <a:buNone/>
            </a:pPr>
            <a:endParaRPr sz="2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937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2600"/>
              <a:buFont typeface="Barlow Condensed"/>
              <a:buChar char="-"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Erimeelsustele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jäänud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terminite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definitsioonide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osas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soovitame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edaspidiseks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kaasata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rohkem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eriala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eksperte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just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terminiloome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osas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kogemusi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omavaid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eksperte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).</a:t>
            </a: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Haridustehnoloogidelt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saab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õiged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täpsed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sõnad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definitsiooni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jaoks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aga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filoloogid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aitaksid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sõnastada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definitsiooni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paremini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kõlaks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Seda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võiks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järgmise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ELU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raames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edasi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uurida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kuna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praeguse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raames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seda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teha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ei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6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jõua</a:t>
            </a:r>
            <a:r>
              <a:rPr lang="en-US" sz="16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endParaRPr sz="1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6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477330" y="-56531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763501" y="1341475"/>
            <a:ext cx="43065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lang="en-US" sz="8000" b="0" i="1" u="none" strike="noStrike" cap="non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c9cc19b67_0_0"/>
          <p:cNvSpPr txBox="1"/>
          <p:nvPr/>
        </p:nvSpPr>
        <p:spPr>
          <a:xfrm>
            <a:off x="896275" y="963150"/>
            <a:ext cx="6633000" cy="3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Bush, J. B. (2021). Software-based intervention with digital manipulatives to support student conceptual understandings of fractions. 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British Journal of Educational Technology, 52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(6), 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2299-2318. </a:t>
            </a:r>
            <a:r>
              <a:rPr lang="en-US" sz="1200" dirty="0">
                <a:solidFill>
                  <a:srgbClr val="005274"/>
                </a:solidFill>
                <a:highlight>
                  <a:srgbClr val="FFFFFF"/>
                </a:highlight>
                <a:uFill>
                  <a:noFill/>
                </a:u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https://doi.org/10.1111/bjet.13139</a:t>
            </a:r>
            <a:endParaRPr sz="1800" dirty="0">
              <a:solidFill>
                <a:srgbClr val="24285D"/>
              </a:solidFill>
              <a:latin typeface="Barlow Condensed" panose="00000506000000000000" pitchFamily="2" charset="0"/>
              <a:ea typeface="Barlow Condensed"/>
              <a:cs typeface="Barlow Condensed"/>
              <a:sym typeface="Barlow Condensed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Keele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Instituut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200" dirty="0">
                <a:solidFill>
                  <a:srgbClr val="26226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terminitöö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15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50" u="sng" dirty="0">
                <a:solidFill>
                  <a:srgbClr val="1155CC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https://terminoloogia.ee/</a:t>
            </a:r>
            <a:r>
              <a:rPr lang="en-US" sz="115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endParaRPr sz="1150" dirty="0">
              <a:solidFill>
                <a:schemeClr val="dk1"/>
              </a:solidFill>
              <a:latin typeface="Barlow Condensed" panose="00000506000000000000" pitchFamily="2" charset="0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Keele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Instituut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õigekeelsussõnaraamat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ÕS 2018. </a:t>
            </a:r>
            <a:r>
              <a:rPr lang="en-US" sz="1200" u="sng" dirty="0">
                <a:solidFill>
                  <a:srgbClr val="1155CC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https://www.eki.ee/dict/qs/</a:t>
            </a:r>
            <a:endParaRPr sz="1200" dirty="0">
              <a:solidFill>
                <a:schemeClr val="dk1"/>
              </a:solidFill>
              <a:latin typeface="Barlow Condensed" panose="00000506000000000000" pitchFamily="2" charset="0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Keele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Instituut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Haridussõnastik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u="sng" dirty="0">
                <a:solidFill>
                  <a:srgbClr val="1155CC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https://www.eki.ee/dict/haridus/</a:t>
            </a:r>
            <a:endParaRPr sz="1200" dirty="0">
              <a:solidFill>
                <a:schemeClr val="dk1"/>
              </a:solidFill>
              <a:latin typeface="Barlow Condensed" panose="00000506000000000000" pitchFamily="2" charset="0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Keele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Instituut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Sõnaveeb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u="sng" dirty="0">
                <a:solidFill>
                  <a:srgbClr val="1155CC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https://sonaveeb.ee/</a:t>
            </a:r>
            <a:endParaRPr sz="1150" dirty="0">
              <a:solidFill>
                <a:schemeClr val="dk1"/>
              </a:solidFill>
              <a:latin typeface="Barlow Condensed" panose="00000506000000000000" pitchFamily="2" charset="0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Haridus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- ja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Noorteamet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Digipädevuse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sõnastik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u="sng" dirty="0">
                <a:solidFill>
                  <a:srgbClr val="1155CC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https://digipadevus.ee/sonastik/#sonastik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endParaRPr sz="1200" dirty="0">
              <a:solidFill>
                <a:schemeClr val="dk1"/>
              </a:solidFill>
              <a:latin typeface="Barlow Condensed" panose="00000506000000000000" pitchFamily="2" charset="0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Haridus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- ja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Noorteamet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Hariduse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tehnoloogiakompass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https://kompass.harno.ee/</a:t>
            </a:r>
            <a:endParaRPr sz="1800" dirty="0">
              <a:solidFill>
                <a:srgbClr val="24285D"/>
              </a:solidFill>
              <a:latin typeface="Barlow Condensed" panose="00000506000000000000" pitchFamily="2" charset="0"/>
              <a:ea typeface="Barlow Condensed"/>
              <a:cs typeface="Barlow Condensed"/>
              <a:sym typeface="Barlow Condensed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Kucirkova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, N., Gerard, L., &amp; Linn, M. C. (2021). Designing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personalised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instruction: A research and design framework. 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British Journal of Educational Technology, 52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(5), </a:t>
            </a:r>
            <a:r>
              <a:rPr lang="en-US" sz="1200" dirty="0">
                <a:solidFill>
                  <a:schemeClr val="dk1"/>
                </a:solidFill>
                <a:highlight>
                  <a:srgbClr val="FFFFFF"/>
                </a:highlight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1839-1861. </a:t>
            </a:r>
            <a:r>
              <a:rPr lang="en-US" sz="1200" dirty="0">
                <a:solidFill>
                  <a:srgbClr val="005274"/>
                </a:solidFill>
                <a:highlight>
                  <a:srgbClr val="FFFFFF"/>
                </a:highlight>
                <a:uFill>
                  <a:noFill/>
                </a:u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https://doi.org/10.1111/bjet.13119</a:t>
            </a:r>
            <a:endParaRPr sz="1200" dirty="0">
              <a:solidFill>
                <a:schemeClr val="dk1"/>
              </a:solidFill>
              <a:latin typeface="Barlow Condensed" panose="00000506000000000000" pitchFamily="2" charset="0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Luik, P., &amp;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Taimalu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, M. (2018).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Lasteaiaõpetajate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ja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koolieelse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lasteasutuse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õpetajaks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õppivate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üliõpilaste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hinnangud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oma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aine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-,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pedagoogika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- ja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tehnoloogiateadmistele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ning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nende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teadmiste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integreerimisele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Eesti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Haridusteaduste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 err="1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Ajakiri</a:t>
            </a:r>
            <a:r>
              <a:rPr lang="en-US" sz="1200" i="1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, 6</a:t>
            </a:r>
            <a:r>
              <a:rPr lang="en-US" sz="1200" dirty="0">
                <a:solidFill>
                  <a:schemeClr val="dk1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</a:rPr>
              <a:t>(1), 136-156. </a:t>
            </a:r>
            <a:r>
              <a:rPr lang="en-US" sz="1200" u="sng" dirty="0">
                <a:solidFill>
                  <a:srgbClr val="1155CC"/>
                </a:solidFill>
                <a:latin typeface="Barlow Condensed" panose="00000506000000000000" pitchFamily="2" charset="0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https://doi.org/10.12697/eha.2018.6.1.06</a:t>
            </a:r>
            <a:endParaRPr sz="1800" dirty="0">
              <a:solidFill>
                <a:srgbClr val="24285D"/>
              </a:solidFill>
              <a:latin typeface="Barlow Condensed" panose="00000506000000000000" pitchFamily="2" charset="0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8" name="Google Shape;248;g24c9cc19b67_0_0"/>
          <p:cNvSpPr txBox="1"/>
          <p:nvPr/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KASUTATUD ALLIKAD</a:t>
            </a:r>
            <a:endParaRPr sz="45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ea632a801_0_0"/>
          <p:cNvSpPr txBox="1">
            <a:spLocks noGrp="1"/>
          </p:cNvSpPr>
          <p:nvPr>
            <p:ph type="title"/>
          </p:nvPr>
        </p:nvSpPr>
        <p:spPr>
          <a:xfrm>
            <a:off x="894625" y="334350"/>
            <a:ext cx="6915600" cy="407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latin typeface="Barlow Condensed" panose="00000506000000000000" pitchFamily="2" charset="0"/>
              </a:rPr>
              <a:t>Major, L., Francis, G. A., &amp;  </a:t>
            </a:r>
            <a:r>
              <a:rPr lang="en-US" sz="1200" dirty="0" err="1">
                <a:latin typeface="Barlow Condensed" panose="00000506000000000000" pitchFamily="2" charset="0"/>
              </a:rPr>
              <a:t>Tsapali</a:t>
            </a:r>
            <a:r>
              <a:rPr lang="en-US" sz="1200" dirty="0">
                <a:latin typeface="Barlow Condensed" panose="00000506000000000000" pitchFamily="2" charset="0"/>
              </a:rPr>
              <a:t>, M. (2021). The effectiveness of technology-supported </a:t>
            </a:r>
            <a:r>
              <a:rPr lang="en-US" sz="1200" dirty="0" err="1">
                <a:latin typeface="Barlow Condensed" panose="00000506000000000000" pitchFamily="2" charset="0"/>
              </a:rPr>
              <a:t>personalised</a:t>
            </a:r>
            <a:r>
              <a:rPr lang="en-US" sz="1200" dirty="0">
                <a:latin typeface="Barlow Condensed" panose="00000506000000000000" pitchFamily="2" charset="0"/>
              </a:rPr>
              <a:t> learning in low- and middle-income countries: A meta-analysis. </a:t>
            </a:r>
            <a:r>
              <a:rPr lang="en-US" sz="1200" i="1" dirty="0">
                <a:latin typeface="Barlow Condensed" panose="00000506000000000000" pitchFamily="2" charset="0"/>
              </a:rPr>
              <a:t>British Journal of Educational Technology, 52</a:t>
            </a:r>
            <a:r>
              <a:rPr lang="en-US" sz="1200" dirty="0">
                <a:latin typeface="Barlow Condensed" panose="00000506000000000000" pitchFamily="2" charset="0"/>
              </a:rPr>
              <a:t>(5), </a:t>
            </a:r>
            <a:r>
              <a:rPr lang="en-US" sz="1200" dirty="0">
                <a:highlight>
                  <a:srgbClr val="FFFFFF"/>
                </a:highlight>
                <a:latin typeface="Barlow Condensed" panose="00000506000000000000" pitchFamily="2" charset="0"/>
              </a:rPr>
              <a:t>1935-1964. </a:t>
            </a:r>
            <a:r>
              <a:rPr lang="en-US" sz="1200" dirty="0">
                <a:solidFill>
                  <a:srgbClr val="005274"/>
                </a:solidFill>
                <a:highlight>
                  <a:srgbClr val="FFFFFF"/>
                </a:highlight>
                <a:uFill>
                  <a:noFill/>
                </a:uFill>
                <a:latin typeface="Barlow Condensed" panose="00000506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https://doi.org/10.1111/bjet.13116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endParaRPr sz="1200" dirty="0">
              <a:latin typeface="Barlow Condensed" panose="00000506000000000000" pitchFamily="2" charset="0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Barlow Condensed" panose="00000506000000000000" pitchFamily="2" charset="0"/>
              </a:rPr>
              <a:t>Pedaste</a:t>
            </a:r>
            <a:r>
              <a:rPr lang="en-US" sz="1200" dirty="0">
                <a:latin typeface="Barlow Condensed" panose="00000506000000000000" pitchFamily="2" charset="0"/>
              </a:rPr>
              <a:t>, M., </a:t>
            </a:r>
            <a:r>
              <a:rPr lang="en-US" sz="1200" dirty="0" err="1">
                <a:latin typeface="Barlow Condensed" panose="00000506000000000000" pitchFamily="2" charset="0"/>
              </a:rPr>
              <a:t>Kalmus</a:t>
            </a:r>
            <a:r>
              <a:rPr lang="en-US" sz="1200" dirty="0">
                <a:latin typeface="Barlow Condensed" panose="00000506000000000000" pitchFamily="2" charset="0"/>
              </a:rPr>
              <a:t>, V., &amp; </a:t>
            </a:r>
            <a:r>
              <a:rPr lang="en-US" sz="1200" dirty="0" err="1">
                <a:latin typeface="Barlow Condensed" panose="00000506000000000000" pitchFamily="2" charset="0"/>
              </a:rPr>
              <a:t>Vainonen</a:t>
            </a:r>
            <a:r>
              <a:rPr lang="en-US" sz="1200" dirty="0">
                <a:latin typeface="Barlow Condensed" panose="00000506000000000000" pitchFamily="2" charset="0"/>
              </a:rPr>
              <a:t>, K. (2021). </a:t>
            </a:r>
            <a:r>
              <a:rPr lang="en-US" sz="1200" dirty="0" err="1">
                <a:latin typeface="Barlow Condensed" panose="00000506000000000000" pitchFamily="2" charset="0"/>
              </a:rPr>
              <a:t>Digipädevuse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dimensioonid</a:t>
            </a:r>
            <a:r>
              <a:rPr lang="en-US" sz="1200" dirty="0">
                <a:latin typeface="Barlow Condensed" panose="00000506000000000000" pitchFamily="2" charset="0"/>
              </a:rPr>
              <a:t> ja </a:t>
            </a:r>
            <a:r>
              <a:rPr lang="en-US" sz="1200" dirty="0" err="1">
                <a:latin typeface="Barlow Condensed" panose="00000506000000000000" pitchFamily="2" charset="0"/>
              </a:rPr>
              <a:t>nende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hindamine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põhikoolis</a:t>
            </a:r>
            <a:r>
              <a:rPr lang="en-US" sz="1200" dirty="0">
                <a:latin typeface="Barlow Condensed" panose="00000506000000000000" pitchFamily="2" charset="0"/>
              </a:rPr>
              <a:t>. </a:t>
            </a:r>
            <a:r>
              <a:rPr lang="en-US" sz="1200" i="1" dirty="0" err="1">
                <a:latin typeface="Barlow Condensed" panose="00000506000000000000" pitchFamily="2" charset="0"/>
              </a:rPr>
              <a:t>Eesti</a:t>
            </a:r>
            <a:r>
              <a:rPr lang="en-US" sz="1200" i="1" dirty="0">
                <a:latin typeface="Barlow Condensed" panose="00000506000000000000" pitchFamily="2" charset="0"/>
              </a:rPr>
              <a:t> </a:t>
            </a:r>
            <a:r>
              <a:rPr lang="en-US" sz="1200" i="1" dirty="0" err="1">
                <a:latin typeface="Barlow Condensed" panose="00000506000000000000" pitchFamily="2" charset="0"/>
              </a:rPr>
              <a:t>Haridusteaduste</a:t>
            </a:r>
            <a:r>
              <a:rPr lang="en-US" sz="1200" i="1" dirty="0">
                <a:latin typeface="Barlow Condensed" panose="00000506000000000000" pitchFamily="2" charset="0"/>
              </a:rPr>
              <a:t> </a:t>
            </a:r>
            <a:r>
              <a:rPr lang="en-US" sz="1200" i="1" dirty="0" err="1">
                <a:latin typeface="Barlow Condensed" panose="00000506000000000000" pitchFamily="2" charset="0"/>
              </a:rPr>
              <a:t>Ajakiri</a:t>
            </a:r>
            <a:r>
              <a:rPr lang="en-US" sz="1200" i="1" dirty="0">
                <a:latin typeface="Barlow Condensed" panose="00000506000000000000" pitchFamily="2" charset="0"/>
              </a:rPr>
              <a:t>, 9</a:t>
            </a:r>
            <a:r>
              <a:rPr lang="en-US" sz="1200" dirty="0">
                <a:latin typeface="Barlow Condensed" panose="00000506000000000000" pitchFamily="2" charset="0"/>
              </a:rPr>
              <a:t>(2), 212–243. </a:t>
            </a:r>
            <a:r>
              <a:rPr lang="en-US" sz="1200" u="sng" dirty="0">
                <a:solidFill>
                  <a:srgbClr val="1155CC"/>
                </a:solidFill>
                <a:latin typeface="Barlow Condensed" panose="00000506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https://doi.org/10.12697/eha.2021.9.2.09</a:t>
            </a:r>
            <a:endParaRPr sz="1200" dirty="0">
              <a:latin typeface="Barlow Condensed" panose="00000506000000000000" pitchFamily="2" charset="0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Barlow Condensed" panose="00000506000000000000" pitchFamily="2" charset="0"/>
              </a:rPr>
              <a:t>Pflaumer</a:t>
            </a:r>
            <a:r>
              <a:rPr lang="en-US" sz="1200" dirty="0">
                <a:latin typeface="Barlow Condensed" panose="00000506000000000000" pitchFamily="2" charset="0"/>
              </a:rPr>
              <a:t>, N., Knorr, N., &amp; </a:t>
            </a:r>
            <a:r>
              <a:rPr lang="en-US" sz="1200" dirty="0" err="1">
                <a:latin typeface="Barlow Condensed" panose="00000506000000000000" pitchFamily="2" charset="0"/>
              </a:rPr>
              <a:t>Berkling</a:t>
            </a:r>
            <a:r>
              <a:rPr lang="en-US" sz="1200" dirty="0">
                <a:latin typeface="Barlow Condensed" panose="00000506000000000000" pitchFamily="2" charset="0"/>
              </a:rPr>
              <a:t>, K. (2021). Appropriation of adaptive literacy games into the German elementary school classroom. </a:t>
            </a:r>
            <a:r>
              <a:rPr lang="en-US" sz="1200" i="1" dirty="0">
                <a:latin typeface="Barlow Condensed" panose="00000506000000000000" pitchFamily="2" charset="0"/>
              </a:rPr>
              <a:t>British Journal of Educational Technology, 52</a:t>
            </a:r>
            <a:r>
              <a:rPr lang="en-US" sz="1200" dirty="0">
                <a:latin typeface="Barlow Condensed" panose="00000506000000000000" pitchFamily="2" charset="0"/>
              </a:rPr>
              <a:t>(5), </a:t>
            </a:r>
            <a:r>
              <a:rPr lang="en-US" sz="1200" dirty="0">
                <a:highlight>
                  <a:srgbClr val="FFFFFF"/>
                </a:highlight>
                <a:latin typeface="Barlow Condensed" panose="00000506000000000000" pitchFamily="2" charset="0"/>
              </a:rPr>
              <a:t>1917-1934. </a:t>
            </a:r>
            <a:r>
              <a:rPr lang="en-US" sz="1200" dirty="0">
                <a:solidFill>
                  <a:srgbClr val="005274"/>
                </a:solidFill>
                <a:highlight>
                  <a:srgbClr val="FFFFFF"/>
                </a:highlight>
                <a:uFill>
                  <a:noFill/>
                </a:uFill>
                <a:latin typeface="Barlow Condensed" panose="00000506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https://doi.org/10.1111/bjet.13149</a:t>
            </a:r>
            <a:endParaRPr sz="1200" dirty="0">
              <a:latin typeface="Barlow Condensed" panose="00000506000000000000" pitchFamily="2" charset="0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err="1">
                <a:latin typeface="Barlow Condensed" panose="00000506000000000000" pitchFamily="2" charset="0"/>
              </a:rPr>
              <a:t>Saareoja</a:t>
            </a:r>
            <a:r>
              <a:rPr lang="en-US" sz="1200" dirty="0">
                <a:latin typeface="Barlow Condensed" panose="00000506000000000000" pitchFamily="2" charset="0"/>
              </a:rPr>
              <a:t>, H., &amp; </a:t>
            </a:r>
            <a:r>
              <a:rPr lang="en-US" sz="1200" dirty="0" err="1">
                <a:latin typeface="Barlow Condensed" panose="00000506000000000000" pitchFamily="2" charset="0"/>
              </a:rPr>
              <a:t>Kaldoja</a:t>
            </a:r>
            <a:r>
              <a:rPr lang="en-US" sz="1200" dirty="0">
                <a:latin typeface="Barlow Condensed" panose="00000506000000000000" pitchFamily="2" charset="0"/>
              </a:rPr>
              <a:t>, M.-L. (2021). </a:t>
            </a:r>
            <a:r>
              <a:rPr lang="en-US" sz="1200" dirty="0" err="1">
                <a:latin typeface="Barlow Condensed" panose="00000506000000000000" pitchFamily="2" charset="0"/>
              </a:rPr>
              <a:t>Kuidas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teha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nähtamatu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nähtavaks</a:t>
            </a:r>
            <a:r>
              <a:rPr lang="en-US" sz="1200" dirty="0">
                <a:latin typeface="Barlow Condensed" panose="00000506000000000000" pitchFamily="2" charset="0"/>
              </a:rPr>
              <a:t> - </a:t>
            </a:r>
            <a:r>
              <a:rPr lang="en-US" sz="1200" dirty="0" err="1">
                <a:latin typeface="Barlow Condensed" panose="00000506000000000000" pitchFamily="2" charset="0"/>
              </a:rPr>
              <a:t>pilgujälgimistehnoloogiapõhine</a:t>
            </a:r>
            <a:r>
              <a:rPr lang="en-US" sz="1200" dirty="0">
                <a:latin typeface="Barlow Condensed" panose="00000506000000000000" pitchFamily="2" charset="0"/>
              </a:rPr>
              <a:t> 3-4aastaste </a:t>
            </a:r>
            <a:r>
              <a:rPr lang="en-US" sz="1200" dirty="0" err="1">
                <a:latin typeface="Barlow Condensed" panose="00000506000000000000" pitchFamily="2" charset="0"/>
              </a:rPr>
              <a:t>laste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sotsiaalse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taju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hindamise</a:t>
            </a:r>
            <a:r>
              <a:rPr lang="en-US" sz="1200" dirty="0">
                <a:latin typeface="Barlow Condensed" panose="00000506000000000000" pitchFamily="2" charset="0"/>
              </a:rPr>
              <a:t> </a:t>
            </a:r>
            <a:r>
              <a:rPr lang="en-US" sz="1200" dirty="0" err="1">
                <a:latin typeface="Barlow Condensed" panose="00000506000000000000" pitchFamily="2" charset="0"/>
              </a:rPr>
              <a:t>vahend</a:t>
            </a:r>
            <a:r>
              <a:rPr lang="en-US" sz="1200" dirty="0">
                <a:latin typeface="Barlow Condensed" panose="00000506000000000000" pitchFamily="2" charset="0"/>
              </a:rPr>
              <a:t> “PILK!”. </a:t>
            </a:r>
            <a:r>
              <a:rPr lang="en-US" sz="1200" i="1" dirty="0" err="1">
                <a:latin typeface="Barlow Condensed" panose="00000506000000000000" pitchFamily="2" charset="0"/>
              </a:rPr>
              <a:t>Eesti</a:t>
            </a:r>
            <a:r>
              <a:rPr lang="en-US" sz="1200" i="1" dirty="0">
                <a:latin typeface="Barlow Condensed" panose="00000506000000000000" pitchFamily="2" charset="0"/>
              </a:rPr>
              <a:t> </a:t>
            </a:r>
            <a:r>
              <a:rPr lang="en-US" sz="1200" i="1" dirty="0" err="1">
                <a:latin typeface="Barlow Condensed" panose="00000506000000000000" pitchFamily="2" charset="0"/>
              </a:rPr>
              <a:t>Haridusteaduste</a:t>
            </a:r>
            <a:r>
              <a:rPr lang="en-US" sz="1200" i="1" dirty="0">
                <a:latin typeface="Barlow Condensed" panose="00000506000000000000" pitchFamily="2" charset="0"/>
              </a:rPr>
              <a:t> </a:t>
            </a:r>
            <a:r>
              <a:rPr lang="en-US" sz="1200" i="1" dirty="0" err="1">
                <a:latin typeface="Barlow Condensed" panose="00000506000000000000" pitchFamily="2" charset="0"/>
              </a:rPr>
              <a:t>Ajakiri</a:t>
            </a:r>
            <a:r>
              <a:rPr lang="en-US" sz="1200" i="1" dirty="0">
                <a:latin typeface="Barlow Condensed" panose="00000506000000000000" pitchFamily="2" charset="0"/>
              </a:rPr>
              <a:t>, 9</a:t>
            </a:r>
            <a:r>
              <a:rPr lang="en-US" sz="1200" dirty="0">
                <a:latin typeface="Barlow Condensed" panose="00000506000000000000" pitchFamily="2" charset="0"/>
              </a:rPr>
              <a:t>(1), 186-218. </a:t>
            </a:r>
            <a:r>
              <a:rPr lang="en-US" sz="1200" u="sng" dirty="0">
                <a:solidFill>
                  <a:srgbClr val="1155CC"/>
                </a:solidFill>
                <a:latin typeface="Barlow Condensed" panose="00000506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https://doi.org/10.12697/eha.2021.9.1.08</a:t>
            </a:r>
            <a:endParaRPr sz="1200" dirty="0">
              <a:latin typeface="Barlow Condensed" panose="00000506000000000000" pitchFamily="2" charset="0"/>
            </a:endParaRPr>
          </a:p>
          <a:p>
            <a:pPr marL="45720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latin typeface="Barlow Condensed" panose="00000506000000000000" pitchFamily="2" charset="0"/>
              </a:rPr>
              <a:t> Serra, J., &amp; </a:t>
            </a:r>
            <a:r>
              <a:rPr lang="en-US" sz="1200" dirty="0" err="1">
                <a:latin typeface="Barlow Condensed" panose="00000506000000000000" pitchFamily="2" charset="0"/>
              </a:rPr>
              <a:t>Gilabert</a:t>
            </a:r>
            <a:r>
              <a:rPr lang="en-US" sz="1200" dirty="0">
                <a:latin typeface="Barlow Condensed" panose="00000506000000000000" pitchFamily="2" charset="0"/>
              </a:rPr>
              <a:t>, R. (2021). Algorithmic versus teacher-led sequencing in a digital serious game and the development of second language reading fluency and accuracy. </a:t>
            </a:r>
            <a:r>
              <a:rPr lang="en-US" sz="1200" i="1" dirty="0">
                <a:latin typeface="Barlow Condensed" panose="00000506000000000000" pitchFamily="2" charset="0"/>
              </a:rPr>
              <a:t>British Journal of Educational Technology, 52</a:t>
            </a:r>
            <a:r>
              <a:rPr lang="en-US" sz="1200" dirty="0">
                <a:latin typeface="Barlow Condensed" panose="00000506000000000000" pitchFamily="2" charset="0"/>
              </a:rPr>
              <a:t>(5), </a:t>
            </a:r>
            <a:r>
              <a:rPr lang="en-US" sz="1200" dirty="0">
                <a:highlight>
                  <a:srgbClr val="FFFFFF"/>
                </a:highlight>
                <a:latin typeface="Barlow Condensed" panose="00000506000000000000" pitchFamily="2" charset="0"/>
              </a:rPr>
              <a:t>1898-1916. </a:t>
            </a:r>
            <a:r>
              <a:rPr lang="en-US" sz="1200" dirty="0">
                <a:solidFill>
                  <a:srgbClr val="005274"/>
                </a:solidFill>
                <a:highlight>
                  <a:srgbClr val="FFFFFF"/>
                </a:highlight>
                <a:uFill>
                  <a:noFill/>
                </a:uFill>
                <a:latin typeface="Barlow Condensed" panose="00000506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https://doi.org/10.1111/bjet.13131</a:t>
            </a:r>
            <a:endParaRPr sz="1200" dirty="0">
              <a:latin typeface="Barlow Condensed" panose="00000506000000000000" pitchFamily="2" charset="0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  <a:p>
            <a:pPr marL="457200" marR="0" lvl="0" indent="-457200" algn="just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sz="4500" i="1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 erialad, juhendajad, partnerid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 tegevused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435421" y="3910738"/>
            <a:ext cx="22158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2193" y="303097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"/>
          <p:cNvCxnSpPr/>
          <p:nvPr/>
        </p:nvCxnSpPr>
        <p:spPr>
          <a:xfrm flipH="1">
            <a:off x="3518171" y="3176670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"/>
          <p:cNvSpPr/>
          <p:nvPr/>
        </p:nvSpPr>
        <p:spPr>
          <a:xfrm>
            <a:off x="3651262" y="391073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40" name="Google Shape;140;p2" descr="https://lh3.googleusercontent.com/6GRNvr0XC57ugURaw1plr6KpZzvLKf0I7B51Xxj3RjpFX8W7FKeMtM6hp9gL9HooSOcREv9EcuB943mobwUqA_aeuSSawZ3aisXNWAeYwGWK2ttY84p9fqKFbDdCTZMPvQRvJNU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5591" y="3105068"/>
            <a:ext cx="770880" cy="780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"/>
          <p:cNvCxnSpPr/>
          <p:nvPr/>
        </p:nvCxnSpPr>
        <p:spPr>
          <a:xfrm flipH="1">
            <a:off x="5604473" y="3176670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" descr="https://lh5.googleusercontent.com/IPLV0Xop8TqtOrsMj4uY4bc4juzDvSwMp_mS5JL-1tnM2FdNLkf9p2skoZROQr0U2DlVa2Fgkvshy3sS7S_s8QCNFpIWNBzcBPFXtQTsqIiRKF9B7yAvCRXLMBYVGQuQs9eGvQ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2943" y="3133893"/>
            <a:ext cx="996687" cy="7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/>
          <p:nvPr/>
        </p:nvSpPr>
        <p:spPr>
          <a:xfrm>
            <a:off x="5867103" y="389534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sz="1700" b="0" i="0" u="none" strike="noStrike" cap="non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H="1">
            <a:off x="7665267" y="3176670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subTitle" idx="4294967295"/>
          </p:nvPr>
        </p:nvSpPr>
        <p:spPr>
          <a:xfrm>
            <a:off x="421275" y="2340750"/>
            <a:ext cx="4857600" cy="1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1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Esindatud erialad: </a:t>
            </a: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Eripedagoogika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Alushariduse pedagoog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Euroopa nüüdiskeeled ja kultuurid</a:t>
            </a:r>
            <a:endParaRPr sz="1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Kirjalik tõlge</a:t>
            </a:r>
            <a:endParaRPr sz="1700" b="0" i="1" u="none" strike="noStrike" cap="non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Keeleteadus ja keeletoimetamine</a:t>
            </a:r>
            <a:endParaRPr sz="1700" b="0" i="1" u="none" strike="noStrike" cap="non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Sotsiaaltöö </a:t>
            </a:r>
            <a:endParaRPr sz="1700" b="0" i="1" u="none" strike="noStrike" cap="non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Sotsiaalpedagoogika ja lastekaitse</a:t>
            </a:r>
            <a:endParaRPr sz="1700" b="0" i="1" u="none" strike="noStrike" cap="non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Õigusteadus</a:t>
            </a:r>
            <a:endParaRPr sz="1700" b="0" i="1" u="none" strike="noStrike" cap="non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1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Juhendaja: </a:t>
            </a: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Linda Helene Sillat </a:t>
            </a:r>
            <a:endParaRPr sz="1700" b="0" i="1" u="none" strike="noStrike" cap="non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1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Mentor:</a:t>
            </a:r>
            <a:endParaRPr sz="2100" b="0" i="0" u="none" strike="noStrike" cap="none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1" u="none" strike="noStrike" cap="none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Paula Joanna Sillat</a:t>
            </a:r>
            <a:endParaRPr sz="2200" b="0" i="0" u="none" strike="noStrike" cap="none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1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Koostööpartner (-id):</a:t>
            </a:r>
            <a:r>
              <a:rPr lang="en-US" sz="2000" b="0" i="0" u="none" strike="noStrike" cap="non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endParaRPr sz="2000" b="0" i="0" u="none" strike="noStrike" cap="none">
              <a:solidFill>
                <a:srgbClr val="002060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0" u="none" strike="noStrike" cap="none">
                <a:solidFill>
                  <a:srgbClr val="262262"/>
                </a:solidFill>
                <a:highlight>
                  <a:schemeClr val="lt1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Eesti Keele Instituut</a:t>
            </a:r>
            <a:endParaRPr sz="1700" b="0" i="0" u="none" strike="noStrike" cap="none">
              <a:solidFill>
                <a:srgbClr val="262262"/>
              </a:solidFill>
              <a:highlight>
                <a:schemeClr val="lt1"/>
              </a:highlight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700" b="0" i="0" u="none" strike="noStrike" cap="none">
                <a:solidFill>
                  <a:srgbClr val="262262"/>
                </a:solidFill>
                <a:highlight>
                  <a:schemeClr val="lt1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TLÜ Haridustehnoloogia keskuse ja õppekava teadlased</a:t>
            </a:r>
            <a:endParaRPr sz="1700" b="0" i="0" u="none" strike="noStrike" cap="none">
              <a:solidFill>
                <a:srgbClr val="262262"/>
              </a:solidFill>
              <a:highlight>
                <a:schemeClr val="lt1"/>
              </a:highlight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endParaRPr sz="1800" b="0" i="1" u="none" strike="noStrike" cap="none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2091328" y="2296399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PROBLEEM, OLULISUS </a:t>
            </a:r>
            <a:b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</a:b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JA EESMÄRK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477325" y="685371"/>
            <a:ext cx="45615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Barlow Condensed"/>
              <a:buChar char="-"/>
            </a:pP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Haridustehnoloogia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globaalselt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kiirelt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arenev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teadusvaldkond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Ülemaailmne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üldine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teaduskeel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aga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inglise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keel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seetõttu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puudu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paljude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haridustehnoloogiat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puudutavate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mõistete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eestikeelsed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vasted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mõistete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omavahelised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seosed</a:t>
            </a:r>
            <a:r>
              <a:rPr lang="en-US" sz="1700" dirty="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r>
              <a:rPr lang="en-US" sz="17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700" dirty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111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Barlow Condensed"/>
              <a:buChar char="-"/>
            </a:pP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Tehnoloogia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kiire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arenguga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kaasnevad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uued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uurimisfookused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sealt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edasi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vajadus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tegevusi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tulemusi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esitada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kirjeldada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ka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keeles</a:t>
            </a:r>
            <a:r>
              <a:rPr lang="en-US" sz="1700" dirty="0">
                <a:solidFill>
                  <a:srgbClr val="262262"/>
                </a:solidFill>
                <a:highlight>
                  <a:srgbClr val="FFFFFF"/>
                </a:highlight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7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111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Barlow Condensed"/>
              <a:buChar char="-"/>
            </a:pPr>
            <a:r>
              <a:rPr lang="en-US" sz="17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Efektiivne</a:t>
            </a:r>
            <a:r>
              <a:rPr lang="en-US" sz="17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suhtlus</a:t>
            </a:r>
            <a:r>
              <a:rPr lang="en-US" sz="17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7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haridusvaldkonna</a:t>
            </a:r>
            <a:r>
              <a:rPr lang="en-US" sz="17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töökorraldus</a:t>
            </a:r>
            <a:r>
              <a:rPr lang="en-US" sz="17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vajab</a:t>
            </a:r>
            <a:r>
              <a:rPr lang="en-US" sz="17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ühtlustatud</a:t>
            </a:r>
            <a:r>
              <a:rPr lang="en-US" sz="17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keelekasutust</a:t>
            </a:r>
            <a:r>
              <a:rPr lang="en-US" sz="17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7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title"/>
          </p:nvPr>
        </p:nvSpPr>
        <p:spPr>
          <a:xfrm>
            <a:off x="765625" y="1335021"/>
            <a:ext cx="42732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 dirty="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OLULISUS</a:t>
            </a:r>
            <a:endParaRPr sz="4500" i="1" dirty="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endParaRPr sz="4500" b="1" u="sng" dirty="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5293425" y="303350"/>
            <a:ext cx="4625100" cy="4625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body" idx="1"/>
          </p:nvPr>
        </p:nvSpPr>
        <p:spPr>
          <a:xfrm>
            <a:off x="638780" y="830178"/>
            <a:ext cx="43488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b="1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eesmärgiks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teaduspõhiselt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eelkõige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just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Haridussõnastiku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haridustehnoloogia-alase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terminoloogia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uuendamine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mis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hõlmab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definitsioonide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korrastamist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täiendamist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käigus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soovisime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saada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ülevaate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valdkonna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teaduspõhisest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keelekasutusest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inglise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kaardistada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segadust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tekitavad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terminid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arutada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need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läbi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koostöös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ekspertidega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ning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panustada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keelevara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värskendamisse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tulemused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esitatakse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sügisel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Keele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Instituudile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mille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põhjal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võimalik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täiendada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Haridussõnastiku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haridustehnoloogia-alast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500" dirty="0" err="1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terminoloogiat</a:t>
            </a:r>
            <a:r>
              <a:rPr lang="en-US" sz="15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5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1400" i="1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525080" y="-56531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EESMÄRK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4987575" y="340500"/>
            <a:ext cx="4462500" cy="4462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2119406" y="1848202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body" idx="1"/>
          </p:nvPr>
        </p:nvSpPr>
        <p:spPr>
          <a:xfrm>
            <a:off x="477330" y="993675"/>
            <a:ext cx="4193144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109505" y="126119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TEGEVUSED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graphicFrame>
        <p:nvGraphicFramePr>
          <p:cNvPr id="184" name="Google Shape;184;p8"/>
          <p:cNvGraphicFramePr/>
          <p:nvPr/>
        </p:nvGraphicFramePr>
        <p:xfrm>
          <a:off x="2833900" y="126127"/>
          <a:ext cx="6256725" cy="4937640"/>
        </p:xfrm>
        <a:graphic>
          <a:graphicData uri="http://schemas.openxmlformats.org/drawingml/2006/table">
            <a:tbl>
              <a:tblPr>
                <a:noFill/>
                <a:tableStyleId>{E1971135-59CE-4FB3-A623-48681BF9AD7F}</a:tableStyleId>
              </a:tblPr>
              <a:tblGrid>
                <a:gridCol w="115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Eeltöö sõnastikega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Grupp 1 võrdles Digipädevuse sõnastikus esinenud terminite selgitusi Haridusterminoloogia sõnastiku ja Sõnaveebiga.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Grupp 2 tõi Harno tehnoloogiakompassist ja Haridus- ja Teadusministeeriumi haridusstrateegiast välja eesti- ja ingliskeelsed terminid ja selgitused.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veebruari keskpaik – märtsi keskpaik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Eeltöö artiklitega 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Grupp 1 luges juhendajate soovitatud eestikeelseid artikleid, et selgitada välja, mis tähenduses kasutatakse termineid teadusartiklites.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Grupp 2 uuris ingliskeelseid teadusartikleid, et tuua sealt välja olulisemad haridustehnoloogia terminid, lisaks tuli leida neile juurde definitsioonid. 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märtsi keskpaik – aprilli keskpaik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Koondtabel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Grupp 1 ja 2  tabelite kokku tõstmine, sõnastikes ja artiklites ette tulnud vastuolude kaardistamine.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Edasi jätkame ühise grupina. Küsimuste koostamine ekspertidele.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11.-19.04.2023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Kaaskiri ekspertidele</a:t>
                      </a:r>
                      <a:endParaRPr sz="12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21.04.2023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d4b13fd18_0_4"/>
          <p:cNvSpPr txBox="1">
            <a:spLocks noGrp="1"/>
          </p:cNvSpPr>
          <p:nvPr>
            <p:ph type="body" idx="1"/>
          </p:nvPr>
        </p:nvSpPr>
        <p:spPr>
          <a:xfrm>
            <a:off x="477330" y="993675"/>
            <a:ext cx="41931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1" name="Google Shape;191;g24d4b13fd18_0_4"/>
          <p:cNvSpPr txBox="1">
            <a:spLocks noGrp="1"/>
          </p:cNvSpPr>
          <p:nvPr>
            <p:ph type="title"/>
          </p:nvPr>
        </p:nvSpPr>
        <p:spPr>
          <a:xfrm>
            <a:off x="109505" y="126119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TEGEVUSED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graphicFrame>
        <p:nvGraphicFramePr>
          <p:cNvPr id="192" name="Google Shape;192;g24d4b13fd18_0_4"/>
          <p:cNvGraphicFramePr/>
          <p:nvPr/>
        </p:nvGraphicFramePr>
        <p:xfrm>
          <a:off x="3256950" y="193428"/>
          <a:ext cx="5687025" cy="4896030"/>
        </p:xfrm>
        <a:graphic>
          <a:graphicData uri="http://schemas.openxmlformats.org/drawingml/2006/table">
            <a:tbl>
              <a:tblPr>
                <a:noFill/>
                <a:tableStyleId>{E1971135-59CE-4FB3-A623-48681BF9AD7F}</a:tableStyleId>
              </a:tblPr>
              <a:tblGrid>
                <a:gridCol w="233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Juhendajatelt ekspertide kontaktandmete saamine; ekspertidele kaaskirja saatmine palvega tutvuda meie tabeliga ning leppida kokku intervjuude aeg.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27.04.2023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ELU meeskonnaliikmete kohtumine kell 14.00, et arutada läbi portfoolio koostamise üksikasjad ning tegevuskava intervjuude läbiviimiseks.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03.05.2023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T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R w="1270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Intervjuud viie erialaeksperdiga, et rääkida läbi, milline võiks olla  kõige probleemsemate ja segadust tekitavamate terminite ainus ja õige sõnastikutähendus.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05.-12.05.2023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Elyna Heinmäe – 09.05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Pirgit Sillaots – 12.05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Hans Põldoja – 16.05.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Mart Laanpere – 17.05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Kais Allkivi-Metsoja – 19.05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Intervjuude põhjal saadud info ja andmete analüüs ning portfooliosse kirjapanek; sõnavaras kokkuleppele jõudmine. EKI-le uuenenud keelebaasi  ja muutmisettepaneku esitamine.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15.-26.05.2023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1495</Words>
  <Application>Microsoft Office PowerPoint</Application>
  <PresentationFormat>On-screen Show (16:9)</PresentationFormat>
  <Paragraphs>159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Barlow Condensed ExtraLight</vt:lpstr>
      <vt:lpstr>Arial</vt:lpstr>
      <vt:lpstr>Barlow Condensed Medium</vt:lpstr>
      <vt:lpstr>Calibri</vt:lpstr>
      <vt:lpstr>Roboto</vt:lpstr>
      <vt:lpstr>Barlow Condensed</vt:lpstr>
      <vt:lpstr>EB Garamond</vt:lpstr>
      <vt:lpstr>Merriweather Sans</vt:lpstr>
      <vt:lpstr>Times New Roman</vt:lpstr>
      <vt:lpstr>TLU Esitlus - valge</vt:lpstr>
      <vt:lpstr>PowerPoint Presentation</vt:lpstr>
      <vt:lpstr>TEEMAD</vt:lpstr>
      <vt:lpstr>PowerPoint Presentation</vt:lpstr>
      <vt:lpstr>PROBLEEM, OLULISUS  JA EESMÄRK</vt:lpstr>
      <vt:lpstr>OLULISUS </vt:lpstr>
      <vt:lpstr>EESMÄRK</vt:lpstr>
      <vt:lpstr>RAKENDATUD TEGEVUSED</vt:lpstr>
      <vt:lpstr>TEGEVUSED</vt:lpstr>
      <vt:lpstr>TEGEVUSED</vt:lpstr>
      <vt:lpstr>TEADUSPÕHISUS  JA INTERDISTSIPLINAARSUS</vt:lpstr>
      <vt:lpstr>TEADUSPÕHISUS</vt:lpstr>
      <vt:lpstr>INTERDISTSIPLINAARSUS </vt:lpstr>
      <vt:lpstr>PROJEKTI TULEMUSED</vt:lpstr>
      <vt:lpstr>TULEMUSED</vt:lpstr>
      <vt:lpstr>JÄRELDUSED</vt:lpstr>
      <vt:lpstr>JÄRELDUSED</vt:lpstr>
      <vt:lpstr>PowerPoint Presentation</vt:lpstr>
      <vt:lpstr>PowerPoint Presentation</vt:lpstr>
      <vt:lpstr>Major, L., Francis, G. A., &amp;  Tsapali, M. (2021). The effectiveness of technology-supported personalised learning in low- and middle-income countries: A meta-analysis. British Journal of Educational Technology, 52(5), 1935-1964. https://doi.org/10.1111/bjet.13116  Pedaste, M., Kalmus, V., &amp; Vainonen, K. (2021). Digipädevuse dimensioonid ja nende hindamine põhikoolis. Eesti Haridusteaduste Ajakiri, 9(2), 212–243. https://doi.org/10.12697/eha.2021.9.2.09 Pflaumer, N., Knorr, N., &amp; Berkling, K. (2021). Appropriation of adaptive literacy games into the German elementary school classroom. British Journal of Educational Technology, 52(5), 1917-1934. https://doi.org/10.1111/bjet.13149 Saareoja, H., &amp; Kaldoja, M.-L. (2021). Kuidas teha nähtamatu nähtavaks - pilgujälgimistehnoloogiapõhine 3-4aastaste laste sotsiaalse taju hindamise vahend “PILK!”. Eesti Haridusteaduste Ajakiri, 9(1), 186-218. https://doi.org/10.12697/eha.2021.9.1.08  Serra, J., &amp; Gilabert, R. (2021). Algorithmic versus teacher-led sequencing in a digital serious game and the development of second language reading fluency and accuracy. British Journal of Educational Technology, 52(5), 1898-1916. https://doi.org/10.1111/bjet.13131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Raidma</dc:creator>
  <cp:lastModifiedBy>Alice Tali</cp:lastModifiedBy>
  <cp:revision>1</cp:revision>
  <dcterms:modified xsi:type="dcterms:W3CDTF">2023-06-04T17:07:18Z</dcterms:modified>
</cp:coreProperties>
</file>