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Barlow Condensed" panose="00000506000000000000" pitchFamily="2" charset="0"/>
      <p:regular r:id="rId25"/>
      <p:bold r:id="rId26"/>
      <p:italic r:id="rId27"/>
      <p:boldItalic r:id="rId28"/>
    </p:embeddedFont>
    <p:embeddedFont>
      <p:font typeface="Barlow Condensed ExtraLight" panose="00000306000000000000" pitchFamily="2" charset="0"/>
      <p:regular r:id="rId29"/>
      <p:bold r:id="rId30"/>
      <p:italic r:id="rId31"/>
      <p:boldItalic r:id="rId32"/>
    </p:embeddedFont>
    <p:embeddedFont>
      <p:font typeface="Barlow Condensed Medium" panose="00000606000000000000" pitchFamily="2"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EB Garamond" panose="00000500000000000000" pitchFamily="2" charset="0"/>
      <p:regular r:id="rId41"/>
      <p:bold r:id="rId42"/>
      <p:italic r:id="rId43"/>
      <p:boldItalic r:id="rId44"/>
    </p:embeddedFont>
    <p:embeddedFont>
      <p:font typeface="Merriweather Sans" pitchFamily="2" charset="0"/>
      <p:regular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AwYBW/JvomeflIYnaiQxyW6PH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6"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ylokool.com/helisalv/iseseisvalt-motlema/mis-problee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ylokool.com/helisalv/iseseisvalt-motlema/mis-problee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2d969c5bf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242d969c5bf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t" sz="1000">
                <a:solidFill>
                  <a:schemeClr val="dk1"/>
                </a:solidFill>
                <a:latin typeface="Times New Roman"/>
                <a:ea typeface="Times New Roman"/>
                <a:cs typeface="Times New Roman"/>
                <a:sym typeface="Times New Roman"/>
              </a:rPr>
              <a:t>Teooriat uurides, saime teada, et nii amatööridel, kui ka professionaalidel kulub kõige rohkem üldiselt tõlkeprotsessis aega sihtkeelde tõlkimisel ja teksti toimetamisel. Sellest eeldasime et ilmselt tekib siis ka ajakulukates protsessides rohkem probleeme, ja see on üks põhjus, miks need etapid aega võtavad. Intervjuude käigus, aga selgus, et tõlkijad ei osanud osutada kindlale etapile, mis kõige rohkem probleeme tekitab, vaid pigem pakkusid, et probleemid sõltuvad esmalt tekstist endast. Tõlkijad jagavad tõlkeprotsessi ka pigem teksti põhiselt: alguseks, poolepealseks ja lõpuks. Neist välja pakutud etappides on algus kõige keerulisem kuna teksti sisu on veel võõras ja autori stiili ei tunneta veel ära. </a:t>
            </a:r>
            <a:endParaRPr sz="1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t" sz="1000">
                <a:solidFill>
                  <a:schemeClr val="dk1"/>
                </a:solidFill>
                <a:latin typeface="Times New Roman"/>
                <a:ea typeface="Times New Roman"/>
                <a:cs typeface="Times New Roman"/>
                <a:sym typeface="Times New Roman"/>
              </a:rPr>
              <a:t>Vastustest lugesime välja, et väga märgatavalt toimub areng just iseenda tundma õppimisel. Muidugi tulevad juurde ka praktilised oskused, nagu sõnavara suurenemine jne, aga kõige rohkem mainiti näiteks, seda et õpiti endas kahtlema, ennast kontrollima ja hakati nägema, mis vigu ta kõige rohkem teeb.</a:t>
            </a:r>
            <a:endParaRPr sz="1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t" sz="1000">
                <a:solidFill>
                  <a:schemeClr val="dk1"/>
                </a:solidFill>
                <a:latin typeface="Times New Roman"/>
                <a:ea typeface="Times New Roman"/>
                <a:cs typeface="Times New Roman"/>
                <a:sym typeface="Times New Roman"/>
              </a:rPr>
              <a:t>Ükski tõlkija ei osanud täpselt nimetada, midagi mis oleks ta protsessis märkimisväärselt muutunud. Muudatused olid pigem tingitud välistest teguritest, peamiselt tehnoloogia arengust. Kõikidel tõlkijatel on nüüd palju rohkem toetavaid materjale ja ka tarkvara (nt CAT tools), mis teevad tõlkeprotsessi lihtsamaks. </a:t>
            </a:r>
            <a:endParaRPr sz="1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t" sz="1000">
                <a:solidFill>
                  <a:schemeClr val="dk1"/>
                </a:solidFill>
                <a:latin typeface="Times New Roman"/>
                <a:ea typeface="Times New Roman"/>
                <a:cs typeface="Times New Roman"/>
                <a:sym typeface="Times New Roman"/>
              </a:rPr>
              <a:t>Peaaegu igas küsimuse vastuses mainiti sõnavara olulisust. Sõnavara suurenemine areguga, sõnadele vastete leidmine, sõnade tähenduste erinevus erinevates kultuurides, sõnade nüansse jne. Sõnavara on pidevalt probleemiks ja sõnavara suurenemine kogemusega aitab seda valukohta leevendada.</a:t>
            </a:r>
            <a:endParaRPr sz="1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t" sz="1000">
                <a:solidFill>
                  <a:schemeClr val="dk1"/>
                </a:solidFill>
                <a:latin typeface="Times New Roman"/>
                <a:ea typeface="Times New Roman"/>
                <a:cs typeface="Times New Roman"/>
                <a:sym typeface="Times New Roman"/>
              </a:rPr>
              <a:t>Leidsime, et võõrekeele roll on tõesti suur. Meie intervjueeritavad tõlkijad olid kõik erinevate võõrkeelte taustadega nii, et saime informatsiooni ka n-ö “eksootiliste keelte” kohta. Võõrkeel dikteerib mis keeleprobleeme töös rohkem tekib, mis sellest tulenevalt kiiresti probleemide lahendamisega areneb. ja isegi mis tekstidega keegi oma töös kokku puutub</a:t>
            </a:r>
            <a:endParaRPr sz="1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t" sz="1000">
                <a:solidFill>
                  <a:schemeClr val="dk1"/>
                </a:solidFill>
                <a:latin typeface="Times New Roman"/>
                <a:ea typeface="Times New Roman"/>
                <a:cs typeface="Times New Roman"/>
                <a:sym typeface="Times New Roman"/>
              </a:rPr>
              <a:t>Sellistest “peidetud” pädevustest avastasime me, et suhtlemise oskus ja isegi igavuse talumine on vajalikud oskused tõlkijale. Intervjuudes me küsisime kas igavat teksti on ka raskem tõlkija ja vastuseks saime, et on tõesti ja kõik pigem väldivad lausa igavaid tekste. Samuti tuleb tõlkijal paljude inimestega suhelda ja selles tuleb professionaalseks jääda, mis võib olla raske kui inimene näiteks kriitikat hästi ei talu või ei oska kompromisse leida.    </a:t>
            </a:r>
            <a:r>
              <a:rPr lang="et" sz="1000" b="1" u="sng">
                <a:solidFill>
                  <a:schemeClr val="dk1"/>
                </a:solidFill>
                <a:latin typeface="Times New Roman"/>
                <a:ea typeface="Times New Roman"/>
                <a:cs typeface="Times New Roman"/>
                <a:sym typeface="Times New Roman"/>
              </a:rPr>
              <a:t>MEIE OSA VÕTAB U 5 MINUTIT</a:t>
            </a:r>
            <a:endParaRPr sz="1000" b="1" u="sng">
              <a:solidFill>
                <a:schemeClr val="dk1"/>
              </a:solidFill>
              <a:latin typeface="Times New Roman"/>
              <a:ea typeface="Times New Roman"/>
              <a:cs typeface="Times New Roman"/>
              <a:sym typeface="Times New Roman"/>
            </a:endParaRPr>
          </a:p>
        </p:txBody>
      </p:sp>
      <p:sp>
        <p:nvSpPr>
          <p:cNvPr id="134" name="Google Shape;134;g242d969c5bf_1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462b4b3f3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462b4b3f3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None/>
            </a:pPr>
            <a:endParaRPr sz="1000"/>
          </a:p>
        </p:txBody>
      </p:sp>
      <p:sp>
        <p:nvSpPr>
          <p:cNvPr id="142" name="Google Shape;142;g2462b4b3f3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2d969c5b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42d969c5bf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p>
        </p:txBody>
      </p:sp>
      <p:sp>
        <p:nvSpPr>
          <p:cNvPr id="150" name="Google Shape;150;g242d969c5bf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2d969c5bf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42d969c5bf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t" sz="1700">
                <a:solidFill>
                  <a:schemeClr val="dk1"/>
                </a:solidFill>
                <a:latin typeface="Times New Roman"/>
                <a:ea typeface="Times New Roman"/>
                <a:cs typeface="Times New Roman"/>
                <a:sym typeface="Times New Roman"/>
              </a:rPr>
              <a:t>A. Tavasti ja M. Taukari raamat "Mitmekeelne oskussuhtlus" andis ülevaate sellest, mis on tõlkimine ja milline peaks olema tõlketekst. </a:t>
            </a:r>
            <a:endParaRPr sz="1200">
              <a:solidFill>
                <a:schemeClr val="dk1"/>
              </a:solidFill>
              <a:latin typeface="Barlow Condensed"/>
              <a:ea typeface="Barlow Condensed"/>
              <a:cs typeface="Barlow Condensed"/>
              <a:sym typeface="Barlow Condensed"/>
            </a:endParaRPr>
          </a:p>
          <a:p>
            <a:pPr marL="0" lvl="0" indent="0" algn="just" rtl="0">
              <a:lnSpc>
                <a:spcPct val="115000"/>
              </a:lnSpc>
              <a:spcBef>
                <a:spcPts val="1200"/>
              </a:spcBef>
              <a:spcAft>
                <a:spcPts val="0"/>
              </a:spcAft>
              <a:buClr>
                <a:schemeClr val="dk1"/>
              </a:buClr>
              <a:buSzPts val="1100"/>
              <a:buFont typeface="Arial"/>
              <a:buNone/>
            </a:pPr>
            <a:r>
              <a:rPr lang="et" sz="1700">
                <a:solidFill>
                  <a:schemeClr val="dk1"/>
                </a:solidFill>
                <a:latin typeface="Times New Roman"/>
                <a:ea typeface="Times New Roman"/>
                <a:cs typeface="Times New Roman"/>
                <a:sym typeface="Times New Roman"/>
              </a:rPr>
              <a:t>A. Valdre artikkel"Inglise-eesti tehnikatõlke vigade liigid ja põhjused" tõi välja, millised vead võivad tõlkimisel tekkida ja kuidas oleks võimalik neid vähendada. Autor on vead jaganud 8 liigiks(nt terminivead, sõnastusvead, sihtkeelevead, otsetõlkevead).</a:t>
            </a:r>
            <a:r>
              <a:rPr lang="et" sz="1200">
                <a:solidFill>
                  <a:schemeClr val="dk1"/>
                </a:solidFill>
                <a:latin typeface="Barlow Condensed"/>
                <a:ea typeface="Barlow Condensed"/>
                <a:cs typeface="Barlow Condensed"/>
                <a:sym typeface="Barlow Condensed"/>
              </a:rPr>
              <a:t> </a:t>
            </a:r>
            <a:r>
              <a:rPr lang="et" sz="1700">
                <a:solidFill>
                  <a:schemeClr val="dk1"/>
                </a:solidFill>
                <a:latin typeface="Times New Roman"/>
                <a:ea typeface="Times New Roman"/>
                <a:cs typeface="Times New Roman"/>
                <a:sym typeface="Times New Roman"/>
              </a:rPr>
              <a:t>Samal teemal tutvusime ka artikliga Why Subject-Matter Expertise Leads to Better Outcomes in Translation (Eriksen translations 2020).</a:t>
            </a:r>
            <a:endParaRPr sz="17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t" sz="1700">
                <a:solidFill>
                  <a:schemeClr val="dk1"/>
                </a:solidFill>
                <a:latin typeface="Times New Roman"/>
                <a:ea typeface="Times New Roman"/>
                <a:cs typeface="Times New Roman"/>
                <a:sym typeface="Times New Roman"/>
              </a:rPr>
              <a:t>Enne küsitluse koostamist tutvusime ka eelnevate sarnaste uurimustega näiteks M. Raeti magistritöö „Tõlkimise ja tõlkija elukutsega seotud hoiakud, hinnangud ja stereotüübid: uurimus mittetõlkijate hulgas“ ja T. van Doorslaer-i artikkel „Hoiakud tõlkimise kohta ehk kuidas defineeritakse tõlkimist“</a:t>
            </a:r>
            <a:endParaRPr sz="1700">
              <a:solidFill>
                <a:schemeClr val="dk1"/>
              </a:solidFill>
              <a:latin typeface="Times New Roman"/>
              <a:ea typeface="Times New Roman"/>
              <a:cs typeface="Times New Roman"/>
              <a:sym typeface="Times New Roman"/>
            </a:endParaRPr>
          </a:p>
          <a:p>
            <a:pPr marL="0" marR="0" lvl="0" indent="0" algn="just" rtl="0">
              <a:lnSpc>
                <a:spcPct val="150000"/>
              </a:lnSpc>
              <a:spcBef>
                <a:spcPts val="800"/>
              </a:spcBef>
              <a:spcAft>
                <a:spcPts val="0"/>
              </a:spcAft>
              <a:buClr>
                <a:schemeClr val="dk1"/>
              </a:buClr>
              <a:buSzPts val="1100"/>
              <a:buFont typeface="Arial"/>
              <a:buNone/>
            </a:pPr>
            <a:r>
              <a:rPr lang="et" sz="1600">
                <a:solidFill>
                  <a:schemeClr val="dk1"/>
                </a:solidFill>
                <a:latin typeface="Times New Roman"/>
                <a:ea typeface="Times New Roman"/>
                <a:cs typeface="Times New Roman"/>
                <a:sym typeface="Times New Roman"/>
              </a:rPr>
              <a:t>Käsitletud teoreetiline baas näitab, et tõlkijat ja tõlkimist uurides on hakatud teadvustama, et tõlkija pole tekstiteisendusmasin ning tema mõju tõlketekstile on märkimisväärne. Tõlkijal on vaja erinevaid teadmisi ja pädevusi, k.a strateegilist kompetentsi ja psühholoogilisi omadusi, kuid nendest üheks olulisemaks on viimasel ajal kujunenud valdkonnateadmised. Kuigi tõlketeemalist küsitlust on Eestis juba tehtud nii mittetõlkijate kui ka tõlkijate seas, siis on oluline mõista, kuidas tõlkija kuvand ning inimeste arusaamine tõlkija pädevustest ja tõlkimise olemusest on aja jooksul muutunud.</a:t>
            </a:r>
            <a:endParaRPr sz="16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1700">
              <a:solidFill>
                <a:schemeClr val="dk1"/>
              </a:solidFill>
              <a:latin typeface="Times New Roman"/>
              <a:ea typeface="Times New Roman"/>
              <a:cs typeface="Times New Roman"/>
              <a:sym typeface="Times New Roman"/>
            </a:endParaRPr>
          </a:p>
          <a:p>
            <a:pPr marL="228600" marR="0" lvl="0" indent="0" algn="l" rtl="0">
              <a:lnSpc>
                <a:spcPct val="100000"/>
              </a:lnSpc>
              <a:spcBef>
                <a:spcPts val="0"/>
              </a:spcBef>
              <a:spcAft>
                <a:spcPts val="0"/>
              </a:spcAft>
              <a:buSzPts val="1400"/>
              <a:buNone/>
            </a:pPr>
            <a:endParaRPr/>
          </a:p>
          <a:p>
            <a:pPr marL="228600" marR="0" lvl="0" indent="0" algn="l" rtl="0">
              <a:lnSpc>
                <a:spcPct val="100000"/>
              </a:lnSpc>
              <a:spcBef>
                <a:spcPts val="0"/>
              </a:spcBef>
              <a:spcAft>
                <a:spcPts val="0"/>
              </a:spcAft>
              <a:buSzPts val="1400"/>
              <a:buNone/>
            </a:pPr>
            <a:endParaRPr/>
          </a:p>
          <a:p>
            <a:pPr marL="228600" marR="0" lvl="0" indent="0" algn="l" rtl="0">
              <a:lnSpc>
                <a:spcPct val="100000"/>
              </a:lnSpc>
              <a:spcBef>
                <a:spcPts val="0"/>
              </a:spcBef>
              <a:spcAft>
                <a:spcPts val="0"/>
              </a:spcAft>
              <a:buSzPts val="1400"/>
              <a:buNone/>
            </a:pPr>
            <a:r>
              <a:rPr lang="et"/>
              <a:t>“</a:t>
            </a:r>
            <a:r>
              <a:rPr lang="et" sz="1350">
                <a:solidFill>
                  <a:srgbClr val="262262"/>
                </a:solidFill>
                <a:highlight>
                  <a:srgbClr val="FFFFFF"/>
                </a:highlight>
                <a:latin typeface="Roboto"/>
                <a:ea typeface="Roboto"/>
                <a:cs typeface="Roboto"/>
                <a:sym typeface="Roboto"/>
              </a:rPr>
              <a:t>Spetsiifilistele tõlketekstidele toetudes viiakse läbi analüüs teadvustamaks, millised oskused ja (valdkonna)teadmised toetavad tõlkijat tarbetekstide tõlkimisel. Analüüsi tulemustest lähtuvalt koostatakse küsimustik, mille põhjal viiakse läbi uurimus, kui palju teadvustavad inimesed üldiselt valdkonnateadmiste vajalikkust tõlkija töös. Uurimustulemuste põhjal valmib artikkel.”</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t"/>
              <a:t>Probleem on:</a:t>
            </a:r>
            <a:endParaRPr/>
          </a:p>
          <a:p>
            <a:pPr marL="457200" marR="0" lvl="0" indent="-228600" algn="l" rtl="0">
              <a:lnSpc>
                <a:spcPct val="100000"/>
              </a:lnSpc>
              <a:spcBef>
                <a:spcPts val="0"/>
              </a:spcBef>
              <a:spcAft>
                <a:spcPts val="0"/>
              </a:spcAft>
              <a:buSzPts val="1400"/>
              <a:buNone/>
            </a:pPr>
            <a:r>
              <a:rPr lang="et"/>
              <a:t> - Lahendust nõudev küsimus</a:t>
            </a:r>
            <a:endParaRPr/>
          </a:p>
          <a:p>
            <a:pPr marL="457200" marR="0" lvl="0" indent="-228600" algn="l" rtl="0">
              <a:lnSpc>
                <a:spcPct val="100000"/>
              </a:lnSpc>
              <a:spcBef>
                <a:spcPts val="0"/>
              </a:spcBef>
              <a:spcAft>
                <a:spcPts val="0"/>
              </a:spcAft>
              <a:buSzPts val="1400"/>
              <a:buNone/>
            </a:pPr>
            <a:r>
              <a:rPr lang="et"/>
              <a:t> - Takistus, väljakutse</a:t>
            </a:r>
            <a:endParaRPr/>
          </a:p>
          <a:p>
            <a:pPr marL="457200" marR="0" lvl="0" indent="-228600" algn="l" rtl="0">
              <a:lnSpc>
                <a:spcPct val="100000"/>
              </a:lnSpc>
              <a:spcBef>
                <a:spcPts val="0"/>
              </a:spcBef>
              <a:spcAft>
                <a:spcPts val="0"/>
              </a:spcAft>
              <a:buSzPts val="1400"/>
              <a:buNone/>
            </a:pPr>
            <a:r>
              <a:rPr lang="et"/>
              <a:t> -  Vastuolu</a:t>
            </a:r>
            <a:endParaRPr/>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t" sz="1000"/>
              <a:t>Kuula: Ülo Vooglaid, </a:t>
            </a:r>
            <a:r>
              <a:rPr lang="et" sz="1000" u="sng">
                <a:solidFill>
                  <a:schemeClr val="hlink"/>
                </a:solidFill>
                <a:hlinkClick r:id="rId3"/>
              </a:rPr>
              <a:t>Mis on probleem?</a:t>
            </a:r>
            <a:endParaRPr sz="1000"/>
          </a:p>
        </p:txBody>
      </p:sp>
      <p:sp>
        <p:nvSpPr>
          <p:cNvPr id="158" name="Google Shape;158;g242d969c5bf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t" sz="1600">
                <a:solidFill>
                  <a:schemeClr val="dk1"/>
                </a:solidFill>
                <a:latin typeface="Times New Roman"/>
                <a:ea typeface="Times New Roman"/>
                <a:cs typeface="Times New Roman"/>
                <a:sym typeface="Times New Roman"/>
              </a:rPr>
              <a:t>Andmekogumismeetodina kasutati kirjalikku ankeetküsitlust, mis viidi läbi Google Forms keskkonnas. Küsitlus sisaldas 14 küsimust, millega uuriti vastajate arusaamisi ja ettekujutusi tõlkija tööst, kuvandist, oskustest ja pädevustest. Küsitleti kolme gruppi: I grupi valimiks olid TÜ ja TLÜ kirjaliku tõlke eriala magistrandid, kellest kokku vastas 21 inimest; II grupi valimiks olid TalTechi tudengid, kellest vastas kokku 34 inimest; III grupi valimiks olid TLÜ keelte ja kultuuride õppekavadel õppivad bakalaureuseastme tudengid, kellest vastas küsitlusele kokku 51 inimest.</a:t>
            </a:r>
            <a:endParaRPr sz="1600">
              <a:solidFill>
                <a:schemeClr val="dk1"/>
              </a:solidFill>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endParaRPr/>
          </a:p>
        </p:txBody>
      </p:sp>
      <p:sp>
        <p:nvSpPr>
          <p:cNvPr id="165" name="Google Shape;16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42d969c5bf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42d969c5bf_2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t" sz="1600">
                <a:solidFill>
                  <a:schemeClr val="dk1"/>
                </a:solidFill>
                <a:latin typeface="Times New Roman"/>
                <a:ea typeface="Times New Roman"/>
                <a:cs typeface="Times New Roman"/>
                <a:sym typeface="Times New Roman"/>
              </a:rPr>
              <a:t>Andmekogumismeetodina kasutati kirjalikku ankeetküsitlust, mis viidi läbi Google Forms keskkonnas. Küsitlus sisaldas 14 küsimust, millega uuriti vastajate arusaamisi ja ettekujutusi tõlkija tööst, kuvandist, oskustest ja pädevustest. Küsitleti kolme gruppi: I grupi valimiks olid TÜ ja TLÜ kirjaliku tõlke eriala magistrandid, kellest kokku vastas 21 inimest; II grupi valimiks olid TalTechi tudengid, kellest vastas kokku 34 inimest; III grupi valimiks olid TLÜ keelte ja kultuuride õppekavadel õppivad bakalaureuseastme tudengid, kellest vastas küsitlusele kokku 51 inimest.</a:t>
            </a:r>
            <a:endParaRPr sz="1600">
              <a:solidFill>
                <a:schemeClr val="dk1"/>
              </a:solidFill>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endParaRPr/>
          </a:p>
        </p:txBody>
      </p:sp>
      <p:sp>
        <p:nvSpPr>
          <p:cNvPr id="173" name="Google Shape;173;g242d969c5bf_2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4646bc8736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4646bc8736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None/>
            </a:pPr>
            <a:endParaRPr sz="1000"/>
          </a:p>
        </p:txBody>
      </p:sp>
      <p:sp>
        <p:nvSpPr>
          <p:cNvPr id="181" name="Google Shape;181;g24646bc8736_4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p>
        </p:txBody>
      </p:sp>
      <p:sp>
        <p:nvSpPr>
          <p:cNvPr id="189" name="Google Shape;189;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2d969c5bf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42d969c5bf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t" sz="1700">
                <a:solidFill>
                  <a:schemeClr val="dk1"/>
                </a:solidFill>
                <a:latin typeface="Times New Roman"/>
                <a:ea typeface="Times New Roman"/>
                <a:cs typeface="Times New Roman"/>
                <a:sym typeface="Times New Roman"/>
              </a:rPr>
              <a:t>A. Tavasti ja M. Taukari raamat "Mitmekeelne oskussuhtlus" andis ülevaate sellest, mis on tõlkimine ja milline peaks olema tõlketekst. </a:t>
            </a:r>
            <a:endParaRPr sz="1200">
              <a:solidFill>
                <a:schemeClr val="dk1"/>
              </a:solidFill>
              <a:latin typeface="Barlow Condensed"/>
              <a:ea typeface="Barlow Condensed"/>
              <a:cs typeface="Barlow Condensed"/>
              <a:sym typeface="Barlow Condensed"/>
            </a:endParaRPr>
          </a:p>
          <a:p>
            <a:pPr marL="0" lvl="0" indent="0" algn="just" rtl="0">
              <a:lnSpc>
                <a:spcPct val="115000"/>
              </a:lnSpc>
              <a:spcBef>
                <a:spcPts val="1200"/>
              </a:spcBef>
              <a:spcAft>
                <a:spcPts val="0"/>
              </a:spcAft>
              <a:buClr>
                <a:schemeClr val="dk1"/>
              </a:buClr>
              <a:buSzPts val="1100"/>
              <a:buFont typeface="Arial"/>
              <a:buNone/>
            </a:pPr>
            <a:r>
              <a:rPr lang="et" sz="1700">
                <a:solidFill>
                  <a:schemeClr val="dk1"/>
                </a:solidFill>
                <a:latin typeface="Times New Roman"/>
                <a:ea typeface="Times New Roman"/>
                <a:cs typeface="Times New Roman"/>
                <a:sym typeface="Times New Roman"/>
              </a:rPr>
              <a:t>A. Valdre artikkel"Inglise-eesti tehnikatõlke vigade liigid ja põhjused" tõi välja, millised vead võivad tõlkimisel tekkida ja kuidas oleks võimalik neid vähendada. Autor on vead jaganud 8 liigiks(nt terminivead, sõnastusvead, sihtkeelevead, otsetõlkevead).</a:t>
            </a:r>
            <a:r>
              <a:rPr lang="et" sz="1200">
                <a:solidFill>
                  <a:schemeClr val="dk1"/>
                </a:solidFill>
                <a:latin typeface="Barlow Condensed"/>
                <a:ea typeface="Barlow Condensed"/>
                <a:cs typeface="Barlow Condensed"/>
                <a:sym typeface="Barlow Condensed"/>
              </a:rPr>
              <a:t> </a:t>
            </a:r>
            <a:r>
              <a:rPr lang="et" sz="1700">
                <a:solidFill>
                  <a:schemeClr val="dk1"/>
                </a:solidFill>
                <a:latin typeface="Times New Roman"/>
                <a:ea typeface="Times New Roman"/>
                <a:cs typeface="Times New Roman"/>
                <a:sym typeface="Times New Roman"/>
              </a:rPr>
              <a:t>Samal teemal tutvusime ka artikliga Why Subject-Matter Expertise Leads to Better Outcomes in Translation (Eriksen translations 2020).</a:t>
            </a:r>
            <a:endParaRPr sz="17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t" sz="1700">
                <a:solidFill>
                  <a:schemeClr val="dk1"/>
                </a:solidFill>
                <a:latin typeface="Times New Roman"/>
                <a:ea typeface="Times New Roman"/>
                <a:cs typeface="Times New Roman"/>
                <a:sym typeface="Times New Roman"/>
              </a:rPr>
              <a:t>Enne küsitluse koostamist tutvusime ka eelnevate sarnaste uurimustega näiteks M. Raeti magistritöö „Tõlkimise ja tõlkija elukutsega seotud hoiakud, hinnangud ja stereotüübid: uurimus mittetõlkijate hulgas“ ja T. van Doorslaer-i artikkel „Hoiakud tõlkimise kohta ehk kuidas defineeritakse tõlkimist“</a:t>
            </a:r>
            <a:endParaRPr sz="1700">
              <a:solidFill>
                <a:schemeClr val="dk1"/>
              </a:solidFill>
              <a:latin typeface="Times New Roman"/>
              <a:ea typeface="Times New Roman"/>
              <a:cs typeface="Times New Roman"/>
              <a:sym typeface="Times New Roman"/>
            </a:endParaRPr>
          </a:p>
          <a:p>
            <a:pPr marL="0" marR="0" lvl="0" indent="0" algn="just" rtl="0">
              <a:lnSpc>
                <a:spcPct val="150000"/>
              </a:lnSpc>
              <a:spcBef>
                <a:spcPts val="800"/>
              </a:spcBef>
              <a:spcAft>
                <a:spcPts val="0"/>
              </a:spcAft>
              <a:buClr>
                <a:schemeClr val="dk1"/>
              </a:buClr>
              <a:buSzPts val="1100"/>
              <a:buFont typeface="Arial"/>
              <a:buNone/>
            </a:pPr>
            <a:r>
              <a:rPr lang="et" sz="1600">
                <a:solidFill>
                  <a:schemeClr val="dk1"/>
                </a:solidFill>
                <a:latin typeface="Times New Roman"/>
                <a:ea typeface="Times New Roman"/>
                <a:cs typeface="Times New Roman"/>
                <a:sym typeface="Times New Roman"/>
              </a:rPr>
              <a:t>Käsitletud teoreetiline baas näitab, et tõlkijat ja tõlkimist uurides on hakatud teadvustama, et tõlkija pole tekstiteisendusmasin ning tema mõju tõlketekstile on märkimisväärne. Tõlkijal on vaja erinevaid teadmisi ja pädevusi, k.a strateegilist kompetentsi ja psühholoogilisi omadusi, kuid nendest üheks olulisemaks on viimasel ajal kujunenud valdkonnateadmised. Kuigi tõlketeemalist küsitlust on Eestis juba tehtud nii mittetõlkijate kui ka tõlkijate seas, siis on oluline mõista, kuidas tõlkija kuvand ning inimeste arusaamine tõlkija pädevustest ja tõlkimise olemusest on aja jooksul muutunud.</a:t>
            </a:r>
            <a:endParaRPr sz="16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1700">
              <a:solidFill>
                <a:schemeClr val="dk1"/>
              </a:solidFill>
              <a:latin typeface="Times New Roman"/>
              <a:ea typeface="Times New Roman"/>
              <a:cs typeface="Times New Roman"/>
              <a:sym typeface="Times New Roman"/>
            </a:endParaRPr>
          </a:p>
          <a:p>
            <a:pPr marL="228600" marR="0" lvl="0" indent="0" algn="l" rtl="0">
              <a:lnSpc>
                <a:spcPct val="100000"/>
              </a:lnSpc>
              <a:spcBef>
                <a:spcPts val="0"/>
              </a:spcBef>
              <a:spcAft>
                <a:spcPts val="0"/>
              </a:spcAft>
              <a:buSzPts val="1400"/>
              <a:buNone/>
            </a:pPr>
            <a:endParaRPr/>
          </a:p>
          <a:p>
            <a:pPr marL="228600" marR="0" lvl="0" indent="0" algn="l" rtl="0">
              <a:lnSpc>
                <a:spcPct val="100000"/>
              </a:lnSpc>
              <a:spcBef>
                <a:spcPts val="0"/>
              </a:spcBef>
              <a:spcAft>
                <a:spcPts val="0"/>
              </a:spcAft>
              <a:buSzPts val="1400"/>
              <a:buNone/>
            </a:pPr>
            <a:endParaRPr/>
          </a:p>
          <a:p>
            <a:pPr marL="228600" marR="0" lvl="0" indent="0" algn="l" rtl="0">
              <a:lnSpc>
                <a:spcPct val="100000"/>
              </a:lnSpc>
              <a:spcBef>
                <a:spcPts val="0"/>
              </a:spcBef>
              <a:spcAft>
                <a:spcPts val="0"/>
              </a:spcAft>
              <a:buSzPts val="1400"/>
              <a:buNone/>
            </a:pPr>
            <a:r>
              <a:rPr lang="et"/>
              <a:t>“</a:t>
            </a:r>
            <a:r>
              <a:rPr lang="et" sz="1350">
                <a:solidFill>
                  <a:srgbClr val="262262"/>
                </a:solidFill>
                <a:highlight>
                  <a:srgbClr val="FFFFFF"/>
                </a:highlight>
                <a:latin typeface="Roboto"/>
                <a:ea typeface="Roboto"/>
                <a:cs typeface="Roboto"/>
                <a:sym typeface="Roboto"/>
              </a:rPr>
              <a:t>Spetsiifilistele tõlketekstidele toetudes viiakse läbi analüüs teadvustamaks, millised oskused ja (valdkonna)teadmised toetavad tõlkijat tarbetekstide tõlkimisel. Analüüsi tulemustest lähtuvalt koostatakse küsimustik, mille põhjal viiakse läbi uurimus, kui palju teadvustavad inimesed üldiselt valdkonnateadmiste vajalikkust tõlkija töös. Uurimustulemuste põhjal valmib artikkel.”</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t"/>
              <a:t>Probleem on:</a:t>
            </a:r>
            <a:endParaRPr/>
          </a:p>
          <a:p>
            <a:pPr marL="457200" marR="0" lvl="0" indent="-228600" algn="l" rtl="0">
              <a:lnSpc>
                <a:spcPct val="100000"/>
              </a:lnSpc>
              <a:spcBef>
                <a:spcPts val="0"/>
              </a:spcBef>
              <a:spcAft>
                <a:spcPts val="0"/>
              </a:spcAft>
              <a:buSzPts val="1400"/>
              <a:buNone/>
            </a:pPr>
            <a:r>
              <a:rPr lang="et"/>
              <a:t> - Lahendust nõudev küsimus</a:t>
            </a:r>
            <a:endParaRPr/>
          </a:p>
          <a:p>
            <a:pPr marL="457200" marR="0" lvl="0" indent="-228600" algn="l" rtl="0">
              <a:lnSpc>
                <a:spcPct val="100000"/>
              </a:lnSpc>
              <a:spcBef>
                <a:spcPts val="0"/>
              </a:spcBef>
              <a:spcAft>
                <a:spcPts val="0"/>
              </a:spcAft>
              <a:buSzPts val="1400"/>
              <a:buNone/>
            </a:pPr>
            <a:r>
              <a:rPr lang="et"/>
              <a:t> - Takistus, väljakutse</a:t>
            </a:r>
            <a:endParaRPr/>
          </a:p>
          <a:p>
            <a:pPr marL="457200" marR="0" lvl="0" indent="-228600" algn="l" rtl="0">
              <a:lnSpc>
                <a:spcPct val="100000"/>
              </a:lnSpc>
              <a:spcBef>
                <a:spcPts val="0"/>
              </a:spcBef>
              <a:spcAft>
                <a:spcPts val="0"/>
              </a:spcAft>
              <a:buSzPts val="1400"/>
              <a:buNone/>
            </a:pPr>
            <a:r>
              <a:rPr lang="et"/>
              <a:t> -  Vastuolu</a:t>
            </a:r>
            <a:endParaRPr/>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t" sz="1000"/>
              <a:t>Kuula: Ülo Vooglaid, </a:t>
            </a:r>
            <a:r>
              <a:rPr lang="et" sz="1000" u="sng">
                <a:solidFill>
                  <a:schemeClr val="hlink"/>
                </a:solidFill>
                <a:hlinkClick r:id="rId3"/>
              </a:rPr>
              <a:t>Mis on probleem?</a:t>
            </a:r>
            <a:endParaRPr sz="1000"/>
          </a:p>
        </p:txBody>
      </p:sp>
      <p:sp>
        <p:nvSpPr>
          <p:cNvPr id="197" name="Google Shape;197;g242d969c5bf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2d969c5bf_3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42d969c5bf_3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t" sz="1600">
                <a:solidFill>
                  <a:schemeClr val="dk1"/>
                </a:solidFill>
                <a:latin typeface="Times New Roman"/>
                <a:ea typeface="Times New Roman"/>
                <a:cs typeface="Times New Roman"/>
                <a:sym typeface="Times New Roman"/>
              </a:rPr>
              <a:t>Andmekogumismeetodina kasutati kirjalikku ankeetküsitlust, mis viidi läbi Google Forms keskkonnas. Küsitlus sisaldas 14 küsimust, millega uuriti vastajate arusaamisi ja ettekujutusi tõlkija tööst, kuvandist, oskustest ja pädevustest. Küsitleti kolme gruppi: I grupi valimiks olid TÜ ja TLÜ kirjaliku tõlke eriala magistrandid, kellest kokku vastas 21 inimest; II grupi valimiks olid TalTechi tudengid, kellest vastas kokku 34 inimest; III grupi valimiks olid TLÜ keelte ja kultuuride õppekavadel õppivad bakalaureuseastme tudengid, kellest vastas küsitlusele kokku 51 inimest.</a:t>
            </a:r>
            <a:endParaRPr sz="1600">
              <a:solidFill>
                <a:schemeClr val="dk1"/>
              </a:solidFill>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endParaRPr/>
          </a:p>
        </p:txBody>
      </p:sp>
      <p:sp>
        <p:nvSpPr>
          <p:cNvPr id="210" name="Google Shape;210;g242d969c5bf_3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p>
        </p:txBody>
      </p:sp>
      <p:sp>
        <p:nvSpPr>
          <p:cNvPr id="217" name="Google Shape;217;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1" name="Google Shape;8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t"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
        <p:nvSpPr>
          <p:cNvPr id="88" name="Google Shape;88;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t"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None/>
            </a:pPr>
            <a:endParaRPr sz="1000"/>
          </a:p>
        </p:txBody>
      </p:sp>
      <p:sp>
        <p:nvSpPr>
          <p:cNvPr id="95" name="Google Shape;9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42e1b261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242e1b261e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None/>
            </a:pPr>
            <a:endParaRPr sz="1000"/>
          </a:p>
        </p:txBody>
      </p:sp>
      <p:sp>
        <p:nvSpPr>
          <p:cNvPr id="103" name="Google Shape;103;g242e1b261e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2d969c5bf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42d969c5bf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t" sz="1000"/>
              <a:t>Meie grupp lahkas pädevuste teemat tõlkija arengu tasemel.  Arengut uuriti põhiliselt erinevate tõlgete käigus tekkivate probleemide lahendamisestrateegiate kaudu, kus intervjuude käigus analüüsis intervjueeritav tõlkija oma oskuste ja teadmiste praktilist rakendamist läbi aja. Valisime välja kolm suuremat aga samas veidi spetsiifilisemat küsimust, millele me vastused saime. Uurisime võõrkeele rolli tõlkija arengus, tõlkeprobleemide lahendamise strateegiaid ja nende muutmust, ja lõpuks küsisime kogenud tõlkidelt, et mida nemad tõlkijale olulisteks pädevusteks peavad.</a:t>
            </a:r>
            <a:endParaRPr sz="1000"/>
          </a:p>
        </p:txBody>
      </p:sp>
      <p:sp>
        <p:nvSpPr>
          <p:cNvPr id="111" name="Google Shape;111;g242d969c5bf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42d969c5bf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42d969c5bf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t" sz="1000">
                <a:solidFill>
                  <a:schemeClr val="dk1"/>
                </a:solidFill>
                <a:latin typeface="Times New Roman"/>
                <a:ea typeface="Times New Roman"/>
                <a:cs typeface="Times New Roman"/>
                <a:sym typeface="Times New Roman"/>
              </a:rPr>
              <a:t>Siin on meie põhilised allikad, mida me oma teoreetilises baasis kasutasime. Enamus neist on seotud tõlkeprotsessi ja tõlkeprobleemidega. nende allikate põhjal koostasime oma intervjuu kava</a:t>
            </a:r>
            <a:endParaRPr sz="1000"/>
          </a:p>
        </p:txBody>
      </p:sp>
      <p:sp>
        <p:nvSpPr>
          <p:cNvPr id="119" name="Google Shape;119;g242d969c5bf_1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42d969c5bf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242d969c5bf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t" sz="1000">
                <a:solidFill>
                  <a:schemeClr val="dk1"/>
                </a:solidFill>
                <a:latin typeface="Times New Roman"/>
                <a:ea typeface="Times New Roman"/>
                <a:cs typeface="Times New Roman"/>
                <a:sym typeface="Times New Roman"/>
              </a:rPr>
              <a:t>Artiklis on uurimismeetodina kasutatud eksperdi intervjuusid. Intervjuu vastuseid analüüsiti sisuanalüüsi meetodiga. Intervjueeriti nelja pika kogemusega eksperti, kelle valisime välja erinevate võõrkeelte oskuste ja suure ametialase kogemuse tõttu. Intervjuu küsimused võib liigitada kolme rühma, kus küsisime: praktilised, teoreetilised ja psühholoogilised tegurite mõju kohta tõlkeprotsessis. Tõime siin all ka välja, mis keelde meie intervjueeritavad tõlkisid</a:t>
            </a:r>
            <a:endParaRPr sz="1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endParaRPr/>
          </a:p>
        </p:txBody>
      </p:sp>
      <p:sp>
        <p:nvSpPr>
          <p:cNvPr id="126" name="Google Shape;126;g242d969c5bf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t"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islaid (valge)">
  <p:cSld name="Esislaid (valge)">
    <p:spTree>
      <p:nvGrpSpPr>
        <p:cNvPr id="1" name="Shape 9"/>
        <p:cNvGrpSpPr/>
        <p:nvPr/>
      </p:nvGrpSpPr>
      <p:grpSpPr>
        <a:xfrm>
          <a:off x="0" y="0"/>
          <a:ext cx="0" cy="0"/>
          <a:chOff x="0" y="0"/>
          <a:chExt cx="0" cy="0"/>
        </a:xfrm>
      </p:grpSpPr>
      <p:sp>
        <p:nvSpPr>
          <p:cNvPr id="10" name="Google Shape;10;p31"/>
          <p:cNvSpPr/>
          <p:nvPr/>
        </p:nvSpPr>
        <p:spPr>
          <a:xfrm>
            <a:off x="0" y="4318000"/>
            <a:ext cx="3264000" cy="82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pic>
        <p:nvPicPr>
          <p:cNvPr id="11" name="Google Shape;11;p31"/>
          <p:cNvPicPr preferRelativeResize="0"/>
          <p:nvPr/>
        </p:nvPicPr>
        <p:blipFill rotWithShape="1">
          <a:blip r:embed="rId2">
            <a:alphaModFix/>
          </a:blip>
          <a:srcRect/>
          <a:stretch/>
        </p:blipFill>
        <p:spPr>
          <a:xfrm>
            <a:off x="6880796" y="2811083"/>
            <a:ext cx="1758374" cy="1017617"/>
          </a:xfrm>
          <a:prstGeom prst="rect">
            <a:avLst/>
          </a:prstGeom>
          <a:noFill/>
          <a:ln>
            <a:noFill/>
          </a:ln>
        </p:spPr>
      </p:pic>
      <p:pic>
        <p:nvPicPr>
          <p:cNvPr id="12" name="Google Shape;12;p31" descr="TLY-est.png"/>
          <p:cNvPicPr preferRelativeResize="0"/>
          <p:nvPr/>
        </p:nvPicPr>
        <p:blipFill rotWithShape="1">
          <a:blip r:embed="rId3">
            <a:alphaModFix/>
          </a:blip>
          <a:srcRect/>
          <a:stretch/>
        </p:blipFill>
        <p:spPr>
          <a:xfrm>
            <a:off x="6918109" y="4120464"/>
            <a:ext cx="1724101" cy="354856"/>
          </a:xfrm>
          <a:prstGeom prst="rect">
            <a:avLst/>
          </a:prstGeom>
          <a:noFill/>
          <a:ln>
            <a:noFill/>
          </a:ln>
        </p:spPr>
      </p:pic>
      <p:cxnSp>
        <p:nvCxnSpPr>
          <p:cNvPr id="13" name="Google Shape;13;p31"/>
          <p:cNvCxnSpPr/>
          <p:nvPr/>
        </p:nvCxnSpPr>
        <p:spPr>
          <a:xfrm flipH="1">
            <a:off x="5676900" y="609600"/>
            <a:ext cx="800100" cy="3888600"/>
          </a:xfrm>
          <a:prstGeom prst="straightConnector1">
            <a:avLst/>
          </a:prstGeom>
          <a:noFill/>
          <a:ln w="44450" cap="flat" cmpd="sng">
            <a:solidFill>
              <a:srgbClr val="D0043C"/>
            </a:solidFill>
            <a:prstDash val="solid"/>
            <a:miter lim="800000"/>
            <a:headEnd type="none" w="sm" len="sm"/>
            <a:tailEnd type="none" w="sm" len="sm"/>
          </a:ln>
        </p:spPr>
      </p:cxnSp>
      <p:sp>
        <p:nvSpPr>
          <p:cNvPr id="14" name="Google Shape;14;p31"/>
          <p:cNvSpPr txBox="1">
            <a:spLocks noGrp="1"/>
          </p:cNvSpPr>
          <p:nvPr>
            <p:ph type="title"/>
          </p:nvPr>
        </p:nvSpPr>
        <p:spPr>
          <a:xfrm>
            <a:off x="628203" y="625298"/>
            <a:ext cx="4782000" cy="3849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 name="Google Shape;15;p31"/>
          <p:cNvPicPr preferRelativeResize="0"/>
          <p:nvPr/>
        </p:nvPicPr>
        <p:blipFill rotWithShape="1">
          <a:blip r:embed="rId4">
            <a:alphaModFix/>
          </a:blip>
          <a:srcRect/>
          <a:stretch/>
        </p:blipFill>
        <p:spPr>
          <a:xfrm>
            <a:off x="12769025" y="27865019"/>
            <a:ext cx="1749450" cy="1749450"/>
          </a:xfrm>
          <a:prstGeom prst="rect">
            <a:avLst/>
          </a:prstGeom>
          <a:noFill/>
          <a:ln>
            <a:noFill/>
          </a:ln>
        </p:spPr>
      </p:pic>
      <p:pic>
        <p:nvPicPr>
          <p:cNvPr id="16" name="Google Shape;16;p31"/>
          <p:cNvPicPr preferRelativeResize="0"/>
          <p:nvPr/>
        </p:nvPicPr>
        <p:blipFill rotWithShape="1">
          <a:blip r:embed="rId5">
            <a:alphaModFix/>
          </a:blip>
          <a:srcRect/>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7" name="Google Shape;47;p4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8" name="Google Shape;4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1" name="Google Shape;51;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4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5" name="Google Shape;55;p4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 name="Google Shape;56;p4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4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60" name="Google Shape;60;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sp>
        <p:nvSpPr>
          <p:cNvPr id="62" name="Google Shape;62;p4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3" name="Google Shape;63;p4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4" name="Google Shape;64;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es 01 (valge)">
  <p:cSld name="tees 01 (valge)">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2472940" y="1421060"/>
            <a:ext cx="5928600" cy="2110500"/>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 name="Google Shape;19;p32"/>
          <p:cNvCxnSpPr/>
          <p:nvPr/>
        </p:nvCxnSpPr>
        <p:spPr>
          <a:xfrm flipH="1">
            <a:off x="1130410" y="1212487"/>
            <a:ext cx="445800" cy="2356500"/>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ur ringpilt + pealkiri + sisu">
  <p:cSld name="suur ringpilt + pealkiri + sisu">
    <p:spTree>
      <p:nvGrpSpPr>
        <p:cNvPr id="1" name="Shape 22"/>
        <p:cNvGrpSpPr/>
        <p:nvPr/>
      </p:nvGrpSpPr>
      <p:grpSpPr>
        <a:xfrm>
          <a:off x="0" y="0"/>
          <a:ext cx="0" cy="0"/>
          <a:chOff x="0" y="0"/>
          <a:chExt cx="0" cy="0"/>
        </a:xfrm>
      </p:grpSpPr>
      <p:sp>
        <p:nvSpPr>
          <p:cNvPr id="23" name="Google Shape;23;p34"/>
          <p:cNvSpPr txBox="1">
            <a:spLocks noGrp="1"/>
          </p:cNvSpPr>
          <p:nvPr>
            <p:ph type="body" idx="1"/>
          </p:nvPr>
        </p:nvSpPr>
        <p:spPr>
          <a:xfrm>
            <a:off x="477330" y="2563565"/>
            <a:ext cx="3466500" cy="1299300"/>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4"/>
          <p:cNvSpPr>
            <a:spLocks noGrp="1"/>
          </p:cNvSpPr>
          <p:nvPr>
            <p:ph type="pic" idx="2"/>
          </p:nvPr>
        </p:nvSpPr>
        <p:spPr>
          <a:xfrm>
            <a:off x="4671398" y="-668680"/>
            <a:ext cx="6732000" cy="6732000"/>
          </a:xfrm>
          <a:prstGeom prst="ellipse">
            <a:avLst/>
          </a:prstGeom>
          <a:noFill/>
          <a:ln>
            <a:noFill/>
          </a:ln>
        </p:spPr>
      </p:sp>
      <p:sp>
        <p:nvSpPr>
          <p:cNvPr id="25" name="Google Shape;25;p34"/>
          <p:cNvSpPr txBox="1">
            <a:spLocks noGrp="1"/>
          </p:cNvSpPr>
          <p:nvPr>
            <p:ph type="title"/>
          </p:nvPr>
        </p:nvSpPr>
        <p:spPr>
          <a:xfrm>
            <a:off x="470288" y="1009630"/>
            <a:ext cx="3452100" cy="142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3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8" name="Google Shape;28;p3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9" name="Google Shape;2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2" name="Google Shape;3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6" name="Google Shape;3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 name="Google Shape;44;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transubstantiation.wordpress.com/2008/11/02/myths-of-translation-i/"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doi.org/10.54013/kk689a2" TargetMode="External"/><Relationship Id="rId4" Type="http://schemas.openxmlformats.org/officeDocument/2006/relationships/hyperlink" Target="http://transubstantiation.wordpress.com/2008/11/09/myths-of-translation-i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title"/>
          </p:nvPr>
        </p:nvSpPr>
        <p:spPr>
          <a:xfrm>
            <a:off x="829100" y="646800"/>
            <a:ext cx="4834500" cy="3849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t" sz="4800">
                <a:solidFill>
                  <a:srgbClr val="D0043C"/>
                </a:solidFill>
                <a:latin typeface="Barlow Condensed ExtraLight"/>
                <a:ea typeface="Barlow Condensed ExtraLight"/>
                <a:cs typeface="Barlow Condensed ExtraLight"/>
                <a:sym typeface="Barlow Condensed ExtraLight"/>
              </a:rPr>
              <a:t>Tänapäeva tõlkija pädevused – valdkonnateadmiste olulisus</a:t>
            </a:r>
            <a:endParaRPr sz="4800">
              <a:solidFill>
                <a:srgbClr val="D0043C"/>
              </a:solidFill>
              <a:latin typeface="Barlow Condensed ExtraLight"/>
              <a:ea typeface="Barlow Condensed ExtraLight"/>
              <a:cs typeface="Barlow Condensed ExtraLight"/>
              <a:sym typeface="Barlow Condensed ExtraLight"/>
            </a:endParaRPr>
          </a:p>
          <a:p>
            <a:pPr marL="0" lvl="0" indent="0" algn="l" rtl="0">
              <a:lnSpc>
                <a:spcPct val="100000"/>
              </a:lnSpc>
              <a:spcBef>
                <a:spcPts val="1200"/>
              </a:spcBef>
              <a:spcAft>
                <a:spcPts val="0"/>
              </a:spcAft>
              <a:buSzPts val="3600"/>
              <a:buNone/>
            </a:pPr>
            <a:endParaRPr sz="4200">
              <a:solidFill>
                <a:srgbClr val="EC008B"/>
              </a:solidFill>
              <a:latin typeface="Barlow Condensed"/>
              <a:ea typeface="Barlow Condensed"/>
              <a:cs typeface="Barlow Condensed"/>
              <a:sym typeface="Barlow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42d969c5bf_1_22"/>
          <p:cNvSpPr txBox="1">
            <a:spLocks noGrp="1"/>
          </p:cNvSpPr>
          <p:nvPr>
            <p:ph type="body" idx="1"/>
          </p:nvPr>
        </p:nvSpPr>
        <p:spPr>
          <a:xfrm>
            <a:off x="203625" y="1240250"/>
            <a:ext cx="6708600" cy="3687600"/>
          </a:xfrm>
          <a:prstGeom prst="rect">
            <a:avLst/>
          </a:prstGeom>
          <a:noFill/>
          <a:ln>
            <a:noFill/>
          </a:ln>
        </p:spPr>
        <p:txBody>
          <a:bodyPr spcFirstLastPara="1" wrap="square" lIns="91425" tIns="45700" rIns="91425" bIns="45700" anchor="t" anchorCtr="0">
            <a:noAutofit/>
          </a:bodyPr>
          <a:lstStyle/>
          <a:p>
            <a:pPr marL="457200" lvl="0" indent="-349250" algn="just" rtl="0">
              <a:lnSpc>
                <a:spcPct val="100000"/>
              </a:lnSpc>
              <a:spcBef>
                <a:spcPts val="0"/>
              </a:spcBef>
              <a:spcAft>
                <a:spcPts val="0"/>
              </a:spcAft>
              <a:buClr>
                <a:srgbClr val="262261"/>
              </a:buClr>
              <a:buSzPts val="1900"/>
              <a:buFont typeface="Barlow Condensed"/>
              <a:buChar char="-"/>
            </a:pPr>
            <a:r>
              <a:rPr lang="et" sz="2100">
                <a:solidFill>
                  <a:srgbClr val="262261"/>
                </a:solidFill>
                <a:latin typeface="Barlow Condensed"/>
                <a:ea typeface="Barlow Condensed"/>
                <a:cs typeface="Barlow Condensed"/>
                <a:sym typeface="Barlow Condensed"/>
              </a:rPr>
              <a:t>Tõlkijad tajuvad protsessi teisiti.</a:t>
            </a:r>
            <a:endParaRPr sz="2100">
              <a:solidFill>
                <a:srgbClr val="262261"/>
              </a:solidFill>
              <a:latin typeface="Barlow Condensed"/>
              <a:ea typeface="Barlow Condensed"/>
              <a:cs typeface="Barlow Condensed"/>
              <a:sym typeface="Barlow Condensed"/>
            </a:endParaRPr>
          </a:p>
          <a:p>
            <a:pPr marL="457200" lvl="0" indent="-349250" algn="just" rtl="0">
              <a:lnSpc>
                <a:spcPct val="100000"/>
              </a:lnSpc>
              <a:spcBef>
                <a:spcPts val="0"/>
              </a:spcBef>
              <a:spcAft>
                <a:spcPts val="0"/>
              </a:spcAft>
              <a:buClr>
                <a:srgbClr val="262261"/>
              </a:buClr>
              <a:buSzPts val="1900"/>
              <a:buFont typeface="Barlow Condensed"/>
              <a:buChar char="-"/>
            </a:pPr>
            <a:r>
              <a:rPr lang="et" sz="2100">
                <a:solidFill>
                  <a:srgbClr val="262261"/>
                </a:solidFill>
                <a:latin typeface="Barlow Condensed"/>
                <a:ea typeface="Barlow Condensed"/>
                <a:cs typeface="Barlow Condensed"/>
                <a:sym typeface="Barlow Condensed"/>
              </a:rPr>
              <a:t>Tõlkimise kogemuse suurenemisel toimub kõige suurem areng iseenda tundma õppimisel.</a:t>
            </a:r>
            <a:endParaRPr sz="2100">
              <a:solidFill>
                <a:srgbClr val="262261"/>
              </a:solidFill>
              <a:latin typeface="Barlow Condensed"/>
              <a:ea typeface="Barlow Condensed"/>
              <a:cs typeface="Barlow Condensed"/>
              <a:sym typeface="Barlow Condensed"/>
            </a:endParaRPr>
          </a:p>
          <a:p>
            <a:pPr marL="457200" lvl="0" indent="-361950" algn="just" rtl="0">
              <a:lnSpc>
                <a:spcPct val="100000"/>
              </a:lnSpc>
              <a:spcBef>
                <a:spcPts val="0"/>
              </a:spcBef>
              <a:spcAft>
                <a:spcPts val="0"/>
              </a:spcAft>
              <a:buClr>
                <a:srgbClr val="262261"/>
              </a:buClr>
              <a:buSzPts val="2100"/>
              <a:buFont typeface="Barlow Condensed"/>
              <a:buChar char="-"/>
            </a:pPr>
            <a:r>
              <a:rPr lang="et" sz="2100">
                <a:solidFill>
                  <a:srgbClr val="262261"/>
                </a:solidFill>
                <a:latin typeface="Barlow Condensed"/>
                <a:ea typeface="Barlow Condensed"/>
                <a:cs typeface="Barlow Condensed"/>
                <a:sym typeface="Barlow Condensed"/>
              </a:rPr>
              <a:t>Tõlkestrateegiad pole otseselt muutunud, muutused on tulnud välistest mõjudest nagu tehnoloogia areng.</a:t>
            </a:r>
            <a:endParaRPr sz="2100">
              <a:solidFill>
                <a:srgbClr val="262261"/>
              </a:solidFill>
              <a:latin typeface="Barlow Condensed"/>
              <a:ea typeface="Barlow Condensed"/>
              <a:cs typeface="Barlow Condensed"/>
              <a:sym typeface="Barlow Condensed"/>
            </a:endParaRPr>
          </a:p>
          <a:p>
            <a:pPr marL="457200" lvl="0" indent="-361950" algn="just" rtl="0">
              <a:lnSpc>
                <a:spcPct val="100000"/>
              </a:lnSpc>
              <a:spcBef>
                <a:spcPts val="0"/>
              </a:spcBef>
              <a:spcAft>
                <a:spcPts val="0"/>
              </a:spcAft>
              <a:buClr>
                <a:srgbClr val="262261"/>
              </a:buClr>
              <a:buSzPts val="2100"/>
              <a:buFont typeface="Barlow Condensed"/>
              <a:buChar char="-"/>
            </a:pPr>
            <a:r>
              <a:rPr lang="et" sz="2100">
                <a:solidFill>
                  <a:srgbClr val="262261"/>
                </a:solidFill>
                <a:latin typeface="Barlow Condensed"/>
                <a:ea typeface="Barlow Condensed"/>
                <a:cs typeface="Barlow Condensed"/>
                <a:sym typeface="Barlow Condensed"/>
              </a:rPr>
              <a:t>Sõnavara olulisus on kõnekas igas keeles ja oluline igas etapis</a:t>
            </a:r>
            <a:endParaRPr sz="2100">
              <a:solidFill>
                <a:srgbClr val="262261"/>
              </a:solidFill>
              <a:latin typeface="Barlow Condensed"/>
              <a:ea typeface="Barlow Condensed"/>
              <a:cs typeface="Barlow Condensed"/>
              <a:sym typeface="Barlow Condensed"/>
            </a:endParaRPr>
          </a:p>
          <a:p>
            <a:pPr marL="457200" lvl="0" indent="-361950" algn="just" rtl="0">
              <a:lnSpc>
                <a:spcPct val="100000"/>
              </a:lnSpc>
              <a:spcBef>
                <a:spcPts val="0"/>
              </a:spcBef>
              <a:spcAft>
                <a:spcPts val="0"/>
              </a:spcAft>
              <a:buClr>
                <a:srgbClr val="262261"/>
              </a:buClr>
              <a:buSzPts val="2100"/>
              <a:buFont typeface="Barlow Condensed"/>
              <a:buChar char="-"/>
            </a:pPr>
            <a:r>
              <a:rPr lang="et" sz="2100">
                <a:solidFill>
                  <a:srgbClr val="262261"/>
                </a:solidFill>
                <a:latin typeface="Barlow Condensed"/>
                <a:ea typeface="Barlow Condensed"/>
                <a:cs typeface="Barlow Condensed"/>
                <a:sym typeface="Barlow Condensed"/>
              </a:rPr>
              <a:t>Võõrekeele roll on suur.</a:t>
            </a:r>
            <a:endParaRPr sz="2100">
              <a:solidFill>
                <a:srgbClr val="262261"/>
              </a:solidFill>
              <a:latin typeface="Barlow Condensed"/>
              <a:ea typeface="Barlow Condensed"/>
              <a:cs typeface="Barlow Condensed"/>
              <a:sym typeface="Barlow Condensed"/>
            </a:endParaRPr>
          </a:p>
          <a:p>
            <a:pPr marL="457200" lvl="0" indent="-361950" algn="just" rtl="0">
              <a:lnSpc>
                <a:spcPct val="100000"/>
              </a:lnSpc>
              <a:spcBef>
                <a:spcPts val="0"/>
              </a:spcBef>
              <a:spcAft>
                <a:spcPts val="0"/>
              </a:spcAft>
              <a:buClr>
                <a:srgbClr val="262261"/>
              </a:buClr>
              <a:buSzPts val="2100"/>
              <a:buFont typeface="Barlow Condensed"/>
              <a:buChar char="-"/>
            </a:pPr>
            <a:r>
              <a:rPr lang="et" sz="2100">
                <a:solidFill>
                  <a:srgbClr val="262261"/>
                </a:solidFill>
                <a:latin typeface="Barlow Condensed"/>
                <a:ea typeface="Barlow Condensed"/>
                <a:cs typeface="Barlow Condensed"/>
                <a:sym typeface="Barlow Condensed"/>
              </a:rPr>
              <a:t>Olulised on peidetud pädevused nagu igavuse talumine ja  suhtlemise oskus.</a:t>
            </a:r>
            <a:endParaRPr sz="2100">
              <a:solidFill>
                <a:srgbClr val="262261"/>
              </a:solidFill>
              <a:latin typeface="Barlow Condensed"/>
              <a:ea typeface="Barlow Condensed"/>
              <a:cs typeface="Barlow Condensed"/>
              <a:sym typeface="Barlow Condensed"/>
            </a:endParaRPr>
          </a:p>
        </p:txBody>
      </p:sp>
      <p:sp>
        <p:nvSpPr>
          <p:cNvPr id="137" name="Google Shape;137;g242d969c5bf_1_22"/>
          <p:cNvSpPr txBox="1">
            <a:spLocks noGrp="1"/>
          </p:cNvSpPr>
          <p:nvPr>
            <p:ph type="title"/>
          </p:nvPr>
        </p:nvSpPr>
        <p:spPr>
          <a:xfrm>
            <a:off x="350996" y="161100"/>
            <a:ext cx="79161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Tulemused ja järeldused (1. rühm)</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38" name="Google Shape;138;g242d969c5bf_1_22"/>
          <p:cNvPicPr preferRelativeResize="0"/>
          <p:nvPr/>
        </p:nvPicPr>
        <p:blipFill rotWithShape="1">
          <a:blip r:embed="rId3">
            <a:alphaModFix/>
          </a:blip>
          <a:srcRect l="16666" r="16666"/>
          <a:stretch/>
        </p:blipFill>
        <p:spPr>
          <a:xfrm>
            <a:off x="6912175" y="1323999"/>
            <a:ext cx="2119500" cy="2119500"/>
          </a:xfrm>
          <a:prstGeom prst="ellipse">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462b4b3f38_0_6"/>
          <p:cNvSpPr txBox="1">
            <a:spLocks noGrp="1"/>
          </p:cNvSpPr>
          <p:nvPr>
            <p:ph type="body" idx="1"/>
          </p:nvPr>
        </p:nvSpPr>
        <p:spPr>
          <a:xfrm>
            <a:off x="553525" y="1192450"/>
            <a:ext cx="5694900" cy="3244500"/>
          </a:xfrm>
          <a:prstGeom prst="rect">
            <a:avLst/>
          </a:prstGeom>
          <a:noFill/>
          <a:ln>
            <a:noFill/>
          </a:ln>
        </p:spPr>
        <p:txBody>
          <a:bodyPr spcFirstLastPara="1" wrap="square" lIns="91425" tIns="45700" rIns="91425" bIns="45700" anchor="t" anchorCtr="0">
            <a:noAutofit/>
          </a:bodyPr>
          <a:lstStyle/>
          <a:p>
            <a:pPr marL="0" lvl="0" indent="0" algn="just" rtl="0">
              <a:lnSpc>
                <a:spcPct val="125000"/>
              </a:lnSpc>
              <a:spcBef>
                <a:spcPts val="0"/>
              </a:spcBef>
              <a:spcAft>
                <a:spcPts val="0"/>
              </a:spcAft>
              <a:buNone/>
            </a:pPr>
            <a:endParaRPr sz="1700" b="1">
              <a:solidFill>
                <a:schemeClr val="dk1"/>
              </a:solidFill>
              <a:latin typeface="Barlow Condensed"/>
              <a:ea typeface="Barlow Condensed"/>
              <a:cs typeface="Barlow Condensed"/>
              <a:sym typeface="Barlow Condensed"/>
            </a:endParaRPr>
          </a:p>
          <a:p>
            <a:pPr marL="457200" lvl="0" indent="-361950" algn="just" rtl="0">
              <a:lnSpc>
                <a:spcPct val="125000"/>
              </a:lnSpc>
              <a:spcBef>
                <a:spcPts val="0"/>
              </a:spcBef>
              <a:spcAft>
                <a:spcPts val="0"/>
              </a:spcAft>
              <a:buClr>
                <a:schemeClr val="dk1"/>
              </a:buClr>
              <a:buSzPts val="2100"/>
              <a:buFont typeface="Barlow Condensed"/>
              <a:buChar char="-"/>
            </a:pPr>
            <a:r>
              <a:rPr lang="et" sz="2100">
                <a:solidFill>
                  <a:schemeClr val="dk1"/>
                </a:solidFill>
                <a:latin typeface="Barlow Condensed"/>
                <a:ea typeface="Barlow Condensed"/>
                <a:cs typeface="Barlow Condensed"/>
                <a:sym typeface="Barlow Condensed"/>
              </a:rPr>
              <a:t>Aidata kaasa selgema ja positiivsema arusaama loomisele tõlkijast ja tõlkija ametist.</a:t>
            </a:r>
            <a:endParaRPr sz="2100">
              <a:solidFill>
                <a:schemeClr val="dk1"/>
              </a:solidFill>
              <a:latin typeface="Barlow Condensed"/>
              <a:ea typeface="Barlow Condensed"/>
              <a:cs typeface="Barlow Condensed"/>
              <a:sym typeface="Barlow Condensed"/>
            </a:endParaRPr>
          </a:p>
          <a:p>
            <a:pPr marL="457200" lvl="0" indent="0" algn="just" rtl="0">
              <a:lnSpc>
                <a:spcPct val="125000"/>
              </a:lnSpc>
              <a:spcBef>
                <a:spcPts val="0"/>
              </a:spcBef>
              <a:spcAft>
                <a:spcPts val="0"/>
              </a:spcAft>
              <a:buNone/>
            </a:pPr>
            <a:endParaRPr sz="1100">
              <a:solidFill>
                <a:schemeClr val="dk1"/>
              </a:solidFill>
              <a:latin typeface="Barlow Condensed"/>
              <a:ea typeface="Barlow Condensed"/>
              <a:cs typeface="Barlow Condensed"/>
              <a:sym typeface="Barlow Condensed"/>
            </a:endParaRPr>
          </a:p>
        </p:txBody>
      </p:sp>
      <p:sp>
        <p:nvSpPr>
          <p:cNvPr id="145" name="Google Shape;145;g2462b4b3f38_0_6"/>
          <p:cNvSpPr txBox="1">
            <a:spLocks noGrp="1"/>
          </p:cNvSpPr>
          <p:nvPr>
            <p:ph type="title"/>
          </p:nvPr>
        </p:nvSpPr>
        <p:spPr>
          <a:xfrm>
            <a:off x="477321" y="39600"/>
            <a:ext cx="8116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Eesmärk (2. rühm)</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46" name="Google Shape;146;g2462b4b3f38_0_6"/>
          <p:cNvPicPr preferRelativeResize="0"/>
          <p:nvPr/>
        </p:nvPicPr>
        <p:blipFill rotWithShape="1">
          <a:blip r:embed="rId3">
            <a:alphaModFix/>
          </a:blip>
          <a:srcRect l="16666" r="16666"/>
          <a:stretch/>
        </p:blipFill>
        <p:spPr>
          <a:xfrm>
            <a:off x="6748800" y="1192438"/>
            <a:ext cx="2211000" cy="2211000"/>
          </a:xfrm>
          <a:prstGeom prst="ellipse">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42d969c5bf_2_0"/>
          <p:cNvSpPr txBox="1">
            <a:spLocks noGrp="1"/>
          </p:cNvSpPr>
          <p:nvPr>
            <p:ph type="body" idx="1"/>
          </p:nvPr>
        </p:nvSpPr>
        <p:spPr>
          <a:xfrm>
            <a:off x="491575" y="1733500"/>
            <a:ext cx="5590500" cy="2692500"/>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0"/>
              </a:spcBef>
              <a:spcAft>
                <a:spcPts val="0"/>
              </a:spcAft>
              <a:buClr>
                <a:srgbClr val="262261"/>
              </a:buClr>
              <a:buSzPts val="2400"/>
              <a:buFont typeface="Barlow Condensed"/>
              <a:buChar char="-"/>
            </a:pPr>
            <a:r>
              <a:rPr lang="et">
                <a:solidFill>
                  <a:srgbClr val="262261"/>
                </a:solidFill>
                <a:latin typeface="Barlow Condensed"/>
                <a:ea typeface="Barlow Condensed"/>
                <a:cs typeface="Barlow Condensed"/>
                <a:sym typeface="Barlow Condensed"/>
              </a:rPr>
              <a:t>Tõlkimine läbi tõlkijate silmade; mida kujutab endast tõlkimine ja selle kuvand?</a:t>
            </a:r>
            <a:endParaRPr>
              <a:solidFill>
                <a:srgbClr val="262261"/>
              </a:solidFill>
              <a:latin typeface="Barlow Condensed"/>
              <a:ea typeface="Barlow Condensed"/>
              <a:cs typeface="Barlow Condensed"/>
              <a:sym typeface="Barlow Condensed"/>
            </a:endParaRPr>
          </a:p>
          <a:p>
            <a:pPr marL="457200" lvl="0" indent="-381000" algn="just" rtl="0">
              <a:lnSpc>
                <a:spcPct val="150000"/>
              </a:lnSpc>
              <a:spcBef>
                <a:spcPts val="0"/>
              </a:spcBef>
              <a:spcAft>
                <a:spcPts val="0"/>
              </a:spcAft>
              <a:buClr>
                <a:srgbClr val="262261"/>
              </a:buClr>
              <a:buSzPts val="2400"/>
              <a:buFont typeface="Barlow Condensed"/>
              <a:buChar char="-"/>
            </a:pPr>
            <a:r>
              <a:rPr lang="et">
                <a:solidFill>
                  <a:srgbClr val="262261"/>
                </a:solidFill>
                <a:latin typeface="Barlow Condensed"/>
                <a:ea typeface="Barlow Condensed"/>
                <a:cs typeface="Barlow Condensed"/>
                <a:sym typeface="Barlow Condensed"/>
              </a:rPr>
              <a:t>Kuidas on tõlkija kuvand tõlkijate endi silme läbi aja jooksul muutunud?</a:t>
            </a:r>
            <a:endParaRPr>
              <a:solidFill>
                <a:srgbClr val="262261"/>
              </a:solidFill>
              <a:latin typeface="Barlow Condensed"/>
              <a:ea typeface="Barlow Condensed"/>
              <a:cs typeface="Barlow Condensed"/>
              <a:sym typeface="Barlow Condensed"/>
            </a:endParaRPr>
          </a:p>
        </p:txBody>
      </p:sp>
      <p:sp>
        <p:nvSpPr>
          <p:cNvPr id="153" name="Google Shape;153;g242d969c5bf_2_0"/>
          <p:cNvSpPr txBox="1">
            <a:spLocks noGrp="1"/>
          </p:cNvSpPr>
          <p:nvPr>
            <p:ph type="title"/>
          </p:nvPr>
        </p:nvSpPr>
        <p:spPr>
          <a:xfrm>
            <a:off x="713196" y="366175"/>
            <a:ext cx="8116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Uurimisküsimused (2. rühm) </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54" name="Google Shape;154;g242d969c5bf_2_0"/>
          <p:cNvPicPr preferRelativeResize="0"/>
          <p:nvPr/>
        </p:nvPicPr>
        <p:blipFill rotWithShape="1">
          <a:blip r:embed="rId3">
            <a:alphaModFix/>
          </a:blip>
          <a:srcRect l="16666" r="16666"/>
          <a:stretch/>
        </p:blipFill>
        <p:spPr>
          <a:xfrm>
            <a:off x="6748800" y="1192438"/>
            <a:ext cx="2211000" cy="2211000"/>
          </a:xfrm>
          <a:prstGeom prst="ellipse">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42d969c5bf_1_9"/>
          <p:cNvSpPr txBox="1">
            <a:spLocks noGrp="1"/>
          </p:cNvSpPr>
          <p:nvPr>
            <p:ph type="body" idx="1"/>
          </p:nvPr>
        </p:nvSpPr>
        <p:spPr>
          <a:xfrm>
            <a:off x="295949" y="954005"/>
            <a:ext cx="8552100" cy="3849900"/>
          </a:xfrm>
          <a:prstGeom prst="rect">
            <a:avLst/>
          </a:prstGeom>
          <a:noFill/>
          <a:ln>
            <a:noFill/>
          </a:ln>
        </p:spPr>
        <p:txBody>
          <a:bodyPr spcFirstLastPara="1" wrap="square" lIns="91425" tIns="45700" rIns="91425" bIns="45700" anchor="t" anchorCtr="0">
            <a:spAutoFit/>
          </a:bodyPr>
          <a:lstStyle/>
          <a:p>
            <a:pPr marL="457200" lvl="0" indent="-311150" algn="l" rtl="0">
              <a:lnSpc>
                <a:spcPct val="115000"/>
              </a:lnSpc>
              <a:spcBef>
                <a:spcPts val="0"/>
              </a:spcBef>
              <a:spcAft>
                <a:spcPts val="0"/>
              </a:spcAft>
              <a:buClr>
                <a:srgbClr val="262261"/>
              </a:buClr>
              <a:buSzPts val="1300"/>
              <a:buFont typeface="Barlow Condensed"/>
              <a:buChar char="-"/>
            </a:pPr>
            <a:r>
              <a:rPr lang="et" sz="1300">
                <a:solidFill>
                  <a:srgbClr val="262261"/>
                </a:solidFill>
                <a:latin typeface="Barlow Condensed"/>
                <a:ea typeface="Barlow Condensed"/>
                <a:cs typeface="Barlow Condensed"/>
                <a:sym typeface="Barlow Condensed"/>
              </a:rPr>
              <a:t>Durban, Chris 2014. 101 Things a Translator Needs to Know. WLF Think Thank. </a:t>
            </a:r>
            <a:endParaRPr sz="1300">
              <a:solidFill>
                <a:srgbClr val="262261"/>
              </a:solidFill>
              <a:latin typeface="Barlow Condensed"/>
              <a:ea typeface="Barlow Condensed"/>
              <a:cs typeface="Barlow Condensed"/>
              <a:sym typeface="Barlow Condensed"/>
            </a:endParaRPr>
          </a:p>
          <a:p>
            <a:pPr marL="457200" lvl="0" indent="-311150" algn="l" rtl="0">
              <a:lnSpc>
                <a:spcPct val="115000"/>
              </a:lnSpc>
              <a:spcBef>
                <a:spcPts val="1000"/>
              </a:spcBef>
              <a:spcAft>
                <a:spcPts val="0"/>
              </a:spcAft>
              <a:buClr>
                <a:srgbClr val="262261"/>
              </a:buClr>
              <a:buSzPts val="1300"/>
              <a:buFont typeface="Barlow Condensed"/>
              <a:buChar char="-"/>
            </a:pPr>
            <a:r>
              <a:rPr lang="et" sz="1300">
                <a:solidFill>
                  <a:srgbClr val="262261"/>
                </a:solidFill>
                <a:latin typeface="Barlow Condensed"/>
                <a:ea typeface="Barlow Condensed"/>
                <a:cs typeface="Barlow Condensed"/>
                <a:sym typeface="Barlow Condensed"/>
              </a:rPr>
              <a:t>Hallik, Katrin; Kasemets, Katre (koost.) 2017. Saateks. – Eesti Keele Instituut. Hallik, Katrin; Kasemets, Katre (toim.) Tõlkimise tahud. Artiklite kogumik, 5–6.</a:t>
            </a:r>
            <a:endParaRPr sz="1300">
              <a:solidFill>
                <a:srgbClr val="262261"/>
              </a:solidFill>
              <a:latin typeface="Barlow Condensed"/>
              <a:ea typeface="Barlow Condensed"/>
              <a:cs typeface="Barlow Condensed"/>
              <a:sym typeface="Barlow Condensed"/>
            </a:endParaRPr>
          </a:p>
          <a:p>
            <a:pPr marL="457200" lvl="0" indent="-311150" algn="l" rtl="0">
              <a:lnSpc>
                <a:spcPct val="115000"/>
              </a:lnSpc>
              <a:spcBef>
                <a:spcPts val="1000"/>
              </a:spcBef>
              <a:spcAft>
                <a:spcPts val="0"/>
              </a:spcAft>
              <a:buSzPts val="1300"/>
              <a:buFont typeface="Barlow Condensed"/>
              <a:buChar char="-"/>
            </a:pPr>
            <a:r>
              <a:rPr lang="et" sz="1300">
                <a:solidFill>
                  <a:srgbClr val="262261"/>
                </a:solidFill>
                <a:latin typeface="Barlow Condensed"/>
                <a:ea typeface="Barlow Condensed"/>
                <a:cs typeface="Barlow Condensed"/>
                <a:sym typeface="Barlow Condensed"/>
              </a:rPr>
              <a:t>Lipiński, Krzysztof 2004. Mity Przekładoznawska. – </a:t>
            </a:r>
            <a:r>
              <a:rPr lang="et" sz="1300" u="sng">
                <a:solidFill>
                  <a:srgbClr val="9B002B"/>
                </a:solidFill>
                <a:latin typeface="Barlow Condensed"/>
                <a:ea typeface="Barlow Condensed"/>
                <a:cs typeface="Barlow Condensed"/>
                <a:sym typeface="Barlow Condensed"/>
                <a:hlinkClick r:id="rId3">
                  <a:extLst>
                    <a:ext uri="{A12FA001-AC4F-418D-AE19-62706E023703}">
                      <ahyp:hlinkClr xmlns:ahyp="http://schemas.microsoft.com/office/drawing/2018/hyperlinkcolor" val="tx"/>
                    </a:ext>
                  </a:extLst>
                </a:hlinkClick>
              </a:rPr>
              <a:t>http://transubstantiation.wordpress.com/2008/11/02/myths-of-translation-i/</a:t>
            </a:r>
            <a:r>
              <a:rPr lang="et" sz="1300">
                <a:solidFill>
                  <a:srgbClr val="9B002B"/>
                </a:solidFill>
                <a:latin typeface="Barlow Condensed"/>
                <a:ea typeface="Barlow Condensed"/>
                <a:cs typeface="Barlow Condensed"/>
                <a:sym typeface="Barlow Condensed"/>
              </a:rPr>
              <a:t>, </a:t>
            </a:r>
            <a:r>
              <a:rPr lang="et" sz="1300" u="sng">
                <a:solidFill>
                  <a:srgbClr val="9B002B"/>
                </a:solidFill>
                <a:latin typeface="Barlow Condensed"/>
                <a:ea typeface="Barlow Condensed"/>
                <a:cs typeface="Barlow Condensed"/>
                <a:sym typeface="Barlow Condensed"/>
                <a:hlinkClick r:id="rId4">
                  <a:extLst>
                    <a:ext uri="{A12FA001-AC4F-418D-AE19-62706E023703}">
                      <ahyp:hlinkClr xmlns:ahyp="http://schemas.microsoft.com/office/drawing/2018/hyperlinkcolor" val="tx"/>
                    </a:ext>
                  </a:extLst>
                </a:hlinkClick>
              </a:rPr>
              <a:t>http://transubstantiation.wordpress.com/2008/11/09/myths-of-translation-ii/</a:t>
            </a:r>
            <a:endParaRPr sz="1300">
              <a:solidFill>
                <a:srgbClr val="9B002B"/>
              </a:solidFill>
              <a:latin typeface="Barlow Condensed"/>
              <a:ea typeface="Barlow Condensed"/>
              <a:cs typeface="Barlow Condensed"/>
              <a:sym typeface="Barlow Condensed"/>
            </a:endParaRPr>
          </a:p>
          <a:p>
            <a:pPr marL="457200" lvl="0" indent="-311150" algn="l" rtl="0">
              <a:lnSpc>
                <a:spcPct val="115000"/>
              </a:lnSpc>
              <a:spcBef>
                <a:spcPts val="1000"/>
              </a:spcBef>
              <a:spcAft>
                <a:spcPts val="0"/>
              </a:spcAft>
              <a:buClr>
                <a:srgbClr val="262261"/>
              </a:buClr>
              <a:buSzPts val="1300"/>
              <a:buFont typeface="Barlow Condensed"/>
              <a:buChar char="-"/>
            </a:pPr>
            <a:r>
              <a:rPr lang="et" sz="1300">
                <a:solidFill>
                  <a:srgbClr val="262261"/>
                </a:solidFill>
                <a:latin typeface="Barlow Condensed"/>
                <a:ea typeface="Barlow Condensed"/>
                <a:cs typeface="Barlow Condensed"/>
                <a:sym typeface="Barlow Condensed"/>
              </a:rPr>
              <a:t>Lippmann, Walter 1922. Public Opinion, New York, MacMillan Co.</a:t>
            </a:r>
            <a:endParaRPr sz="1300">
              <a:solidFill>
                <a:srgbClr val="262261"/>
              </a:solidFill>
              <a:latin typeface="Barlow Condensed"/>
              <a:ea typeface="Barlow Condensed"/>
              <a:cs typeface="Barlow Condensed"/>
              <a:sym typeface="Barlow Condensed"/>
            </a:endParaRPr>
          </a:p>
          <a:p>
            <a:pPr marL="457200" lvl="0" indent="-311150" algn="l" rtl="0">
              <a:lnSpc>
                <a:spcPct val="115000"/>
              </a:lnSpc>
              <a:spcBef>
                <a:spcPts val="1000"/>
              </a:spcBef>
              <a:spcAft>
                <a:spcPts val="0"/>
              </a:spcAft>
              <a:buClr>
                <a:srgbClr val="262261"/>
              </a:buClr>
              <a:buSzPts val="1300"/>
              <a:buFont typeface="Barlow Condensed"/>
              <a:buChar char="-"/>
            </a:pPr>
            <a:r>
              <a:rPr lang="et" sz="1300">
                <a:solidFill>
                  <a:srgbClr val="262261"/>
                </a:solidFill>
                <a:latin typeface="Barlow Condensed"/>
                <a:ea typeface="Barlow Condensed"/>
                <a:cs typeface="Barlow Condensed"/>
                <a:sym typeface="Barlow Condensed"/>
              </a:rPr>
              <a:t>Raet, Mai 2020. Tõlkimise ja tõlkija elukutsega seotud hoiakud, hinnangud ja stereotüübid: uurimus mittetõlkijate hulgas. Tallinn: TLÜ humanitaarteaduste instituut</a:t>
            </a:r>
            <a:endParaRPr sz="1300">
              <a:solidFill>
                <a:srgbClr val="262261"/>
              </a:solidFill>
              <a:latin typeface="Barlow Condensed"/>
              <a:ea typeface="Barlow Condensed"/>
              <a:cs typeface="Barlow Condensed"/>
              <a:sym typeface="Barlow Condensed"/>
            </a:endParaRPr>
          </a:p>
          <a:p>
            <a:pPr marL="457200" lvl="0" indent="-311150" algn="l" rtl="0">
              <a:lnSpc>
                <a:spcPct val="115000"/>
              </a:lnSpc>
              <a:spcBef>
                <a:spcPts val="1000"/>
              </a:spcBef>
              <a:spcAft>
                <a:spcPts val="0"/>
              </a:spcAft>
              <a:buClr>
                <a:srgbClr val="262261"/>
              </a:buClr>
              <a:buSzPts val="1300"/>
              <a:buFont typeface="Barlow Condensed"/>
              <a:buChar char="-"/>
            </a:pPr>
            <a:r>
              <a:rPr lang="et" sz="1300">
                <a:solidFill>
                  <a:srgbClr val="262261"/>
                </a:solidFill>
                <a:latin typeface="Barlow Condensed"/>
                <a:ea typeface="Barlow Condensed"/>
                <a:cs typeface="Barlow Condensed"/>
                <a:sym typeface="Barlow Condensed"/>
              </a:rPr>
              <a:t>Samuelsson-Brown, Geoffrey 2010. A practical guide for translators / Geoffrey Samuelsson-Brown Clevedon; Buffalo: Multilingual Matters.</a:t>
            </a:r>
            <a:endParaRPr sz="1300">
              <a:solidFill>
                <a:srgbClr val="262261"/>
              </a:solidFill>
              <a:latin typeface="Barlow Condensed"/>
              <a:ea typeface="Barlow Condensed"/>
              <a:cs typeface="Barlow Condensed"/>
              <a:sym typeface="Barlow Condensed"/>
            </a:endParaRPr>
          </a:p>
          <a:p>
            <a:pPr marL="457200" lvl="0" indent="-311150" algn="l" rtl="0">
              <a:lnSpc>
                <a:spcPct val="115000"/>
              </a:lnSpc>
              <a:spcBef>
                <a:spcPts val="1000"/>
              </a:spcBef>
              <a:spcAft>
                <a:spcPts val="0"/>
              </a:spcAft>
              <a:buClr>
                <a:srgbClr val="262261"/>
              </a:buClr>
              <a:buSzPts val="1300"/>
              <a:buFont typeface="Barlow Condensed"/>
              <a:buChar char="-"/>
            </a:pPr>
            <a:r>
              <a:rPr lang="et" sz="1300">
                <a:solidFill>
                  <a:srgbClr val="262261"/>
                </a:solidFill>
                <a:latin typeface="Barlow Condensed"/>
                <a:ea typeface="Barlow Condensed"/>
                <a:cs typeface="Barlow Condensed"/>
                <a:sym typeface="Barlow Condensed"/>
              </a:rPr>
              <a:t>Talvet, Jüri 2006. Mõtteid tänapäeva tõlkefilosoofiast. Kas antropofaagia või sümbioos? – Keel ja Kirjandus 2006 (5), 353–364.</a:t>
            </a:r>
            <a:endParaRPr sz="1300">
              <a:solidFill>
                <a:srgbClr val="262261"/>
              </a:solidFill>
              <a:latin typeface="Barlow Condensed"/>
              <a:ea typeface="Barlow Condensed"/>
              <a:cs typeface="Barlow Condensed"/>
              <a:sym typeface="Barlow Condensed"/>
            </a:endParaRPr>
          </a:p>
          <a:p>
            <a:pPr marL="457200" lvl="0" indent="-311150" algn="l" rtl="0">
              <a:lnSpc>
                <a:spcPct val="115000"/>
              </a:lnSpc>
              <a:spcBef>
                <a:spcPts val="1000"/>
              </a:spcBef>
              <a:spcAft>
                <a:spcPts val="0"/>
              </a:spcAft>
              <a:buClr>
                <a:srgbClr val="262261"/>
              </a:buClr>
              <a:buSzPts val="1300"/>
              <a:buFont typeface="Barlow Condensed"/>
              <a:buChar char="-"/>
            </a:pPr>
            <a:r>
              <a:rPr lang="et" sz="1300">
                <a:solidFill>
                  <a:srgbClr val="262261"/>
                </a:solidFill>
                <a:latin typeface="Barlow Condensed"/>
                <a:ea typeface="Barlow Condensed"/>
                <a:cs typeface="Barlow Condensed"/>
                <a:sym typeface="Barlow Condensed"/>
              </a:rPr>
              <a:t>Toomik, Viktoria 2020. Tõlkija kuvand lähtuvalt algaja tõlkija ja kliendi ootustest. Tallinn: TLÜ humanitaarteaduste instituut</a:t>
            </a:r>
            <a:endParaRPr sz="1300">
              <a:solidFill>
                <a:srgbClr val="262261"/>
              </a:solidFill>
              <a:latin typeface="Barlow Condensed"/>
              <a:ea typeface="Barlow Condensed"/>
              <a:cs typeface="Barlow Condensed"/>
              <a:sym typeface="Barlow Condensed"/>
            </a:endParaRPr>
          </a:p>
          <a:p>
            <a:pPr marL="457200" lvl="0" indent="-311150" algn="l" rtl="0">
              <a:lnSpc>
                <a:spcPct val="115000"/>
              </a:lnSpc>
              <a:spcBef>
                <a:spcPts val="1000"/>
              </a:spcBef>
              <a:spcAft>
                <a:spcPts val="1000"/>
              </a:spcAft>
              <a:buSzPts val="1300"/>
              <a:buFont typeface="Barlow Condensed"/>
              <a:buChar char="-"/>
            </a:pPr>
            <a:r>
              <a:rPr lang="et" sz="1300">
                <a:solidFill>
                  <a:srgbClr val="262261"/>
                </a:solidFill>
                <a:latin typeface="Barlow Condensed"/>
                <a:ea typeface="Barlow Condensed"/>
                <a:cs typeface="Barlow Condensed"/>
                <a:sym typeface="Barlow Condensed"/>
              </a:rPr>
              <a:t>Van Doorslaer, Triin 2015.  Hoiakud tõlkimise kohta ehk kuidas defineeritakse tõlkimist - Keel ja Kirjandus. </a:t>
            </a:r>
            <a:r>
              <a:rPr lang="et" sz="1300" u="sng">
                <a:solidFill>
                  <a:srgbClr val="9B002B"/>
                </a:solidFill>
                <a:latin typeface="Barlow Condensed"/>
                <a:ea typeface="Barlow Condensed"/>
                <a:cs typeface="Barlow Condensed"/>
                <a:sym typeface="Barlow Condensed"/>
                <a:hlinkClick r:id="rId5">
                  <a:extLst>
                    <a:ext uri="{A12FA001-AC4F-418D-AE19-62706E023703}">
                      <ahyp:hlinkClr xmlns:ahyp="http://schemas.microsoft.com/office/drawing/2018/hyperlinkcolor" val="tx"/>
                    </a:ext>
                  </a:extLst>
                </a:hlinkClick>
              </a:rPr>
              <a:t>https://doi.org/10.54013/kk689a2</a:t>
            </a:r>
            <a:r>
              <a:rPr lang="et" sz="1300">
                <a:solidFill>
                  <a:srgbClr val="9B002B"/>
                </a:solidFill>
                <a:latin typeface="Barlow Condensed"/>
                <a:ea typeface="Barlow Condensed"/>
                <a:cs typeface="Barlow Condensed"/>
                <a:sym typeface="Barlow Condensed"/>
              </a:rPr>
              <a:t> </a:t>
            </a:r>
            <a:endParaRPr sz="1300">
              <a:solidFill>
                <a:srgbClr val="9B002B"/>
              </a:solidFill>
              <a:latin typeface="Barlow Condensed"/>
              <a:ea typeface="Barlow Condensed"/>
              <a:cs typeface="Barlow Condensed"/>
              <a:sym typeface="Barlow Condensed"/>
            </a:endParaRPr>
          </a:p>
        </p:txBody>
      </p:sp>
      <p:sp>
        <p:nvSpPr>
          <p:cNvPr id="161" name="Google Shape;161;g242d969c5bf_1_9"/>
          <p:cNvSpPr txBox="1">
            <a:spLocks noGrp="1"/>
          </p:cNvSpPr>
          <p:nvPr>
            <p:ph type="title"/>
          </p:nvPr>
        </p:nvSpPr>
        <p:spPr>
          <a:xfrm>
            <a:off x="554599" y="0"/>
            <a:ext cx="56373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Teaduspõhisus (2. rühm)</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body" idx="1"/>
          </p:nvPr>
        </p:nvSpPr>
        <p:spPr>
          <a:xfrm>
            <a:off x="940675" y="1868400"/>
            <a:ext cx="4404000" cy="1881300"/>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0"/>
              </a:spcBef>
              <a:spcAft>
                <a:spcPts val="0"/>
              </a:spcAft>
              <a:buClr>
                <a:srgbClr val="262261"/>
              </a:buClr>
              <a:buSzPts val="2200"/>
              <a:buFont typeface="Barlow Condensed"/>
              <a:buChar char="-"/>
            </a:pPr>
            <a:r>
              <a:rPr lang="et">
                <a:solidFill>
                  <a:srgbClr val="262261"/>
                </a:solidFill>
                <a:latin typeface="Barlow Condensed"/>
                <a:ea typeface="Barlow Condensed"/>
                <a:cs typeface="Barlow Condensed"/>
                <a:sym typeface="Barlow Condensed"/>
              </a:rPr>
              <a:t>Intervjuu lähteküsimuste põhjal.</a:t>
            </a:r>
            <a:endParaRPr>
              <a:solidFill>
                <a:srgbClr val="262261"/>
              </a:solidFill>
              <a:latin typeface="Barlow Condensed"/>
              <a:ea typeface="Barlow Condensed"/>
              <a:cs typeface="Barlow Condensed"/>
              <a:sym typeface="Barlow Condensed"/>
            </a:endParaRPr>
          </a:p>
          <a:p>
            <a:pPr marL="457200" lvl="0" indent="0" algn="just" rtl="0">
              <a:lnSpc>
                <a:spcPct val="100000"/>
              </a:lnSpc>
              <a:spcBef>
                <a:spcPts val="0"/>
              </a:spcBef>
              <a:spcAft>
                <a:spcPts val="0"/>
              </a:spcAft>
              <a:buNone/>
            </a:pPr>
            <a:endParaRPr>
              <a:solidFill>
                <a:srgbClr val="262261"/>
              </a:solidFill>
              <a:latin typeface="Barlow Condensed"/>
              <a:ea typeface="Barlow Condensed"/>
              <a:cs typeface="Barlow Condensed"/>
              <a:sym typeface="Barlow Condensed"/>
            </a:endParaRPr>
          </a:p>
          <a:p>
            <a:pPr marL="457200" lvl="0" indent="-381000" algn="just" rtl="0">
              <a:lnSpc>
                <a:spcPct val="100000"/>
              </a:lnSpc>
              <a:spcBef>
                <a:spcPts val="0"/>
              </a:spcBef>
              <a:spcAft>
                <a:spcPts val="0"/>
              </a:spcAft>
              <a:buClr>
                <a:srgbClr val="262261"/>
              </a:buClr>
              <a:buSzPts val="2400"/>
              <a:buFont typeface="Barlow Condensed"/>
              <a:buChar char="-"/>
            </a:pPr>
            <a:r>
              <a:rPr lang="et">
                <a:solidFill>
                  <a:srgbClr val="262261"/>
                </a:solidFill>
                <a:latin typeface="Barlow Condensed"/>
                <a:ea typeface="Barlow Condensed"/>
                <a:cs typeface="Barlow Condensed"/>
                <a:sym typeface="Barlow Condensed"/>
              </a:rPr>
              <a:t>Intervjueeritavad: Rein Raud, Kaia Sisask, Grigori Utgof</a:t>
            </a:r>
            <a:endParaRPr>
              <a:solidFill>
                <a:srgbClr val="262261"/>
              </a:solidFill>
              <a:latin typeface="Barlow Condensed"/>
              <a:ea typeface="Barlow Condensed"/>
              <a:cs typeface="Barlow Condensed"/>
              <a:sym typeface="Barlow Condensed"/>
            </a:endParaRPr>
          </a:p>
        </p:txBody>
      </p:sp>
      <p:sp>
        <p:nvSpPr>
          <p:cNvPr id="168" name="Google Shape;168;p11"/>
          <p:cNvSpPr txBox="1">
            <a:spLocks noGrp="1"/>
          </p:cNvSpPr>
          <p:nvPr>
            <p:ph type="title"/>
          </p:nvPr>
        </p:nvSpPr>
        <p:spPr>
          <a:xfrm>
            <a:off x="351000" y="161100"/>
            <a:ext cx="48756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Uurimismeetod (2. rühm)</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69" name="Google Shape;169;p11"/>
          <p:cNvPicPr preferRelativeResize="0"/>
          <p:nvPr/>
        </p:nvPicPr>
        <p:blipFill rotWithShape="1">
          <a:blip r:embed="rId3">
            <a:alphaModFix/>
          </a:blip>
          <a:srcRect l="16666" r="16666"/>
          <a:stretch/>
        </p:blipFill>
        <p:spPr>
          <a:xfrm>
            <a:off x="6912175" y="1323999"/>
            <a:ext cx="2119500" cy="2119500"/>
          </a:xfrm>
          <a:prstGeom prst="ellipse">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42d969c5bf_2_9"/>
          <p:cNvSpPr txBox="1">
            <a:spLocks noGrp="1"/>
          </p:cNvSpPr>
          <p:nvPr>
            <p:ph type="body" idx="1"/>
          </p:nvPr>
        </p:nvSpPr>
        <p:spPr>
          <a:xfrm>
            <a:off x="800875" y="1968075"/>
            <a:ext cx="6111300" cy="2507400"/>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0"/>
              </a:spcBef>
              <a:spcAft>
                <a:spcPts val="0"/>
              </a:spcAft>
              <a:buClr>
                <a:srgbClr val="262261"/>
              </a:buClr>
              <a:buSzPts val="2400"/>
              <a:buFont typeface="Barlow Condensed"/>
              <a:buChar char="-"/>
            </a:pPr>
            <a:r>
              <a:rPr lang="et">
                <a:solidFill>
                  <a:srgbClr val="262261"/>
                </a:solidFill>
                <a:latin typeface="Barlow Condensed"/>
                <a:ea typeface="Barlow Condensed"/>
                <a:cs typeface="Barlow Condensed"/>
                <a:sym typeface="Barlow Condensed"/>
              </a:rPr>
              <a:t>Eksisteerib kolm põhilist väärarvamust tõlkimisest.</a:t>
            </a:r>
            <a:endParaRPr>
              <a:solidFill>
                <a:srgbClr val="262261"/>
              </a:solidFill>
              <a:latin typeface="Barlow Condensed"/>
              <a:ea typeface="Barlow Condensed"/>
              <a:cs typeface="Barlow Condensed"/>
              <a:sym typeface="Barlow Condensed"/>
            </a:endParaRPr>
          </a:p>
          <a:p>
            <a:pPr marL="457200" lvl="0" indent="-381000" algn="just" rtl="0">
              <a:lnSpc>
                <a:spcPct val="150000"/>
              </a:lnSpc>
              <a:spcBef>
                <a:spcPts val="1000"/>
              </a:spcBef>
              <a:spcAft>
                <a:spcPts val="0"/>
              </a:spcAft>
              <a:buClr>
                <a:srgbClr val="262261"/>
              </a:buClr>
              <a:buSzPts val="2400"/>
              <a:buFont typeface="Barlow Condensed"/>
              <a:buChar char="-"/>
            </a:pPr>
            <a:r>
              <a:rPr lang="et">
                <a:solidFill>
                  <a:srgbClr val="262261"/>
                </a:solidFill>
                <a:latin typeface="Barlow Condensed"/>
                <a:ea typeface="Barlow Condensed"/>
                <a:cs typeface="Barlow Condensed"/>
                <a:sym typeface="Barlow Condensed"/>
              </a:rPr>
              <a:t>Tõlkijate arvamus erineb mittetõlkijate omast.</a:t>
            </a:r>
            <a:endParaRPr>
              <a:solidFill>
                <a:srgbClr val="262261"/>
              </a:solidFill>
              <a:latin typeface="Barlow Condensed"/>
              <a:ea typeface="Barlow Condensed"/>
              <a:cs typeface="Barlow Condensed"/>
              <a:sym typeface="Barlow Condensed"/>
            </a:endParaRPr>
          </a:p>
          <a:p>
            <a:pPr marL="457200" lvl="0" indent="-381000" algn="just" rtl="0">
              <a:lnSpc>
                <a:spcPct val="150000"/>
              </a:lnSpc>
              <a:spcBef>
                <a:spcPts val="1000"/>
              </a:spcBef>
              <a:spcAft>
                <a:spcPts val="0"/>
              </a:spcAft>
              <a:buClr>
                <a:srgbClr val="262261"/>
              </a:buClr>
              <a:buSzPts val="2400"/>
              <a:buFont typeface="Barlow Condensed"/>
              <a:buChar char="-"/>
            </a:pPr>
            <a:r>
              <a:rPr lang="et">
                <a:solidFill>
                  <a:srgbClr val="262261"/>
                </a:solidFill>
                <a:latin typeface="Barlow Condensed"/>
                <a:ea typeface="Barlow Condensed"/>
                <a:cs typeface="Barlow Condensed"/>
                <a:sym typeface="Barlow Condensed"/>
              </a:rPr>
              <a:t>Tõlkija amet on aja jooksul muutunud.</a:t>
            </a:r>
            <a:endParaRPr>
              <a:solidFill>
                <a:srgbClr val="262261"/>
              </a:solidFill>
              <a:latin typeface="Barlow Condensed"/>
              <a:ea typeface="Barlow Condensed"/>
              <a:cs typeface="Barlow Condensed"/>
              <a:sym typeface="Barlow Condensed"/>
            </a:endParaRPr>
          </a:p>
          <a:p>
            <a:pPr marL="0" lvl="0" indent="0" algn="just" rtl="0">
              <a:lnSpc>
                <a:spcPct val="150000"/>
              </a:lnSpc>
              <a:spcBef>
                <a:spcPts val="1000"/>
              </a:spcBef>
              <a:spcAft>
                <a:spcPts val="0"/>
              </a:spcAft>
              <a:buNone/>
            </a:pPr>
            <a:endParaRPr>
              <a:solidFill>
                <a:srgbClr val="262261"/>
              </a:solidFill>
              <a:latin typeface="Barlow Condensed"/>
              <a:ea typeface="Barlow Condensed"/>
              <a:cs typeface="Barlow Condensed"/>
              <a:sym typeface="Barlow Condensed"/>
            </a:endParaRPr>
          </a:p>
          <a:p>
            <a:pPr marL="914400" lvl="0" indent="0" algn="just" rtl="0">
              <a:lnSpc>
                <a:spcPct val="150000"/>
              </a:lnSpc>
              <a:spcBef>
                <a:spcPts val="1000"/>
              </a:spcBef>
              <a:spcAft>
                <a:spcPts val="1000"/>
              </a:spcAft>
              <a:buNone/>
            </a:pPr>
            <a:endParaRPr>
              <a:solidFill>
                <a:srgbClr val="262261"/>
              </a:solidFill>
              <a:latin typeface="Barlow Condensed"/>
              <a:ea typeface="Barlow Condensed"/>
              <a:cs typeface="Barlow Condensed"/>
              <a:sym typeface="Barlow Condensed"/>
            </a:endParaRPr>
          </a:p>
        </p:txBody>
      </p:sp>
      <p:sp>
        <p:nvSpPr>
          <p:cNvPr id="176" name="Google Shape;176;g242d969c5bf_2_9"/>
          <p:cNvSpPr txBox="1">
            <a:spLocks noGrp="1"/>
          </p:cNvSpPr>
          <p:nvPr>
            <p:ph type="title"/>
          </p:nvPr>
        </p:nvSpPr>
        <p:spPr>
          <a:xfrm>
            <a:off x="351000" y="161100"/>
            <a:ext cx="68079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Tulemused ja järeldused (2. rühm)</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77" name="Google Shape;177;g242d969c5bf_2_9"/>
          <p:cNvPicPr preferRelativeResize="0"/>
          <p:nvPr/>
        </p:nvPicPr>
        <p:blipFill rotWithShape="1">
          <a:blip r:embed="rId3">
            <a:alphaModFix/>
          </a:blip>
          <a:srcRect l="16666" r="16666"/>
          <a:stretch/>
        </p:blipFill>
        <p:spPr>
          <a:xfrm>
            <a:off x="6912175" y="1323999"/>
            <a:ext cx="2119500" cy="2119500"/>
          </a:xfrm>
          <a:prstGeom prst="ellipse">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4646bc8736_4_0"/>
          <p:cNvSpPr txBox="1">
            <a:spLocks noGrp="1"/>
          </p:cNvSpPr>
          <p:nvPr>
            <p:ph type="body" idx="1"/>
          </p:nvPr>
        </p:nvSpPr>
        <p:spPr>
          <a:xfrm>
            <a:off x="553525" y="1192450"/>
            <a:ext cx="5694900" cy="3244500"/>
          </a:xfrm>
          <a:prstGeom prst="rect">
            <a:avLst/>
          </a:prstGeom>
          <a:noFill/>
          <a:ln>
            <a:noFill/>
          </a:ln>
        </p:spPr>
        <p:txBody>
          <a:bodyPr spcFirstLastPara="1" wrap="square" lIns="91425" tIns="45700" rIns="91425" bIns="45700" anchor="t" anchorCtr="0">
            <a:noAutofit/>
          </a:bodyPr>
          <a:lstStyle/>
          <a:p>
            <a:pPr marL="457200" lvl="0" indent="-368300" algn="just" rtl="0">
              <a:lnSpc>
                <a:spcPct val="125000"/>
              </a:lnSpc>
              <a:spcBef>
                <a:spcPts val="0"/>
              </a:spcBef>
              <a:spcAft>
                <a:spcPts val="0"/>
              </a:spcAft>
              <a:buClr>
                <a:schemeClr val="dk1"/>
              </a:buClr>
              <a:buSzPts val="2200"/>
              <a:buFont typeface="Barlow Condensed"/>
              <a:buChar char="-"/>
            </a:pPr>
            <a:r>
              <a:rPr lang="et" sz="2200">
                <a:solidFill>
                  <a:schemeClr val="dk1"/>
                </a:solidFill>
                <a:latin typeface="Barlow Condensed"/>
                <a:ea typeface="Barlow Condensed"/>
                <a:cs typeface="Barlow Condensed"/>
                <a:sym typeface="Barlow Condensed"/>
              </a:rPr>
              <a:t>Selgitada välja, kui olulist rolli mängib tänapäeval tõlkija töös tõlketarkvara ja -tehnoloogia kasutamine.</a:t>
            </a:r>
            <a:endParaRPr sz="2200">
              <a:solidFill>
                <a:schemeClr val="dk1"/>
              </a:solidFill>
              <a:latin typeface="Barlow Condensed"/>
              <a:ea typeface="Barlow Condensed"/>
              <a:cs typeface="Barlow Condensed"/>
              <a:sym typeface="Barlow Condensed"/>
            </a:endParaRPr>
          </a:p>
          <a:p>
            <a:pPr marL="0" lvl="0" indent="0" algn="just" rtl="0">
              <a:lnSpc>
                <a:spcPct val="125000"/>
              </a:lnSpc>
              <a:spcBef>
                <a:spcPts val="0"/>
              </a:spcBef>
              <a:spcAft>
                <a:spcPts val="0"/>
              </a:spcAft>
              <a:buNone/>
            </a:pPr>
            <a:endParaRPr sz="1100">
              <a:solidFill>
                <a:schemeClr val="dk1"/>
              </a:solidFill>
              <a:latin typeface="Barlow Condensed"/>
              <a:ea typeface="Barlow Condensed"/>
              <a:cs typeface="Barlow Condensed"/>
              <a:sym typeface="Barlow Condensed"/>
            </a:endParaRPr>
          </a:p>
          <a:p>
            <a:pPr marL="457200" lvl="0" indent="0" algn="just" rtl="0">
              <a:lnSpc>
                <a:spcPct val="125000"/>
              </a:lnSpc>
              <a:spcBef>
                <a:spcPts val="0"/>
              </a:spcBef>
              <a:spcAft>
                <a:spcPts val="0"/>
              </a:spcAft>
              <a:buNone/>
            </a:pPr>
            <a:endParaRPr sz="1100">
              <a:solidFill>
                <a:schemeClr val="dk1"/>
              </a:solidFill>
              <a:latin typeface="Barlow Condensed"/>
              <a:ea typeface="Barlow Condensed"/>
              <a:cs typeface="Barlow Condensed"/>
              <a:sym typeface="Barlow Condensed"/>
            </a:endParaRPr>
          </a:p>
        </p:txBody>
      </p:sp>
      <p:sp>
        <p:nvSpPr>
          <p:cNvPr id="184" name="Google Shape;184;g24646bc8736_4_0"/>
          <p:cNvSpPr txBox="1">
            <a:spLocks noGrp="1"/>
          </p:cNvSpPr>
          <p:nvPr>
            <p:ph type="title"/>
          </p:nvPr>
        </p:nvSpPr>
        <p:spPr>
          <a:xfrm>
            <a:off x="553521" y="29325"/>
            <a:ext cx="8116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Eesmärk (3. rühm) </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85" name="Google Shape;185;g24646bc8736_4_0"/>
          <p:cNvPicPr preferRelativeResize="0"/>
          <p:nvPr/>
        </p:nvPicPr>
        <p:blipFill rotWithShape="1">
          <a:blip r:embed="rId3">
            <a:alphaModFix/>
          </a:blip>
          <a:srcRect l="16666" r="16666"/>
          <a:stretch/>
        </p:blipFill>
        <p:spPr>
          <a:xfrm>
            <a:off x="6748800" y="1192438"/>
            <a:ext cx="2211000" cy="2211000"/>
          </a:xfrm>
          <a:prstGeom prst="ellipse">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a:spLocks noGrp="1"/>
          </p:cNvSpPr>
          <p:nvPr>
            <p:ph type="body" idx="1"/>
          </p:nvPr>
        </p:nvSpPr>
        <p:spPr>
          <a:xfrm>
            <a:off x="477325" y="1344850"/>
            <a:ext cx="4964100" cy="3244500"/>
          </a:xfrm>
          <a:prstGeom prst="rect">
            <a:avLst/>
          </a:prstGeom>
          <a:noFill/>
          <a:ln>
            <a:noFill/>
          </a:ln>
        </p:spPr>
        <p:txBody>
          <a:bodyPr spcFirstLastPara="1" wrap="square" lIns="91425" tIns="45700" rIns="91425" bIns="45700" anchor="t" anchorCtr="0">
            <a:noAutofit/>
          </a:bodyPr>
          <a:lstStyle/>
          <a:p>
            <a:pPr marL="457200" lvl="0" indent="-381000" algn="just" rtl="0">
              <a:lnSpc>
                <a:spcPct val="120000"/>
              </a:lnSpc>
              <a:spcBef>
                <a:spcPts val="0"/>
              </a:spcBef>
              <a:spcAft>
                <a:spcPts val="0"/>
              </a:spcAft>
              <a:buClr>
                <a:srgbClr val="262261"/>
              </a:buClr>
              <a:buSzPts val="2400"/>
              <a:buFont typeface="Barlow Condensed"/>
              <a:buAutoNum type="arabicPeriod"/>
            </a:pPr>
            <a:r>
              <a:rPr lang="et">
                <a:solidFill>
                  <a:srgbClr val="262261"/>
                </a:solidFill>
                <a:latin typeface="Barlow Condensed"/>
                <a:ea typeface="Barlow Condensed"/>
                <a:cs typeface="Barlow Condensed"/>
                <a:sym typeface="Barlow Condensed"/>
              </a:rPr>
              <a:t>Kui oluline on tõlketarkvara kasutamine tänapäeva tõlkija töös?</a:t>
            </a:r>
            <a:endParaRPr>
              <a:solidFill>
                <a:srgbClr val="262261"/>
              </a:solidFill>
              <a:latin typeface="Barlow Condensed"/>
              <a:ea typeface="Barlow Condensed"/>
              <a:cs typeface="Barlow Condensed"/>
              <a:sym typeface="Barlow Condensed"/>
            </a:endParaRPr>
          </a:p>
          <a:p>
            <a:pPr marL="457200" lvl="0" indent="-381000" algn="just" rtl="0">
              <a:lnSpc>
                <a:spcPct val="120000"/>
              </a:lnSpc>
              <a:spcBef>
                <a:spcPts val="0"/>
              </a:spcBef>
              <a:spcAft>
                <a:spcPts val="0"/>
              </a:spcAft>
              <a:buClr>
                <a:srgbClr val="262261"/>
              </a:buClr>
              <a:buSzPts val="2400"/>
              <a:buFont typeface="Barlow Condensed"/>
              <a:buAutoNum type="arabicPeriod"/>
            </a:pPr>
            <a:r>
              <a:rPr lang="et">
                <a:solidFill>
                  <a:srgbClr val="262261"/>
                </a:solidFill>
                <a:latin typeface="Barlow Condensed"/>
                <a:ea typeface="Barlow Condensed"/>
                <a:cs typeface="Barlow Condensed"/>
                <a:sym typeface="Barlow Condensed"/>
              </a:rPr>
              <a:t>Kui olulised on tõlkijate oskused </a:t>
            </a:r>
            <a:r>
              <a:rPr lang="et">
                <a:solidFill>
                  <a:srgbClr val="262261"/>
                </a:solidFill>
                <a:highlight>
                  <a:schemeClr val="lt1"/>
                </a:highlight>
                <a:latin typeface="Barlow Condensed"/>
                <a:ea typeface="Barlow Condensed"/>
                <a:cs typeface="Barlow Condensed"/>
                <a:sym typeface="Barlow Condensed"/>
              </a:rPr>
              <a:t>tõlkeabiprogrammide</a:t>
            </a:r>
            <a:r>
              <a:rPr lang="et">
                <a:solidFill>
                  <a:srgbClr val="262261"/>
                </a:solidFill>
                <a:latin typeface="Barlow Condensed"/>
                <a:ea typeface="Barlow Condensed"/>
                <a:cs typeface="Barlow Condensed"/>
                <a:sym typeface="Barlow Condensed"/>
              </a:rPr>
              <a:t> kasutamisel?</a:t>
            </a:r>
            <a:endParaRPr>
              <a:solidFill>
                <a:srgbClr val="262261"/>
              </a:solidFill>
              <a:latin typeface="Barlow Condensed"/>
              <a:ea typeface="Barlow Condensed"/>
              <a:cs typeface="Barlow Condensed"/>
              <a:sym typeface="Barlow Condensed"/>
            </a:endParaRPr>
          </a:p>
        </p:txBody>
      </p:sp>
      <p:sp>
        <p:nvSpPr>
          <p:cNvPr id="192" name="Google Shape;192;p7"/>
          <p:cNvSpPr txBox="1">
            <a:spLocks noGrp="1"/>
          </p:cNvSpPr>
          <p:nvPr>
            <p:ph type="title"/>
          </p:nvPr>
        </p:nvSpPr>
        <p:spPr>
          <a:xfrm>
            <a:off x="477321" y="39600"/>
            <a:ext cx="8116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Uurimisküsimused (3. rühm) </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93" name="Google Shape;193;p7"/>
          <p:cNvPicPr preferRelativeResize="0"/>
          <p:nvPr/>
        </p:nvPicPr>
        <p:blipFill rotWithShape="1">
          <a:blip r:embed="rId3">
            <a:alphaModFix/>
          </a:blip>
          <a:srcRect l="16666" r="16666"/>
          <a:stretch/>
        </p:blipFill>
        <p:spPr>
          <a:xfrm>
            <a:off x="6748800" y="1192438"/>
            <a:ext cx="2211000" cy="2211000"/>
          </a:xfrm>
          <a:prstGeom prst="ellipse">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42d969c5bf_3_0"/>
          <p:cNvSpPr txBox="1">
            <a:spLocks noGrp="1"/>
          </p:cNvSpPr>
          <p:nvPr>
            <p:ph type="body" idx="1"/>
          </p:nvPr>
        </p:nvSpPr>
        <p:spPr>
          <a:xfrm>
            <a:off x="109500" y="825100"/>
            <a:ext cx="8552100" cy="4149900"/>
          </a:xfrm>
          <a:prstGeom prst="rect">
            <a:avLst/>
          </a:prstGeom>
          <a:noFill/>
          <a:ln>
            <a:noFill/>
          </a:ln>
        </p:spPr>
        <p:txBody>
          <a:bodyPr spcFirstLastPara="1" wrap="square" lIns="91425" tIns="45700" rIns="91425" bIns="45700" anchor="t" anchorCtr="0">
            <a:noAutofit/>
          </a:bodyPr>
          <a:lstStyle/>
          <a:p>
            <a:pPr marL="457200" lvl="0" indent="-349250" algn="just" rtl="0">
              <a:lnSpc>
                <a:spcPct val="100000"/>
              </a:lnSpc>
              <a:spcBef>
                <a:spcPts val="800"/>
              </a:spcBef>
              <a:spcAft>
                <a:spcPts val="0"/>
              </a:spcAft>
              <a:buClr>
                <a:srgbClr val="262261"/>
              </a:buClr>
              <a:buSzPts val="1900"/>
              <a:buFont typeface="Barlow Condensed"/>
              <a:buChar char="-"/>
            </a:pPr>
            <a:r>
              <a:rPr lang="et" sz="1900">
                <a:solidFill>
                  <a:srgbClr val="262261"/>
                </a:solidFill>
                <a:latin typeface="Barlow Condensed"/>
                <a:ea typeface="Barlow Condensed"/>
                <a:cs typeface="Barlow Condensed"/>
                <a:sym typeface="Barlow Condensed"/>
              </a:rPr>
              <a:t>Samuelsson-Brown, Geoffrey. 2010. Topics in Translation: Practical Guide for Translators (5th Edition). Clevedon: Multilingual Matters</a:t>
            </a:r>
            <a:endParaRPr sz="1900">
              <a:solidFill>
                <a:srgbClr val="262261"/>
              </a:solidFill>
              <a:latin typeface="Barlow Condensed"/>
              <a:ea typeface="Barlow Condensed"/>
              <a:cs typeface="Barlow Condensed"/>
              <a:sym typeface="Barlow Condensed"/>
            </a:endParaRPr>
          </a:p>
          <a:p>
            <a:pPr marL="457200" marR="0" lvl="0" indent="-349250" algn="just" rtl="0">
              <a:lnSpc>
                <a:spcPct val="100000"/>
              </a:lnSpc>
              <a:spcBef>
                <a:spcPts val="800"/>
              </a:spcBef>
              <a:spcAft>
                <a:spcPts val="0"/>
              </a:spcAft>
              <a:buClr>
                <a:srgbClr val="262261"/>
              </a:buClr>
              <a:buSzPts val="1900"/>
              <a:buFont typeface="Barlow Condensed"/>
              <a:buChar char="-"/>
            </a:pPr>
            <a:r>
              <a:rPr lang="et" sz="1900">
                <a:solidFill>
                  <a:srgbClr val="262261"/>
                </a:solidFill>
                <a:latin typeface="Barlow Condensed"/>
                <a:ea typeface="Barlow Condensed"/>
                <a:cs typeface="Barlow Condensed"/>
                <a:sym typeface="Barlow Condensed"/>
              </a:rPr>
              <a:t>Esselink, Bert. 2000. Practical Guide to Localization. Philadelphia: John Benjamins Publishing Company</a:t>
            </a:r>
            <a:endParaRPr sz="1900">
              <a:solidFill>
                <a:srgbClr val="262261"/>
              </a:solidFill>
              <a:latin typeface="Barlow Condensed"/>
              <a:ea typeface="Barlow Condensed"/>
              <a:cs typeface="Barlow Condensed"/>
              <a:sym typeface="Barlow Condensed"/>
            </a:endParaRPr>
          </a:p>
          <a:p>
            <a:pPr marL="457200" marR="0" lvl="0" indent="-349250" algn="just" rtl="0">
              <a:lnSpc>
                <a:spcPct val="100000"/>
              </a:lnSpc>
              <a:spcBef>
                <a:spcPts val="800"/>
              </a:spcBef>
              <a:spcAft>
                <a:spcPts val="0"/>
              </a:spcAft>
              <a:buClr>
                <a:srgbClr val="262261"/>
              </a:buClr>
              <a:buSzPts val="1900"/>
              <a:buFont typeface="Barlow Condensed"/>
              <a:buChar char="-"/>
            </a:pPr>
            <a:r>
              <a:rPr lang="et" sz="1900">
                <a:solidFill>
                  <a:srgbClr val="262261"/>
                </a:solidFill>
                <a:latin typeface="Barlow Condensed"/>
                <a:ea typeface="Barlow Condensed"/>
                <a:cs typeface="Barlow Condensed"/>
                <a:sym typeface="Barlow Condensed"/>
              </a:rPr>
              <a:t>Gouadec, Daniel. 2007. Translation As a Profession. Amsterdam: John Benjamins Publishing Company</a:t>
            </a:r>
            <a:endParaRPr sz="1900">
              <a:solidFill>
                <a:srgbClr val="262261"/>
              </a:solidFill>
              <a:latin typeface="Barlow Condensed"/>
              <a:ea typeface="Barlow Condensed"/>
              <a:cs typeface="Barlow Condensed"/>
              <a:sym typeface="Barlow Condensed"/>
            </a:endParaRPr>
          </a:p>
          <a:p>
            <a:pPr marL="457200" marR="0" lvl="0" indent="-349250" algn="just" rtl="0">
              <a:lnSpc>
                <a:spcPct val="100000"/>
              </a:lnSpc>
              <a:spcBef>
                <a:spcPts val="800"/>
              </a:spcBef>
              <a:spcAft>
                <a:spcPts val="0"/>
              </a:spcAft>
              <a:buClr>
                <a:srgbClr val="262261"/>
              </a:buClr>
              <a:buSzPts val="1900"/>
              <a:buFont typeface="Barlow Condensed"/>
              <a:buChar char="-"/>
            </a:pPr>
            <a:r>
              <a:rPr lang="et" sz="1900">
                <a:solidFill>
                  <a:srgbClr val="262261"/>
                </a:solidFill>
                <a:latin typeface="Barlow Condensed"/>
                <a:ea typeface="Barlow Condensed"/>
                <a:cs typeface="Barlow Condensed"/>
                <a:sym typeface="Barlow Condensed"/>
              </a:rPr>
              <a:t>Gubskaja, A. Tõlkeabiprogrammide kasutamine ja õpetamine Eestis. (2022). Magistritöö. Tallinna Ülikool</a:t>
            </a:r>
            <a:endParaRPr sz="1900">
              <a:solidFill>
                <a:srgbClr val="262261"/>
              </a:solidFill>
              <a:latin typeface="Barlow Condensed"/>
              <a:ea typeface="Barlow Condensed"/>
              <a:cs typeface="Barlow Condensed"/>
              <a:sym typeface="Barlow Condensed"/>
            </a:endParaRPr>
          </a:p>
          <a:p>
            <a:pPr marL="457200" marR="0" lvl="0" indent="-349250" algn="just" rtl="0">
              <a:lnSpc>
                <a:spcPct val="100000"/>
              </a:lnSpc>
              <a:spcBef>
                <a:spcPts val="800"/>
              </a:spcBef>
              <a:spcAft>
                <a:spcPts val="0"/>
              </a:spcAft>
              <a:buClr>
                <a:srgbClr val="262261"/>
              </a:buClr>
              <a:buSzPts val="1900"/>
              <a:buFont typeface="Barlow Condensed"/>
              <a:buChar char="-"/>
            </a:pPr>
            <a:r>
              <a:rPr lang="et" sz="1900">
                <a:solidFill>
                  <a:srgbClr val="262261"/>
                </a:solidFill>
                <a:latin typeface="Barlow Condensed"/>
                <a:ea typeface="Barlow Condensed"/>
                <a:cs typeface="Barlow Condensed"/>
                <a:sym typeface="Barlow Condensed"/>
              </a:rPr>
              <a:t>Kassuk, K. Neurotõlke võimalused ilukirjanduse tõlkimisel (2022). Magistritöö. Tallinna Ülikool</a:t>
            </a:r>
            <a:endParaRPr sz="1900">
              <a:solidFill>
                <a:srgbClr val="262261"/>
              </a:solidFill>
              <a:latin typeface="Barlow Condensed"/>
              <a:ea typeface="Barlow Condensed"/>
              <a:cs typeface="Barlow Condensed"/>
              <a:sym typeface="Barlow Condensed"/>
            </a:endParaRPr>
          </a:p>
          <a:p>
            <a:pPr marL="457200" marR="0" lvl="0" indent="-349250" algn="just" rtl="0">
              <a:lnSpc>
                <a:spcPct val="100000"/>
              </a:lnSpc>
              <a:spcBef>
                <a:spcPts val="800"/>
              </a:spcBef>
              <a:spcAft>
                <a:spcPts val="800"/>
              </a:spcAft>
              <a:buClr>
                <a:srgbClr val="262261"/>
              </a:buClr>
              <a:buSzPts val="1900"/>
              <a:buFont typeface="Barlow Condensed"/>
              <a:buChar char="-"/>
            </a:pPr>
            <a:r>
              <a:rPr lang="et" sz="1900">
                <a:solidFill>
                  <a:srgbClr val="262261"/>
                </a:solidFill>
                <a:latin typeface="Barlow Condensed"/>
                <a:ea typeface="Barlow Condensed"/>
                <a:cs typeface="Barlow Condensed"/>
                <a:sym typeface="Barlow Condensed"/>
              </a:rPr>
              <a:t>Saar, A. Masintõlke väljavaatest ilukirjanduse alal. (2020). Artikkel. ERR</a:t>
            </a:r>
            <a:endParaRPr sz="1900">
              <a:solidFill>
                <a:srgbClr val="262261"/>
              </a:solidFill>
              <a:latin typeface="Barlow Condensed"/>
              <a:ea typeface="Barlow Condensed"/>
              <a:cs typeface="Barlow Condensed"/>
              <a:sym typeface="Barlow Condensed"/>
            </a:endParaRPr>
          </a:p>
        </p:txBody>
      </p:sp>
      <p:sp>
        <p:nvSpPr>
          <p:cNvPr id="200" name="Google Shape;200;g242d969c5bf_3_0"/>
          <p:cNvSpPr txBox="1">
            <a:spLocks noGrp="1"/>
          </p:cNvSpPr>
          <p:nvPr>
            <p:ph type="title"/>
          </p:nvPr>
        </p:nvSpPr>
        <p:spPr>
          <a:xfrm>
            <a:off x="372998" y="-32625"/>
            <a:ext cx="6319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Teaduspõhisus (3. rühm)</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body" idx="1"/>
          </p:nvPr>
        </p:nvSpPr>
        <p:spPr>
          <a:xfrm>
            <a:off x="72500" y="972050"/>
            <a:ext cx="8663700" cy="4436100"/>
          </a:xfrm>
          <a:prstGeom prst="rect">
            <a:avLst/>
          </a:prstGeom>
          <a:noFill/>
          <a:ln>
            <a:noFill/>
          </a:ln>
        </p:spPr>
        <p:txBody>
          <a:bodyPr spcFirstLastPara="1" wrap="square" lIns="91425" tIns="45700" rIns="91425" bIns="45700" anchor="t" anchorCtr="0">
            <a:noAutofit/>
          </a:bodyPr>
          <a:lstStyle/>
          <a:p>
            <a:pPr marL="457200" marR="0" lvl="0" indent="-400050" algn="just" rtl="0">
              <a:lnSpc>
                <a:spcPct val="150000"/>
              </a:lnSpc>
              <a:spcBef>
                <a:spcPts val="0"/>
              </a:spcBef>
              <a:spcAft>
                <a:spcPts val="0"/>
              </a:spcAft>
              <a:buClr>
                <a:srgbClr val="262262"/>
              </a:buClr>
              <a:buSzPts val="2700"/>
              <a:buFont typeface="Barlow Condensed"/>
              <a:buChar char="-"/>
            </a:pPr>
            <a:r>
              <a:rPr lang="et" sz="2100">
                <a:solidFill>
                  <a:srgbClr val="262262"/>
                </a:solidFill>
                <a:latin typeface="Barlow Condensed"/>
                <a:ea typeface="Barlow Condensed"/>
                <a:cs typeface="Barlow Condensed"/>
                <a:sym typeface="Barlow Condensed"/>
              </a:rPr>
              <a:t>Kvalitatiivne uurimismeetod</a:t>
            </a:r>
            <a:endParaRPr sz="2100">
              <a:solidFill>
                <a:srgbClr val="262262"/>
              </a:solidFill>
              <a:latin typeface="Barlow Condensed"/>
              <a:ea typeface="Barlow Condensed"/>
              <a:cs typeface="Barlow Condensed"/>
              <a:sym typeface="Barlow Condensed"/>
            </a:endParaRPr>
          </a:p>
          <a:p>
            <a:pPr marL="457200" marR="0" lvl="0" indent="-400050" algn="just" rtl="0">
              <a:lnSpc>
                <a:spcPct val="115000"/>
              </a:lnSpc>
              <a:spcBef>
                <a:spcPts val="0"/>
              </a:spcBef>
              <a:spcAft>
                <a:spcPts val="0"/>
              </a:spcAft>
              <a:buClr>
                <a:srgbClr val="000000"/>
              </a:buClr>
              <a:buSzPts val="2700"/>
              <a:buFont typeface="Barlow Condensed"/>
              <a:buChar char="-"/>
            </a:pPr>
            <a:r>
              <a:rPr lang="et" sz="2200">
                <a:solidFill>
                  <a:srgbClr val="262261"/>
                </a:solidFill>
                <a:latin typeface="Barlow Condensed"/>
                <a:ea typeface="Barlow Condensed"/>
                <a:cs typeface="Barlow Condensed"/>
                <a:sym typeface="Barlow Condensed"/>
              </a:rPr>
              <a:t>Meeskonnatöö tulemusena leiti kõigile rühmaliikmetele huvipakkuv uurimisküsimus</a:t>
            </a:r>
            <a:endParaRPr sz="2200">
              <a:solidFill>
                <a:srgbClr val="262261"/>
              </a:solidFill>
              <a:latin typeface="Barlow Condensed"/>
              <a:ea typeface="Barlow Condensed"/>
              <a:cs typeface="Barlow Condensed"/>
              <a:sym typeface="Barlow Condensed"/>
            </a:endParaRPr>
          </a:p>
          <a:p>
            <a:pPr marL="457200" marR="0" lvl="0" indent="0" algn="just" rtl="0">
              <a:lnSpc>
                <a:spcPct val="150000"/>
              </a:lnSpc>
              <a:spcBef>
                <a:spcPts val="0"/>
              </a:spcBef>
              <a:spcAft>
                <a:spcPts val="0"/>
              </a:spcAft>
              <a:buNone/>
            </a:pPr>
            <a:r>
              <a:rPr lang="et" sz="2200">
                <a:solidFill>
                  <a:srgbClr val="262261"/>
                </a:solidFill>
                <a:latin typeface="Barlow Condensed"/>
                <a:ea typeface="Barlow Condensed"/>
                <a:cs typeface="Barlow Condensed"/>
                <a:sym typeface="Barlow Condensed"/>
              </a:rPr>
              <a:t>ning püstitati kindlad eesmärgid, mis aitasid kavandatud töö ellu viia;</a:t>
            </a:r>
            <a:endParaRPr sz="2200">
              <a:solidFill>
                <a:srgbClr val="262261"/>
              </a:solidFill>
              <a:latin typeface="Barlow Condensed"/>
              <a:ea typeface="Barlow Condensed"/>
              <a:cs typeface="Barlow Condensed"/>
              <a:sym typeface="Barlow Condensed"/>
            </a:endParaRPr>
          </a:p>
          <a:p>
            <a:pPr marL="457200" marR="0" lvl="0" indent="-368300" algn="just" rtl="0">
              <a:lnSpc>
                <a:spcPct val="150000"/>
              </a:lnSpc>
              <a:spcBef>
                <a:spcPts val="0"/>
              </a:spcBef>
              <a:spcAft>
                <a:spcPts val="0"/>
              </a:spcAft>
              <a:buClr>
                <a:srgbClr val="262261"/>
              </a:buClr>
              <a:buSzPts val="2200"/>
              <a:buFont typeface="Barlow Condensed"/>
              <a:buChar char="-"/>
            </a:pPr>
            <a:r>
              <a:rPr lang="et" sz="2200">
                <a:solidFill>
                  <a:srgbClr val="262261"/>
                </a:solidFill>
                <a:latin typeface="Barlow Condensed"/>
                <a:ea typeface="Barlow Condensed"/>
                <a:cs typeface="Barlow Condensed"/>
                <a:sym typeface="Barlow Condensed"/>
              </a:rPr>
              <a:t>Koostati küsimustik:</a:t>
            </a:r>
            <a:endParaRPr sz="2200">
              <a:solidFill>
                <a:srgbClr val="262261"/>
              </a:solidFill>
              <a:latin typeface="Barlow Condensed"/>
              <a:ea typeface="Barlow Condensed"/>
              <a:cs typeface="Barlow Condensed"/>
              <a:sym typeface="Barlow Condensed"/>
            </a:endParaRPr>
          </a:p>
          <a:p>
            <a:pPr marL="457200" lvl="0" indent="0" algn="l" rtl="0">
              <a:lnSpc>
                <a:spcPct val="115000"/>
              </a:lnSpc>
              <a:spcBef>
                <a:spcPts val="0"/>
              </a:spcBef>
              <a:spcAft>
                <a:spcPts val="0"/>
              </a:spcAft>
              <a:buNone/>
            </a:pPr>
            <a:r>
              <a:rPr lang="et" sz="2200">
                <a:solidFill>
                  <a:srgbClr val="262261"/>
                </a:solidFill>
                <a:latin typeface="Barlow Condensed"/>
                <a:ea typeface="Barlow Condensed"/>
                <a:cs typeface="Barlow Condensed"/>
                <a:sym typeface="Barlow Condensed"/>
              </a:rPr>
              <a:t>Küsimustik saadeti valitud sihtrühmale.</a:t>
            </a:r>
            <a:endParaRPr sz="2200">
              <a:solidFill>
                <a:srgbClr val="262261"/>
              </a:solidFill>
              <a:latin typeface="Barlow Condensed"/>
              <a:ea typeface="Barlow Condensed"/>
              <a:cs typeface="Barlow Condensed"/>
              <a:sym typeface="Barlow Condensed"/>
            </a:endParaRPr>
          </a:p>
          <a:p>
            <a:pPr marL="457200" lvl="0" indent="0" algn="l" rtl="0">
              <a:lnSpc>
                <a:spcPct val="115000"/>
              </a:lnSpc>
              <a:spcBef>
                <a:spcPts val="0"/>
              </a:spcBef>
              <a:spcAft>
                <a:spcPts val="0"/>
              </a:spcAft>
              <a:buNone/>
            </a:pPr>
            <a:r>
              <a:rPr lang="et" sz="2200">
                <a:solidFill>
                  <a:srgbClr val="262261"/>
                </a:solidFill>
                <a:latin typeface="Barlow Condensed"/>
                <a:ea typeface="Barlow Condensed"/>
                <a:cs typeface="Barlow Condensed"/>
                <a:sym typeface="Barlow Condensed"/>
              </a:rPr>
              <a:t>Küsimustikule saadi 37 vastust.</a:t>
            </a:r>
            <a:endParaRPr sz="2200">
              <a:solidFill>
                <a:srgbClr val="262261"/>
              </a:solidFill>
              <a:latin typeface="Barlow Condensed"/>
              <a:ea typeface="Barlow Condensed"/>
              <a:cs typeface="Barlow Condensed"/>
              <a:sym typeface="Barlow Condensed"/>
            </a:endParaRPr>
          </a:p>
          <a:p>
            <a:pPr marL="457200" lvl="0" indent="-368300" algn="l" rtl="0">
              <a:lnSpc>
                <a:spcPct val="115000"/>
              </a:lnSpc>
              <a:spcBef>
                <a:spcPts val="0"/>
              </a:spcBef>
              <a:spcAft>
                <a:spcPts val="0"/>
              </a:spcAft>
              <a:buClr>
                <a:srgbClr val="262261"/>
              </a:buClr>
              <a:buSzPts val="2200"/>
              <a:buFont typeface="Barlow Condensed"/>
              <a:buChar char="-"/>
            </a:pPr>
            <a:r>
              <a:rPr lang="et" sz="2200">
                <a:solidFill>
                  <a:srgbClr val="262261"/>
                </a:solidFill>
                <a:latin typeface="Barlow Condensed"/>
                <a:ea typeface="Barlow Condensed"/>
                <a:cs typeface="Barlow Condensed"/>
                <a:sym typeface="Barlow Condensed"/>
              </a:rPr>
              <a:t>Saadud vastuste põhjal viidi läbi analüüs ning koostastati artikkel.</a:t>
            </a:r>
            <a:endParaRPr sz="1200">
              <a:solidFill>
                <a:srgbClr val="262261"/>
              </a:solidFill>
              <a:latin typeface="Barlow Condensed"/>
              <a:ea typeface="Barlow Condensed"/>
              <a:cs typeface="Barlow Condensed"/>
              <a:sym typeface="Barlow Condensed"/>
            </a:endParaRPr>
          </a:p>
        </p:txBody>
      </p:sp>
      <p:sp>
        <p:nvSpPr>
          <p:cNvPr id="206" name="Google Shape;206;p13"/>
          <p:cNvSpPr txBox="1">
            <a:spLocks noGrp="1"/>
          </p:cNvSpPr>
          <p:nvPr>
            <p:ph type="title"/>
          </p:nvPr>
        </p:nvSpPr>
        <p:spPr>
          <a:xfrm>
            <a:off x="165500" y="160725"/>
            <a:ext cx="6279900" cy="64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Uurimismeetod (3 rühm)</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subTitle" idx="4294967295"/>
          </p:nvPr>
        </p:nvSpPr>
        <p:spPr>
          <a:xfrm>
            <a:off x="3128850" y="1248950"/>
            <a:ext cx="2543700" cy="35538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000"/>
              </a:spcBef>
              <a:spcAft>
                <a:spcPts val="0"/>
              </a:spcAft>
              <a:buClr>
                <a:srgbClr val="9B002B"/>
              </a:buClr>
              <a:buSzPts val="2000"/>
              <a:buFont typeface="Merriweather Sans"/>
              <a:buNone/>
            </a:pPr>
            <a:r>
              <a:rPr lang="et" sz="1600" b="1" i="0" u="none" strike="noStrike" cap="none">
                <a:solidFill>
                  <a:srgbClr val="002060"/>
                </a:solidFill>
                <a:latin typeface="Barlow Condensed"/>
                <a:ea typeface="Barlow Condensed"/>
                <a:cs typeface="Barlow Condensed"/>
                <a:sym typeface="Barlow Condensed"/>
              </a:rPr>
              <a:t>2. rühm</a:t>
            </a:r>
            <a:endParaRPr sz="1600" b="1">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Eva Martinson - Hispaania keel ja kultuur</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Laura Lang - Hispaania keel ja kultuur</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Keneli Klaus- Filosoofia</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Morten Võigas - Filosoofia</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Sergey Kamenev</a:t>
            </a:r>
            <a:r>
              <a:rPr lang="et" sz="1400" b="1" i="0" u="none" strike="noStrike" cap="none">
                <a:solidFill>
                  <a:srgbClr val="002060"/>
                </a:solidFill>
                <a:latin typeface="Barlow Condensed"/>
                <a:ea typeface="Barlow Condensed"/>
                <a:cs typeface="Barlow Condensed"/>
                <a:sym typeface="Barlow Condensed"/>
              </a:rPr>
              <a:t>  -</a:t>
            </a:r>
            <a:r>
              <a:rPr lang="et" sz="1400" i="0" u="none" strike="noStrike" cap="none">
                <a:solidFill>
                  <a:srgbClr val="002060"/>
                </a:solidFill>
                <a:latin typeface="Barlow Condensed"/>
                <a:ea typeface="Barlow Condensed"/>
                <a:cs typeface="Barlow Condensed"/>
                <a:sym typeface="Barlow Condensed"/>
              </a:rPr>
              <a:t> Hiina uuringud</a:t>
            </a:r>
            <a:endParaRPr sz="1400" i="0" u="none" strike="noStrike" cap="none">
              <a:solidFill>
                <a:srgbClr val="002060"/>
              </a:solidFill>
              <a:latin typeface="Barlow Condensed"/>
              <a:ea typeface="Barlow Condensed"/>
              <a:cs typeface="Barlow Condensed"/>
              <a:sym typeface="Barlow Condensed"/>
            </a:endParaRPr>
          </a:p>
          <a:p>
            <a:pPr marL="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Keity Pukk - Inglise keel ja kultuur</a:t>
            </a:r>
            <a:endParaRPr sz="1400" b="1">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endParaRPr sz="1300" i="0" u="none" strike="noStrike" cap="none">
              <a:solidFill>
                <a:srgbClr val="002060"/>
              </a:solidFill>
              <a:latin typeface="Barlow Condensed"/>
              <a:ea typeface="Barlow Condensed"/>
              <a:cs typeface="Barlow Condensed"/>
              <a:sym typeface="Barlow Condensed"/>
            </a:endParaRPr>
          </a:p>
        </p:txBody>
      </p:sp>
      <p:sp>
        <p:nvSpPr>
          <p:cNvPr id="75" name="Google Shape;75;p3"/>
          <p:cNvSpPr txBox="1">
            <a:spLocks noGrp="1"/>
          </p:cNvSpPr>
          <p:nvPr>
            <p:ph type="subTitle" idx="4294967295"/>
          </p:nvPr>
        </p:nvSpPr>
        <p:spPr>
          <a:xfrm>
            <a:off x="5896200" y="1248925"/>
            <a:ext cx="3031500" cy="35538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000"/>
              </a:spcBef>
              <a:spcAft>
                <a:spcPts val="0"/>
              </a:spcAft>
              <a:buClr>
                <a:srgbClr val="9B002B"/>
              </a:buClr>
              <a:buSzPts val="2000"/>
              <a:buFont typeface="Merriweather Sans"/>
              <a:buNone/>
            </a:pPr>
            <a:r>
              <a:rPr lang="et" sz="1600" b="1" i="0" u="none" strike="noStrike" cap="none">
                <a:solidFill>
                  <a:srgbClr val="002060"/>
                </a:solidFill>
                <a:latin typeface="Barlow Condensed"/>
                <a:ea typeface="Barlow Condensed"/>
                <a:cs typeface="Barlow Condensed"/>
                <a:sym typeface="Barlow Condensed"/>
              </a:rPr>
              <a:t>3. rühm</a:t>
            </a:r>
            <a:r>
              <a:rPr lang="et" sz="1600" i="0" u="none" strike="noStrike" cap="none">
                <a:solidFill>
                  <a:srgbClr val="002060"/>
                </a:solidFill>
                <a:latin typeface="Barlow Condensed"/>
                <a:ea typeface="Barlow Condensed"/>
                <a:cs typeface="Barlow Condensed"/>
                <a:sym typeface="Barlow Condensed"/>
              </a:rPr>
              <a:t>  </a:t>
            </a:r>
            <a:endParaRPr sz="1600" i="0" u="none" strike="noStrike" cap="none">
              <a:solidFill>
                <a:schemeClr val="dk1"/>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Alexei Malovitchko - Õigusteadus</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Anu Piirsalu - Eesti filoloogia  </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Alina Litovkina - Slaavi keeled ja kultuur </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Jekaterina Lepman - Slaavi keeled ja kultuur </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Anu Niidri - Keeleteadus ja keeletoimetamine</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 sz="1400">
                <a:solidFill>
                  <a:srgbClr val="002060"/>
                </a:solidFill>
                <a:latin typeface="Barlow Condensed"/>
                <a:ea typeface="Barlow Condensed"/>
                <a:cs typeface="Barlow Condensed"/>
                <a:sym typeface="Barlow Condensed"/>
              </a:rPr>
              <a:t>Kristin Jõgi - Kirjalik tõlge</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endParaRPr sz="1300" i="1">
              <a:solidFill>
                <a:srgbClr val="002060"/>
              </a:solidFill>
              <a:latin typeface="Barlow Condensed"/>
              <a:ea typeface="Barlow Condensed"/>
              <a:cs typeface="Barlow Condensed"/>
              <a:sym typeface="Barlow Condensed"/>
            </a:endParaRPr>
          </a:p>
        </p:txBody>
      </p:sp>
      <p:sp>
        <p:nvSpPr>
          <p:cNvPr id="76" name="Google Shape;76;p3"/>
          <p:cNvSpPr txBox="1">
            <a:spLocks noGrp="1"/>
          </p:cNvSpPr>
          <p:nvPr>
            <p:ph type="subTitle" idx="4294967295"/>
          </p:nvPr>
        </p:nvSpPr>
        <p:spPr>
          <a:xfrm>
            <a:off x="315150" y="1248925"/>
            <a:ext cx="2397300" cy="35538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000"/>
              </a:spcBef>
              <a:spcAft>
                <a:spcPts val="0"/>
              </a:spcAft>
              <a:buClr>
                <a:srgbClr val="9B002B"/>
              </a:buClr>
              <a:buSzPts val="2000"/>
              <a:buFont typeface="Merriweather Sans"/>
              <a:buNone/>
            </a:pPr>
            <a:r>
              <a:rPr lang="et" sz="1600" b="1" i="0" u="none" strike="noStrike" cap="none">
                <a:solidFill>
                  <a:srgbClr val="002060"/>
                </a:solidFill>
                <a:latin typeface="Barlow Condensed"/>
                <a:ea typeface="Barlow Condensed"/>
                <a:cs typeface="Barlow Condensed"/>
                <a:sym typeface="Barlow Condensed"/>
              </a:rPr>
              <a:t>1. rühm</a:t>
            </a:r>
            <a:endParaRPr sz="1600" b="1" i="0" u="none" strike="noStrike" cap="none">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chemeClr val="dk1"/>
              </a:buClr>
              <a:buSzPts val="1100"/>
              <a:buFont typeface="Arial"/>
              <a:buNone/>
            </a:pPr>
            <a:r>
              <a:rPr lang="et" sz="1400">
                <a:solidFill>
                  <a:srgbClr val="002060"/>
                </a:solidFill>
                <a:latin typeface="Barlow Condensed"/>
                <a:ea typeface="Barlow Condensed"/>
                <a:cs typeface="Barlow Condensed"/>
                <a:sym typeface="Barlow Condensed"/>
              </a:rPr>
              <a:t>Doris Kala - Aasia uuringud</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chemeClr val="dk1"/>
              </a:buClr>
              <a:buSzPts val="1100"/>
              <a:buFont typeface="Arial"/>
              <a:buNone/>
            </a:pPr>
            <a:r>
              <a:rPr lang="et" sz="1400">
                <a:solidFill>
                  <a:srgbClr val="002060"/>
                </a:solidFill>
                <a:latin typeface="Barlow Condensed"/>
                <a:ea typeface="Barlow Condensed"/>
                <a:cs typeface="Barlow Condensed"/>
                <a:sym typeface="Barlow Condensed"/>
              </a:rPr>
              <a:t>Anna Rubanovich -  Slaavi keeled ja kultuurid</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chemeClr val="dk1"/>
              </a:buClr>
              <a:buSzPts val="1100"/>
              <a:buFont typeface="Arial"/>
              <a:buNone/>
            </a:pPr>
            <a:r>
              <a:rPr lang="et" sz="1400">
                <a:solidFill>
                  <a:srgbClr val="002060"/>
                </a:solidFill>
                <a:latin typeface="Barlow Condensed"/>
                <a:ea typeface="Barlow Condensed"/>
                <a:cs typeface="Barlow Condensed"/>
                <a:sym typeface="Barlow Condensed"/>
              </a:rPr>
              <a:t>Brit Paalandi -  Hispaania keel ja kultuur</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chemeClr val="dk1"/>
              </a:buClr>
              <a:buSzPts val="1100"/>
              <a:buFont typeface="Arial"/>
              <a:buNone/>
            </a:pPr>
            <a:r>
              <a:rPr lang="et" sz="1400">
                <a:solidFill>
                  <a:srgbClr val="002060"/>
                </a:solidFill>
                <a:latin typeface="Barlow Condensed"/>
                <a:ea typeface="Barlow Condensed"/>
                <a:cs typeface="Barlow Condensed"/>
                <a:sym typeface="Barlow Condensed"/>
              </a:rPr>
              <a:t>Laura Uljata -  Inglise keel keel ja kultuuri</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chemeClr val="dk1"/>
              </a:buClr>
              <a:buSzPts val="1100"/>
              <a:buFont typeface="Arial"/>
              <a:buNone/>
            </a:pPr>
            <a:r>
              <a:rPr lang="et" sz="1400">
                <a:solidFill>
                  <a:srgbClr val="002060"/>
                </a:solidFill>
                <a:latin typeface="Barlow Condensed"/>
                <a:ea typeface="Barlow Condensed"/>
                <a:cs typeface="Barlow Condensed"/>
                <a:sym typeface="Barlow Condensed"/>
              </a:rPr>
              <a:t>Agniia Nesmiian -  Eesti filoloogia</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chemeClr val="dk1"/>
              </a:buClr>
              <a:buSzPts val="1100"/>
              <a:buFont typeface="Arial"/>
              <a:buNone/>
            </a:pPr>
            <a:r>
              <a:rPr lang="et" sz="1400">
                <a:solidFill>
                  <a:srgbClr val="002060"/>
                </a:solidFill>
                <a:latin typeface="Barlow Condensed"/>
                <a:ea typeface="Barlow Condensed"/>
                <a:cs typeface="Barlow Condensed"/>
                <a:sym typeface="Barlow Condensed"/>
              </a:rPr>
              <a:t>Natan Zakrevski - Ajakirjandus</a:t>
            </a:r>
            <a:r>
              <a:rPr lang="et" sz="1400" i="0" u="none" strike="noStrike" cap="none">
                <a:solidFill>
                  <a:srgbClr val="002060"/>
                </a:solidFill>
                <a:latin typeface="Barlow Condensed"/>
                <a:ea typeface="Barlow Condensed"/>
                <a:cs typeface="Barlow Condensed"/>
                <a:sym typeface="Barlow Condensed"/>
              </a:rPr>
              <a:t>  </a:t>
            </a:r>
            <a:endParaRPr sz="1400" i="0" u="none" strike="noStrike" cap="none">
              <a:solidFill>
                <a:schemeClr val="dk1"/>
              </a:solidFill>
              <a:latin typeface="Times New Roman"/>
              <a:ea typeface="Times New Roman"/>
              <a:cs typeface="Times New Roman"/>
              <a:sym typeface="Times New Roman"/>
            </a:endParaRPr>
          </a:p>
        </p:txBody>
      </p:sp>
      <p:sp>
        <p:nvSpPr>
          <p:cNvPr id="77" name="Google Shape;77;p3"/>
          <p:cNvSpPr txBox="1">
            <a:spLocks noGrp="1"/>
          </p:cNvSpPr>
          <p:nvPr>
            <p:ph type="title" idx="4294967295"/>
          </p:nvPr>
        </p:nvSpPr>
        <p:spPr>
          <a:xfrm>
            <a:off x="96321" y="39600"/>
            <a:ext cx="8116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000" i="1">
                <a:solidFill>
                  <a:srgbClr val="EC008B"/>
                </a:solidFill>
                <a:latin typeface="Barlow Condensed ExtraLight"/>
                <a:ea typeface="Barlow Condensed ExtraLight"/>
                <a:cs typeface="Barlow Condensed ExtraLight"/>
                <a:sym typeface="Barlow Condensed ExtraLight"/>
              </a:rPr>
              <a:t>Projekti liikmed ja erialad</a:t>
            </a:r>
            <a:endParaRPr sz="40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42d969c5bf_3_13"/>
          <p:cNvSpPr txBox="1">
            <a:spLocks noGrp="1"/>
          </p:cNvSpPr>
          <p:nvPr>
            <p:ph type="body" idx="1"/>
          </p:nvPr>
        </p:nvSpPr>
        <p:spPr>
          <a:xfrm>
            <a:off x="418751" y="1184775"/>
            <a:ext cx="7779900" cy="3687600"/>
          </a:xfrm>
          <a:prstGeom prst="rect">
            <a:avLst/>
          </a:prstGeom>
          <a:noFill/>
          <a:ln>
            <a:noFill/>
          </a:ln>
        </p:spPr>
        <p:txBody>
          <a:bodyPr spcFirstLastPara="1" wrap="square" lIns="91425" tIns="45700" rIns="91425" bIns="45700" anchor="t" anchorCtr="0">
            <a:noAutofit/>
          </a:bodyPr>
          <a:lstStyle/>
          <a:p>
            <a:pPr marL="457200" lvl="0" indent="0" algn="just" rtl="0">
              <a:lnSpc>
                <a:spcPct val="100000"/>
              </a:lnSpc>
              <a:spcBef>
                <a:spcPts val="0"/>
              </a:spcBef>
              <a:spcAft>
                <a:spcPts val="0"/>
              </a:spcAft>
              <a:buNone/>
            </a:pPr>
            <a:r>
              <a:rPr lang="et" sz="2000" b="1">
                <a:solidFill>
                  <a:srgbClr val="262261"/>
                </a:solidFill>
                <a:latin typeface="Barlow Condensed"/>
                <a:ea typeface="Barlow Condensed"/>
                <a:cs typeface="Barlow Condensed"/>
                <a:sym typeface="Barlow Condensed"/>
              </a:rPr>
              <a:t>Tulemused:</a:t>
            </a:r>
            <a:endParaRPr sz="2000" b="1">
              <a:solidFill>
                <a:srgbClr val="262261"/>
              </a:solidFill>
              <a:latin typeface="Barlow Condensed"/>
              <a:ea typeface="Barlow Condensed"/>
              <a:cs typeface="Barlow Condensed"/>
              <a:sym typeface="Barlow Condensed"/>
            </a:endParaRPr>
          </a:p>
          <a:p>
            <a:pPr marL="457200" lvl="0" indent="-342900" algn="just" rtl="0">
              <a:lnSpc>
                <a:spcPct val="100000"/>
              </a:lnSpc>
              <a:spcBef>
                <a:spcPts val="0"/>
              </a:spcBef>
              <a:spcAft>
                <a:spcPts val="0"/>
              </a:spcAft>
              <a:buClr>
                <a:srgbClr val="262261"/>
              </a:buClr>
              <a:buSzPts val="1800"/>
              <a:buFont typeface="Barlow Condensed"/>
              <a:buChar char="-"/>
            </a:pPr>
            <a:r>
              <a:rPr lang="et" sz="2000">
                <a:solidFill>
                  <a:srgbClr val="262261"/>
                </a:solidFill>
                <a:latin typeface="Barlow Condensed"/>
                <a:ea typeface="Barlow Condensed"/>
                <a:cs typeface="Barlow Condensed"/>
                <a:sym typeface="Barlow Condensed"/>
              </a:rPr>
              <a:t>Tõlkijad ja tõlkimisega seotud inimesed kasutavad tõlkeabiprogramme suhteliselt palju ning nendest suurem osa tunneb, et programme osatakse hästi kasutada.</a:t>
            </a:r>
            <a:endParaRPr sz="2000">
              <a:solidFill>
                <a:srgbClr val="262261"/>
              </a:solidFill>
              <a:latin typeface="Barlow Condensed"/>
              <a:ea typeface="Barlow Condensed"/>
              <a:cs typeface="Barlow Condensed"/>
              <a:sym typeface="Barlow Condensed"/>
            </a:endParaRPr>
          </a:p>
          <a:p>
            <a:pPr marL="457200" lvl="0" indent="-355600" algn="just" rtl="0">
              <a:lnSpc>
                <a:spcPct val="100000"/>
              </a:lnSpc>
              <a:spcBef>
                <a:spcPts val="0"/>
              </a:spcBef>
              <a:spcAft>
                <a:spcPts val="0"/>
              </a:spcAft>
              <a:buClr>
                <a:srgbClr val="262261"/>
              </a:buClr>
              <a:buSzPts val="2000"/>
              <a:buFont typeface="Barlow Condensed"/>
              <a:buChar char="-"/>
            </a:pPr>
            <a:r>
              <a:rPr lang="et" sz="2000">
                <a:solidFill>
                  <a:srgbClr val="262261"/>
                </a:solidFill>
                <a:latin typeface="Barlow Condensed"/>
                <a:ea typeface="Barlow Condensed"/>
                <a:cs typeface="Barlow Condensed"/>
                <a:sym typeface="Barlow Condensed"/>
              </a:rPr>
              <a:t>Programmide kasutamist ei peeta keeruliseks ega ajakulukaks.</a:t>
            </a:r>
            <a:endParaRPr sz="2000">
              <a:solidFill>
                <a:srgbClr val="262261"/>
              </a:solidFill>
              <a:latin typeface="Barlow Condensed"/>
              <a:ea typeface="Barlow Condensed"/>
              <a:cs typeface="Barlow Condensed"/>
              <a:sym typeface="Barlow Condensed"/>
            </a:endParaRPr>
          </a:p>
          <a:p>
            <a:pPr marL="457200" lvl="0" indent="-355600" algn="just" rtl="0">
              <a:lnSpc>
                <a:spcPct val="100000"/>
              </a:lnSpc>
              <a:spcBef>
                <a:spcPts val="0"/>
              </a:spcBef>
              <a:spcAft>
                <a:spcPts val="0"/>
              </a:spcAft>
              <a:buClr>
                <a:srgbClr val="262261"/>
              </a:buClr>
              <a:buSzPts val="2000"/>
              <a:buFont typeface="Barlow Condensed"/>
              <a:buChar char="-"/>
            </a:pPr>
            <a:r>
              <a:rPr lang="et" sz="2000">
                <a:solidFill>
                  <a:srgbClr val="262261"/>
                </a:solidFill>
                <a:latin typeface="Barlow Condensed"/>
                <a:ea typeface="Barlow Condensed"/>
                <a:cs typeface="Barlow Condensed"/>
                <a:sym typeface="Barlow Condensed"/>
              </a:rPr>
              <a:t>Tõlkeabitarkvara programmidest informeeritakse tõlkijaid enim tööandja kaudu, kuid ka ülikoolis saab nende kohta palju teada.</a:t>
            </a:r>
            <a:endParaRPr sz="2000">
              <a:solidFill>
                <a:srgbClr val="262261"/>
              </a:solidFill>
              <a:latin typeface="Barlow Condensed"/>
              <a:ea typeface="Barlow Condensed"/>
              <a:cs typeface="Barlow Condensed"/>
              <a:sym typeface="Barlow Condensed"/>
            </a:endParaRPr>
          </a:p>
          <a:p>
            <a:pPr marL="457200" lvl="0" indent="0" algn="just" rtl="0">
              <a:lnSpc>
                <a:spcPct val="100000"/>
              </a:lnSpc>
              <a:spcBef>
                <a:spcPts val="0"/>
              </a:spcBef>
              <a:spcAft>
                <a:spcPts val="0"/>
              </a:spcAft>
              <a:buNone/>
            </a:pPr>
            <a:r>
              <a:rPr lang="et" sz="2000" b="1">
                <a:solidFill>
                  <a:srgbClr val="262261"/>
                </a:solidFill>
                <a:latin typeface="Barlow Condensed"/>
                <a:ea typeface="Barlow Condensed"/>
                <a:cs typeface="Barlow Condensed"/>
                <a:sym typeface="Barlow Condensed"/>
              </a:rPr>
              <a:t>Järeldus:</a:t>
            </a:r>
            <a:endParaRPr sz="2000" b="1">
              <a:solidFill>
                <a:srgbClr val="262261"/>
              </a:solidFill>
              <a:latin typeface="Barlow Condensed"/>
              <a:ea typeface="Barlow Condensed"/>
              <a:cs typeface="Barlow Condensed"/>
              <a:sym typeface="Barlow Condensed"/>
            </a:endParaRPr>
          </a:p>
          <a:p>
            <a:pPr marL="457200" lvl="0" indent="-355600" algn="just" rtl="0">
              <a:lnSpc>
                <a:spcPct val="100000"/>
              </a:lnSpc>
              <a:spcBef>
                <a:spcPts val="0"/>
              </a:spcBef>
              <a:spcAft>
                <a:spcPts val="0"/>
              </a:spcAft>
              <a:buClr>
                <a:srgbClr val="262261"/>
              </a:buClr>
              <a:buSzPts val="2000"/>
              <a:buFont typeface="Barlow Condensed"/>
              <a:buChar char="-"/>
            </a:pPr>
            <a:r>
              <a:rPr lang="et" sz="2000">
                <a:solidFill>
                  <a:srgbClr val="262261"/>
                </a:solidFill>
                <a:latin typeface="Barlow Condensed"/>
                <a:ea typeface="Barlow Condensed"/>
                <a:cs typeface="Barlow Condensed"/>
                <a:sym typeface="Barlow Condensed"/>
              </a:rPr>
              <a:t>Tõlkijale vajalikud teadmised ei piirdu tänapäeval ainult otseste erialateadmistega nagu keele- ja toimetaja oskused. Lisaks sellele hõlmavad digiajastul tegutseva tõlkija pädevused ka kiiret õppimis- ja kohanemisvõimet, ning suureks eeliseks on ka arenenud arvutioskus.</a:t>
            </a:r>
            <a:endParaRPr sz="2000">
              <a:solidFill>
                <a:srgbClr val="262261"/>
              </a:solidFill>
              <a:latin typeface="Barlow Condensed"/>
              <a:ea typeface="Barlow Condensed"/>
              <a:cs typeface="Barlow Condensed"/>
              <a:sym typeface="Barlow Condensed"/>
            </a:endParaRPr>
          </a:p>
          <a:p>
            <a:pPr marL="457200" lvl="0" indent="0" algn="just" rtl="0">
              <a:lnSpc>
                <a:spcPct val="100000"/>
              </a:lnSpc>
              <a:spcBef>
                <a:spcPts val="0"/>
              </a:spcBef>
              <a:spcAft>
                <a:spcPts val="0"/>
              </a:spcAft>
              <a:buNone/>
            </a:pPr>
            <a:endParaRPr>
              <a:solidFill>
                <a:srgbClr val="262261"/>
              </a:solidFill>
              <a:latin typeface="Barlow Condensed"/>
              <a:ea typeface="Barlow Condensed"/>
              <a:cs typeface="Barlow Condensed"/>
              <a:sym typeface="Barlow Condensed"/>
            </a:endParaRPr>
          </a:p>
        </p:txBody>
      </p:sp>
      <p:sp>
        <p:nvSpPr>
          <p:cNvPr id="213" name="Google Shape;213;g242d969c5bf_3_13"/>
          <p:cNvSpPr txBox="1">
            <a:spLocks noGrp="1"/>
          </p:cNvSpPr>
          <p:nvPr>
            <p:ph type="title"/>
          </p:nvPr>
        </p:nvSpPr>
        <p:spPr>
          <a:xfrm>
            <a:off x="418759" y="190650"/>
            <a:ext cx="79746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Tulemused ja järeldused  (3. rühm)</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body" idx="1"/>
          </p:nvPr>
        </p:nvSpPr>
        <p:spPr>
          <a:xfrm>
            <a:off x="477325" y="1192450"/>
            <a:ext cx="5694900" cy="3244500"/>
          </a:xfrm>
          <a:prstGeom prst="rect">
            <a:avLst/>
          </a:prstGeom>
          <a:noFill/>
          <a:ln>
            <a:noFill/>
          </a:ln>
        </p:spPr>
        <p:txBody>
          <a:bodyPr spcFirstLastPara="1" wrap="square" lIns="91425" tIns="45700" rIns="91425" bIns="45700" anchor="t" anchorCtr="0">
            <a:noAutofit/>
          </a:bodyPr>
          <a:lstStyle/>
          <a:p>
            <a:pPr marL="0" lvl="0" indent="0" algn="l" rtl="0">
              <a:lnSpc>
                <a:spcPct val="180000"/>
              </a:lnSpc>
              <a:spcBef>
                <a:spcPts val="1200"/>
              </a:spcBef>
              <a:spcAft>
                <a:spcPts val="0"/>
              </a:spcAft>
              <a:buNone/>
            </a:pPr>
            <a:r>
              <a:rPr lang="et" sz="2200">
                <a:solidFill>
                  <a:srgbClr val="262261"/>
                </a:solidFill>
                <a:latin typeface="Barlow Condensed"/>
                <a:ea typeface="Barlow Condensed"/>
                <a:cs typeface="Barlow Condensed"/>
                <a:sym typeface="Barlow Condensed"/>
              </a:rPr>
              <a:t>Kokkuvõttev artikkel kolme rühma tulemustest:</a:t>
            </a:r>
            <a:endParaRPr sz="2200">
              <a:solidFill>
                <a:srgbClr val="262261"/>
              </a:solidFill>
              <a:latin typeface="Barlow Condensed"/>
              <a:ea typeface="Barlow Condensed"/>
              <a:cs typeface="Barlow Condensed"/>
              <a:sym typeface="Barlow Condensed"/>
            </a:endParaRPr>
          </a:p>
          <a:p>
            <a:pPr marL="457200" lvl="0" indent="-368300" algn="l" rtl="0">
              <a:lnSpc>
                <a:spcPct val="180000"/>
              </a:lnSpc>
              <a:spcBef>
                <a:spcPts val="1200"/>
              </a:spcBef>
              <a:spcAft>
                <a:spcPts val="0"/>
              </a:spcAft>
              <a:buClr>
                <a:srgbClr val="262261"/>
              </a:buClr>
              <a:buSzPts val="2200"/>
              <a:buFont typeface="Barlow Condensed"/>
              <a:buChar char="-"/>
            </a:pPr>
            <a:r>
              <a:rPr lang="et" sz="2200">
                <a:solidFill>
                  <a:srgbClr val="262261"/>
                </a:solidFill>
                <a:latin typeface="Barlow Condensed"/>
                <a:ea typeface="Barlow Condensed"/>
                <a:cs typeface="Barlow Condensed"/>
                <a:sym typeface="Barlow Condensed"/>
              </a:rPr>
              <a:t>ERR Novaator (artikkel on toimetusse saadetud)</a:t>
            </a:r>
            <a:endParaRPr sz="2200">
              <a:solidFill>
                <a:srgbClr val="262261"/>
              </a:solidFill>
              <a:latin typeface="Barlow Condensed"/>
              <a:ea typeface="Barlow Condensed"/>
              <a:cs typeface="Barlow Condensed"/>
              <a:sym typeface="Barlow Condensed"/>
            </a:endParaRPr>
          </a:p>
          <a:p>
            <a:pPr marL="457200" lvl="0" indent="-368300" algn="l" rtl="0">
              <a:lnSpc>
                <a:spcPct val="180000"/>
              </a:lnSpc>
              <a:spcBef>
                <a:spcPts val="0"/>
              </a:spcBef>
              <a:spcAft>
                <a:spcPts val="0"/>
              </a:spcAft>
              <a:buClr>
                <a:srgbClr val="262261"/>
              </a:buClr>
              <a:buSzPts val="2200"/>
              <a:buFont typeface="Barlow Condensed"/>
              <a:buChar char="-"/>
            </a:pPr>
            <a:r>
              <a:rPr lang="et" sz="2200">
                <a:solidFill>
                  <a:srgbClr val="262261"/>
                </a:solidFill>
                <a:latin typeface="Barlow Condensed"/>
                <a:ea typeface="Barlow Condensed"/>
                <a:cs typeface="Barlow Condensed"/>
                <a:sym typeface="Barlow Condensed"/>
              </a:rPr>
              <a:t>Õpetajate Leht</a:t>
            </a:r>
            <a:endParaRPr sz="2200">
              <a:solidFill>
                <a:srgbClr val="262261"/>
              </a:solidFill>
              <a:latin typeface="Barlow Condensed"/>
              <a:ea typeface="Barlow Condensed"/>
              <a:cs typeface="Barlow Condensed"/>
              <a:sym typeface="Barlow Condensed"/>
            </a:endParaRPr>
          </a:p>
          <a:p>
            <a:pPr marL="457200" lvl="0" indent="-368300" algn="l" rtl="0">
              <a:lnSpc>
                <a:spcPct val="180000"/>
              </a:lnSpc>
              <a:spcBef>
                <a:spcPts val="0"/>
              </a:spcBef>
              <a:spcAft>
                <a:spcPts val="0"/>
              </a:spcAft>
              <a:buClr>
                <a:srgbClr val="262261"/>
              </a:buClr>
              <a:buSzPts val="2200"/>
              <a:buFont typeface="Barlow Condensed"/>
              <a:buChar char="-"/>
            </a:pPr>
            <a:r>
              <a:rPr lang="et" sz="2200">
                <a:solidFill>
                  <a:srgbClr val="262261"/>
                </a:solidFill>
                <a:latin typeface="Barlow Condensed"/>
                <a:ea typeface="Barlow Condensed"/>
                <a:cs typeface="Barlow Condensed"/>
                <a:sym typeface="Barlow Condensed"/>
              </a:rPr>
              <a:t>Juhendajate koostatav teadusartikkel kahe ELU projekti (2022 ja 2023) andmete põhjal</a:t>
            </a:r>
            <a:endParaRPr sz="2200">
              <a:solidFill>
                <a:srgbClr val="262261"/>
              </a:solidFill>
              <a:latin typeface="Barlow Condensed"/>
              <a:ea typeface="Barlow Condensed"/>
              <a:cs typeface="Barlow Condensed"/>
              <a:sym typeface="Barlow Condensed"/>
            </a:endParaRPr>
          </a:p>
        </p:txBody>
      </p:sp>
      <p:sp>
        <p:nvSpPr>
          <p:cNvPr id="220" name="Google Shape;220;p28"/>
          <p:cNvSpPr txBox="1">
            <a:spLocks noGrp="1"/>
          </p:cNvSpPr>
          <p:nvPr>
            <p:ph type="title"/>
          </p:nvPr>
        </p:nvSpPr>
        <p:spPr>
          <a:xfrm>
            <a:off x="477324" y="39600"/>
            <a:ext cx="56949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Meediakajastus</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221" name="Google Shape;221;p28"/>
          <p:cNvPicPr preferRelativeResize="0"/>
          <p:nvPr/>
        </p:nvPicPr>
        <p:blipFill rotWithShape="1">
          <a:blip r:embed="rId3">
            <a:alphaModFix/>
          </a:blip>
          <a:srcRect l="16666" r="16666"/>
          <a:stretch/>
        </p:blipFill>
        <p:spPr>
          <a:xfrm>
            <a:off x="6748800" y="1192438"/>
            <a:ext cx="2211000" cy="2211000"/>
          </a:xfrm>
          <a:prstGeom prst="ellipse">
            <a:avLst/>
          </a:prstGeom>
          <a:noFill/>
          <a:ln>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p:nvPr/>
        </p:nvSpPr>
        <p:spPr>
          <a:xfrm>
            <a:off x="608451" y="1341475"/>
            <a:ext cx="4461600" cy="3181200"/>
          </a:xfrm>
          <a:prstGeom prst="rect">
            <a:avLst/>
          </a:prstGeom>
          <a:noFill/>
          <a:ln>
            <a:noFill/>
          </a:ln>
        </p:spPr>
        <p:txBody>
          <a:bodyPr spcFirstLastPara="1" wrap="square" lIns="91425" tIns="45700" rIns="91425" bIns="45700" anchor="t" anchorCtr="0">
            <a:noAutofit/>
          </a:bodyPr>
          <a:lstStyle/>
          <a:p>
            <a:pPr marL="0" marR="0" lvl="0" indent="0" algn="r" rtl="0">
              <a:lnSpc>
                <a:spcPct val="60000"/>
              </a:lnSpc>
              <a:spcBef>
                <a:spcPts val="0"/>
              </a:spcBef>
              <a:spcAft>
                <a:spcPts val="0"/>
              </a:spcAft>
              <a:buClr>
                <a:srgbClr val="000000"/>
              </a:buClr>
              <a:buSzPts val="5000"/>
              <a:buFont typeface="Arial"/>
              <a:buNone/>
            </a:pPr>
            <a:r>
              <a:rPr lang="et" sz="5000" b="0" i="1" u="none" strike="noStrike" cap="none">
                <a:solidFill>
                  <a:srgbClr val="EC008B"/>
                </a:solidFill>
                <a:latin typeface="Barlow Condensed Medium"/>
                <a:ea typeface="Barlow Condensed Medium"/>
                <a:cs typeface="Barlow Condensed Medium"/>
                <a:sym typeface="Barlow Condensed Medium"/>
              </a:rPr>
              <a:t>     </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t" sz="8000" b="0" i="1" u="none" strike="noStrike" cap="none">
                <a:solidFill>
                  <a:srgbClr val="EC008B"/>
                </a:solidFill>
                <a:latin typeface="Barlow Condensed Medium"/>
                <a:ea typeface="Barlow Condensed Medium"/>
                <a:cs typeface="Barlow Condensed Medium"/>
                <a:sym typeface="Barlow Condensed Medium"/>
              </a:rPr>
              <a:t>        </a:t>
            </a:r>
            <a:r>
              <a:rPr lang="et" sz="8000" b="0" i="1" u="none" strike="noStrike" cap="none">
                <a:solidFill>
                  <a:srgbClr val="EC008B"/>
                </a:solidFill>
                <a:latin typeface="Barlow Condensed ExtraLight"/>
                <a:ea typeface="Barlow Condensed ExtraLight"/>
                <a:cs typeface="Barlow Condensed ExtraLight"/>
                <a:sym typeface="Barlow Condensed ExtraLight"/>
              </a:rPr>
              <a:t>TÄNAME KUULAMAST</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t" sz="8000" b="0" i="1" u="none" strike="noStrike" cap="none">
                <a:solidFill>
                  <a:srgbClr val="EC008B"/>
                </a:solidFill>
                <a:latin typeface="Barlow Condensed Medium"/>
                <a:ea typeface="Barlow Condensed Medium"/>
                <a:cs typeface="Barlow Condensed Medium"/>
                <a:sym typeface="Barlow Condensed Medium"/>
              </a:rPr>
              <a:t>         </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p:nvPr/>
        </p:nvSpPr>
        <p:spPr>
          <a:xfrm>
            <a:off x="152400" y="1371600"/>
            <a:ext cx="4839600" cy="2749200"/>
          </a:xfrm>
          <a:prstGeom prst="rect">
            <a:avLst/>
          </a:prstGeom>
          <a:noFill/>
          <a:ln>
            <a:noFill/>
          </a:ln>
        </p:spPr>
        <p:txBody>
          <a:bodyPr spcFirstLastPara="1" wrap="square" lIns="91425" tIns="91425" rIns="91425" bIns="91425" anchor="t" anchorCtr="0">
            <a:spAutoFit/>
          </a:bodyPr>
          <a:lstStyle/>
          <a:p>
            <a:pPr marL="457200" marR="0" lvl="0" indent="-361950" algn="just" rtl="0">
              <a:lnSpc>
                <a:spcPct val="120000"/>
              </a:lnSpc>
              <a:spcBef>
                <a:spcPts val="0"/>
              </a:spcBef>
              <a:spcAft>
                <a:spcPts val="0"/>
              </a:spcAft>
              <a:buClr>
                <a:srgbClr val="262261"/>
              </a:buClr>
              <a:buSzPts val="2100"/>
              <a:buFont typeface="Barlow Condensed"/>
              <a:buChar char="-"/>
            </a:pPr>
            <a:r>
              <a:rPr lang="et" sz="1900" b="0" i="0" u="none" strike="noStrike" cap="none">
                <a:solidFill>
                  <a:srgbClr val="002060"/>
                </a:solidFill>
                <a:latin typeface="Barlow Condensed"/>
                <a:ea typeface="Barlow Condensed"/>
                <a:cs typeface="Barlow Condensed"/>
                <a:sym typeface="Barlow Condensed"/>
              </a:rPr>
              <a:t>Triin van Doorslaer, PhD</a:t>
            </a:r>
            <a:endParaRPr sz="1900" b="0" i="0" u="none" strike="noStrike" cap="none">
              <a:solidFill>
                <a:srgbClr val="002060"/>
              </a:solidFill>
              <a:latin typeface="Barlow Condensed"/>
              <a:ea typeface="Barlow Condensed"/>
              <a:cs typeface="Barlow Condensed"/>
              <a:sym typeface="Barlow Condensed"/>
            </a:endParaRPr>
          </a:p>
          <a:p>
            <a:pPr marL="914400" marR="0" lvl="1" indent="-361950" algn="just" rtl="0">
              <a:lnSpc>
                <a:spcPct val="120000"/>
              </a:lnSpc>
              <a:spcBef>
                <a:spcPts val="0"/>
              </a:spcBef>
              <a:spcAft>
                <a:spcPts val="0"/>
              </a:spcAft>
              <a:buClr>
                <a:srgbClr val="262261"/>
              </a:buClr>
              <a:buSzPts val="2100"/>
              <a:buFont typeface="Barlow Condensed"/>
              <a:buChar char="-"/>
            </a:pPr>
            <a:r>
              <a:rPr lang="et" sz="1300" b="0" i="0" u="none" strike="noStrike" cap="none">
                <a:solidFill>
                  <a:srgbClr val="3C4445"/>
                </a:solidFill>
                <a:highlight>
                  <a:schemeClr val="lt1"/>
                </a:highlight>
                <a:latin typeface="Barlow Condensed"/>
                <a:ea typeface="Barlow Condensed"/>
                <a:cs typeface="Barlow Condensed"/>
                <a:sym typeface="Barlow Condensed"/>
              </a:rPr>
              <a:t>kirjaliku tõlke lektor, kelle peamine uurimishuvi on  seotud tõlkijahariduse ning tõlkeprotsessiga, samuti kognitiivsete ja retrospektiivsete tõlkeuuringutega.</a:t>
            </a:r>
            <a:br>
              <a:rPr lang="et" sz="1300" b="0" i="0" u="none" strike="noStrike" cap="none">
                <a:solidFill>
                  <a:srgbClr val="3C4445"/>
                </a:solidFill>
                <a:highlight>
                  <a:schemeClr val="lt1"/>
                </a:highlight>
                <a:latin typeface="Barlow Condensed"/>
                <a:ea typeface="Barlow Condensed"/>
                <a:cs typeface="Barlow Condensed"/>
                <a:sym typeface="Barlow Condensed"/>
              </a:rPr>
            </a:br>
            <a:endParaRPr sz="1900" b="0" i="0" u="none" strike="noStrike" cap="none">
              <a:solidFill>
                <a:srgbClr val="002060"/>
              </a:solidFill>
              <a:latin typeface="Barlow Condensed"/>
              <a:ea typeface="Barlow Condensed"/>
              <a:cs typeface="Barlow Condensed"/>
              <a:sym typeface="Barlow Condensed"/>
            </a:endParaRPr>
          </a:p>
          <a:p>
            <a:pPr marL="457200" marR="0" lvl="0" indent="-355600" algn="just" rtl="0">
              <a:lnSpc>
                <a:spcPct val="120000"/>
              </a:lnSpc>
              <a:spcBef>
                <a:spcPts val="0"/>
              </a:spcBef>
              <a:spcAft>
                <a:spcPts val="0"/>
              </a:spcAft>
              <a:buClr>
                <a:srgbClr val="262261"/>
              </a:buClr>
              <a:buSzPts val="2000"/>
              <a:buFont typeface="Barlow Condensed"/>
              <a:buChar char="-"/>
            </a:pPr>
            <a:r>
              <a:rPr lang="et" sz="1900" b="0" i="0" u="none" strike="noStrike" cap="none">
                <a:solidFill>
                  <a:srgbClr val="002060"/>
                </a:solidFill>
                <a:latin typeface="Barlow Condensed"/>
                <a:ea typeface="Barlow Condensed"/>
                <a:cs typeface="Barlow Condensed"/>
                <a:sym typeface="Barlow Condensed"/>
              </a:rPr>
              <a:t>Mari Uusküla, PhD </a:t>
            </a:r>
            <a:r>
              <a:rPr lang="et" sz="1300" b="0" i="0" u="none" strike="noStrike" cap="none">
                <a:solidFill>
                  <a:srgbClr val="3C4445"/>
                </a:solidFill>
                <a:highlight>
                  <a:schemeClr val="lt1"/>
                </a:highlight>
                <a:latin typeface="Arial"/>
                <a:ea typeface="Arial"/>
                <a:cs typeface="Arial"/>
                <a:sym typeface="Arial"/>
              </a:rPr>
              <a:t> </a:t>
            </a:r>
            <a:endParaRPr sz="1300" b="0" i="0" u="none" strike="noStrike" cap="none">
              <a:solidFill>
                <a:srgbClr val="3C4445"/>
              </a:solidFill>
              <a:highlight>
                <a:schemeClr val="lt1"/>
              </a:highlight>
              <a:latin typeface="Arial"/>
              <a:ea typeface="Arial"/>
              <a:cs typeface="Arial"/>
              <a:sym typeface="Arial"/>
            </a:endParaRPr>
          </a:p>
          <a:p>
            <a:pPr marL="914400" marR="0" lvl="1" indent="-361950" algn="just" rtl="0">
              <a:lnSpc>
                <a:spcPct val="120000"/>
              </a:lnSpc>
              <a:spcBef>
                <a:spcPts val="0"/>
              </a:spcBef>
              <a:spcAft>
                <a:spcPts val="0"/>
              </a:spcAft>
              <a:buClr>
                <a:srgbClr val="262261"/>
              </a:buClr>
              <a:buSzPts val="2100"/>
              <a:buFont typeface="Barlow Condensed"/>
              <a:buChar char="-"/>
            </a:pPr>
            <a:r>
              <a:rPr lang="et" sz="1300" b="0" i="0" u="none" strike="noStrike" cap="none">
                <a:solidFill>
                  <a:srgbClr val="3C4445"/>
                </a:solidFill>
                <a:highlight>
                  <a:schemeClr val="lt1"/>
                </a:highlight>
                <a:latin typeface="Barlow Condensed"/>
                <a:ea typeface="Barlow Condensed"/>
                <a:cs typeface="Barlow Condensed"/>
                <a:sym typeface="Barlow Condensed"/>
              </a:rPr>
              <a:t>lingvistika ja tõlketeaduse dotsent ja keeleteadlane, kes uurib keele, taju ja mõtlemise omavahelist mõju ja suhteid.</a:t>
            </a:r>
            <a:endParaRPr sz="1900" b="0" i="0" u="none" strike="noStrike" cap="none">
              <a:solidFill>
                <a:srgbClr val="002060"/>
              </a:solidFill>
              <a:latin typeface="Barlow Condensed"/>
              <a:ea typeface="Barlow Condensed"/>
              <a:cs typeface="Barlow Condensed"/>
              <a:sym typeface="Barlow Condensed"/>
            </a:endParaRPr>
          </a:p>
        </p:txBody>
      </p:sp>
      <p:sp>
        <p:nvSpPr>
          <p:cNvPr id="84" name="Google Shape;84;p4"/>
          <p:cNvSpPr txBox="1">
            <a:spLocks noGrp="1"/>
          </p:cNvSpPr>
          <p:nvPr>
            <p:ph type="title"/>
          </p:nvPr>
        </p:nvSpPr>
        <p:spPr>
          <a:xfrm>
            <a:off x="96324" y="39600"/>
            <a:ext cx="60600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000" i="1">
                <a:solidFill>
                  <a:srgbClr val="EC008B"/>
                </a:solidFill>
                <a:latin typeface="Barlow Condensed ExtraLight"/>
                <a:ea typeface="Barlow Condensed ExtraLight"/>
                <a:cs typeface="Barlow Condensed ExtraLight"/>
                <a:sym typeface="Barlow Condensed ExtraLight"/>
              </a:rPr>
              <a:t>Projekti juhendajad</a:t>
            </a:r>
            <a:endParaRPr sz="40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p:nvPr/>
        </p:nvSpPr>
        <p:spPr>
          <a:xfrm>
            <a:off x="96325" y="1042675"/>
            <a:ext cx="4839600" cy="3284700"/>
          </a:xfrm>
          <a:prstGeom prst="rect">
            <a:avLst/>
          </a:prstGeom>
          <a:noFill/>
          <a:ln>
            <a:noFill/>
          </a:ln>
        </p:spPr>
        <p:txBody>
          <a:bodyPr spcFirstLastPara="1" wrap="square" lIns="91425" tIns="91425" rIns="91425" bIns="91425" anchor="t" anchorCtr="0">
            <a:spAutoFit/>
          </a:bodyPr>
          <a:lstStyle/>
          <a:p>
            <a:pPr marL="457200" marR="0" lvl="0" indent="-355600" algn="just" rtl="0">
              <a:lnSpc>
                <a:spcPct val="150000"/>
              </a:lnSpc>
              <a:spcBef>
                <a:spcPts val="0"/>
              </a:spcBef>
              <a:spcAft>
                <a:spcPts val="0"/>
              </a:spcAft>
              <a:buClr>
                <a:srgbClr val="262261"/>
              </a:buClr>
              <a:buSzPts val="2000"/>
              <a:buFont typeface="Barlow Condensed"/>
              <a:buChar char="-"/>
            </a:pPr>
            <a:r>
              <a:rPr lang="et" sz="1800" b="1" i="0" u="none" strike="noStrike" cap="none">
                <a:solidFill>
                  <a:srgbClr val="002060"/>
                </a:solidFill>
                <a:latin typeface="Barlow Condensed"/>
                <a:ea typeface="Barlow Condensed"/>
                <a:cs typeface="Barlow Condensed"/>
                <a:sym typeface="Barlow Condensed"/>
              </a:rPr>
              <a:t>Tõlkimine lõimub järgmiste valdkondadega</a:t>
            </a:r>
            <a:endParaRPr sz="1800" b="1" i="0" u="none" strike="noStrike" cap="none">
              <a:solidFill>
                <a:srgbClr val="002060"/>
              </a:solidFill>
              <a:latin typeface="Barlow Condensed"/>
              <a:ea typeface="Barlow Condensed"/>
              <a:cs typeface="Barlow Condensed"/>
              <a:sym typeface="Barlow Condensed"/>
            </a:endParaRPr>
          </a:p>
          <a:p>
            <a:pPr marL="914400" marR="0" lvl="1" indent="-355600" algn="just" rtl="0">
              <a:lnSpc>
                <a:spcPct val="130000"/>
              </a:lnSpc>
              <a:spcBef>
                <a:spcPts val="0"/>
              </a:spcBef>
              <a:spcAft>
                <a:spcPts val="0"/>
              </a:spcAft>
              <a:buClr>
                <a:srgbClr val="262261"/>
              </a:buClr>
              <a:buSzPts val="2000"/>
              <a:buFont typeface="Barlow Condensed"/>
              <a:buChar char="-"/>
            </a:pPr>
            <a:r>
              <a:rPr lang="et" sz="1800" b="0" i="0" u="none" strike="noStrike" cap="none">
                <a:solidFill>
                  <a:srgbClr val="002060"/>
                </a:solidFill>
                <a:latin typeface="Barlow Condensed"/>
                <a:ea typeface="Barlow Condensed"/>
                <a:cs typeface="Barlow Condensed"/>
                <a:sym typeface="Barlow Condensed"/>
              </a:rPr>
              <a:t>kultuuri</a:t>
            </a:r>
            <a:r>
              <a:rPr lang="et" sz="1800">
                <a:solidFill>
                  <a:srgbClr val="002060"/>
                </a:solidFill>
                <a:latin typeface="Barlow Condensed"/>
                <a:ea typeface="Barlow Condensed"/>
                <a:cs typeface="Barlow Condensed"/>
                <a:sym typeface="Barlow Condensed"/>
              </a:rPr>
              <a:t>uuringud</a:t>
            </a:r>
            <a:endParaRPr sz="1800" b="0" i="0" u="none" strike="noStrike" cap="none">
              <a:solidFill>
                <a:srgbClr val="002060"/>
              </a:solidFill>
              <a:latin typeface="Barlow Condensed"/>
              <a:ea typeface="Barlow Condensed"/>
              <a:cs typeface="Barlow Condensed"/>
              <a:sym typeface="Barlow Condensed"/>
            </a:endParaRPr>
          </a:p>
          <a:p>
            <a:pPr marL="914400" marR="0" lvl="1" indent="-355600" algn="just" rtl="0">
              <a:lnSpc>
                <a:spcPct val="130000"/>
              </a:lnSpc>
              <a:spcBef>
                <a:spcPts val="0"/>
              </a:spcBef>
              <a:spcAft>
                <a:spcPts val="0"/>
              </a:spcAft>
              <a:buClr>
                <a:srgbClr val="262261"/>
              </a:buClr>
              <a:buSzPts val="2000"/>
              <a:buFont typeface="Barlow Condensed"/>
              <a:buChar char="-"/>
            </a:pPr>
            <a:r>
              <a:rPr lang="et" sz="1800" b="0" i="0" u="none" strike="noStrike" cap="none">
                <a:solidFill>
                  <a:srgbClr val="002060"/>
                </a:solidFill>
                <a:latin typeface="Barlow Condensed"/>
                <a:ea typeface="Barlow Condensed"/>
                <a:cs typeface="Barlow Condensed"/>
                <a:sym typeface="Barlow Condensed"/>
              </a:rPr>
              <a:t>lingvistika ehk keeleteadus</a:t>
            </a:r>
            <a:endParaRPr sz="1800" b="0" i="0" u="none" strike="noStrike" cap="none">
              <a:solidFill>
                <a:srgbClr val="002060"/>
              </a:solidFill>
              <a:latin typeface="Barlow Condensed"/>
              <a:ea typeface="Barlow Condensed"/>
              <a:cs typeface="Barlow Condensed"/>
              <a:sym typeface="Barlow Condensed"/>
            </a:endParaRPr>
          </a:p>
          <a:p>
            <a:pPr marL="914400" marR="0" lvl="1" indent="-355600" algn="just" rtl="0">
              <a:lnSpc>
                <a:spcPct val="130000"/>
              </a:lnSpc>
              <a:spcBef>
                <a:spcPts val="0"/>
              </a:spcBef>
              <a:spcAft>
                <a:spcPts val="0"/>
              </a:spcAft>
              <a:buClr>
                <a:srgbClr val="262261"/>
              </a:buClr>
              <a:buSzPts val="2000"/>
              <a:buFont typeface="Barlow Condensed"/>
              <a:buChar char="-"/>
            </a:pPr>
            <a:r>
              <a:rPr lang="et" sz="1800" b="0" i="0" u="none" strike="noStrike" cap="none">
                <a:solidFill>
                  <a:srgbClr val="002060"/>
                </a:solidFill>
                <a:latin typeface="Barlow Condensed"/>
                <a:ea typeface="Barlow Condensed"/>
                <a:cs typeface="Barlow Condensed"/>
                <a:sym typeface="Barlow Condensed"/>
              </a:rPr>
              <a:t>keeletehnoloogia</a:t>
            </a:r>
            <a:endParaRPr sz="1800" b="0" i="0" u="none" strike="noStrike" cap="none">
              <a:solidFill>
                <a:srgbClr val="002060"/>
              </a:solidFill>
              <a:latin typeface="Barlow Condensed"/>
              <a:ea typeface="Barlow Condensed"/>
              <a:cs typeface="Barlow Condensed"/>
              <a:sym typeface="Barlow Condensed"/>
            </a:endParaRPr>
          </a:p>
          <a:p>
            <a:pPr marL="914400" marR="0" lvl="1" indent="-355600" algn="just" rtl="0">
              <a:lnSpc>
                <a:spcPct val="130000"/>
              </a:lnSpc>
              <a:spcBef>
                <a:spcPts val="0"/>
              </a:spcBef>
              <a:spcAft>
                <a:spcPts val="0"/>
              </a:spcAft>
              <a:buClr>
                <a:srgbClr val="262261"/>
              </a:buClr>
              <a:buSzPts val="2000"/>
              <a:buFont typeface="Barlow Condensed"/>
              <a:buChar char="-"/>
            </a:pPr>
            <a:r>
              <a:rPr lang="et" sz="1800" b="0" i="0" u="none" strike="noStrike" cap="none">
                <a:solidFill>
                  <a:srgbClr val="002060"/>
                </a:solidFill>
                <a:latin typeface="Barlow Condensed"/>
                <a:ea typeface="Barlow Condensed"/>
                <a:cs typeface="Barlow Condensed"/>
                <a:sym typeface="Barlow Condensed"/>
              </a:rPr>
              <a:t>kirjandusteadus</a:t>
            </a:r>
            <a:endParaRPr sz="1800" b="0" i="0" u="none" strike="noStrike" cap="none">
              <a:solidFill>
                <a:srgbClr val="002060"/>
              </a:solidFill>
              <a:latin typeface="Barlow Condensed"/>
              <a:ea typeface="Barlow Condensed"/>
              <a:cs typeface="Barlow Condensed"/>
              <a:sym typeface="Barlow Condensed"/>
            </a:endParaRPr>
          </a:p>
          <a:p>
            <a:pPr marL="914400" marR="0" lvl="1" indent="-355600" algn="just" rtl="0">
              <a:lnSpc>
                <a:spcPct val="130000"/>
              </a:lnSpc>
              <a:spcBef>
                <a:spcPts val="0"/>
              </a:spcBef>
              <a:spcAft>
                <a:spcPts val="0"/>
              </a:spcAft>
              <a:buClr>
                <a:srgbClr val="262261"/>
              </a:buClr>
              <a:buSzPts val="2000"/>
              <a:buFont typeface="Barlow Condensed"/>
              <a:buChar char="-"/>
            </a:pPr>
            <a:r>
              <a:rPr lang="et" sz="1800" b="0" i="0" u="none" strike="noStrike" cap="none">
                <a:solidFill>
                  <a:srgbClr val="002060"/>
                </a:solidFill>
                <a:latin typeface="Barlow Condensed"/>
                <a:ea typeface="Barlow Condensed"/>
                <a:cs typeface="Barlow Condensed"/>
                <a:sym typeface="Barlow Condensed"/>
              </a:rPr>
              <a:t>arvutiteadused</a:t>
            </a:r>
            <a:endParaRPr sz="1800" b="0" i="0" u="none" strike="noStrike" cap="none">
              <a:solidFill>
                <a:srgbClr val="002060"/>
              </a:solidFill>
              <a:latin typeface="Barlow Condensed"/>
              <a:ea typeface="Barlow Condensed"/>
              <a:cs typeface="Barlow Condensed"/>
              <a:sym typeface="Barlow Condensed"/>
            </a:endParaRPr>
          </a:p>
          <a:p>
            <a:pPr marL="914400" marR="0" lvl="1" indent="-342900" algn="just" rtl="0">
              <a:lnSpc>
                <a:spcPct val="130000"/>
              </a:lnSpc>
              <a:spcBef>
                <a:spcPts val="0"/>
              </a:spcBef>
              <a:spcAft>
                <a:spcPts val="0"/>
              </a:spcAft>
              <a:buClr>
                <a:srgbClr val="002060"/>
              </a:buClr>
              <a:buSzPts val="1800"/>
              <a:buFont typeface="Barlow Condensed"/>
              <a:buChar char="-"/>
            </a:pPr>
            <a:r>
              <a:rPr lang="et" sz="1800" b="0" i="0" u="none" strike="noStrike" cap="none">
                <a:solidFill>
                  <a:srgbClr val="002060"/>
                </a:solidFill>
                <a:latin typeface="Barlow Condensed"/>
                <a:ea typeface="Barlow Condensed"/>
                <a:cs typeface="Barlow Condensed"/>
                <a:sym typeface="Barlow Condensed"/>
              </a:rPr>
              <a:t>sotsioloogia</a:t>
            </a:r>
            <a:endParaRPr sz="1800" b="0" i="0" u="none" strike="noStrike" cap="none">
              <a:solidFill>
                <a:srgbClr val="002060"/>
              </a:solidFill>
              <a:latin typeface="Barlow Condensed"/>
              <a:ea typeface="Barlow Condensed"/>
              <a:cs typeface="Barlow Condensed"/>
              <a:sym typeface="Barlow Condensed"/>
            </a:endParaRPr>
          </a:p>
          <a:p>
            <a:pPr marL="914400" marR="0" lvl="1" indent="-342900" algn="just" rtl="0">
              <a:lnSpc>
                <a:spcPct val="130000"/>
              </a:lnSpc>
              <a:spcBef>
                <a:spcPts val="0"/>
              </a:spcBef>
              <a:spcAft>
                <a:spcPts val="0"/>
              </a:spcAft>
              <a:buClr>
                <a:srgbClr val="002060"/>
              </a:buClr>
              <a:buSzPts val="1800"/>
              <a:buFont typeface="Barlow Condensed"/>
              <a:buChar char="-"/>
            </a:pPr>
            <a:r>
              <a:rPr lang="et" sz="1800" b="0" i="0" u="none" strike="noStrike" cap="none">
                <a:solidFill>
                  <a:srgbClr val="002060"/>
                </a:solidFill>
                <a:latin typeface="Barlow Condensed"/>
                <a:ea typeface="Barlow Condensed"/>
                <a:cs typeface="Barlow Condensed"/>
                <a:sym typeface="Barlow Condensed"/>
              </a:rPr>
              <a:t>psühholoogia</a:t>
            </a:r>
            <a:endParaRPr sz="1800" b="0" i="0" u="none" strike="noStrike" cap="none">
              <a:solidFill>
                <a:srgbClr val="002060"/>
              </a:solidFill>
              <a:latin typeface="Barlow Condensed"/>
              <a:ea typeface="Barlow Condensed"/>
              <a:cs typeface="Barlow Condensed"/>
              <a:sym typeface="Barlow Condensed"/>
            </a:endParaRPr>
          </a:p>
        </p:txBody>
      </p:sp>
      <p:sp>
        <p:nvSpPr>
          <p:cNvPr id="91" name="Google Shape;91;p5"/>
          <p:cNvSpPr txBox="1">
            <a:spLocks noGrp="1"/>
          </p:cNvSpPr>
          <p:nvPr>
            <p:ph type="title"/>
          </p:nvPr>
        </p:nvSpPr>
        <p:spPr>
          <a:xfrm>
            <a:off x="96324" y="39600"/>
            <a:ext cx="60600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Interdistsiplinaarsusest</a:t>
            </a:r>
            <a:endParaRPr sz="40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body" idx="1"/>
          </p:nvPr>
        </p:nvSpPr>
        <p:spPr>
          <a:xfrm>
            <a:off x="553525" y="1192450"/>
            <a:ext cx="5694900" cy="3244500"/>
          </a:xfrm>
          <a:prstGeom prst="rect">
            <a:avLst/>
          </a:prstGeom>
          <a:noFill/>
          <a:ln>
            <a:noFill/>
          </a:ln>
        </p:spPr>
        <p:txBody>
          <a:bodyPr spcFirstLastPara="1" wrap="square" lIns="91425" tIns="45700" rIns="91425" bIns="45700" anchor="t" anchorCtr="0">
            <a:noAutofit/>
          </a:bodyPr>
          <a:lstStyle/>
          <a:p>
            <a:pPr marL="0" lvl="0" indent="0" algn="just" rtl="0">
              <a:lnSpc>
                <a:spcPct val="125000"/>
              </a:lnSpc>
              <a:spcBef>
                <a:spcPts val="0"/>
              </a:spcBef>
              <a:spcAft>
                <a:spcPts val="0"/>
              </a:spcAft>
              <a:buNone/>
            </a:pPr>
            <a:r>
              <a:rPr lang="et" sz="1700" b="1">
                <a:solidFill>
                  <a:schemeClr val="dk1"/>
                </a:solidFill>
                <a:latin typeface="Barlow Condensed"/>
                <a:ea typeface="Barlow Condensed"/>
                <a:cs typeface="Barlow Condensed"/>
                <a:sym typeface="Barlow Condensed"/>
              </a:rPr>
              <a:t>Projekti üldeesmärk:</a:t>
            </a:r>
            <a:endParaRPr sz="1700" b="1">
              <a:solidFill>
                <a:schemeClr val="dk1"/>
              </a:solidFill>
              <a:latin typeface="Barlow Condensed"/>
              <a:ea typeface="Barlow Condensed"/>
              <a:cs typeface="Barlow Condensed"/>
              <a:sym typeface="Barlow Condensed"/>
            </a:endParaRPr>
          </a:p>
          <a:p>
            <a:pPr marL="0" lvl="0" indent="0" algn="just" rtl="0">
              <a:lnSpc>
                <a:spcPct val="125000"/>
              </a:lnSpc>
              <a:spcBef>
                <a:spcPts val="0"/>
              </a:spcBef>
              <a:spcAft>
                <a:spcPts val="0"/>
              </a:spcAft>
              <a:buNone/>
            </a:pPr>
            <a:endParaRPr sz="1700" b="1">
              <a:solidFill>
                <a:schemeClr val="dk1"/>
              </a:solidFill>
              <a:latin typeface="Barlow Condensed"/>
              <a:ea typeface="Barlow Condensed"/>
              <a:cs typeface="Barlow Condensed"/>
              <a:sym typeface="Barlow Condensed"/>
            </a:endParaRPr>
          </a:p>
          <a:p>
            <a:pPr marL="457200" lvl="0" indent="-336550" algn="just" rtl="0">
              <a:lnSpc>
                <a:spcPct val="125000"/>
              </a:lnSpc>
              <a:spcBef>
                <a:spcPts val="0"/>
              </a:spcBef>
              <a:spcAft>
                <a:spcPts val="0"/>
              </a:spcAft>
              <a:buClr>
                <a:schemeClr val="dk1"/>
              </a:buClr>
              <a:buSzPts val="1700"/>
              <a:buFont typeface="Barlow Condensed"/>
              <a:buChar char="-"/>
            </a:pPr>
            <a:r>
              <a:rPr lang="et" sz="1700">
                <a:solidFill>
                  <a:schemeClr val="dk1"/>
                </a:solidFill>
                <a:latin typeface="Barlow Condensed"/>
                <a:ea typeface="Barlow Condensed"/>
                <a:cs typeface="Barlow Condensed"/>
                <a:sym typeface="Barlow Condensed"/>
              </a:rPr>
              <a:t>Teadvustada, kuidas on muutunud tõlkija töö ja selleks vajalike kompetentside baas viimastel aastakümnetel.</a:t>
            </a:r>
            <a:endParaRPr sz="1700">
              <a:solidFill>
                <a:schemeClr val="dk1"/>
              </a:solidFill>
              <a:latin typeface="Barlow Condensed"/>
              <a:ea typeface="Barlow Condensed"/>
              <a:cs typeface="Barlow Condensed"/>
              <a:sym typeface="Barlow Condensed"/>
            </a:endParaRPr>
          </a:p>
          <a:p>
            <a:pPr marL="457200" lvl="0" indent="-336550" algn="just" rtl="0">
              <a:lnSpc>
                <a:spcPct val="125000"/>
              </a:lnSpc>
              <a:spcBef>
                <a:spcPts val="0"/>
              </a:spcBef>
              <a:spcAft>
                <a:spcPts val="0"/>
              </a:spcAft>
              <a:buClr>
                <a:schemeClr val="dk1"/>
              </a:buClr>
              <a:buSzPts val="1700"/>
              <a:buFont typeface="Barlow Condensed"/>
              <a:buChar char="-"/>
            </a:pPr>
            <a:r>
              <a:rPr lang="et" sz="1700">
                <a:solidFill>
                  <a:schemeClr val="dk1"/>
                </a:solidFill>
                <a:latin typeface="Barlow Condensed"/>
                <a:ea typeface="Barlow Condensed"/>
                <a:cs typeface="Barlow Condensed"/>
                <a:sym typeface="Barlow Condensed"/>
              </a:rPr>
              <a:t>Luua arusaam, milliseks peetakse tõlkimiseks vajalikke oskusi ja teadmisi ning kuidas neid teadvustatakse.</a:t>
            </a:r>
            <a:endParaRPr sz="1700">
              <a:solidFill>
                <a:schemeClr val="dk1"/>
              </a:solidFill>
              <a:latin typeface="Barlow Condensed"/>
              <a:ea typeface="Barlow Condensed"/>
              <a:cs typeface="Barlow Condensed"/>
              <a:sym typeface="Barlow Condensed"/>
            </a:endParaRPr>
          </a:p>
          <a:p>
            <a:pPr marL="0" lvl="0" indent="0" algn="just" rtl="0">
              <a:lnSpc>
                <a:spcPct val="125000"/>
              </a:lnSpc>
              <a:spcBef>
                <a:spcPts val="0"/>
              </a:spcBef>
              <a:spcAft>
                <a:spcPts val="0"/>
              </a:spcAft>
              <a:buNone/>
            </a:pPr>
            <a:endParaRPr sz="1100">
              <a:solidFill>
                <a:schemeClr val="dk1"/>
              </a:solidFill>
              <a:latin typeface="Barlow Condensed"/>
              <a:ea typeface="Barlow Condensed"/>
              <a:cs typeface="Barlow Condensed"/>
              <a:sym typeface="Barlow Condensed"/>
            </a:endParaRPr>
          </a:p>
          <a:p>
            <a:pPr marL="0" lvl="0" indent="0" algn="just" rtl="0">
              <a:lnSpc>
                <a:spcPct val="125000"/>
              </a:lnSpc>
              <a:spcBef>
                <a:spcPts val="0"/>
              </a:spcBef>
              <a:spcAft>
                <a:spcPts val="0"/>
              </a:spcAft>
              <a:buNone/>
            </a:pPr>
            <a:endParaRPr sz="1100">
              <a:solidFill>
                <a:schemeClr val="dk1"/>
              </a:solidFill>
              <a:latin typeface="Barlow Condensed"/>
              <a:ea typeface="Barlow Condensed"/>
              <a:cs typeface="Barlow Condensed"/>
              <a:sym typeface="Barlow Condensed"/>
            </a:endParaRPr>
          </a:p>
          <a:p>
            <a:pPr marL="0" lvl="0" indent="0" algn="just" rtl="0">
              <a:lnSpc>
                <a:spcPct val="125000"/>
              </a:lnSpc>
              <a:spcBef>
                <a:spcPts val="0"/>
              </a:spcBef>
              <a:spcAft>
                <a:spcPts val="0"/>
              </a:spcAft>
              <a:buNone/>
            </a:pPr>
            <a:endParaRPr sz="1100">
              <a:solidFill>
                <a:schemeClr val="dk1"/>
              </a:solidFill>
              <a:latin typeface="Barlow Condensed"/>
              <a:ea typeface="Barlow Condensed"/>
              <a:cs typeface="Barlow Condensed"/>
              <a:sym typeface="Barlow Condensed"/>
            </a:endParaRPr>
          </a:p>
          <a:p>
            <a:pPr marL="457200" lvl="0" indent="0" algn="just" rtl="0">
              <a:lnSpc>
                <a:spcPct val="125000"/>
              </a:lnSpc>
              <a:spcBef>
                <a:spcPts val="0"/>
              </a:spcBef>
              <a:spcAft>
                <a:spcPts val="0"/>
              </a:spcAft>
              <a:buNone/>
            </a:pPr>
            <a:endParaRPr sz="1100">
              <a:solidFill>
                <a:schemeClr val="dk1"/>
              </a:solidFill>
              <a:latin typeface="Barlow Condensed"/>
              <a:ea typeface="Barlow Condensed"/>
              <a:cs typeface="Barlow Condensed"/>
              <a:sym typeface="Barlow Condensed"/>
            </a:endParaRPr>
          </a:p>
        </p:txBody>
      </p:sp>
      <p:sp>
        <p:nvSpPr>
          <p:cNvPr id="98" name="Google Shape;98;p6"/>
          <p:cNvSpPr txBox="1">
            <a:spLocks noGrp="1"/>
          </p:cNvSpPr>
          <p:nvPr>
            <p:ph type="title"/>
          </p:nvPr>
        </p:nvSpPr>
        <p:spPr>
          <a:xfrm>
            <a:off x="477321" y="39600"/>
            <a:ext cx="8116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Eesmärk</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99" name="Google Shape;99;p6"/>
          <p:cNvPicPr preferRelativeResize="0"/>
          <p:nvPr/>
        </p:nvPicPr>
        <p:blipFill rotWithShape="1">
          <a:blip r:embed="rId3">
            <a:alphaModFix/>
          </a:blip>
          <a:srcRect l="16666" r="16666"/>
          <a:stretch/>
        </p:blipFill>
        <p:spPr>
          <a:xfrm>
            <a:off x="6748800" y="1192438"/>
            <a:ext cx="2211000" cy="2211000"/>
          </a:xfrm>
          <a:prstGeom prst="ellipse">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42e1b261e9_0_0"/>
          <p:cNvSpPr txBox="1">
            <a:spLocks noGrp="1"/>
          </p:cNvSpPr>
          <p:nvPr>
            <p:ph type="body" idx="1"/>
          </p:nvPr>
        </p:nvSpPr>
        <p:spPr>
          <a:xfrm>
            <a:off x="553525" y="1192450"/>
            <a:ext cx="5694900" cy="3244500"/>
          </a:xfrm>
          <a:prstGeom prst="rect">
            <a:avLst/>
          </a:prstGeom>
          <a:noFill/>
          <a:ln>
            <a:noFill/>
          </a:ln>
        </p:spPr>
        <p:txBody>
          <a:bodyPr spcFirstLastPara="1" wrap="square" lIns="91425" tIns="45700" rIns="91425" bIns="45700" anchor="t" anchorCtr="0">
            <a:noAutofit/>
          </a:bodyPr>
          <a:lstStyle/>
          <a:p>
            <a:pPr marL="0" lvl="0" indent="0" algn="just" rtl="0">
              <a:lnSpc>
                <a:spcPct val="125000"/>
              </a:lnSpc>
              <a:spcBef>
                <a:spcPts val="0"/>
              </a:spcBef>
              <a:spcAft>
                <a:spcPts val="0"/>
              </a:spcAft>
              <a:buNone/>
            </a:pPr>
            <a:endParaRPr sz="1700" b="1">
              <a:solidFill>
                <a:schemeClr val="dk1"/>
              </a:solidFill>
              <a:latin typeface="Barlow Condensed"/>
              <a:ea typeface="Barlow Condensed"/>
              <a:cs typeface="Barlow Condensed"/>
              <a:sym typeface="Barlow Condensed"/>
            </a:endParaRPr>
          </a:p>
          <a:p>
            <a:pPr marL="457200" lvl="0" indent="-355600" algn="just" rtl="0">
              <a:lnSpc>
                <a:spcPct val="125000"/>
              </a:lnSpc>
              <a:spcBef>
                <a:spcPts val="0"/>
              </a:spcBef>
              <a:spcAft>
                <a:spcPts val="0"/>
              </a:spcAft>
              <a:buClr>
                <a:schemeClr val="dk1"/>
              </a:buClr>
              <a:buSzPts val="2000"/>
              <a:buFont typeface="Barlow Condensed"/>
              <a:buChar char="-"/>
            </a:pPr>
            <a:r>
              <a:rPr lang="et" sz="2000">
                <a:solidFill>
                  <a:schemeClr val="dk1"/>
                </a:solidFill>
                <a:latin typeface="Barlow Condensed"/>
                <a:ea typeface="Barlow Condensed"/>
                <a:cs typeface="Barlow Condensed"/>
                <a:sym typeface="Barlow Condensed"/>
              </a:rPr>
              <a:t>Lahata pädevuste teemat tõlkija arengu tasemel; arengu uurimine tõlkeprobleemide lahendamise strateegiate kaudu.</a:t>
            </a:r>
            <a:endParaRPr sz="1400">
              <a:solidFill>
                <a:schemeClr val="dk1"/>
              </a:solidFill>
              <a:latin typeface="Barlow Condensed"/>
              <a:ea typeface="Barlow Condensed"/>
              <a:cs typeface="Barlow Condensed"/>
              <a:sym typeface="Barlow Condensed"/>
            </a:endParaRPr>
          </a:p>
          <a:p>
            <a:pPr marL="914400" lvl="0" indent="0" algn="just" rtl="0">
              <a:lnSpc>
                <a:spcPct val="125000"/>
              </a:lnSpc>
              <a:spcBef>
                <a:spcPts val="0"/>
              </a:spcBef>
              <a:spcAft>
                <a:spcPts val="0"/>
              </a:spcAft>
              <a:buNone/>
            </a:pPr>
            <a:endParaRPr sz="1700">
              <a:solidFill>
                <a:schemeClr val="dk1"/>
              </a:solidFill>
              <a:latin typeface="Barlow Condensed"/>
              <a:ea typeface="Barlow Condensed"/>
              <a:cs typeface="Barlow Condensed"/>
              <a:sym typeface="Barlow Condensed"/>
            </a:endParaRPr>
          </a:p>
          <a:p>
            <a:pPr marL="457200" lvl="0" indent="0" algn="just" rtl="0">
              <a:lnSpc>
                <a:spcPct val="125000"/>
              </a:lnSpc>
              <a:spcBef>
                <a:spcPts val="0"/>
              </a:spcBef>
              <a:spcAft>
                <a:spcPts val="0"/>
              </a:spcAft>
              <a:buNone/>
            </a:pPr>
            <a:endParaRPr sz="1100">
              <a:solidFill>
                <a:schemeClr val="dk1"/>
              </a:solidFill>
              <a:latin typeface="Barlow Condensed"/>
              <a:ea typeface="Barlow Condensed"/>
              <a:cs typeface="Barlow Condensed"/>
              <a:sym typeface="Barlow Condensed"/>
            </a:endParaRPr>
          </a:p>
        </p:txBody>
      </p:sp>
      <p:sp>
        <p:nvSpPr>
          <p:cNvPr id="106" name="Google Shape;106;g242e1b261e9_0_0"/>
          <p:cNvSpPr txBox="1">
            <a:spLocks noGrp="1"/>
          </p:cNvSpPr>
          <p:nvPr>
            <p:ph type="title"/>
          </p:nvPr>
        </p:nvSpPr>
        <p:spPr>
          <a:xfrm>
            <a:off x="477321" y="39600"/>
            <a:ext cx="8116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Eesmärk (1. rühm)</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07" name="Google Shape;107;g242e1b261e9_0_0"/>
          <p:cNvPicPr preferRelativeResize="0"/>
          <p:nvPr/>
        </p:nvPicPr>
        <p:blipFill rotWithShape="1">
          <a:blip r:embed="rId3">
            <a:alphaModFix/>
          </a:blip>
          <a:srcRect l="16666" r="16666"/>
          <a:stretch/>
        </p:blipFill>
        <p:spPr>
          <a:xfrm>
            <a:off x="6748800" y="1192438"/>
            <a:ext cx="2211000" cy="2211000"/>
          </a:xfrm>
          <a:prstGeom prst="ellipse">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42d969c5bf_1_2"/>
          <p:cNvSpPr txBox="1">
            <a:spLocks noGrp="1"/>
          </p:cNvSpPr>
          <p:nvPr>
            <p:ph type="body" idx="1"/>
          </p:nvPr>
        </p:nvSpPr>
        <p:spPr>
          <a:xfrm>
            <a:off x="477325" y="1344850"/>
            <a:ext cx="4964100" cy="3244500"/>
          </a:xfrm>
          <a:prstGeom prst="rect">
            <a:avLst/>
          </a:prstGeom>
          <a:noFill/>
          <a:ln>
            <a:noFill/>
          </a:ln>
        </p:spPr>
        <p:txBody>
          <a:bodyPr spcFirstLastPara="1" wrap="square" lIns="91425" tIns="45700" rIns="91425" bIns="45700" anchor="t" anchorCtr="0">
            <a:noAutofit/>
          </a:bodyPr>
          <a:lstStyle/>
          <a:p>
            <a:pPr marL="457200" lvl="0" indent="-381000" algn="just" rtl="0">
              <a:lnSpc>
                <a:spcPct val="120000"/>
              </a:lnSpc>
              <a:spcBef>
                <a:spcPts val="0"/>
              </a:spcBef>
              <a:spcAft>
                <a:spcPts val="0"/>
              </a:spcAft>
              <a:buClr>
                <a:srgbClr val="262261"/>
              </a:buClr>
              <a:buSzPts val="2400"/>
              <a:buFont typeface="Barlow Condensed"/>
              <a:buAutoNum type="arabicPeriod"/>
            </a:pPr>
            <a:r>
              <a:rPr lang="et">
                <a:solidFill>
                  <a:srgbClr val="262261"/>
                </a:solidFill>
                <a:latin typeface="Barlow Condensed"/>
                <a:ea typeface="Barlow Condensed"/>
                <a:cs typeface="Barlow Condensed"/>
                <a:sym typeface="Barlow Condensed"/>
              </a:rPr>
              <a:t>Kui suurt rolli mängib tõlgitav võõrkeel tõlkija arengus ja probleemides?</a:t>
            </a:r>
            <a:endParaRPr>
              <a:solidFill>
                <a:srgbClr val="262261"/>
              </a:solidFill>
              <a:latin typeface="Barlow Condensed"/>
              <a:ea typeface="Barlow Condensed"/>
              <a:cs typeface="Barlow Condensed"/>
              <a:sym typeface="Barlow Condensed"/>
            </a:endParaRPr>
          </a:p>
          <a:p>
            <a:pPr marL="457200" lvl="0" indent="-381000" algn="just" rtl="0">
              <a:lnSpc>
                <a:spcPct val="120000"/>
              </a:lnSpc>
              <a:spcBef>
                <a:spcPts val="0"/>
              </a:spcBef>
              <a:spcAft>
                <a:spcPts val="0"/>
              </a:spcAft>
              <a:buClr>
                <a:srgbClr val="262261"/>
              </a:buClr>
              <a:buSzPts val="2400"/>
              <a:buFont typeface="Barlow Condensed"/>
              <a:buAutoNum type="arabicPeriod"/>
            </a:pPr>
            <a:r>
              <a:rPr lang="et">
                <a:solidFill>
                  <a:srgbClr val="262261"/>
                </a:solidFill>
                <a:latin typeface="Barlow Condensed"/>
                <a:ea typeface="Barlow Condensed"/>
                <a:cs typeface="Barlow Condensed"/>
                <a:sym typeface="Barlow Condensed"/>
              </a:rPr>
              <a:t>Kas ja kuidas on tõlkeprobleemidele lähenemine muutunud?</a:t>
            </a:r>
            <a:endParaRPr>
              <a:solidFill>
                <a:srgbClr val="262261"/>
              </a:solidFill>
              <a:latin typeface="Barlow Condensed"/>
              <a:ea typeface="Barlow Condensed"/>
              <a:cs typeface="Barlow Condensed"/>
              <a:sym typeface="Barlow Condensed"/>
            </a:endParaRPr>
          </a:p>
          <a:p>
            <a:pPr marL="457200" lvl="0" indent="-381000" algn="just" rtl="0">
              <a:lnSpc>
                <a:spcPct val="120000"/>
              </a:lnSpc>
              <a:spcBef>
                <a:spcPts val="0"/>
              </a:spcBef>
              <a:spcAft>
                <a:spcPts val="0"/>
              </a:spcAft>
              <a:buClr>
                <a:srgbClr val="262261"/>
              </a:buClr>
              <a:buSzPts val="2400"/>
              <a:buFont typeface="Barlow Condensed"/>
              <a:buAutoNum type="arabicPeriod"/>
            </a:pPr>
            <a:r>
              <a:rPr lang="et">
                <a:solidFill>
                  <a:srgbClr val="262261"/>
                </a:solidFill>
                <a:latin typeface="Barlow Condensed"/>
                <a:ea typeface="Barlow Condensed"/>
                <a:cs typeface="Barlow Condensed"/>
                <a:sym typeface="Barlow Condensed"/>
              </a:rPr>
              <a:t>Millised on tõlkijale olulised pädevused?</a:t>
            </a:r>
            <a:endParaRPr>
              <a:solidFill>
                <a:srgbClr val="262261"/>
              </a:solidFill>
              <a:latin typeface="Barlow Condensed"/>
              <a:ea typeface="Barlow Condensed"/>
              <a:cs typeface="Barlow Condensed"/>
              <a:sym typeface="Barlow Condensed"/>
            </a:endParaRPr>
          </a:p>
        </p:txBody>
      </p:sp>
      <p:sp>
        <p:nvSpPr>
          <p:cNvPr id="114" name="Google Shape;114;g242d969c5bf_1_2"/>
          <p:cNvSpPr txBox="1">
            <a:spLocks noGrp="1"/>
          </p:cNvSpPr>
          <p:nvPr>
            <p:ph type="title"/>
          </p:nvPr>
        </p:nvSpPr>
        <p:spPr>
          <a:xfrm>
            <a:off x="477321" y="39600"/>
            <a:ext cx="8116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Uurimusküsimused (1. rühm) </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15" name="Google Shape;115;g242d969c5bf_1_2"/>
          <p:cNvPicPr preferRelativeResize="0"/>
          <p:nvPr/>
        </p:nvPicPr>
        <p:blipFill rotWithShape="1">
          <a:blip r:embed="rId3">
            <a:alphaModFix/>
          </a:blip>
          <a:srcRect l="16666" r="16666"/>
          <a:stretch/>
        </p:blipFill>
        <p:spPr>
          <a:xfrm>
            <a:off x="6748800" y="1192438"/>
            <a:ext cx="2211000" cy="2211000"/>
          </a:xfrm>
          <a:prstGeom prst="ellipse">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42d969c5bf_1_44"/>
          <p:cNvSpPr txBox="1">
            <a:spLocks noGrp="1"/>
          </p:cNvSpPr>
          <p:nvPr>
            <p:ph type="body" idx="1"/>
          </p:nvPr>
        </p:nvSpPr>
        <p:spPr>
          <a:xfrm>
            <a:off x="109500" y="825100"/>
            <a:ext cx="8552100" cy="4149900"/>
          </a:xfrm>
          <a:prstGeom prst="rect">
            <a:avLst/>
          </a:prstGeom>
          <a:noFill/>
          <a:ln>
            <a:noFill/>
          </a:ln>
        </p:spPr>
        <p:txBody>
          <a:bodyPr spcFirstLastPara="1" wrap="square" lIns="91425" tIns="45700" rIns="91425" bIns="45700" anchor="t" anchorCtr="0">
            <a:noAutofit/>
          </a:bodyPr>
          <a:lstStyle/>
          <a:p>
            <a:pPr marL="457200" marR="0" lvl="0" indent="-323850" algn="just" rtl="0">
              <a:lnSpc>
                <a:spcPct val="100000"/>
              </a:lnSpc>
              <a:spcBef>
                <a:spcPts val="800"/>
              </a:spcBef>
              <a:spcAft>
                <a:spcPts val="0"/>
              </a:spcAft>
              <a:buClr>
                <a:srgbClr val="262261"/>
              </a:buClr>
              <a:buSzPts val="1500"/>
              <a:buFont typeface="Barlow Condensed"/>
              <a:buChar char="-"/>
            </a:pPr>
            <a:r>
              <a:rPr lang="et" sz="1500">
                <a:solidFill>
                  <a:srgbClr val="262261"/>
                </a:solidFill>
                <a:latin typeface="Barlow Condensed"/>
                <a:ea typeface="Barlow Condensed"/>
                <a:cs typeface="Barlow Condensed"/>
                <a:sym typeface="Barlow Condensed"/>
              </a:rPr>
              <a:t>Angelone, Erik 2010. Uncertainty, uncertainty management and metacognitive problem solving in the translation task. – Translation and Cognition. (American Translators Association Scholarly Monograph Series XV.) Toim. Gregory M. Shreve, E. Angelone. Amsterdam: John Benjamins Publishing Company, lk 17-40.</a:t>
            </a:r>
            <a:endParaRPr sz="1500">
              <a:solidFill>
                <a:srgbClr val="262261"/>
              </a:solidFill>
              <a:latin typeface="Barlow Condensed"/>
              <a:ea typeface="Barlow Condensed"/>
              <a:cs typeface="Barlow Condensed"/>
              <a:sym typeface="Barlow Condensed"/>
            </a:endParaRPr>
          </a:p>
          <a:p>
            <a:pPr marL="457200" marR="0" lvl="0" indent="-323850" algn="just" rtl="0">
              <a:lnSpc>
                <a:spcPct val="100000"/>
              </a:lnSpc>
              <a:spcBef>
                <a:spcPts val="800"/>
              </a:spcBef>
              <a:spcAft>
                <a:spcPts val="0"/>
              </a:spcAft>
              <a:buClr>
                <a:srgbClr val="262261"/>
              </a:buClr>
              <a:buSzPts val="1500"/>
              <a:buFont typeface="Barlow Condensed"/>
              <a:buChar char="-"/>
            </a:pPr>
            <a:r>
              <a:rPr lang="et" sz="1500">
                <a:solidFill>
                  <a:srgbClr val="262261"/>
                </a:solidFill>
                <a:latin typeface="Barlow Condensed"/>
                <a:ea typeface="Barlow Condensed"/>
                <a:cs typeface="Barlow Condensed"/>
                <a:sym typeface="Barlow Condensed"/>
              </a:rPr>
              <a:t>Eriksen Translations 2020. Why Subject-Matter Expertise Leads to Better Outcomes in Translation. – Eriksen Translations, 17.01.2020. https://eriksen.com/language/technical-document-translation-by-subject-matter-expert/ (20.04.2023).</a:t>
            </a:r>
            <a:endParaRPr sz="1500">
              <a:solidFill>
                <a:srgbClr val="262261"/>
              </a:solidFill>
              <a:latin typeface="Barlow Condensed"/>
              <a:ea typeface="Barlow Condensed"/>
              <a:cs typeface="Barlow Condensed"/>
              <a:sym typeface="Barlow Condensed"/>
            </a:endParaRPr>
          </a:p>
          <a:p>
            <a:pPr marL="457200" marR="0" lvl="0" indent="-323850" algn="just" rtl="0">
              <a:lnSpc>
                <a:spcPct val="100000"/>
              </a:lnSpc>
              <a:spcBef>
                <a:spcPts val="800"/>
              </a:spcBef>
              <a:spcAft>
                <a:spcPts val="0"/>
              </a:spcAft>
              <a:buClr>
                <a:srgbClr val="262261"/>
              </a:buClr>
              <a:buSzPts val="1500"/>
              <a:buFont typeface="Barlow Condensed"/>
              <a:buChar char="-"/>
            </a:pPr>
            <a:r>
              <a:rPr lang="et" sz="1500">
                <a:solidFill>
                  <a:srgbClr val="262261"/>
                </a:solidFill>
                <a:latin typeface="Barlow Condensed"/>
                <a:ea typeface="Barlow Condensed"/>
                <a:cs typeface="Barlow Condensed"/>
                <a:sym typeface="Barlow Condensed"/>
              </a:rPr>
              <a:t>Hatzidaki, Anna 2007. The process of comprehension from a psycholinguistic approach. – Implications for Translation. Meta: journal des traducteurs / Meta: Translators’ Journal, kd 1, nr 52, lk 13-21.</a:t>
            </a:r>
            <a:endParaRPr sz="1500">
              <a:solidFill>
                <a:srgbClr val="262261"/>
              </a:solidFill>
              <a:latin typeface="Barlow Condensed"/>
              <a:ea typeface="Barlow Condensed"/>
              <a:cs typeface="Barlow Condensed"/>
              <a:sym typeface="Barlow Condensed"/>
            </a:endParaRPr>
          </a:p>
          <a:p>
            <a:pPr marL="457200" marR="0" lvl="0" indent="-323850" algn="just" rtl="0">
              <a:lnSpc>
                <a:spcPct val="100000"/>
              </a:lnSpc>
              <a:spcBef>
                <a:spcPts val="800"/>
              </a:spcBef>
              <a:spcAft>
                <a:spcPts val="0"/>
              </a:spcAft>
              <a:buClr>
                <a:srgbClr val="262261"/>
              </a:buClr>
              <a:buSzPts val="1500"/>
              <a:buFont typeface="Barlow Condensed"/>
              <a:buChar char="-"/>
            </a:pPr>
            <a:r>
              <a:rPr lang="et" sz="1500">
                <a:solidFill>
                  <a:srgbClr val="262261"/>
                </a:solidFill>
                <a:latin typeface="Barlow Condensed"/>
                <a:ea typeface="Barlow Condensed"/>
                <a:cs typeface="Barlow Condensed"/>
                <a:sym typeface="Barlow Condensed"/>
              </a:rPr>
              <a:t>Kask, Katrin 2011. Arusaamine tõlkeprotsessis ja seda mõjutavad tegurid. Magistritöö. Tartu Ülikool. Filosoofiateaduskond.</a:t>
            </a:r>
            <a:endParaRPr sz="1500">
              <a:solidFill>
                <a:srgbClr val="262261"/>
              </a:solidFill>
              <a:latin typeface="Barlow Condensed"/>
              <a:ea typeface="Barlow Condensed"/>
              <a:cs typeface="Barlow Condensed"/>
              <a:sym typeface="Barlow Condensed"/>
            </a:endParaRPr>
          </a:p>
          <a:p>
            <a:pPr marL="457200" marR="0" lvl="0" indent="-323850" algn="just" rtl="0">
              <a:lnSpc>
                <a:spcPct val="100000"/>
              </a:lnSpc>
              <a:spcBef>
                <a:spcPts val="800"/>
              </a:spcBef>
              <a:spcAft>
                <a:spcPts val="0"/>
              </a:spcAft>
              <a:buClr>
                <a:srgbClr val="262261"/>
              </a:buClr>
              <a:buSzPts val="1500"/>
              <a:buFont typeface="Barlow Condensed"/>
              <a:buChar char="-"/>
            </a:pPr>
            <a:r>
              <a:rPr lang="et" sz="1500">
                <a:solidFill>
                  <a:srgbClr val="262261"/>
                </a:solidFill>
                <a:latin typeface="Barlow Condensed"/>
                <a:ea typeface="Barlow Condensed"/>
                <a:cs typeface="Barlow Condensed"/>
                <a:sym typeface="Barlow Condensed"/>
              </a:rPr>
              <a:t>Pym, Anthony 2012. On Translator Ethics: Principles for Mediation between Cultures. Amsterdam: John Benjamins.</a:t>
            </a:r>
            <a:endParaRPr sz="1500">
              <a:solidFill>
                <a:srgbClr val="262261"/>
              </a:solidFill>
              <a:latin typeface="Barlow Condensed"/>
              <a:ea typeface="Barlow Condensed"/>
              <a:cs typeface="Barlow Condensed"/>
              <a:sym typeface="Barlow Condensed"/>
            </a:endParaRPr>
          </a:p>
          <a:p>
            <a:pPr marL="457200" marR="0" lvl="0" indent="-323850" algn="just" rtl="0">
              <a:lnSpc>
                <a:spcPct val="100000"/>
              </a:lnSpc>
              <a:spcBef>
                <a:spcPts val="800"/>
              </a:spcBef>
              <a:spcAft>
                <a:spcPts val="0"/>
              </a:spcAft>
              <a:buClr>
                <a:srgbClr val="262261"/>
              </a:buClr>
              <a:buSzPts val="1500"/>
              <a:buFont typeface="Barlow Condensed"/>
              <a:buChar char="-"/>
            </a:pPr>
            <a:r>
              <a:rPr lang="et" sz="1500">
                <a:solidFill>
                  <a:srgbClr val="262261"/>
                </a:solidFill>
                <a:latin typeface="Barlow Condensed"/>
                <a:ea typeface="Barlow Condensed"/>
                <a:cs typeface="Barlow Condensed"/>
                <a:sym typeface="Barlow Condensed"/>
              </a:rPr>
              <a:t>Tamm, Maria; Eksi, Agete; Sonn, Mats; Kobar, Eveli; Buš, Katarina-Liina 2022. Tõlkijakuvand 21. sajandi muutuvas maailmas. Portfoolio. Tallinna Ülikool. </a:t>
            </a:r>
            <a:endParaRPr sz="1500">
              <a:solidFill>
                <a:srgbClr val="262261"/>
              </a:solidFill>
              <a:latin typeface="Barlow Condensed"/>
              <a:ea typeface="Barlow Condensed"/>
              <a:cs typeface="Barlow Condensed"/>
              <a:sym typeface="Barlow Condensed"/>
            </a:endParaRPr>
          </a:p>
          <a:p>
            <a:pPr marL="457200" marR="0" lvl="0" indent="-323850" algn="just" rtl="0">
              <a:lnSpc>
                <a:spcPct val="100000"/>
              </a:lnSpc>
              <a:spcBef>
                <a:spcPts val="800"/>
              </a:spcBef>
              <a:spcAft>
                <a:spcPts val="800"/>
              </a:spcAft>
              <a:buClr>
                <a:srgbClr val="262261"/>
              </a:buClr>
              <a:buSzPts val="1500"/>
              <a:buFont typeface="Barlow Condensed"/>
              <a:buChar char="-"/>
            </a:pPr>
            <a:r>
              <a:rPr lang="et" sz="1500">
                <a:solidFill>
                  <a:srgbClr val="262261"/>
                </a:solidFill>
                <a:latin typeface="Barlow Condensed"/>
                <a:ea typeface="Barlow Condensed"/>
                <a:cs typeface="Barlow Condensed"/>
                <a:sym typeface="Barlow Condensed"/>
              </a:rPr>
              <a:t>Van Doorslaer, Triin; Tähepõld-Tammert, Janela 2022. Kognitiivsed probleemid algajate ja kogenud tõlkijate tõlkeprotsessis. – Eesti Rakenduslingvistika Ühingu aastaraamat, vol 18, lk 97–112.</a:t>
            </a:r>
            <a:endParaRPr sz="1500">
              <a:solidFill>
                <a:srgbClr val="262261"/>
              </a:solidFill>
              <a:latin typeface="Barlow Condensed"/>
              <a:ea typeface="Barlow Condensed"/>
              <a:cs typeface="Barlow Condensed"/>
              <a:sym typeface="Barlow Condensed"/>
            </a:endParaRPr>
          </a:p>
        </p:txBody>
      </p:sp>
      <p:sp>
        <p:nvSpPr>
          <p:cNvPr id="122" name="Google Shape;122;g242d969c5bf_1_44"/>
          <p:cNvSpPr txBox="1">
            <a:spLocks noGrp="1"/>
          </p:cNvSpPr>
          <p:nvPr>
            <p:ph type="title"/>
          </p:nvPr>
        </p:nvSpPr>
        <p:spPr>
          <a:xfrm>
            <a:off x="372998" y="-32625"/>
            <a:ext cx="6319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Teaduspõhisus (1. rühm)</a:t>
            </a:r>
            <a:endParaRPr sz="4500" i="1">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42d969c5bf_1_15"/>
          <p:cNvSpPr txBox="1">
            <a:spLocks noGrp="1"/>
          </p:cNvSpPr>
          <p:nvPr>
            <p:ph type="body" idx="1"/>
          </p:nvPr>
        </p:nvSpPr>
        <p:spPr>
          <a:xfrm>
            <a:off x="757000" y="1793600"/>
            <a:ext cx="8343000" cy="3687600"/>
          </a:xfrm>
          <a:prstGeom prst="rect">
            <a:avLst/>
          </a:prstGeom>
          <a:noFill/>
          <a:ln>
            <a:noFill/>
          </a:ln>
        </p:spPr>
        <p:txBody>
          <a:bodyPr spcFirstLastPara="1" wrap="square" lIns="91425" tIns="45700" rIns="91425" bIns="45700" anchor="t" anchorCtr="0">
            <a:noAutofit/>
          </a:bodyPr>
          <a:lstStyle/>
          <a:p>
            <a:pPr marL="457200" lvl="0" indent="-368300" algn="just" rtl="0">
              <a:lnSpc>
                <a:spcPct val="150000"/>
              </a:lnSpc>
              <a:spcBef>
                <a:spcPts val="0"/>
              </a:spcBef>
              <a:spcAft>
                <a:spcPts val="0"/>
              </a:spcAft>
              <a:buClr>
                <a:srgbClr val="262261"/>
              </a:buClr>
              <a:buSzPts val="2200"/>
              <a:buFont typeface="Barlow Condensed"/>
              <a:buChar char="-"/>
            </a:pPr>
            <a:r>
              <a:rPr lang="et">
                <a:solidFill>
                  <a:srgbClr val="262261"/>
                </a:solidFill>
                <a:latin typeface="Barlow Condensed"/>
                <a:ea typeface="Barlow Condensed"/>
                <a:cs typeface="Barlow Condensed"/>
                <a:sym typeface="Barlow Condensed"/>
              </a:rPr>
              <a:t>Eksperdi intervjuud + sisuanalüüs</a:t>
            </a:r>
            <a:endParaRPr>
              <a:solidFill>
                <a:srgbClr val="262261"/>
              </a:solidFill>
              <a:latin typeface="Barlow Condensed"/>
              <a:ea typeface="Barlow Condensed"/>
              <a:cs typeface="Barlow Condensed"/>
              <a:sym typeface="Barlow Condensed"/>
            </a:endParaRPr>
          </a:p>
          <a:p>
            <a:pPr marL="457200" lvl="0" indent="-381000" algn="just" rtl="0">
              <a:lnSpc>
                <a:spcPct val="150000"/>
              </a:lnSpc>
              <a:spcBef>
                <a:spcPts val="0"/>
              </a:spcBef>
              <a:spcAft>
                <a:spcPts val="0"/>
              </a:spcAft>
              <a:buClr>
                <a:srgbClr val="262261"/>
              </a:buClr>
              <a:buSzPts val="2400"/>
              <a:buFont typeface="Barlow Condensed"/>
              <a:buChar char="-"/>
            </a:pPr>
            <a:r>
              <a:rPr lang="et">
                <a:solidFill>
                  <a:srgbClr val="262261"/>
                </a:solidFill>
                <a:latin typeface="Barlow Condensed"/>
                <a:ea typeface="Barlow Condensed"/>
                <a:cs typeface="Barlow Condensed"/>
                <a:sym typeface="Barlow Condensed"/>
              </a:rPr>
              <a:t>12 küsimust</a:t>
            </a:r>
            <a:endParaRPr>
              <a:solidFill>
                <a:srgbClr val="262261"/>
              </a:solidFill>
              <a:latin typeface="Barlow Condensed"/>
              <a:ea typeface="Barlow Condensed"/>
              <a:cs typeface="Barlow Condensed"/>
              <a:sym typeface="Barlow Condensed"/>
            </a:endParaRPr>
          </a:p>
          <a:p>
            <a:pPr marL="914400" lvl="1" indent="-355600" algn="just" rtl="0">
              <a:lnSpc>
                <a:spcPct val="150000"/>
              </a:lnSpc>
              <a:spcBef>
                <a:spcPts val="0"/>
              </a:spcBef>
              <a:spcAft>
                <a:spcPts val="0"/>
              </a:spcAft>
              <a:buClr>
                <a:srgbClr val="262261"/>
              </a:buClr>
              <a:buSzPts val="2000"/>
              <a:buFont typeface="Barlow Condensed"/>
              <a:buChar char="-"/>
            </a:pPr>
            <a:r>
              <a:rPr lang="et">
                <a:solidFill>
                  <a:srgbClr val="262261"/>
                </a:solidFill>
                <a:latin typeface="Barlow Condensed"/>
                <a:ea typeface="Barlow Condensed"/>
                <a:cs typeface="Barlow Condensed"/>
                <a:sym typeface="Barlow Condensed"/>
              </a:rPr>
              <a:t>praktilised, teoreetilised, psühholoogilised tegurid</a:t>
            </a:r>
            <a:endParaRPr>
              <a:solidFill>
                <a:srgbClr val="262261"/>
              </a:solidFill>
              <a:latin typeface="Barlow Condensed"/>
              <a:ea typeface="Barlow Condensed"/>
              <a:cs typeface="Barlow Condensed"/>
              <a:sym typeface="Barlow Condensed"/>
            </a:endParaRPr>
          </a:p>
          <a:p>
            <a:pPr marL="457200" lvl="0" indent="-381000" algn="just" rtl="0">
              <a:lnSpc>
                <a:spcPct val="150000"/>
              </a:lnSpc>
              <a:spcBef>
                <a:spcPts val="0"/>
              </a:spcBef>
              <a:spcAft>
                <a:spcPts val="0"/>
              </a:spcAft>
              <a:buClr>
                <a:srgbClr val="262261"/>
              </a:buClr>
              <a:buSzPts val="2400"/>
              <a:buFont typeface="Barlow Condensed"/>
              <a:buChar char="-"/>
            </a:pPr>
            <a:r>
              <a:rPr lang="et">
                <a:solidFill>
                  <a:srgbClr val="262261"/>
                </a:solidFill>
                <a:latin typeface="Barlow Condensed"/>
                <a:ea typeface="Barlow Condensed"/>
                <a:cs typeface="Barlow Condensed"/>
                <a:sym typeface="Barlow Condensed"/>
              </a:rPr>
              <a:t>Jaapani keel, hispaania keel, vene keel, inglise keel, saksa keel</a:t>
            </a:r>
            <a:endParaRPr>
              <a:solidFill>
                <a:srgbClr val="262261"/>
              </a:solidFill>
              <a:latin typeface="Barlow Condensed"/>
              <a:ea typeface="Barlow Condensed"/>
              <a:cs typeface="Barlow Condensed"/>
              <a:sym typeface="Barlow Condensed"/>
            </a:endParaRPr>
          </a:p>
          <a:p>
            <a:pPr marL="457200" lvl="0" indent="0" algn="just" rtl="0">
              <a:lnSpc>
                <a:spcPct val="150000"/>
              </a:lnSpc>
              <a:spcBef>
                <a:spcPts val="0"/>
              </a:spcBef>
              <a:spcAft>
                <a:spcPts val="0"/>
              </a:spcAft>
              <a:buNone/>
            </a:pPr>
            <a:endParaRPr>
              <a:solidFill>
                <a:srgbClr val="262261"/>
              </a:solidFill>
              <a:latin typeface="Barlow Condensed"/>
              <a:ea typeface="Barlow Condensed"/>
              <a:cs typeface="Barlow Condensed"/>
              <a:sym typeface="Barlow Condensed"/>
            </a:endParaRPr>
          </a:p>
        </p:txBody>
      </p:sp>
      <p:sp>
        <p:nvSpPr>
          <p:cNvPr id="129" name="Google Shape;129;g242d969c5bf_1_15"/>
          <p:cNvSpPr txBox="1">
            <a:spLocks noGrp="1"/>
          </p:cNvSpPr>
          <p:nvPr>
            <p:ph type="title"/>
          </p:nvPr>
        </p:nvSpPr>
        <p:spPr>
          <a:xfrm>
            <a:off x="350998" y="161100"/>
            <a:ext cx="6094200" cy="95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t" sz="4500" i="1">
                <a:solidFill>
                  <a:srgbClr val="EC008B"/>
                </a:solidFill>
                <a:latin typeface="Barlow Condensed ExtraLight"/>
                <a:ea typeface="Barlow Condensed ExtraLight"/>
                <a:cs typeface="Barlow Condensed ExtraLight"/>
                <a:sym typeface="Barlow Condensed ExtraLight"/>
              </a:rPr>
              <a:t>Uurimismeetod (1. rühm)</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30" name="Google Shape;130;g242d969c5bf_1_15"/>
          <p:cNvPicPr preferRelativeResize="0"/>
          <p:nvPr/>
        </p:nvPicPr>
        <p:blipFill rotWithShape="1">
          <a:blip r:embed="rId3">
            <a:alphaModFix/>
          </a:blip>
          <a:srcRect l="16666" r="16666"/>
          <a:stretch/>
        </p:blipFill>
        <p:spPr>
          <a:xfrm>
            <a:off x="6912175" y="1323999"/>
            <a:ext cx="2119500" cy="2119500"/>
          </a:xfrm>
          <a:prstGeom prst="ellipse">
            <a:avLst/>
          </a:prstGeom>
          <a:noFill/>
          <a:ln>
            <a:noFill/>
          </a:ln>
        </p:spPr>
      </p:pic>
    </p:spTree>
  </p:cSld>
  <p:clrMapOvr>
    <a:masterClrMapping/>
  </p:clrMapOvr>
  <p:transition>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2667</Words>
  <Application>Microsoft Office PowerPoint</Application>
  <PresentationFormat>On-screen Show (16:9)</PresentationFormat>
  <Paragraphs>191</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Times New Roman</vt:lpstr>
      <vt:lpstr>Barlow Condensed ExtraLight</vt:lpstr>
      <vt:lpstr>Arial</vt:lpstr>
      <vt:lpstr>Merriweather Sans</vt:lpstr>
      <vt:lpstr>Barlow Condensed Medium</vt:lpstr>
      <vt:lpstr>Calibri</vt:lpstr>
      <vt:lpstr>Barlow Condensed</vt:lpstr>
      <vt:lpstr>EB Garamond</vt:lpstr>
      <vt:lpstr>Roboto</vt:lpstr>
      <vt:lpstr>Simple Light</vt:lpstr>
      <vt:lpstr>Tänapäeva tõlkija pädevused – valdkonnateadmiste olulisus </vt:lpstr>
      <vt:lpstr>Projekti liikmed ja erialad</vt:lpstr>
      <vt:lpstr>Projekti juhendajad</vt:lpstr>
      <vt:lpstr>Interdistsiplinaarsusest</vt:lpstr>
      <vt:lpstr>Eesmärk</vt:lpstr>
      <vt:lpstr>Eesmärk (1. rühm)</vt:lpstr>
      <vt:lpstr>Uurimusküsimused (1. rühm) </vt:lpstr>
      <vt:lpstr>Teaduspõhisus (1. rühm)</vt:lpstr>
      <vt:lpstr>Uurimismeetod (1. rühm)</vt:lpstr>
      <vt:lpstr>Tulemused ja järeldused (1. rühm)</vt:lpstr>
      <vt:lpstr>Eesmärk (2. rühm)</vt:lpstr>
      <vt:lpstr>Uurimisküsimused (2. rühm) </vt:lpstr>
      <vt:lpstr>Teaduspõhisus (2. rühm)</vt:lpstr>
      <vt:lpstr>Uurimismeetod (2. rühm)</vt:lpstr>
      <vt:lpstr>Tulemused ja järeldused (2. rühm)</vt:lpstr>
      <vt:lpstr>Eesmärk (3. rühm) </vt:lpstr>
      <vt:lpstr>Uurimisküsimused (3. rühm) </vt:lpstr>
      <vt:lpstr>Teaduspõhisus (3. rühm)</vt:lpstr>
      <vt:lpstr>Uurimismeetod (3 rühm)</vt:lpstr>
      <vt:lpstr>Tulemused ja järeldused  (3. rühm)</vt:lpstr>
      <vt:lpstr>Meediakajastus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Tänapäeva tõlkija pädevused – valdkonnateadmiste olulisus </dc:title>
  <dc:creator>Triin van Doorslaer</dc:creator>
  <cp:lastModifiedBy>Triin van Doorslaer</cp:lastModifiedBy>
  <cp:revision>1</cp:revision>
  <dcterms:modified xsi:type="dcterms:W3CDTF">2023-06-06T12:35:56Z</dcterms:modified>
</cp:coreProperties>
</file>