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74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y="5143500" cx="9144000"/>
  <p:notesSz cx="6858000" cy="9144000"/>
  <p:embeddedFontLst>
    <p:embeddedFont>
      <p:font typeface="Barlow Condensed ExtraLight"/>
      <p:regular r:id="rId22"/>
      <p:bold r:id="rId23"/>
      <p:italic r:id="rId24"/>
      <p:boldItalic r:id="rId25"/>
    </p:embeddedFont>
    <p:embeddedFont>
      <p:font typeface="Barlow Condensed Medium"/>
      <p:regular r:id="rId26"/>
      <p:bold r:id="rId27"/>
      <p:italic r:id="rId28"/>
      <p:boldItalic r:id="rId29"/>
    </p:embeddedFont>
    <p:embeddedFont>
      <p:font typeface="Barlow Condensed"/>
      <p:regular r:id="rId30"/>
      <p:bold r:id="rId31"/>
      <p:italic r:id="rId32"/>
      <p:boldItalic r:id="rId33"/>
    </p:embeddedFont>
    <p:embeddedFont>
      <p:font typeface="EB Garamond"/>
      <p:regular r:id="rId34"/>
      <p:bold r:id="rId35"/>
      <p:italic r:id="rId36"/>
      <p:boldItalic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GoogleSlidesCustomDataVersion2">
      <go:slidesCustomData xmlns:go="http://customooxmlschemas.google.com/" r:id="rId38" roundtripDataSignature="AMtx7mizjCW9NbvfBgpqLP3M00wnGzL8/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  <p:guide pos="1620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font" Target="fonts/BarlowCondensedExtraLight-regular.fntdata"/><Relationship Id="rId21" Type="http://schemas.openxmlformats.org/officeDocument/2006/relationships/slide" Target="slides/slide15.xml"/><Relationship Id="rId24" Type="http://schemas.openxmlformats.org/officeDocument/2006/relationships/font" Target="fonts/BarlowCondensedExtraLight-italic.fntdata"/><Relationship Id="rId23" Type="http://schemas.openxmlformats.org/officeDocument/2006/relationships/font" Target="fonts/BarlowCondensedExtraLight-bold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BarlowCondensedMedium-regular.fntdata"/><Relationship Id="rId25" Type="http://schemas.openxmlformats.org/officeDocument/2006/relationships/font" Target="fonts/BarlowCondensedExtraLight-boldItalic.fntdata"/><Relationship Id="rId28" Type="http://schemas.openxmlformats.org/officeDocument/2006/relationships/font" Target="fonts/BarlowCondensedMedium-italic.fntdata"/><Relationship Id="rId27" Type="http://schemas.openxmlformats.org/officeDocument/2006/relationships/font" Target="fonts/BarlowCondensedMedium-bold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BarlowCondensedMedium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BarlowCondensed-bold.fntdata"/><Relationship Id="rId30" Type="http://schemas.openxmlformats.org/officeDocument/2006/relationships/font" Target="fonts/BarlowCondensed-regular.fntdata"/><Relationship Id="rId11" Type="http://schemas.openxmlformats.org/officeDocument/2006/relationships/slide" Target="slides/slide5.xml"/><Relationship Id="rId33" Type="http://schemas.openxmlformats.org/officeDocument/2006/relationships/font" Target="fonts/BarlowCondensed-boldItalic.fntdata"/><Relationship Id="rId10" Type="http://schemas.openxmlformats.org/officeDocument/2006/relationships/slide" Target="slides/slide4.xml"/><Relationship Id="rId32" Type="http://schemas.openxmlformats.org/officeDocument/2006/relationships/font" Target="fonts/BarlowCondensed-italic.fntdata"/><Relationship Id="rId13" Type="http://schemas.openxmlformats.org/officeDocument/2006/relationships/slide" Target="slides/slide7.xml"/><Relationship Id="rId35" Type="http://schemas.openxmlformats.org/officeDocument/2006/relationships/font" Target="fonts/EBGaramond-bold.fntdata"/><Relationship Id="rId12" Type="http://schemas.openxmlformats.org/officeDocument/2006/relationships/slide" Target="slides/slide6.xml"/><Relationship Id="rId34" Type="http://schemas.openxmlformats.org/officeDocument/2006/relationships/font" Target="fonts/EBGaramond-regular.fntdata"/><Relationship Id="rId15" Type="http://schemas.openxmlformats.org/officeDocument/2006/relationships/slide" Target="slides/slide9.xml"/><Relationship Id="rId37" Type="http://schemas.openxmlformats.org/officeDocument/2006/relationships/font" Target="fonts/EBGaramond-boldItalic.fntdata"/><Relationship Id="rId14" Type="http://schemas.openxmlformats.org/officeDocument/2006/relationships/slide" Target="slides/slide8.xml"/><Relationship Id="rId36" Type="http://schemas.openxmlformats.org/officeDocument/2006/relationships/font" Target="fonts/EBGaramond-italic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38" Type="http://customschemas.google.com/relationships/presentationmetadata" Target="meta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7" name="Google Shape;147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0" name="Google Shape;220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000"/>
          </a:p>
        </p:txBody>
      </p:sp>
      <p:sp>
        <p:nvSpPr>
          <p:cNvPr id="221" name="Google Shape;221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7" name="Google Shape;227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2" name="Google Shape;232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000"/>
          </a:p>
        </p:txBody>
      </p:sp>
      <p:sp>
        <p:nvSpPr>
          <p:cNvPr id="233" name="Google Shape;233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0" name="Google Shape;240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5" name="Google Shape;245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000"/>
          </a:p>
        </p:txBody>
      </p:sp>
      <p:sp>
        <p:nvSpPr>
          <p:cNvPr id="246" name="Google Shape;246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3" name="Google Shape;253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2" name="Google Shape;152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5" name="Google Shape;175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6" name="Google Shape;176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1" name="Google Shape;181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6" name="Google Shape;186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000"/>
          </a:p>
        </p:txBody>
      </p:sp>
      <p:sp>
        <p:nvSpPr>
          <p:cNvPr id="187" name="Google Shape;187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4" name="Google Shape;194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000"/>
          </a:p>
        </p:txBody>
      </p:sp>
      <p:sp>
        <p:nvSpPr>
          <p:cNvPr id="195" name="Google Shape;195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2" name="Google Shape;202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7" name="Google Shape;207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000"/>
          </a:p>
        </p:txBody>
      </p:sp>
      <p:sp>
        <p:nvSpPr>
          <p:cNvPr id="208" name="Google Shape;208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5" name="Google Shape;215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3.png"/><Relationship Id="rId4" Type="http://schemas.openxmlformats.org/officeDocument/2006/relationships/image" Target="../media/image18.png"/><Relationship Id="rId5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8.jpg"/><Relationship Id="rId4" Type="http://schemas.openxmlformats.org/officeDocument/2006/relationships/image" Target="../media/image10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sislaid (valge)">
  <p:cSld name="Esislaid (valge)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7"/>
          <p:cNvSpPr/>
          <p:nvPr/>
        </p:nvSpPr>
        <p:spPr>
          <a:xfrm>
            <a:off x="0" y="4318000"/>
            <a:ext cx="3263900" cy="825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15" name="Google Shape;15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880796" y="2811083"/>
            <a:ext cx="1758374" cy="10176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LY-est.png" id="16" name="Google Shape;16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18109" y="4120464"/>
            <a:ext cx="1724101" cy="35485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" name="Google Shape;17;p17"/>
          <p:cNvCxnSpPr/>
          <p:nvPr/>
        </p:nvCxnSpPr>
        <p:spPr>
          <a:xfrm flipH="1">
            <a:off x="5676901" y="609600"/>
            <a:ext cx="800099" cy="3888589"/>
          </a:xfrm>
          <a:prstGeom prst="straightConnector1">
            <a:avLst/>
          </a:prstGeom>
          <a:noFill/>
          <a:ln cap="flat" cmpd="sng" w="44450">
            <a:solidFill>
              <a:srgbClr val="D0043C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8" name="Google Shape;18;p17"/>
          <p:cNvSpPr txBox="1"/>
          <p:nvPr>
            <p:ph type="title"/>
          </p:nvPr>
        </p:nvSpPr>
        <p:spPr>
          <a:xfrm>
            <a:off x="628203" y="625298"/>
            <a:ext cx="4781997" cy="38500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  <a:defRPr i="0" sz="36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9" name="Google Shape;19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769025" y="27865019"/>
            <a:ext cx="1749449" cy="1749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74165" y="715318"/>
            <a:ext cx="1810421" cy="17975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õrdlus 01">
  <p:cSld name="võrdlus 01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6"/>
          <p:cNvSpPr txBox="1"/>
          <p:nvPr>
            <p:ph idx="1" type="body"/>
          </p:nvPr>
        </p:nvSpPr>
        <p:spPr>
          <a:xfrm>
            <a:off x="622300" y="1778000"/>
            <a:ext cx="3724275" cy="25504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-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26"/>
          <p:cNvSpPr txBox="1"/>
          <p:nvPr>
            <p:ph idx="2" type="body"/>
          </p:nvPr>
        </p:nvSpPr>
        <p:spPr>
          <a:xfrm>
            <a:off x="4810126" y="1778000"/>
            <a:ext cx="3724275" cy="25504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-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26"/>
          <p:cNvSpPr txBox="1"/>
          <p:nvPr>
            <p:ph type="title"/>
          </p:nvPr>
        </p:nvSpPr>
        <p:spPr>
          <a:xfrm>
            <a:off x="628650" y="464083"/>
            <a:ext cx="7886700" cy="1264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5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õrdlus 02">
  <p:cSld name="võrdlus 02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7"/>
          <p:cNvSpPr txBox="1"/>
          <p:nvPr>
            <p:ph idx="1" type="body"/>
          </p:nvPr>
        </p:nvSpPr>
        <p:spPr>
          <a:xfrm>
            <a:off x="622300" y="1394223"/>
            <a:ext cx="3724275" cy="2934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-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" name="Google Shape;54;p27"/>
          <p:cNvSpPr txBox="1"/>
          <p:nvPr>
            <p:ph idx="2" type="body"/>
          </p:nvPr>
        </p:nvSpPr>
        <p:spPr>
          <a:xfrm>
            <a:off x="4810126" y="1394223"/>
            <a:ext cx="3724275" cy="2934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-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27"/>
          <p:cNvSpPr txBox="1"/>
          <p:nvPr>
            <p:ph type="title"/>
          </p:nvPr>
        </p:nvSpPr>
        <p:spPr>
          <a:xfrm>
            <a:off x="596900" y="362930"/>
            <a:ext cx="7962900" cy="926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i="0" sz="32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">
  <p:cSld name="number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8"/>
          <p:cNvSpPr txBox="1"/>
          <p:nvPr>
            <p:ph idx="1" type="body"/>
          </p:nvPr>
        </p:nvSpPr>
        <p:spPr>
          <a:xfrm>
            <a:off x="415007" y="458412"/>
            <a:ext cx="3127768" cy="4991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8000"/>
              <a:buNone/>
              <a:defRPr b="0" i="1" sz="38000">
                <a:solidFill>
                  <a:srgbClr val="D0043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" name="Google Shape;58;p28"/>
          <p:cNvSpPr txBox="1"/>
          <p:nvPr>
            <p:ph idx="2" type="body"/>
          </p:nvPr>
        </p:nvSpPr>
        <p:spPr>
          <a:xfrm>
            <a:off x="3698721" y="1661862"/>
            <a:ext cx="4751812" cy="16753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200"/>
              <a:buFont typeface="Merriweather Sans"/>
              <a:buChar char="-"/>
              <a:defRPr sz="3200"/>
            </a:lvl1pPr>
            <a:lvl2pPr indent="-4064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00"/>
              <a:buChar char="-"/>
              <a:defRPr sz="2800"/>
            </a:lvl2pPr>
            <a:lvl3pPr indent="-3810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400"/>
              <a:buChar char="-"/>
              <a:defRPr sz="2400"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olm ruutu 01">
  <p:cSld name="kolm ruutu 01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9"/>
          <p:cNvSpPr/>
          <p:nvPr/>
        </p:nvSpPr>
        <p:spPr>
          <a:xfrm>
            <a:off x="749300" y="514349"/>
            <a:ext cx="2160000" cy="2160000"/>
          </a:xfrm>
          <a:prstGeom prst="rect">
            <a:avLst/>
          </a:prstGeom>
          <a:solidFill>
            <a:srgbClr val="D0043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1" name="Google Shape;61;p29"/>
          <p:cNvSpPr txBox="1"/>
          <p:nvPr>
            <p:ph type="title"/>
          </p:nvPr>
        </p:nvSpPr>
        <p:spPr>
          <a:xfrm>
            <a:off x="755576" y="1790344"/>
            <a:ext cx="2340000" cy="893397"/>
          </a:xfrm>
          <a:prstGeom prst="rect">
            <a:avLst/>
          </a:prstGeom>
          <a:noFill/>
          <a:ln>
            <a:noFill/>
          </a:ln>
        </p:spPr>
        <p:txBody>
          <a:bodyPr anchorCtr="0" anchor="b" bIns="140400" lIns="180000" spcFirstLastPara="1" rIns="180000" wrap="square" tIns="374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80"/>
              <a:buFont typeface="EB Garamond"/>
              <a:buNone/>
              <a:defRPr b="0" i="0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9"/>
          <p:cNvSpPr/>
          <p:nvPr>
            <p:ph idx="2" type="pic"/>
          </p:nvPr>
        </p:nvSpPr>
        <p:spPr>
          <a:xfrm>
            <a:off x="3455876" y="519522"/>
            <a:ext cx="2160000" cy="2160000"/>
          </a:xfrm>
          <a:prstGeom prst="rect">
            <a:avLst/>
          </a:prstGeom>
          <a:noFill/>
          <a:ln>
            <a:noFill/>
          </a:ln>
        </p:spPr>
      </p:sp>
      <p:sp>
        <p:nvSpPr>
          <p:cNvPr id="63" name="Google Shape;63;p29"/>
          <p:cNvSpPr/>
          <p:nvPr>
            <p:ph idx="3" type="pic"/>
          </p:nvPr>
        </p:nvSpPr>
        <p:spPr>
          <a:xfrm>
            <a:off x="6156176" y="519522"/>
            <a:ext cx="2160000" cy="21600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9"/>
          <p:cNvSpPr txBox="1"/>
          <p:nvPr>
            <p:ph idx="1" type="body"/>
          </p:nvPr>
        </p:nvSpPr>
        <p:spPr>
          <a:xfrm>
            <a:off x="762000" y="2828922"/>
            <a:ext cx="7772400" cy="15596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erriweather Sans"/>
              <a:buChar char="-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Merriweather Sans"/>
              <a:buChar char="-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Merriweather Sans"/>
              <a:buChar char="-"/>
              <a:defRPr sz="2000"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29"/>
          <p:cNvSpPr txBox="1"/>
          <p:nvPr/>
        </p:nvSpPr>
        <p:spPr>
          <a:xfrm>
            <a:off x="755576" y="627534"/>
            <a:ext cx="1656184" cy="648072"/>
          </a:xfrm>
          <a:prstGeom prst="rect">
            <a:avLst/>
          </a:prstGeom>
          <a:noFill/>
          <a:ln>
            <a:noFill/>
          </a:ln>
        </p:spPr>
        <p:txBody>
          <a:bodyPr anchorCtr="0" anchor="t" bIns="140400" lIns="180000" spcFirstLastPara="1" rIns="180000" wrap="square" tIns="374400">
            <a:noAutofit/>
          </a:bodyPr>
          <a:lstStyle/>
          <a:p>
            <a:pPr indent="0" lvl="0" marL="0" marR="0" rtl="0" algn="l">
              <a:lnSpc>
                <a:spcPct val="42424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860"/>
              <a:buFont typeface="EB Garamond"/>
              <a:buNone/>
            </a:pPr>
            <a:r>
              <a:rPr b="0" i="1" lang="en-US" sz="6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olm ruutu 02">
  <p:cSld name="kolm ruutu 02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0"/>
          <p:cNvSpPr/>
          <p:nvPr>
            <p:ph idx="2" type="pic"/>
          </p:nvPr>
        </p:nvSpPr>
        <p:spPr>
          <a:xfrm>
            <a:off x="763476" y="519522"/>
            <a:ext cx="2160000" cy="21600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0"/>
          <p:cNvSpPr/>
          <p:nvPr>
            <p:ph idx="3" type="pic"/>
          </p:nvPr>
        </p:nvSpPr>
        <p:spPr>
          <a:xfrm>
            <a:off x="6156176" y="519522"/>
            <a:ext cx="2160000" cy="2160000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30"/>
          <p:cNvSpPr/>
          <p:nvPr/>
        </p:nvSpPr>
        <p:spPr>
          <a:xfrm>
            <a:off x="3479800" y="514349"/>
            <a:ext cx="2160000" cy="2160000"/>
          </a:xfrm>
          <a:prstGeom prst="rect">
            <a:avLst/>
          </a:prstGeom>
          <a:solidFill>
            <a:srgbClr val="D0043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0" name="Google Shape;70;p30"/>
          <p:cNvSpPr txBox="1"/>
          <p:nvPr>
            <p:ph type="title"/>
          </p:nvPr>
        </p:nvSpPr>
        <p:spPr>
          <a:xfrm>
            <a:off x="3486076" y="1762122"/>
            <a:ext cx="2340000" cy="893397"/>
          </a:xfrm>
          <a:prstGeom prst="rect">
            <a:avLst/>
          </a:prstGeom>
          <a:noFill/>
          <a:ln>
            <a:noFill/>
          </a:ln>
        </p:spPr>
        <p:txBody>
          <a:bodyPr anchorCtr="0" anchor="b" bIns="140400" lIns="180000" spcFirstLastPara="1" rIns="180000" wrap="square" tIns="374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80"/>
              <a:buFont typeface="EB Garamond"/>
              <a:buNone/>
              <a:defRPr b="0" i="0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0"/>
          <p:cNvSpPr txBox="1"/>
          <p:nvPr/>
        </p:nvSpPr>
        <p:spPr>
          <a:xfrm>
            <a:off x="3486076" y="627534"/>
            <a:ext cx="1656184" cy="648072"/>
          </a:xfrm>
          <a:prstGeom prst="rect">
            <a:avLst/>
          </a:prstGeom>
          <a:noFill/>
          <a:ln>
            <a:noFill/>
          </a:ln>
        </p:spPr>
        <p:txBody>
          <a:bodyPr anchorCtr="0" anchor="t" bIns="140400" lIns="180000" spcFirstLastPara="1" rIns="180000" wrap="square" tIns="374400">
            <a:noAutofit/>
          </a:bodyPr>
          <a:lstStyle/>
          <a:p>
            <a:pPr indent="0" lvl="0" marL="0" marR="0" rtl="0" algn="l">
              <a:lnSpc>
                <a:spcPct val="42424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860"/>
              <a:buFont typeface="EB Garamond"/>
              <a:buNone/>
            </a:pPr>
            <a:r>
              <a:rPr b="0" i="1" lang="en-US" sz="6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30"/>
          <p:cNvSpPr txBox="1"/>
          <p:nvPr>
            <p:ph idx="1" type="body"/>
          </p:nvPr>
        </p:nvSpPr>
        <p:spPr>
          <a:xfrm>
            <a:off x="762000" y="2828922"/>
            <a:ext cx="7772400" cy="15596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erriweather Sans"/>
              <a:buChar char="-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Merriweather Sans"/>
              <a:buChar char="-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Merriweather Sans"/>
              <a:buChar char="-"/>
              <a:defRPr sz="2000"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olm ruutu 03">
  <p:cSld name="kolm ruutu 03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1"/>
          <p:cNvSpPr/>
          <p:nvPr>
            <p:ph idx="2" type="pic"/>
          </p:nvPr>
        </p:nvSpPr>
        <p:spPr>
          <a:xfrm>
            <a:off x="3455876" y="519522"/>
            <a:ext cx="2160000" cy="2160000"/>
          </a:xfrm>
          <a:prstGeom prst="rect">
            <a:avLst/>
          </a:prstGeom>
          <a:noFill/>
          <a:ln>
            <a:noFill/>
          </a:ln>
        </p:spPr>
      </p:sp>
      <p:sp>
        <p:nvSpPr>
          <p:cNvPr id="75" name="Google Shape;75;p31"/>
          <p:cNvSpPr/>
          <p:nvPr>
            <p:ph idx="3" type="pic"/>
          </p:nvPr>
        </p:nvSpPr>
        <p:spPr>
          <a:xfrm>
            <a:off x="758676" y="519522"/>
            <a:ext cx="2160000" cy="2160000"/>
          </a:xfrm>
          <a:prstGeom prst="rect">
            <a:avLst/>
          </a:prstGeom>
          <a:noFill/>
          <a:ln>
            <a:noFill/>
          </a:ln>
        </p:spPr>
      </p:sp>
      <p:sp>
        <p:nvSpPr>
          <p:cNvPr id="76" name="Google Shape;76;p31"/>
          <p:cNvSpPr/>
          <p:nvPr/>
        </p:nvSpPr>
        <p:spPr>
          <a:xfrm>
            <a:off x="6184900" y="514349"/>
            <a:ext cx="2160000" cy="2160000"/>
          </a:xfrm>
          <a:prstGeom prst="rect">
            <a:avLst/>
          </a:prstGeom>
          <a:solidFill>
            <a:srgbClr val="D0043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7" name="Google Shape;77;p31"/>
          <p:cNvSpPr txBox="1"/>
          <p:nvPr>
            <p:ph type="title"/>
          </p:nvPr>
        </p:nvSpPr>
        <p:spPr>
          <a:xfrm>
            <a:off x="6191176" y="1776233"/>
            <a:ext cx="2340000" cy="893397"/>
          </a:xfrm>
          <a:prstGeom prst="rect">
            <a:avLst/>
          </a:prstGeom>
          <a:noFill/>
          <a:ln>
            <a:noFill/>
          </a:ln>
        </p:spPr>
        <p:txBody>
          <a:bodyPr anchorCtr="0" anchor="b" bIns="140400" lIns="180000" spcFirstLastPara="1" rIns="180000" wrap="square" tIns="374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80"/>
              <a:buFont typeface="EB Garamond"/>
              <a:buNone/>
              <a:defRPr b="0" i="0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1"/>
          <p:cNvSpPr txBox="1"/>
          <p:nvPr/>
        </p:nvSpPr>
        <p:spPr>
          <a:xfrm>
            <a:off x="6191176" y="627534"/>
            <a:ext cx="1656184" cy="648072"/>
          </a:xfrm>
          <a:prstGeom prst="rect">
            <a:avLst/>
          </a:prstGeom>
          <a:noFill/>
          <a:ln>
            <a:noFill/>
          </a:ln>
        </p:spPr>
        <p:txBody>
          <a:bodyPr anchorCtr="0" anchor="t" bIns="140400" lIns="180000" spcFirstLastPara="1" rIns="180000" wrap="square" tIns="374400">
            <a:noAutofit/>
          </a:bodyPr>
          <a:lstStyle/>
          <a:p>
            <a:pPr indent="0" lvl="0" marL="0" marR="0" rtl="0" algn="l">
              <a:lnSpc>
                <a:spcPct val="42424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860"/>
              <a:buFont typeface="EB Garamond"/>
              <a:buNone/>
            </a:pPr>
            <a:r>
              <a:rPr b="0" i="1" lang="en-US" sz="6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31"/>
          <p:cNvSpPr txBox="1"/>
          <p:nvPr>
            <p:ph idx="1" type="body"/>
          </p:nvPr>
        </p:nvSpPr>
        <p:spPr>
          <a:xfrm>
            <a:off x="762000" y="2828922"/>
            <a:ext cx="7772400" cy="15596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erriweather Sans"/>
              <a:buChar char="-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Merriweather Sans"/>
              <a:buChar char="-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Merriweather Sans"/>
              <a:buChar char="-"/>
              <a:defRPr sz="2000"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äike ringpilt + sisu">
  <p:cSld name="väike ringpilt + sisu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2"/>
          <p:cNvSpPr/>
          <p:nvPr>
            <p:ph idx="2" type="pic"/>
          </p:nvPr>
        </p:nvSpPr>
        <p:spPr>
          <a:xfrm>
            <a:off x="566445" y="777213"/>
            <a:ext cx="3240000" cy="324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82" name="Google Shape;82;p32"/>
          <p:cNvSpPr txBox="1"/>
          <p:nvPr>
            <p:ph idx="1" type="body"/>
          </p:nvPr>
        </p:nvSpPr>
        <p:spPr>
          <a:xfrm>
            <a:off x="4247444" y="1762553"/>
            <a:ext cx="4460622" cy="12994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erriweather Sans"/>
              <a:buChar char="-"/>
              <a:defRPr sz="2800"/>
            </a:lvl1pPr>
            <a:lvl2pPr indent="-3810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400"/>
              <a:buChar char="-"/>
              <a:defRPr sz="2400"/>
            </a:lvl2pPr>
            <a:lvl3pPr indent="-355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Char char="-"/>
              <a:defRPr sz="2000"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ur ringpilt + sisu">
  <p:cSld name="suur ringpilt + sisu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3"/>
          <p:cNvSpPr txBox="1"/>
          <p:nvPr>
            <p:ph idx="1" type="body"/>
          </p:nvPr>
        </p:nvSpPr>
        <p:spPr>
          <a:xfrm>
            <a:off x="451930" y="1963490"/>
            <a:ext cx="3466560" cy="12994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Merriweather Sans"/>
              <a:buChar char="-"/>
              <a:defRPr sz="2400"/>
            </a:lvl1pPr>
            <a:lvl2pPr indent="-355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Char char="-"/>
              <a:defRPr sz="2000"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 sz="1800"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" name="Google Shape;85;p33"/>
          <p:cNvSpPr/>
          <p:nvPr>
            <p:ph idx="2" type="pic"/>
          </p:nvPr>
        </p:nvSpPr>
        <p:spPr>
          <a:xfrm>
            <a:off x="4671398" y="-668680"/>
            <a:ext cx="6732000" cy="67320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lt + pealkiri + sisu">
  <p:cSld name="pilt + pealkiri + sisu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4"/>
          <p:cNvSpPr/>
          <p:nvPr>
            <p:ph idx="2" type="pic"/>
          </p:nvPr>
        </p:nvSpPr>
        <p:spPr>
          <a:xfrm>
            <a:off x="4850090" y="0"/>
            <a:ext cx="4293911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88" name="Google Shape;88;p34"/>
          <p:cNvSpPr txBox="1"/>
          <p:nvPr>
            <p:ph type="title"/>
          </p:nvPr>
        </p:nvSpPr>
        <p:spPr>
          <a:xfrm>
            <a:off x="470288" y="984230"/>
            <a:ext cx="3921133" cy="14268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 i="0" sz="28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34"/>
          <p:cNvSpPr txBox="1"/>
          <p:nvPr>
            <p:ph idx="1" type="body"/>
          </p:nvPr>
        </p:nvSpPr>
        <p:spPr>
          <a:xfrm>
            <a:off x="515430" y="2563565"/>
            <a:ext cx="3878770" cy="12994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Merriweather Sans"/>
              <a:buChar char="-"/>
              <a:defRPr sz="2400"/>
            </a:lvl1pPr>
            <a:lvl2pPr indent="-355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Char char="-"/>
              <a:defRPr sz="2000"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 sz="1800"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lt + sisu">
  <p:cSld name="pilt + sisu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5"/>
          <p:cNvSpPr/>
          <p:nvPr>
            <p:ph idx="2" type="pic"/>
          </p:nvPr>
        </p:nvSpPr>
        <p:spPr>
          <a:xfrm>
            <a:off x="4850090" y="0"/>
            <a:ext cx="4293911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92" name="Google Shape;92;p35"/>
          <p:cNvSpPr txBox="1"/>
          <p:nvPr>
            <p:ph idx="1" type="body"/>
          </p:nvPr>
        </p:nvSpPr>
        <p:spPr>
          <a:xfrm>
            <a:off x="515430" y="1992065"/>
            <a:ext cx="3878770" cy="12994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Merriweather Sans"/>
              <a:buChar char="-"/>
              <a:defRPr sz="2400"/>
            </a:lvl1pPr>
            <a:lvl2pPr indent="-355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Char char="-"/>
              <a:defRPr sz="2000"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 sz="1800"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utt pealkirjaga 02">
  <p:cSld name="jutt pealkirjaga 02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8"/>
          <p:cNvSpPr txBox="1"/>
          <p:nvPr>
            <p:ph type="title"/>
          </p:nvPr>
        </p:nvSpPr>
        <p:spPr>
          <a:xfrm>
            <a:off x="596900" y="362930"/>
            <a:ext cx="7962900" cy="926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i="0" sz="32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8"/>
          <p:cNvSpPr txBox="1"/>
          <p:nvPr>
            <p:ph idx="1" type="body"/>
          </p:nvPr>
        </p:nvSpPr>
        <p:spPr>
          <a:xfrm>
            <a:off x="625320" y="1371978"/>
            <a:ext cx="7909080" cy="29252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erriweather Sans"/>
              <a:buChar char="-"/>
              <a:defRPr sz="2800"/>
            </a:lvl1pPr>
            <a:lvl2pPr indent="-3810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Merriweather Sans"/>
              <a:buChar char="-"/>
              <a:defRPr sz="2400"/>
            </a:lvl2pPr>
            <a:lvl3pPr indent="-355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Merriweather Sans"/>
              <a:buChar char="-"/>
              <a:defRPr sz="2000"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lt + pildiallkiri">
  <p:cSld name="pilt + pildiallkiri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6"/>
          <p:cNvSpPr/>
          <p:nvPr>
            <p:ph idx="2" type="pic"/>
          </p:nvPr>
        </p:nvSpPr>
        <p:spPr>
          <a:xfrm>
            <a:off x="381000" y="257175"/>
            <a:ext cx="8356600" cy="4010025"/>
          </a:xfrm>
          <a:prstGeom prst="rect">
            <a:avLst/>
          </a:prstGeom>
          <a:noFill/>
          <a:ln>
            <a:noFill/>
          </a:ln>
        </p:spPr>
      </p:sp>
      <p:sp>
        <p:nvSpPr>
          <p:cNvPr id="95" name="Google Shape;95;p36"/>
          <p:cNvSpPr txBox="1"/>
          <p:nvPr>
            <p:ph idx="1" type="body"/>
          </p:nvPr>
        </p:nvSpPr>
        <p:spPr>
          <a:xfrm>
            <a:off x="2755900" y="4419600"/>
            <a:ext cx="5969000" cy="4256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ealkiri 01">
  <p:cSld name="pealkiri 01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7"/>
          <p:cNvSpPr txBox="1"/>
          <p:nvPr>
            <p:ph type="title"/>
          </p:nvPr>
        </p:nvSpPr>
        <p:spPr>
          <a:xfrm>
            <a:off x="393700" y="471140"/>
            <a:ext cx="8356600" cy="14058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5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ealkiri 02">
  <p:cSld name="pealkiri 02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8"/>
          <p:cNvSpPr txBox="1"/>
          <p:nvPr>
            <p:ph type="title"/>
          </p:nvPr>
        </p:nvSpPr>
        <p:spPr>
          <a:xfrm>
            <a:off x="375566" y="334356"/>
            <a:ext cx="8363190" cy="850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i="0" sz="32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ühi">
  <p:cSld name="tühi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lt">
  <p:cSld name="pilt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0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1"/>
          <p:cNvSpPr/>
          <p:nvPr>
            <p:ph idx="2" type="pic"/>
          </p:nvPr>
        </p:nvSpPr>
        <p:spPr>
          <a:xfrm>
            <a:off x="985545" y="977548"/>
            <a:ext cx="1044000" cy="1044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05" name="Google Shape;105;p41"/>
          <p:cNvSpPr/>
          <p:nvPr>
            <p:ph idx="3" type="pic"/>
          </p:nvPr>
        </p:nvSpPr>
        <p:spPr>
          <a:xfrm>
            <a:off x="3474745" y="977548"/>
            <a:ext cx="1044000" cy="1044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06" name="Google Shape;106;p41"/>
          <p:cNvSpPr/>
          <p:nvPr>
            <p:ph idx="4" type="pic"/>
          </p:nvPr>
        </p:nvSpPr>
        <p:spPr>
          <a:xfrm>
            <a:off x="5887745" y="977548"/>
            <a:ext cx="1044000" cy="1044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07" name="Google Shape;107;p41"/>
          <p:cNvSpPr/>
          <p:nvPr>
            <p:ph idx="5" type="pic"/>
          </p:nvPr>
        </p:nvSpPr>
        <p:spPr>
          <a:xfrm>
            <a:off x="6891045" y="2806348"/>
            <a:ext cx="1044000" cy="1044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08" name="Google Shape;108;p41"/>
          <p:cNvSpPr/>
          <p:nvPr>
            <p:ph idx="6" type="pic"/>
          </p:nvPr>
        </p:nvSpPr>
        <p:spPr>
          <a:xfrm>
            <a:off x="4414545" y="2806348"/>
            <a:ext cx="1044000" cy="1044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09" name="Google Shape;109;p41"/>
          <p:cNvSpPr/>
          <p:nvPr>
            <p:ph idx="7" type="pic"/>
          </p:nvPr>
        </p:nvSpPr>
        <p:spPr>
          <a:xfrm>
            <a:off x="1963445" y="2806348"/>
            <a:ext cx="1044000" cy="1044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10" name="Google Shape;110;p41"/>
          <p:cNvSpPr txBox="1"/>
          <p:nvPr>
            <p:ph idx="1" type="body"/>
          </p:nvPr>
        </p:nvSpPr>
        <p:spPr>
          <a:xfrm>
            <a:off x="787400" y="2093029"/>
            <a:ext cx="1498600" cy="666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None/>
              <a:defRPr sz="17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1" name="Google Shape;111;p41"/>
          <p:cNvSpPr txBox="1"/>
          <p:nvPr>
            <p:ph idx="8" type="body"/>
          </p:nvPr>
        </p:nvSpPr>
        <p:spPr>
          <a:xfrm>
            <a:off x="3251200" y="2093029"/>
            <a:ext cx="1498600" cy="666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None/>
              <a:defRPr sz="17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2" name="Google Shape;112;p41"/>
          <p:cNvSpPr txBox="1"/>
          <p:nvPr>
            <p:ph idx="9" type="body"/>
          </p:nvPr>
        </p:nvSpPr>
        <p:spPr>
          <a:xfrm>
            <a:off x="5676900" y="2093029"/>
            <a:ext cx="1498600" cy="666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None/>
              <a:defRPr sz="17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3" name="Google Shape;113;p41"/>
          <p:cNvSpPr txBox="1"/>
          <p:nvPr>
            <p:ph idx="13" type="body"/>
          </p:nvPr>
        </p:nvSpPr>
        <p:spPr>
          <a:xfrm>
            <a:off x="6680200" y="3921829"/>
            <a:ext cx="1498600" cy="666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None/>
              <a:defRPr sz="17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4" name="Google Shape;114;p41"/>
          <p:cNvSpPr txBox="1"/>
          <p:nvPr>
            <p:ph idx="14" type="body"/>
          </p:nvPr>
        </p:nvSpPr>
        <p:spPr>
          <a:xfrm>
            <a:off x="4203700" y="3921829"/>
            <a:ext cx="1498600" cy="666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None/>
              <a:defRPr sz="17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5" name="Google Shape;115;p41"/>
          <p:cNvSpPr txBox="1"/>
          <p:nvPr>
            <p:ph idx="15" type="body"/>
          </p:nvPr>
        </p:nvSpPr>
        <p:spPr>
          <a:xfrm>
            <a:off x="1752600" y="3921829"/>
            <a:ext cx="1498600" cy="666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None/>
              <a:defRPr sz="17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6" name="Google Shape;116;p41"/>
          <p:cNvSpPr txBox="1"/>
          <p:nvPr>
            <p:ph type="title"/>
          </p:nvPr>
        </p:nvSpPr>
        <p:spPr>
          <a:xfrm>
            <a:off x="375566" y="334356"/>
            <a:ext cx="8363190" cy="850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i="0" sz="32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Esislaid (must)">
  <p:cSld name="1_Esislaid (must)">
    <p:bg>
      <p:bgPr>
        <a:solidFill>
          <a:schemeClr val="dk1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3"/>
          <p:cNvSpPr/>
          <p:nvPr/>
        </p:nvSpPr>
        <p:spPr>
          <a:xfrm>
            <a:off x="6884001" y="2736273"/>
            <a:ext cx="1802765" cy="113145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descr="TLY-est-v.png" id="123" name="Google Shape;123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915414" y="4119184"/>
            <a:ext cx="1724101" cy="3512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LY-est-v.png" id="124" name="Google Shape;124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94770" y="4486751"/>
            <a:ext cx="1896511" cy="386399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43"/>
          <p:cNvSpPr/>
          <p:nvPr/>
        </p:nvSpPr>
        <p:spPr>
          <a:xfrm>
            <a:off x="0" y="4318000"/>
            <a:ext cx="3263900" cy="825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126" name="Google Shape;126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58782" y="2899389"/>
            <a:ext cx="1453202" cy="84100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7" name="Google Shape;127;p43"/>
          <p:cNvCxnSpPr/>
          <p:nvPr/>
        </p:nvCxnSpPr>
        <p:spPr>
          <a:xfrm flipH="1">
            <a:off x="5676901" y="609600"/>
            <a:ext cx="800099" cy="3888589"/>
          </a:xfrm>
          <a:prstGeom prst="straightConnector1">
            <a:avLst/>
          </a:prstGeom>
          <a:noFill/>
          <a:ln cap="flat" cmpd="sng" w="444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8" name="Google Shape;128;p43"/>
          <p:cNvSpPr txBox="1"/>
          <p:nvPr>
            <p:ph type="title"/>
          </p:nvPr>
        </p:nvSpPr>
        <p:spPr>
          <a:xfrm>
            <a:off x="628203" y="625298"/>
            <a:ext cx="4781997" cy="384515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 New Roman"/>
              <a:buNone/>
              <a:defRPr i="0" sz="36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29" name="Google Shape;129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30475" y="715291"/>
            <a:ext cx="1802765" cy="1789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es (must)">
  <p:cSld name="tees (must)">
    <p:bg>
      <p:bgPr>
        <a:solidFill>
          <a:schemeClr val="dk1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4"/>
          <p:cNvSpPr txBox="1"/>
          <p:nvPr>
            <p:ph type="title"/>
          </p:nvPr>
        </p:nvSpPr>
        <p:spPr>
          <a:xfrm>
            <a:off x="2472940" y="1251730"/>
            <a:ext cx="5928560" cy="21105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54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300"/>
              <a:buFont typeface="Times New Roman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2" name="Google Shape;132;p44"/>
          <p:cNvCxnSpPr/>
          <p:nvPr/>
        </p:nvCxnSpPr>
        <p:spPr>
          <a:xfrm flipH="1">
            <a:off x="1130535" y="1043157"/>
            <a:ext cx="445675" cy="2356596"/>
          </a:xfrm>
          <a:prstGeom prst="straightConnector1">
            <a:avLst/>
          </a:prstGeom>
          <a:noFill/>
          <a:ln cap="flat" cmpd="sng" w="57150">
            <a:solidFill>
              <a:srgbClr val="D0043C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es + selgitus 01 (must)">
  <p:cSld name="tees + selgitus 01 (must)">
    <p:bg>
      <p:bgPr>
        <a:solidFill>
          <a:schemeClr val="dk1"/>
        </a:soli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5"/>
          <p:cNvSpPr txBox="1"/>
          <p:nvPr>
            <p:ph type="title"/>
          </p:nvPr>
        </p:nvSpPr>
        <p:spPr>
          <a:xfrm>
            <a:off x="2472940" y="1251731"/>
            <a:ext cx="5928560" cy="9941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54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300"/>
              <a:buFont typeface="Times New Roman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45"/>
          <p:cNvSpPr txBox="1"/>
          <p:nvPr>
            <p:ph idx="1" type="body"/>
          </p:nvPr>
        </p:nvSpPr>
        <p:spPr>
          <a:xfrm>
            <a:off x="2472940" y="2386564"/>
            <a:ext cx="5928562" cy="12994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Merriweather Sans"/>
              <a:buChar char="-"/>
              <a:defRPr sz="2800">
                <a:solidFill>
                  <a:srgbClr val="FFFFFF"/>
                </a:solidFill>
              </a:defRPr>
            </a:lvl1pPr>
            <a:lvl2pPr indent="-3810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400"/>
              <a:buChar char="-"/>
              <a:defRPr sz="2400">
                <a:solidFill>
                  <a:srgbClr val="FFFFFF"/>
                </a:solidFill>
              </a:defRPr>
            </a:lvl2pPr>
            <a:lvl3pPr indent="-355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Char char="-"/>
              <a:defRPr sz="2000">
                <a:solidFill>
                  <a:srgbClr val="FFFFFF"/>
                </a:solidFill>
              </a:defRPr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136" name="Google Shape;136;p45"/>
          <p:cNvCxnSpPr/>
          <p:nvPr/>
        </p:nvCxnSpPr>
        <p:spPr>
          <a:xfrm flipH="1">
            <a:off x="1130535" y="1043157"/>
            <a:ext cx="445675" cy="2356596"/>
          </a:xfrm>
          <a:prstGeom prst="straightConnector1">
            <a:avLst/>
          </a:prstGeom>
          <a:noFill/>
          <a:ln cap="flat" cmpd="sng" w="57150">
            <a:solidFill>
              <a:srgbClr val="D0043C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es + selgitus 02 (must)">
  <p:cSld name="tees + selgitus 02 (must)">
    <p:bg>
      <p:bgPr>
        <a:solidFill>
          <a:schemeClr val="dk1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6"/>
          <p:cNvSpPr txBox="1"/>
          <p:nvPr>
            <p:ph type="title"/>
          </p:nvPr>
        </p:nvSpPr>
        <p:spPr>
          <a:xfrm>
            <a:off x="2469826" y="1249391"/>
            <a:ext cx="5931674" cy="9941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imes New Roman"/>
              <a:buNone/>
              <a:defRPr i="0" sz="36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46"/>
          <p:cNvSpPr txBox="1"/>
          <p:nvPr>
            <p:ph idx="1" type="body"/>
          </p:nvPr>
        </p:nvSpPr>
        <p:spPr>
          <a:xfrm>
            <a:off x="2472940" y="2386564"/>
            <a:ext cx="5928562" cy="12994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Merriweather Sans"/>
              <a:buChar char="-"/>
              <a:defRPr sz="2800">
                <a:solidFill>
                  <a:srgbClr val="FFFFFF"/>
                </a:solidFill>
              </a:defRPr>
            </a:lvl1pPr>
            <a:lvl2pPr indent="-3810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400"/>
              <a:buChar char="-"/>
              <a:defRPr sz="2400">
                <a:solidFill>
                  <a:srgbClr val="FFFFFF"/>
                </a:solidFill>
              </a:defRPr>
            </a:lvl2pPr>
            <a:lvl3pPr indent="-355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Char char="-"/>
              <a:defRPr sz="2000">
                <a:solidFill>
                  <a:srgbClr val="FFFFFF"/>
                </a:solidFill>
              </a:defRPr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140" name="Google Shape;140;p46"/>
          <p:cNvCxnSpPr/>
          <p:nvPr/>
        </p:nvCxnSpPr>
        <p:spPr>
          <a:xfrm flipH="1">
            <a:off x="1130535" y="1043157"/>
            <a:ext cx="445675" cy="2356596"/>
          </a:xfrm>
          <a:prstGeom prst="straightConnector1">
            <a:avLst/>
          </a:prstGeom>
          <a:noFill/>
          <a:ln cap="flat" cmpd="sng" w="57150">
            <a:solidFill>
              <a:srgbClr val="D0043C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es 01 (valge)">
  <p:cSld name="tees 01 (valge)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9"/>
          <p:cNvSpPr txBox="1"/>
          <p:nvPr>
            <p:ph type="title"/>
          </p:nvPr>
        </p:nvSpPr>
        <p:spPr>
          <a:xfrm>
            <a:off x="2472940" y="1421060"/>
            <a:ext cx="5928560" cy="21105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5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Times New Roman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26" name="Google Shape;26;p19"/>
          <p:cNvCxnSpPr/>
          <p:nvPr/>
        </p:nvCxnSpPr>
        <p:spPr>
          <a:xfrm flipH="1">
            <a:off x="1130535" y="1212487"/>
            <a:ext cx="445675" cy="2356596"/>
          </a:xfrm>
          <a:prstGeom prst="straightConnector1">
            <a:avLst/>
          </a:prstGeom>
          <a:noFill/>
          <a:ln cap="flat" cmpd="sng" w="57150">
            <a:solidFill>
              <a:srgbClr val="D0043C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ealkiri 01 (must)">
  <p:cSld name="pealkiri 01 (must)">
    <p:bg>
      <p:bgPr>
        <a:solidFill>
          <a:schemeClr val="dk1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47"/>
          <p:cNvSpPr txBox="1"/>
          <p:nvPr>
            <p:ph type="title"/>
          </p:nvPr>
        </p:nvSpPr>
        <p:spPr>
          <a:xfrm>
            <a:off x="330200" y="470498"/>
            <a:ext cx="8470900" cy="13930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54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300"/>
              <a:buFont typeface="Times New Roman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ealkiri 02 (must)">
  <p:cSld name="pealkiri 02 (must)">
    <p:bg>
      <p:bgPr>
        <a:solidFill>
          <a:schemeClr val="dk1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48"/>
          <p:cNvSpPr txBox="1"/>
          <p:nvPr>
            <p:ph type="title"/>
          </p:nvPr>
        </p:nvSpPr>
        <p:spPr>
          <a:xfrm>
            <a:off x="375566" y="334356"/>
            <a:ext cx="8363190" cy="850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None/>
              <a:defRPr i="0" sz="3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ur ringpilt + pealkiri + sisu">
  <p:cSld name="suur ringpilt + pealkiri + sisu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0"/>
          <p:cNvSpPr txBox="1"/>
          <p:nvPr>
            <p:ph idx="1" type="body"/>
          </p:nvPr>
        </p:nvSpPr>
        <p:spPr>
          <a:xfrm>
            <a:off x="477330" y="2563565"/>
            <a:ext cx="3466560" cy="12994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Merriweather Sans"/>
              <a:buChar char="-"/>
              <a:defRPr sz="2400"/>
            </a:lvl1pPr>
            <a:lvl2pPr indent="-355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Char char="-"/>
              <a:defRPr sz="2000"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 sz="1800"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p20"/>
          <p:cNvSpPr/>
          <p:nvPr>
            <p:ph idx="2" type="pic"/>
          </p:nvPr>
        </p:nvSpPr>
        <p:spPr>
          <a:xfrm>
            <a:off x="4671398" y="-668680"/>
            <a:ext cx="6732000" cy="6732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0" name="Google Shape;30;p20"/>
          <p:cNvSpPr txBox="1"/>
          <p:nvPr>
            <p:ph type="title"/>
          </p:nvPr>
        </p:nvSpPr>
        <p:spPr>
          <a:xfrm>
            <a:off x="470288" y="1009630"/>
            <a:ext cx="3452119" cy="14268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 i="0" sz="28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es 02 (valge)">
  <p:cSld name="tees 02 (valge)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1"/>
          <p:cNvSpPr txBox="1"/>
          <p:nvPr>
            <p:ph type="title"/>
          </p:nvPr>
        </p:nvSpPr>
        <p:spPr>
          <a:xfrm>
            <a:off x="2469826" y="1418720"/>
            <a:ext cx="5944374" cy="20272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  <a:defRPr i="0" sz="36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33" name="Google Shape;33;p21"/>
          <p:cNvCxnSpPr/>
          <p:nvPr/>
        </p:nvCxnSpPr>
        <p:spPr>
          <a:xfrm flipH="1">
            <a:off x="1130535" y="1212487"/>
            <a:ext cx="445675" cy="2356596"/>
          </a:xfrm>
          <a:prstGeom prst="straightConnector1">
            <a:avLst/>
          </a:prstGeom>
          <a:noFill/>
          <a:ln cap="flat" cmpd="sng" w="57150">
            <a:solidFill>
              <a:srgbClr val="D0043C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es selgitusega 01 (valge)" type="obj">
  <p:cSld name="OBJEC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2"/>
          <p:cNvSpPr txBox="1"/>
          <p:nvPr>
            <p:ph type="title"/>
          </p:nvPr>
        </p:nvSpPr>
        <p:spPr>
          <a:xfrm>
            <a:off x="2472940" y="1421061"/>
            <a:ext cx="592856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5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2"/>
          <p:cNvSpPr txBox="1"/>
          <p:nvPr>
            <p:ph idx="1" type="body"/>
          </p:nvPr>
        </p:nvSpPr>
        <p:spPr>
          <a:xfrm>
            <a:off x="2472940" y="2555894"/>
            <a:ext cx="5928562" cy="12994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erriweather Sans"/>
              <a:buChar char="-"/>
              <a:defRPr sz="2800"/>
            </a:lvl1pPr>
            <a:lvl2pPr indent="-3810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400"/>
              <a:buChar char="-"/>
              <a:defRPr sz="2400"/>
            </a:lvl2pPr>
            <a:lvl3pPr indent="-355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Char char="-"/>
              <a:defRPr sz="2000"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37" name="Google Shape;37;p22"/>
          <p:cNvCxnSpPr/>
          <p:nvPr/>
        </p:nvCxnSpPr>
        <p:spPr>
          <a:xfrm flipH="1">
            <a:off x="1130535" y="1212487"/>
            <a:ext cx="445675" cy="2356596"/>
          </a:xfrm>
          <a:prstGeom prst="straightConnector1">
            <a:avLst/>
          </a:prstGeom>
          <a:noFill/>
          <a:ln cap="flat" cmpd="sng" w="57150">
            <a:solidFill>
              <a:srgbClr val="D0043C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es selgitusega 02 (valge)">
  <p:cSld name="tees selgitusega 02 (valge)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3"/>
          <p:cNvSpPr txBox="1"/>
          <p:nvPr>
            <p:ph type="title"/>
          </p:nvPr>
        </p:nvSpPr>
        <p:spPr>
          <a:xfrm>
            <a:off x="2469826" y="1418721"/>
            <a:ext cx="5944374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  <a:defRPr i="0" sz="36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3"/>
          <p:cNvSpPr txBox="1"/>
          <p:nvPr>
            <p:ph idx="1" type="body"/>
          </p:nvPr>
        </p:nvSpPr>
        <p:spPr>
          <a:xfrm>
            <a:off x="2472940" y="2555894"/>
            <a:ext cx="5928562" cy="12994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erriweather Sans"/>
              <a:buChar char="-"/>
              <a:defRPr sz="2800"/>
            </a:lvl1pPr>
            <a:lvl2pPr indent="-3810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400"/>
              <a:buChar char="-"/>
              <a:defRPr sz="2400"/>
            </a:lvl2pPr>
            <a:lvl3pPr indent="-355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Char char="-"/>
              <a:defRPr sz="2000"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41" name="Google Shape;41;p23"/>
          <p:cNvCxnSpPr/>
          <p:nvPr/>
        </p:nvCxnSpPr>
        <p:spPr>
          <a:xfrm flipH="1">
            <a:off x="1130535" y="1212487"/>
            <a:ext cx="445675" cy="2356596"/>
          </a:xfrm>
          <a:prstGeom prst="straightConnector1">
            <a:avLst/>
          </a:prstGeom>
          <a:noFill/>
          <a:ln cap="flat" cmpd="sng" w="57150">
            <a:solidFill>
              <a:srgbClr val="D0043C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lgitus">
  <p:cSld name="selgitu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4"/>
          <p:cNvSpPr txBox="1"/>
          <p:nvPr>
            <p:ph idx="1" type="body"/>
          </p:nvPr>
        </p:nvSpPr>
        <p:spPr>
          <a:xfrm>
            <a:off x="2499021" y="1490409"/>
            <a:ext cx="5724679" cy="19195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200"/>
              <a:buFont typeface="Merriweather Sans"/>
              <a:buChar char="-"/>
              <a:defRPr sz="3200"/>
            </a:lvl1pPr>
            <a:lvl2pPr indent="-4064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00"/>
              <a:buChar char="-"/>
              <a:defRPr sz="2800"/>
            </a:lvl2pPr>
            <a:lvl3pPr indent="-3810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400"/>
              <a:buChar char="-"/>
              <a:defRPr sz="2400"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44" name="Google Shape;44;p24"/>
          <p:cNvCxnSpPr/>
          <p:nvPr/>
        </p:nvCxnSpPr>
        <p:spPr>
          <a:xfrm flipH="1">
            <a:off x="1130535" y="1195554"/>
            <a:ext cx="445675" cy="2356596"/>
          </a:xfrm>
          <a:prstGeom prst="straightConnector1">
            <a:avLst/>
          </a:prstGeom>
          <a:noFill/>
          <a:ln cap="flat" cmpd="sng" w="57150">
            <a:solidFill>
              <a:srgbClr val="D0043C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utt pealkirjaga 01">
  <p:cSld name="jutt pealkirjaga 01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5"/>
          <p:cNvSpPr txBox="1"/>
          <p:nvPr>
            <p:ph type="title"/>
          </p:nvPr>
        </p:nvSpPr>
        <p:spPr>
          <a:xfrm>
            <a:off x="628650" y="464083"/>
            <a:ext cx="7886700" cy="1264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5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5"/>
          <p:cNvSpPr txBox="1"/>
          <p:nvPr>
            <p:ph idx="1" type="body"/>
          </p:nvPr>
        </p:nvSpPr>
        <p:spPr>
          <a:xfrm>
            <a:off x="625320" y="1820334"/>
            <a:ext cx="7909080" cy="24768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erriweather Sans"/>
              <a:buChar char="-"/>
              <a:defRPr sz="2800"/>
            </a:lvl1pPr>
            <a:lvl2pPr indent="-3810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Merriweather Sans"/>
              <a:buChar char="-"/>
              <a:defRPr sz="2400"/>
            </a:lvl2pPr>
            <a:lvl3pPr indent="-355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Merriweather Sans"/>
              <a:buChar char="-"/>
              <a:defRPr sz="2000"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22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26" Type="http://schemas.openxmlformats.org/officeDocument/2006/relationships/slideLayout" Target="../slideLayouts/slideLayout25.xml"/><Relationship Id="rId25" Type="http://schemas.openxmlformats.org/officeDocument/2006/relationships/slideLayout" Target="../slideLayouts/slideLayout24.xml"/><Relationship Id="rId27" Type="http://schemas.openxmlformats.org/officeDocument/2006/relationships/theme" Target="../theme/theme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17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/>
          <p:nvPr>
            <p:ph idx="1" type="body"/>
          </p:nvPr>
        </p:nvSpPr>
        <p:spPr>
          <a:xfrm>
            <a:off x="628650" y="1806221"/>
            <a:ext cx="7886700" cy="28265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Char char="-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4925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900"/>
              <a:buFont typeface="Merriweather Sans"/>
              <a:buChar char="-"/>
              <a:defRPr b="0" i="0" sz="1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429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3655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700"/>
              <a:buFont typeface="Merriweather Sans"/>
              <a:buChar char="-"/>
              <a:defRPr b="0" i="0" sz="1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429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/>
        </p:txBody>
      </p:sp>
      <p:sp>
        <p:nvSpPr>
          <p:cNvPr id="11" name="Google Shape;11;p16"/>
          <p:cNvSpPr txBox="1"/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5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Times New Roman"/>
              <a:buNone/>
              <a:defRPr b="0" i="1" sz="6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TLY-est.png" id="12" name="Google Shape;12;p1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400050" y="4483721"/>
            <a:ext cx="1896511" cy="390342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</p:sldLayoutIdLst>
  <p:transition>
    <p:fad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2"/>
          <p:cNvSpPr txBox="1"/>
          <p:nvPr>
            <p:ph idx="1" type="body"/>
          </p:nvPr>
        </p:nvSpPr>
        <p:spPr>
          <a:xfrm>
            <a:off x="628650" y="1806221"/>
            <a:ext cx="7886700" cy="28265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erriweather Sans"/>
              <a:buChar char="-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4925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Merriweather Sans"/>
              <a:buChar char="-"/>
              <a:defRPr b="0" i="0" sz="19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429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erriweather Sans"/>
              <a:buChar char="-"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3655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Merriweather Sans"/>
              <a:buChar char="-"/>
              <a:defRPr b="0" i="0" sz="17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429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erriweather Sans"/>
              <a:buChar char="-"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/>
        </p:txBody>
      </p:sp>
      <p:sp>
        <p:nvSpPr>
          <p:cNvPr id="119" name="Google Shape;119;p42"/>
          <p:cNvSpPr txBox="1"/>
          <p:nvPr>
            <p:ph type="title"/>
          </p:nvPr>
        </p:nvSpPr>
        <p:spPr>
          <a:xfrm>
            <a:off x="628650" y="552381"/>
            <a:ext cx="7886700" cy="12050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54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300"/>
              <a:buFont typeface="Times New Roman"/>
              <a:buNone/>
              <a:defRPr b="0" i="1" sz="63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TLY-est-v.png" id="120" name="Google Shape;120;p4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394770" y="4486751"/>
            <a:ext cx="1896511" cy="386399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</p:sldLayoutIdLst>
  <p:transition>
    <p:fad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Relationship Id="rId4" Type="http://schemas.openxmlformats.org/officeDocument/2006/relationships/image" Target="../media/image16.png"/><Relationship Id="rId5" Type="http://schemas.openxmlformats.org/officeDocument/2006/relationships/image" Target="../media/image7.png"/><Relationship Id="rId6" Type="http://schemas.openxmlformats.org/officeDocument/2006/relationships/image" Target="../media/image6.png"/><Relationship Id="rId7" Type="http://schemas.openxmlformats.org/officeDocument/2006/relationships/image" Target="../media/image15.png"/><Relationship Id="rId8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"/>
          <p:cNvSpPr/>
          <p:nvPr/>
        </p:nvSpPr>
        <p:spPr>
          <a:xfrm>
            <a:off x="-97750" y="1472275"/>
            <a:ext cx="5542200" cy="31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1" lang="en-US" sz="8000" u="none" cap="none" strike="noStrike">
                <a:solidFill>
                  <a:srgbClr val="EC008B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ELU</a:t>
            </a:r>
            <a:endParaRPr b="0" i="1" sz="8000" u="none" cap="none" strike="noStrike">
              <a:solidFill>
                <a:srgbClr val="EC008B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  <a:p>
            <a:pPr indent="0" lvl="0" marL="0" marR="0" rtl="0" algn="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8000" u="none" cap="none" strike="noStrike">
                <a:solidFill>
                  <a:srgbClr val="EC008B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         </a:t>
            </a:r>
            <a:endParaRPr b="0" i="1" sz="8000" u="none" cap="none" strike="noStrike">
              <a:solidFill>
                <a:srgbClr val="EC008B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  <a:p>
            <a:pPr indent="0" lvl="0" marL="0" marR="0" rtl="0" algn="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7500" u="none" cap="none" strike="noStrike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TLÜ Liikumiskuu 2023</a:t>
            </a:r>
            <a:endParaRPr b="0" i="1" sz="9500" u="none" cap="none" strike="noStrike">
              <a:solidFill>
                <a:srgbClr val="EC008B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0"/>
          <p:cNvSpPr txBox="1"/>
          <p:nvPr>
            <p:ph idx="1" type="body"/>
          </p:nvPr>
        </p:nvSpPr>
        <p:spPr>
          <a:xfrm>
            <a:off x="477330" y="993675"/>
            <a:ext cx="8189340" cy="12994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Char char="-"/>
            </a:pPr>
            <a:r>
              <a:rPr lang="en-US" sz="22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67% inimestest sooviks tegeleda liikumisharjumustega rohkem kui kui praegu (Turu-uuringute AS 2020).</a:t>
            </a:r>
            <a:endParaRPr/>
          </a:p>
          <a:p>
            <a:pPr indent="-3429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Char char="-"/>
            </a:pPr>
            <a:r>
              <a:rPr lang="en-US" sz="22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Kuu ajalise järjepideva liikumisega võivad juba välja kujuneda liikumisharjumused.</a:t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429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24285D"/>
              </a:buClr>
              <a:buSzPts val="2200"/>
              <a:buFont typeface="Barlow Condensed"/>
              <a:buChar char="-"/>
            </a:pPr>
            <a:r>
              <a:rPr lang="en-US" sz="22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Vaimne väsimus ja tähelepanuvõime taastub looduses aega veetes või loodust vaadates (Kaplan, 1989).</a:t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429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24285D"/>
              </a:buClr>
              <a:buSzPts val="2200"/>
              <a:buFont typeface="Barlow Condensed"/>
              <a:buChar char="-"/>
            </a:pPr>
            <a:r>
              <a:rPr lang="en-US" sz="22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Looduslikud keskkonnad maandavad stressi kõige paremini (Ulrich, 1991).</a:t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2032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Merriweather Sans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2032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Merriweather Sans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224" name="Google Shape;224;p10"/>
          <p:cNvSpPr txBox="1"/>
          <p:nvPr>
            <p:ph type="title"/>
          </p:nvPr>
        </p:nvSpPr>
        <p:spPr>
          <a:xfrm>
            <a:off x="477330" y="39594"/>
            <a:ext cx="4462418" cy="9540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8B"/>
              </a:buClr>
              <a:buSzPts val="4000"/>
              <a:buFont typeface="Barlow Condensed ExtraLight"/>
              <a:buNone/>
            </a:pPr>
            <a:r>
              <a:rPr i="1" lang="en-US" sz="4500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TEADUSPÕHISUS</a:t>
            </a:r>
            <a:endParaRPr i="1" sz="4500">
              <a:solidFill>
                <a:srgbClr val="EC008B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1"/>
          <p:cNvSpPr txBox="1"/>
          <p:nvPr>
            <p:ph type="title"/>
          </p:nvPr>
        </p:nvSpPr>
        <p:spPr>
          <a:xfrm>
            <a:off x="1871899" y="1855077"/>
            <a:ext cx="5928560" cy="11583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8B"/>
              </a:buClr>
              <a:buSzPts val="4000"/>
              <a:buFont typeface="Barlow Condensed ExtraLight"/>
              <a:buNone/>
            </a:pPr>
            <a:r>
              <a:rPr lang="en-US" sz="6000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PROJEKTI TULEMUSED</a:t>
            </a:r>
            <a:endParaRPr sz="6000">
              <a:solidFill>
                <a:srgbClr val="EC008B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2"/>
          <p:cNvSpPr txBox="1"/>
          <p:nvPr>
            <p:ph idx="1" type="body"/>
          </p:nvPr>
        </p:nvSpPr>
        <p:spPr>
          <a:xfrm>
            <a:off x="477330" y="1192458"/>
            <a:ext cx="4265799" cy="12994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Char char="-"/>
            </a:pPr>
            <a:r>
              <a:rPr lang="en-US" sz="22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112 729 042 sammu ja 82 667, 09 km</a:t>
            </a:r>
            <a:endParaRPr/>
          </a:p>
          <a:p>
            <a:pPr indent="-3429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Char char="-"/>
            </a:pPr>
            <a:r>
              <a:rPr lang="en-US" sz="22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Projektis osales 424 inimest, kõige aktiivsem instituut HTI</a:t>
            </a:r>
            <a:endParaRPr/>
          </a:p>
          <a:p>
            <a:pPr indent="-3429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Char char="-"/>
            </a:pPr>
            <a:r>
              <a:rPr lang="en-US" sz="22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Kõige aktiivsem osaleja läbis 691 km</a:t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2032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2032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Merriweather Sans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2032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Merriweather Sans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236" name="Google Shape;236;p12"/>
          <p:cNvSpPr txBox="1"/>
          <p:nvPr>
            <p:ph type="title"/>
          </p:nvPr>
        </p:nvSpPr>
        <p:spPr>
          <a:xfrm>
            <a:off x="477330" y="39594"/>
            <a:ext cx="4462418" cy="9540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8B"/>
              </a:buClr>
              <a:buSzPts val="4000"/>
              <a:buFont typeface="Barlow Condensed ExtraLight"/>
              <a:buNone/>
            </a:pPr>
            <a:r>
              <a:rPr i="1" lang="en-US" sz="4500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TULEMUSED</a:t>
            </a:r>
            <a:endParaRPr i="1" sz="4500">
              <a:solidFill>
                <a:srgbClr val="EC008B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</p:txBody>
      </p:sp>
      <p:pic>
        <p:nvPicPr>
          <p:cNvPr id="237" name="Google Shape;237;p12"/>
          <p:cNvPicPr preferRelativeResize="0"/>
          <p:nvPr/>
        </p:nvPicPr>
        <p:blipFill rotWithShape="1">
          <a:blip r:embed="rId3">
            <a:alphaModFix/>
          </a:blip>
          <a:srcRect b="0" l="9539" r="22659" t="0"/>
          <a:stretch/>
        </p:blipFill>
        <p:spPr>
          <a:xfrm rot="-5400000">
            <a:off x="4530375" y="-166800"/>
            <a:ext cx="5193600" cy="5477100"/>
          </a:xfrm>
          <a:prstGeom prst="flowChartConnector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3"/>
          <p:cNvSpPr txBox="1"/>
          <p:nvPr>
            <p:ph type="title"/>
          </p:nvPr>
        </p:nvSpPr>
        <p:spPr>
          <a:xfrm>
            <a:off x="1871899" y="1855077"/>
            <a:ext cx="5928560" cy="11583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8B"/>
              </a:buClr>
              <a:buSzPts val="4000"/>
              <a:buFont typeface="Barlow Condensed ExtraLight"/>
              <a:buNone/>
            </a:pPr>
            <a:r>
              <a:rPr lang="en-US" sz="6000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JÄRELDUSED</a:t>
            </a:r>
            <a:endParaRPr sz="6000">
              <a:solidFill>
                <a:srgbClr val="EC008B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4"/>
          <p:cNvSpPr txBox="1"/>
          <p:nvPr>
            <p:ph idx="1" type="body"/>
          </p:nvPr>
        </p:nvSpPr>
        <p:spPr>
          <a:xfrm>
            <a:off x="477329" y="993675"/>
            <a:ext cx="4214245" cy="12994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Char char="-"/>
            </a:pPr>
            <a:r>
              <a:rPr lang="en-US" sz="22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Kõige paremini jõuab info kohale läbi infokirjade</a:t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429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24285D"/>
              </a:buClr>
              <a:buSzPts val="2200"/>
              <a:buFont typeface="Barlow Condensed"/>
              <a:buChar char="-"/>
            </a:pPr>
            <a:r>
              <a:rPr lang="en-US" sz="22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Auhinnad ja konkurents on hea motivaator, sisemine motivatsioon tekkis hiljem</a:t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429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24285D"/>
              </a:buClr>
              <a:buSzPts val="2200"/>
              <a:buFont typeface="Barlow Condensed"/>
              <a:buChar char="-"/>
            </a:pPr>
            <a:r>
              <a:rPr lang="en-US" sz="22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65,2% polnud varasematest Liikumiskuudest osa võtnud</a:t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2032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Merriweather Sans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2032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Merriweather Sans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249" name="Google Shape;249;p14"/>
          <p:cNvSpPr txBox="1"/>
          <p:nvPr>
            <p:ph type="title"/>
          </p:nvPr>
        </p:nvSpPr>
        <p:spPr>
          <a:xfrm>
            <a:off x="477330" y="39594"/>
            <a:ext cx="4462418" cy="9540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8B"/>
              </a:buClr>
              <a:buSzPts val="4000"/>
              <a:buFont typeface="Barlow Condensed ExtraLight"/>
              <a:buNone/>
            </a:pPr>
            <a:r>
              <a:rPr i="1" lang="en-US" sz="4500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Küsimustiku tulemused</a:t>
            </a:r>
            <a:endParaRPr i="1" sz="4500">
              <a:solidFill>
                <a:srgbClr val="EC008B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</p:txBody>
      </p:sp>
      <p:pic>
        <p:nvPicPr>
          <p:cNvPr id="250" name="Google Shape;250;p14"/>
          <p:cNvPicPr preferRelativeResize="0"/>
          <p:nvPr/>
        </p:nvPicPr>
        <p:blipFill rotWithShape="1">
          <a:blip r:embed="rId3">
            <a:alphaModFix amt="30000"/>
          </a:blip>
          <a:srcRect b="3402" l="0" r="0" t="3392"/>
          <a:stretch/>
        </p:blipFill>
        <p:spPr>
          <a:xfrm rot="299646">
            <a:off x="4260133" y="-438629"/>
            <a:ext cx="6020456" cy="5875958"/>
          </a:xfrm>
          <a:prstGeom prst="flowChartConnector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5"/>
          <p:cNvSpPr/>
          <p:nvPr/>
        </p:nvSpPr>
        <p:spPr>
          <a:xfrm>
            <a:off x="763501" y="1341475"/>
            <a:ext cx="4306500" cy="31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b="0" i="1" lang="en-US" sz="5000" u="none" cap="none" strike="noStrike">
                <a:solidFill>
                  <a:srgbClr val="EC008B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     </a:t>
            </a:r>
            <a:endParaRPr b="0" i="1" sz="8000" u="none" cap="none" strike="noStrike">
              <a:solidFill>
                <a:srgbClr val="EC008B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  <a:p>
            <a:pPr indent="0" lvl="0" marL="0" marR="0" rtl="0" algn="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1" lang="en-US" sz="8000" u="none" cap="none" strike="noStrike">
                <a:solidFill>
                  <a:srgbClr val="EC008B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      </a:t>
            </a:r>
            <a:r>
              <a:rPr b="0" i="1" lang="en-US" sz="8000" u="none" cap="none" strike="noStrike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TÄNAME KUULAMAST</a:t>
            </a:r>
            <a:endParaRPr b="0" i="1" sz="8000" u="none" cap="none" strike="noStrike">
              <a:solidFill>
                <a:srgbClr val="EC008B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  <a:p>
            <a:pPr indent="0" lvl="0" marL="0" marR="0" rtl="0" algn="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1" lang="en-US" sz="8000" u="none" cap="none" strike="noStrike">
                <a:solidFill>
                  <a:srgbClr val="EC008B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         </a:t>
            </a:r>
            <a:endParaRPr b="0" i="1" sz="8000" u="none" cap="none" strike="noStrike">
              <a:solidFill>
                <a:srgbClr val="EC008B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"/>
          <p:cNvSpPr txBox="1"/>
          <p:nvPr>
            <p:ph type="title"/>
          </p:nvPr>
        </p:nvSpPr>
        <p:spPr>
          <a:xfrm>
            <a:off x="334141" y="215699"/>
            <a:ext cx="7962900" cy="9261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8B"/>
              </a:buClr>
              <a:buSzPts val="4000"/>
              <a:buFont typeface="Barlow Condensed ExtraLight"/>
              <a:buNone/>
            </a:pPr>
            <a:r>
              <a:rPr i="1" lang="en-US" sz="4500">
                <a:solidFill>
                  <a:srgbClr val="EC008B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TEEMAD</a:t>
            </a:r>
            <a:endParaRPr i="1" sz="4500">
              <a:solidFill>
                <a:srgbClr val="EC008B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155" name="Google Shape;155;p2"/>
          <p:cNvSpPr/>
          <p:nvPr/>
        </p:nvSpPr>
        <p:spPr>
          <a:xfrm>
            <a:off x="1626548" y="2287423"/>
            <a:ext cx="1833589" cy="3539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Esindatud erialad, juhendajad, partnerid</a:t>
            </a:r>
            <a:endParaRPr b="0" i="0" sz="1700" u="none" cap="none" strike="noStrike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156" name="Google Shape;156;p2"/>
          <p:cNvSpPr/>
          <p:nvPr/>
        </p:nvSpPr>
        <p:spPr>
          <a:xfrm>
            <a:off x="5798915" y="2300492"/>
            <a:ext cx="1982534" cy="3539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Rakendatud tegevused</a:t>
            </a:r>
            <a:endParaRPr b="0" i="0" sz="1700" u="none" cap="none" strike="noStrike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157" name="Google Shape;157;p2"/>
          <p:cNvSpPr/>
          <p:nvPr/>
        </p:nvSpPr>
        <p:spPr>
          <a:xfrm>
            <a:off x="1435421" y="3910738"/>
            <a:ext cx="2215841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Projekti teaduspõhisus ja interdistsiplinaarsus</a:t>
            </a:r>
            <a:endParaRPr b="0" i="0" sz="1700" u="none" cap="none" strike="noStrike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158" name="Google Shape;158;p2"/>
          <p:cNvSpPr/>
          <p:nvPr/>
        </p:nvSpPr>
        <p:spPr>
          <a:xfrm>
            <a:off x="3743547" y="2288304"/>
            <a:ext cx="1751482" cy="3539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Probleem, olulisus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ja eesmärk</a:t>
            </a:r>
            <a:endParaRPr b="0" i="0" sz="1700" u="none" cap="none" strike="noStrike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pic>
        <p:nvPicPr>
          <p:cNvPr id="159" name="Google Shape;159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22193" y="3030970"/>
            <a:ext cx="842298" cy="75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30379" y="1346926"/>
            <a:ext cx="942543" cy="720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1" name="Google Shape;161;p2"/>
          <p:cNvCxnSpPr/>
          <p:nvPr/>
        </p:nvCxnSpPr>
        <p:spPr>
          <a:xfrm flipH="1">
            <a:off x="3520889" y="1371266"/>
            <a:ext cx="164726" cy="659800"/>
          </a:xfrm>
          <a:prstGeom prst="straightConnector1">
            <a:avLst/>
          </a:prstGeom>
          <a:noFill/>
          <a:ln cap="flat" cmpd="sng" w="53975">
            <a:solidFill>
              <a:srgbClr val="BE1E2D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62" name="Google Shape;162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79945" y="1322539"/>
            <a:ext cx="877137" cy="75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189817" y="1167066"/>
            <a:ext cx="707052" cy="864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4" name="Google Shape;164;p2"/>
          <p:cNvCxnSpPr/>
          <p:nvPr/>
        </p:nvCxnSpPr>
        <p:spPr>
          <a:xfrm flipH="1">
            <a:off x="5604473" y="1365821"/>
            <a:ext cx="164726" cy="659800"/>
          </a:xfrm>
          <a:prstGeom prst="straightConnector1">
            <a:avLst/>
          </a:prstGeom>
          <a:noFill/>
          <a:ln cap="flat" cmpd="sng" w="53975">
            <a:solidFill>
              <a:srgbClr val="BE1E2D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65" name="Google Shape;165;p2"/>
          <p:cNvCxnSpPr/>
          <p:nvPr/>
        </p:nvCxnSpPr>
        <p:spPr>
          <a:xfrm flipH="1">
            <a:off x="7667828" y="1345332"/>
            <a:ext cx="164726" cy="659800"/>
          </a:xfrm>
          <a:prstGeom prst="straightConnector1">
            <a:avLst/>
          </a:prstGeom>
          <a:noFill/>
          <a:ln cap="flat" cmpd="sng" w="53975">
            <a:solidFill>
              <a:srgbClr val="BE1E2D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66" name="Google Shape;166;p2"/>
          <p:cNvCxnSpPr/>
          <p:nvPr/>
        </p:nvCxnSpPr>
        <p:spPr>
          <a:xfrm flipH="1">
            <a:off x="3518171" y="3176670"/>
            <a:ext cx="164726" cy="659800"/>
          </a:xfrm>
          <a:prstGeom prst="straightConnector1">
            <a:avLst/>
          </a:prstGeom>
          <a:noFill/>
          <a:ln cap="flat" cmpd="sng" w="53975">
            <a:solidFill>
              <a:srgbClr val="BE1E2D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67" name="Google Shape;167;p2"/>
          <p:cNvSpPr/>
          <p:nvPr/>
        </p:nvSpPr>
        <p:spPr>
          <a:xfrm>
            <a:off x="3651262" y="3910738"/>
            <a:ext cx="2026976" cy="6155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Projekti tulemused</a:t>
            </a:r>
            <a:endParaRPr b="0" i="0" sz="1700" u="none" cap="none" strike="noStrike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pic>
        <p:nvPicPr>
          <p:cNvPr descr="https://lh3.googleusercontent.com/6GRNvr0XC57ugURaw1plr6KpZzvLKf0I7B51Xxj3RjpFX8W7FKeMtM6hp9gL9HooSOcREv9EcuB943mobwUqA_aeuSSawZ3aisXNWAeYwGWK2ttY84p9fqKFbDdCTZMPvQRvJNU" id="168" name="Google Shape;168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315591" y="3105068"/>
            <a:ext cx="770880" cy="78018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9" name="Google Shape;169;p2"/>
          <p:cNvCxnSpPr/>
          <p:nvPr/>
        </p:nvCxnSpPr>
        <p:spPr>
          <a:xfrm flipH="1">
            <a:off x="5604473" y="3176670"/>
            <a:ext cx="164726" cy="659800"/>
          </a:xfrm>
          <a:prstGeom prst="straightConnector1">
            <a:avLst/>
          </a:prstGeom>
          <a:noFill/>
          <a:ln cap="flat" cmpd="sng" w="53975">
            <a:solidFill>
              <a:srgbClr val="BE1E2D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https://lh5.googleusercontent.com/IPLV0Xop8TqtOrsMj4uY4bc4juzDvSwMp_mS5JL-1tnM2FdNLkf9p2skoZROQr0U2DlVa2Fgkvshy3sS7S_s8QCNFpIWNBzcBPFXtQTsqIiRKF9B7yAvCRXLMBYVGQuQs9eGvQo" id="170" name="Google Shape;170;p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342943" y="3133893"/>
            <a:ext cx="996687" cy="761455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"/>
          <p:cNvSpPr/>
          <p:nvPr/>
        </p:nvSpPr>
        <p:spPr>
          <a:xfrm>
            <a:off x="5867103" y="3895348"/>
            <a:ext cx="2026976" cy="6155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Järeldused</a:t>
            </a:r>
            <a:endParaRPr b="0" i="0" sz="1700" u="none" cap="none" strike="noStrike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cxnSp>
        <p:nvCxnSpPr>
          <p:cNvPr id="172" name="Google Shape;172;p2"/>
          <p:cNvCxnSpPr/>
          <p:nvPr/>
        </p:nvCxnSpPr>
        <p:spPr>
          <a:xfrm flipH="1">
            <a:off x="7665267" y="3176670"/>
            <a:ext cx="164726" cy="659800"/>
          </a:xfrm>
          <a:prstGeom prst="straightConnector1">
            <a:avLst/>
          </a:prstGeom>
          <a:noFill/>
          <a:ln cap="flat" cmpd="sng" w="53975">
            <a:solidFill>
              <a:srgbClr val="BE1E2D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"/>
          <p:cNvSpPr txBox="1"/>
          <p:nvPr>
            <p:ph idx="4294967295" type="subTitle"/>
          </p:nvPr>
        </p:nvSpPr>
        <p:spPr>
          <a:xfrm>
            <a:off x="573612" y="176086"/>
            <a:ext cx="4781997" cy="48034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None/>
            </a:pPr>
            <a:r>
              <a:rPr b="0" i="0" lang="en-US" sz="2200" u="none" cap="none" strike="noStrike">
                <a:solidFill>
                  <a:srgbClr val="002060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Esindatud erialad: </a:t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None/>
            </a:pPr>
            <a:r>
              <a:rPr i="1" lang="en-US" sz="1100" u="none" cap="none" strike="noStrike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Sotsiaalpedagoogika ja lastekaitse</a:t>
            </a:r>
            <a:r>
              <a:rPr b="0" i="1" lang="en-US" sz="1100" u="none" cap="none" strike="noStrike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– Diana Ossipova</a:t>
            </a:r>
            <a:endParaRPr b="0" i="1" sz="1100" u="none" cap="none" strike="noStrike">
              <a:solidFill>
                <a:srgbClr val="00206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None/>
            </a:pPr>
            <a:r>
              <a:rPr b="0" i="1" lang="en-US" sz="1100" u="none" cap="none" strike="noStrike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Andragoogika – Tessa Kristal</a:t>
            </a:r>
            <a:endParaRPr b="0" i="1" sz="1100" u="none" cap="none" strike="noStrike">
              <a:solidFill>
                <a:srgbClr val="00206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None/>
            </a:pPr>
            <a:r>
              <a:rPr b="0" i="1" lang="en-US" sz="1100" u="none" cap="none" strike="noStrike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Haldus ja ärikorraldus - Helena Ruudi</a:t>
            </a:r>
            <a:endParaRPr b="0" i="1" sz="1100" u="none" cap="none" strike="noStrike">
              <a:solidFill>
                <a:srgbClr val="00206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None/>
            </a:pPr>
            <a:r>
              <a:rPr b="0" i="1" lang="en-US" sz="1100" u="none" cap="none" strike="noStrike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Alushariduse pedagoog – Krissu Väät</a:t>
            </a:r>
            <a:endParaRPr b="0" i="1" sz="1100" u="none" cap="none" strike="noStrike">
              <a:solidFill>
                <a:srgbClr val="00206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None/>
            </a:pPr>
            <a:r>
              <a:rPr b="0" i="1" lang="en-US" sz="1100" u="none" cap="none" strike="noStrike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Psühholoogia - Kerttu Leimann, Daniel Vardja, Siim Hunt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None/>
            </a:pPr>
            <a:r>
              <a:rPr b="0" i="1" lang="en-US" sz="1100" u="none" cap="none" strike="noStrike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Pedagoogika – Daiana Hanna Madjar</a:t>
            </a:r>
            <a:endParaRPr b="0" i="1" sz="1100" u="none" cap="none" strike="noStrike">
              <a:solidFill>
                <a:srgbClr val="00206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None/>
            </a:pPr>
            <a:r>
              <a:rPr b="0" i="1" lang="en-US" sz="1100" u="none" cap="none" strike="noStrike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Õigusteadus - Merilin Sert</a:t>
            </a:r>
            <a:endParaRPr b="0" i="1" sz="1100" u="none" cap="none" strike="noStrike">
              <a:solidFill>
                <a:srgbClr val="00206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None/>
            </a:pPr>
            <a:r>
              <a:rPr b="0" i="1" lang="en-US" sz="1100" u="none" cap="none" strike="noStrike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Kultuuriteadus – Karmen Hiiemäe</a:t>
            </a:r>
            <a:endParaRPr b="0" i="1" sz="1100" u="none" cap="none" strike="noStrike">
              <a:solidFill>
                <a:srgbClr val="00206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None/>
            </a:pPr>
            <a:r>
              <a:rPr b="0" i="0" lang="en-US" sz="2200" u="none" cap="none" strike="noStrike">
                <a:solidFill>
                  <a:srgbClr val="002060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Juhendaja(-d): </a:t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None/>
            </a:pPr>
            <a:r>
              <a:rPr b="0" i="1" lang="en-US" sz="1500" u="none" cap="none" strike="noStrike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Reilika Muuli ja Ringo Lips</a:t>
            </a:r>
            <a:endParaRPr b="0" i="1" sz="1500" u="none" cap="none" strike="noStrike">
              <a:solidFill>
                <a:srgbClr val="00206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None/>
            </a:pPr>
            <a:r>
              <a:rPr b="0" i="0" lang="en-US" sz="2200" u="none" cap="none" strike="noStrike">
                <a:solidFill>
                  <a:srgbClr val="002060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Koostööpartner (-id): </a:t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None/>
            </a:pPr>
            <a:r>
              <a:rPr b="0" i="1" lang="en-US" sz="1500" u="none" cap="none" strike="noStrike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Karina Alt</a:t>
            </a:r>
            <a:r>
              <a:rPr i="1" lang="en-US" sz="1500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ja Carmen Kaljula</a:t>
            </a:r>
            <a:endParaRPr b="0" i="1" sz="1500" u="none" cap="none" strike="noStrike">
              <a:solidFill>
                <a:srgbClr val="00206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"/>
          <p:cNvSpPr txBox="1"/>
          <p:nvPr>
            <p:ph type="title"/>
          </p:nvPr>
        </p:nvSpPr>
        <p:spPr>
          <a:xfrm>
            <a:off x="2091328" y="2296399"/>
            <a:ext cx="5928560" cy="11583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8B"/>
              </a:buClr>
              <a:buSzPts val="4000"/>
              <a:buFont typeface="Barlow Condensed ExtraLight"/>
              <a:buNone/>
            </a:pPr>
            <a:r>
              <a:rPr lang="en-US" sz="6000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PROBLEEM, OLULISUS </a:t>
            </a:r>
            <a:br>
              <a:rPr lang="en-US" sz="6000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</a:br>
            <a:r>
              <a:rPr lang="en-US" sz="6000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JA EESMÄRK</a:t>
            </a:r>
            <a:endParaRPr sz="6000">
              <a:solidFill>
                <a:srgbClr val="EC008B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5"/>
          <p:cNvSpPr txBox="1"/>
          <p:nvPr>
            <p:ph idx="1" type="body"/>
          </p:nvPr>
        </p:nvSpPr>
        <p:spPr>
          <a:xfrm>
            <a:off x="477330" y="1812296"/>
            <a:ext cx="4265700" cy="12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75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-US" sz="18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Paljudel inimestel puuduvad püsivad liikumisharjumused</a:t>
            </a:r>
            <a:r>
              <a:rPr lang="en-US" sz="18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endParaRPr sz="2000"/>
          </a:p>
          <a:p>
            <a:pPr indent="-3175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-US" sz="18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67% inimestest sooviks tegeleda liikumisharrastustega rohkem kui praegu</a:t>
            </a:r>
            <a:endParaRPr sz="2000"/>
          </a:p>
          <a:p>
            <a:pPr indent="-3175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-US" sz="18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Head liikumisharjumused omavad positiivset mõju vaimsele heaolule ja vähendavad suremuse riski</a:t>
            </a:r>
            <a:endParaRPr sz="18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2032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2032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Merriweather Sans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2032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Merriweather Sans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190" name="Google Shape;190;p5"/>
          <p:cNvSpPr txBox="1"/>
          <p:nvPr>
            <p:ph type="title"/>
          </p:nvPr>
        </p:nvSpPr>
        <p:spPr>
          <a:xfrm>
            <a:off x="477325" y="39599"/>
            <a:ext cx="4462500" cy="17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8B"/>
              </a:buClr>
              <a:buSzPts val="4000"/>
              <a:buFont typeface="Barlow Condensed ExtraLight"/>
              <a:buNone/>
            </a:pPr>
            <a:r>
              <a:rPr i="1" lang="en-US" sz="4000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Liikumiskuu - kuu aega kestev aktiivne väljakutse</a:t>
            </a:r>
            <a:endParaRPr i="1" sz="4000">
              <a:solidFill>
                <a:srgbClr val="EC008B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</p:txBody>
      </p:sp>
      <p:pic>
        <p:nvPicPr>
          <p:cNvPr id="191" name="Google Shape;191;p5"/>
          <p:cNvPicPr preferRelativeResize="0"/>
          <p:nvPr/>
        </p:nvPicPr>
        <p:blipFill rotWithShape="1">
          <a:blip r:embed="rId3">
            <a:alphaModFix/>
          </a:blip>
          <a:srcRect b="0" l="12502" r="12495" t="0"/>
          <a:stretch/>
        </p:blipFill>
        <p:spPr>
          <a:xfrm>
            <a:off x="4743129" y="-239040"/>
            <a:ext cx="5461800" cy="54618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6"/>
          <p:cNvSpPr txBox="1"/>
          <p:nvPr>
            <p:ph idx="1" type="body"/>
          </p:nvPr>
        </p:nvSpPr>
        <p:spPr>
          <a:xfrm>
            <a:off x="477330" y="1242153"/>
            <a:ext cx="4348670" cy="12994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655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100"/>
              <a:buChar char="-"/>
            </a:pPr>
            <a:r>
              <a:rPr lang="en-US" sz="21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Toetada liikumisharjumuse tekkimist Tallinna Ülikooli liikmetel ja nende lähedastel</a:t>
            </a:r>
            <a:endParaRPr sz="21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3655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100"/>
              <a:buChar char="-"/>
            </a:pPr>
            <a:r>
              <a:rPr lang="en-US" sz="21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Toetada inimeste vaimset tervist läbi liikumise</a:t>
            </a:r>
            <a:endParaRPr sz="2300"/>
          </a:p>
          <a:p>
            <a:pPr indent="-33655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100"/>
              <a:buChar char="-"/>
            </a:pPr>
            <a:r>
              <a:rPr lang="en-US" sz="21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Kutsuda inimesi üles looduses aega veetma</a:t>
            </a:r>
            <a:endParaRPr sz="21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2032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2032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Merriweather Sans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2032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Merriweather Sans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198" name="Google Shape;198;p6"/>
          <p:cNvSpPr txBox="1"/>
          <p:nvPr>
            <p:ph type="title"/>
          </p:nvPr>
        </p:nvSpPr>
        <p:spPr>
          <a:xfrm>
            <a:off x="477330" y="39594"/>
            <a:ext cx="4462418" cy="9540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8B"/>
              </a:buClr>
              <a:buSzPts val="4000"/>
              <a:buFont typeface="Barlow Condensed ExtraLight"/>
              <a:buNone/>
            </a:pPr>
            <a:r>
              <a:rPr i="1" lang="en-US" sz="4500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Meie eesmärgiks oli:</a:t>
            </a:r>
            <a:endParaRPr i="1" sz="4500">
              <a:solidFill>
                <a:srgbClr val="EC008B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</p:txBody>
      </p:sp>
      <p:pic>
        <p:nvPicPr>
          <p:cNvPr id="199" name="Google Shape;199;p6"/>
          <p:cNvPicPr preferRelativeResize="0"/>
          <p:nvPr/>
        </p:nvPicPr>
        <p:blipFill rotWithShape="1">
          <a:blip r:embed="rId3">
            <a:alphaModFix/>
          </a:blip>
          <a:srcRect b="0" l="16528" r="16528" t="0"/>
          <a:stretch/>
        </p:blipFill>
        <p:spPr>
          <a:xfrm>
            <a:off x="4743129" y="-239040"/>
            <a:ext cx="5461800" cy="54618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7"/>
          <p:cNvSpPr txBox="1"/>
          <p:nvPr>
            <p:ph type="title"/>
          </p:nvPr>
        </p:nvSpPr>
        <p:spPr>
          <a:xfrm>
            <a:off x="2119406" y="1848202"/>
            <a:ext cx="5928560" cy="11583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8B"/>
              </a:buClr>
              <a:buSzPts val="4000"/>
              <a:buFont typeface="Barlow Condensed ExtraLight"/>
              <a:buNone/>
            </a:pPr>
            <a:r>
              <a:rPr lang="en-US" sz="6000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RAKENDATUD TEGEVUSED</a:t>
            </a:r>
            <a:endParaRPr sz="6000">
              <a:solidFill>
                <a:srgbClr val="EC008B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8"/>
          <p:cNvSpPr txBox="1"/>
          <p:nvPr>
            <p:ph idx="1" type="body"/>
          </p:nvPr>
        </p:nvSpPr>
        <p:spPr>
          <a:xfrm>
            <a:off x="477330" y="993675"/>
            <a:ext cx="4193144" cy="12994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655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100"/>
              <a:buChar char="-"/>
            </a:pPr>
            <a:r>
              <a:rPr lang="en-US" sz="21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Liikumiskuu päris enda Instagram</a:t>
            </a:r>
            <a:endParaRPr sz="21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3655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100"/>
              <a:buChar char="-"/>
            </a:pPr>
            <a:r>
              <a:rPr lang="en-US" sz="21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Olime ise teistele eeskujuks</a:t>
            </a:r>
            <a:endParaRPr sz="21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3655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100"/>
              <a:buChar char="-"/>
            </a:pPr>
            <a:r>
              <a:rPr lang="en-US" sz="21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Kasutasime mugavat tehnoloogilist lahendust</a:t>
            </a:r>
            <a:endParaRPr sz="21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3655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100"/>
              <a:buChar char="-"/>
            </a:pPr>
            <a:r>
              <a:rPr lang="en-US" sz="21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Motiveerisime inimesi võimalustega võita mitmekülgseid auhindu</a:t>
            </a:r>
            <a:endParaRPr sz="21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3655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100"/>
              <a:buChar char="-"/>
            </a:pPr>
            <a:r>
              <a:rPr lang="en-US" sz="21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Põhifookuses oli järjepidevus</a:t>
            </a:r>
            <a:endParaRPr sz="21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r>
              <a:rPr lang="en-US" sz="22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2032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Merriweather Sans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2032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Merriweather Sans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211" name="Google Shape;211;p8"/>
          <p:cNvSpPr txBox="1"/>
          <p:nvPr>
            <p:ph type="title"/>
          </p:nvPr>
        </p:nvSpPr>
        <p:spPr>
          <a:xfrm>
            <a:off x="477325" y="39600"/>
            <a:ext cx="48315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8B"/>
              </a:buClr>
              <a:buSzPts val="4000"/>
              <a:buFont typeface="Barlow Condensed ExtraLight"/>
              <a:buNone/>
            </a:pPr>
            <a:r>
              <a:rPr i="1" lang="en-US" sz="4300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Panime inimesed liikuma</a:t>
            </a:r>
            <a:endParaRPr i="1" sz="4300">
              <a:solidFill>
                <a:srgbClr val="EC008B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</p:txBody>
      </p:sp>
      <p:pic>
        <p:nvPicPr>
          <p:cNvPr id="212" name="Google Shape;212;p8"/>
          <p:cNvPicPr preferRelativeResize="0"/>
          <p:nvPr/>
        </p:nvPicPr>
        <p:blipFill rotWithShape="1">
          <a:blip r:embed="rId3">
            <a:alphaModFix/>
          </a:blip>
          <a:srcRect b="0" l="426" r="416" t="0"/>
          <a:stretch/>
        </p:blipFill>
        <p:spPr>
          <a:xfrm>
            <a:off x="4544568" y="-210312"/>
            <a:ext cx="5513700" cy="55137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9"/>
          <p:cNvSpPr txBox="1"/>
          <p:nvPr>
            <p:ph type="title"/>
          </p:nvPr>
        </p:nvSpPr>
        <p:spPr>
          <a:xfrm>
            <a:off x="2059349" y="1370525"/>
            <a:ext cx="6309000" cy="2110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8B"/>
              </a:buClr>
              <a:buSzPts val="4000"/>
              <a:buFont typeface="Barlow Condensed ExtraLight"/>
              <a:buNone/>
            </a:pPr>
            <a:r>
              <a:rPr lang="en-US" sz="6000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TEADUSPÕHISUS</a:t>
            </a:r>
            <a:r>
              <a:rPr lang="en-US" sz="6000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  JA INTERDISTSIPLINAARSUS</a:t>
            </a:r>
            <a:endParaRPr sz="6000">
              <a:solidFill>
                <a:srgbClr val="EC008B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LU Esitlus - must">
  <a:themeElements>
    <a:clrScheme name="TLY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CF003A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TLU Esitlus - valge">
  <a:themeElements>
    <a:clrScheme name="TLY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CF003A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Greta Raidma</dc:creator>
</cp:coreProperties>
</file>