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76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Barlow Condensed ExtraLight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Barlow Condensed Medium"/>
      <p:regular r:id="rId34"/>
      <p:bold r:id="rId35"/>
      <p:italic r:id="rId36"/>
      <p:boldItalic r:id="rId37"/>
    </p:embeddedFont>
    <p:embeddedFont>
      <p:font typeface="Barlow Condensed"/>
      <p:regular r:id="rId38"/>
      <p:bold r:id="rId39"/>
      <p:italic r:id="rId40"/>
      <p:boldItalic r:id="rId41"/>
    </p:embeddedFont>
    <p:embeddedFont>
      <p:font typeface="EB Garamon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iwbmi0MxO/khVJfTJ/GBPYXKLh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-italic.fntdata"/><Relationship Id="rId20" Type="http://schemas.openxmlformats.org/officeDocument/2006/relationships/slide" Target="slides/slide14.xml"/><Relationship Id="rId42" Type="http://schemas.openxmlformats.org/officeDocument/2006/relationships/font" Target="fonts/EBGaramond-regular.fntdata"/><Relationship Id="rId41" Type="http://schemas.openxmlformats.org/officeDocument/2006/relationships/font" Target="fonts/BarlowCondensed-boldItalic.fntdata"/><Relationship Id="rId22" Type="http://schemas.openxmlformats.org/officeDocument/2006/relationships/slide" Target="slides/slide16.xml"/><Relationship Id="rId44" Type="http://schemas.openxmlformats.org/officeDocument/2006/relationships/font" Target="fonts/EBGaramond-italic.fntdata"/><Relationship Id="rId21" Type="http://schemas.openxmlformats.org/officeDocument/2006/relationships/slide" Target="slides/slide15.xml"/><Relationship Id="rId43" Type="http://schemas.openxmlformats.org/officeDocument/2006/relationships/font" Target="fonts/EBGaramond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EBGaramon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BarlowCondensedExtraLight-regular.fntdata"/><Relationship Id="rId25" Type="http://schemas.openxmlformats.org/officeDocument/2006/relationships/slide" Target="slides/slide19.xml"/><Relationship Id="rId28" Type="http://schemas.openxmlformats.org/officeDocument/2006/relationships/font" Target="fonts/BarlowCondensedExtraLight-italic.fntdata"/><Relationship Id="rId27" Type="http://schemas.openxmlformats.org/officeDocument/2006/relationships/font" Target="fonts/BarlowCondensedExtraLight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Extra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BarlowCondensedMedium-bold.fntdata"/><Relationship Id="rId12" Type="http://schemas.openxmlformats.org/officeDocument/2006/relationships/slide" Target="slides/slide6.xml"/><Relationship Id="rId34" Type="http://schemas.openxmlformats.org/officeDocument/2006/relationships/font" Target="fonts/BarlowCondensedMedium-regular.fntdata"/><Relationship Id="rId15" Type="http://schemas.openxmlformats.org/officeDocument/2006/relationships/slide" Target="slides/slide9.xml"/><Relationship Id="rId37" Type="http://schemas.openxmlformats.org/officeDocument/2006/relationships/font" Target="fonts/BarlowCondensed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BarlowCondensedMedium-italic.fntdata"/><Relationship Id="rId17" Type="http://schemas.openxmlformats.org/officeDocument/2006/relationships/slide" Target="slides/slide11.xml"/><Relationship Id="rId39" Type="http://schemas.openxmlformats.org/officeDocument/2006/relationships/font" Target="fonts/BarlowCondensed-bold.fntdata"/><Relationship Id="rId16" Type="http://schemas.openxmlformats.org/officeDocument/2006/relationships/slide" Target="slides/slide10.xml"/><Relationship Id="rId38" Type="http://schemas.openxmlformats.org/officeDocument/2006/relationships/font" Target="fonts/BarlowCondense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264" name="Google Shape;26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275" name="Google Shape;27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281" name="Google Shape;28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e9d645cf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e9d645cf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4e9d645cf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e751b9f4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4e751b9f4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4e751b9f4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196" name="Google Shape;1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230" name="Google Shape;2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241" name="Google Shape;24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9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9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/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" name="Google Shape;49;p28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" name="Google Shape;53;p29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30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30"/>
          <p:cNvSpPr txBox="1"/>
          <p:nvPr>
            <p:ph idx="1" type="body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/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" type="body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2" type="body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2" type="body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content">
  <p:cSld name="Number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idx="1" type="body"/>
          </p:nvPr>
        </p:nvSpPr>
        <p:spPr>
          <a:xfrm>
            <a:off x="3348681" y="1312415"/>
            <a:ext cx="5175630" cy="2162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2" type="body"/>
          </p:nvPr>
        </p:nvSpPr>
        <p:spPr>
          <a:xfrm>
            <a:off x="529626" y="37071"/>
            <a:ext cx="2411413" cy="5226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i="1" sz="34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1">
  <p:cSld name="3 ideas 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/>
          <p:nvPr>
            <p:ph idx="2" type="pic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6"/>
          <p:cNvSpPr/>
          <p:nvPr>
            <p:ph idx="3" type="pic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6"/>
          <p:cNvSpPr/>
          <p:nvPr/>
        </p:nvSpPr>
        <p:spPr>
          <a:xfrm>
            <a:off x="724326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36"/>
          <p:cNvSpPr txBox="1"/>
          <p:nvPr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4" type="body"/>
          </p:nvPr>
        </p:nvSpPr>
        <p:spPr>
          <a:xfrm>
            <a:off x="765312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2">
  <p:cSld name="3 ideas 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/>
          <p:nvPr>
            <p:ph idx="2" type="pic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7"/>
          <p:cNvSpPr/>
          <p:nvPr>
            <p:ph idx="3" type="pic"/>
          </p:nvPr>
        </p:nvSpPr>
        <p:spPr>
          <a:xfrm>
            <a:off x="724326" y="512955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7"/>
          <p:cNvSpPr/>
          <p:nvPr/>
        </p:nvSpPr>
        <p:spPr>
          <a:xfrm>
            <a:off x="3490119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37"/>
          <p:cNvSpPr txBox="1"/>
          <p:nvPr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4" type="body"/>
          </p:nvPr>
        </p:nvSpPr>
        <p:spPr>
          <a:xfrm>
            <a:off x="3546003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" name="Google Shape;24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3">
  <p:cSld name="3 ideas 3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/>
          <p:nvPr>
            <p:ph idx="2" type="pic"/>
          </p:nvPr>
        </p:nvSpPr>
        <p:spPr>
          <a:xfrm>
            <a:off x="723901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8"/>
          <p:cNvSpPr/>
          <p:nvPr>
            <p:ph idx="3" type="pic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8"/>
          <p:cNvSpPr/>
          <p:nvPr/>
        </p:nvSpPr>
        <p:spPr>
          <a:xfrm>
            <a:off x="6256337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38"/>
          <p:cNvSpPr txBox="1"/>
          <p:nvPr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94" name="Google Shape;94;p38"/>
          <p:cNvSpPr txBox="1"/>
          <p:nvPr>
            <p:ph idx="1" type="body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4" type="body"/>
          </p:nvPr>
        </p:nvSpPr>
        <p:spPr>
          <a:xfrm>
            <a:off x="6313900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1">
  <p:cSld name="image and content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/>
          <p:nvPr>
            <p:ph idx="2" type="pic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39"/>
          <p:cNvSpPr txBox="1"/>
          <p:nvPr>
            <p:ph idx="1" type="body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 2">
  <p:cSld name="image title and content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0"/>
          <p:cNvSpPr txBox="1"/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0"/>
          <p:cNvSpPr/>
          <p:nvPr>
            <p:ph idx="2" type="pic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40"/>
          <p:cNvSpPr txBox="1"/>
          <p:nvPr>
            <p:ph idx="1" type="body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2">
  <p:cSld name="image and content 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>
            <p:ph idx="2" type="pic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1"/>
          <p:cNvSpPr txBox="1"/>
          <p:nvPr>
            <p:ph idx="1" type="body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and caption">
  <p:cSld name="object and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 txBox="1"/>
          <p:nvPr>
            <p:ph idx="1" type="body"/>
          </p:nvPr>
        </p:nvSpPr>
        <p:spPr>
          <a:xfrm>
            <a:off x="2910469" y="4482790"/>
            <a:ext cx="5586761" cy="31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2"/>
          <p:cNvSpPr txBox="1"/>
          <p:nvPr>
            <p:ph idx="2" type="body"/>
          </p:nvPr>
        </p:nvSpPr>
        <p:spPr>
          <a:xfrm>
            <a:off x="646772" y="534911"/>
            <a:ext cx="7850458" cy="3613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4">
  <p:cSld name="1_Title and Content 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5"/>
          <p:cNvSpPr/>
          <p:nvPr>
            <p:ph idx="2" type="pic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4" name="Google Shape;114;p45"/>
          <p:cNvSpPr/>
          <p:nvPr>
            <p:ph idx="3" type="pic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5" name="Google Shape;115;p45"/>
          <p:cNvSpPr/>
          <p:nvPr>
            <p:ph idx="4" type="pic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6" name="Google Shape;116;p45"/>
          <p:cNvSpPr/>
          <p:nvPr>
            <p:ph idx="5" type="pic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45"/>
          <p:cNvSpPr/>
          <p:nvPr>
            <p:ph idx="6" type="pic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8" name="Google Shape;118;p45"/>
          <p:cNvSpPr/>
          <p:nvPr>
            <p:ph idx="7" type="pic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" name="Google Shape;119;p45"/>
          <p:cNvSpPr txBox="1"/>
          <p:nvPr>
            <p:ph idx="1" type="body"/>
          </p:nvPr>
        </p:nvSpPr>
        <p:spPr>
          <a:xfrm>
            <a:off x="921554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8" type="body"/>
          </p:nvPr>
        </p:nvSpPr>
        <p:spPr>
          <a:xfrm>
            <a:off x="32680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9" type="body"/>
          </p:nvPr>
        </p:nvSpPr>
        <p:spPr>
          <a:xfrm>
            <a:off x="56145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13" type="body"/>
          </p:nvPr>
        </p:nvSpPr>
        <p:spPr>
          <a:xfrm>
            <a:off x="1965483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14" type="body"/>
          </p:nvPr>
        </p:nvSpPr>
        <p:spPr>
          <a:xfrm>
            <a:off x="43119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15" type="body"/>
          </p:nvPr>
        </p:nvSpPr>
        <p:spPr>
          <a:xfrm>
            <a:off x="66584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7"/>
          <p:cNvSpPr txBox="1"/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7"/>
          <p:cNvSpPr txBox="1"/>
          <p:nvPr>
            <p:ph idx="1" type="subTitle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8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" name="Google Shape;134;p48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" name="Google Shape;137;p49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0"/>
          <p:cNvSpPr txBox="1"/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" name="Google Shape;140;p50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50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 txBox="1"/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" name="Google Shape;144;p51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51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52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52"/>
          <p:cNvSpPr txBox="1"/>
          <p:nvPr>
            <p:ph idx="1" type="body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3"/>
          <p:cNvSpPr txBox="1"/>
          <p:nvPr>
            <p:ph type="title"/>
          </p:nvPr>
        </p:nvSpPr>
        <p:spPr>
          <a:xfrm>
            <a:off x="628650" y="62102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3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4"/>
          <p:cNvSpPr txBox="1"/>
          <p:nvPr>
            <p:ph type="title"/>
          </p:nvPr>
        </p:nvSpPr>
        <p:spPr>
          <a:xfrm>
            <a:off x="628650" y="33621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4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7"/>
          <p:cNvSpPr txBox="1"/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" type="subTitle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8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5" name="Google Shape;165;p58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9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8" name="Google Shape;168;p59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0"/>
          <p:cNvSpPr txBox="1"/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1" name="Google Shape;171;p60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60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1"/>
          <p:cNvSpPr txBox="1"/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5" name="Google Shape;175;p61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6" name="Google Shape;176;p61"/>
          <p:cNvSpPr txBox="1"/>
          <p:nvPr>
            <p:ph idx="1" type="body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62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62"/>
          <p:cNvSpPr txBox="1"/>
          <p:nvPr>
            <p:ph idx="1" type="body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3"/>
          <p:cNvSpPr txBox="1"/>
          <p:nvPr>
            <p:ph type="title"/>
          </p:nvPr>
        </p:nvSpPr>
        <p:spPr>
          <a:xfrm>
            <a:off x="628650" y="62102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3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4"/>
          <p:cNvSpPr txBox="1"/>
          <p:nvPr>
            <p:ph type="title"/>
          </p:nvPr>
        </p:nvSpPr>
        <p:spPr>
          <a:xfrm>
            <a:off x="628650" y="33621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">
  <p:cSld name="image 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/>
          <p:nvPr>
            <p:ph idx="2" type="pic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33" name="Google Shape;33;p23"/>
          <p:cNvSpPr txBox="1"/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3">
  <p:cSld name="image and content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>
            <p:ph idx="2" type="pic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  <a:noFill/>
          <a:ln>
            <a:noFill/>
          </a:ln>
        </p:spPr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4081344" y="1382360"/>
            <a:ext cx="4502267" cy="2163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subTitle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" name="Google Shape;43;p26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6" name="Google Shape;46;p27"/>
          <p:cNvCxnSpPr/>
          <p:nvPr/>
        </p:nvCxnSpPr>
        <p:spPr>
          <a:xfrm flipH="1" rot="10800000">
            <a:off x="1360448" y="1271239"/>
            <a:ext cx="468351" cy="237173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3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/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46"/>
          <p:cNvSpPr txBox="1"/>
          <p:nvPr>
            <p:ph idx="1" type="body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128" name="Google Shape;128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6"/>
          <p:cNvSpPr txBox="1"/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8" name="Google Shape;158;p56"/>
          <p:cNvSpPr txBox="1"/>
          <p:nvPr>
            <p:ph idx="1" type="body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159" name="Google Shape;159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hyperlink" Target="https://www.kul.ee/uudised/liikumisaasta-2023-kellele-ja-milleks" TargetMode="External"/><Relationship Id="rId9" Type="http://schemas.openxmlformats.org/officeDocument/2006/relationships/hyperlink" Target="https://novaator.err.ee/1608557209/tai-analuutik-eesti-inimeste-rasvumine-on-riigi-arenguloo-muster" TargetMode="External"/><Relationship Id="rId5" Type="http://schemas.openxmlformats.org/officeDocument/2006/relationships/hyperlink" Target="https://envir.ee/euroopa-liidu-kliimaeesmargid" TargetMode="External"/><Relationship Id="rId6" Type="http://schemas.openxmlformats.org/officeDocument/2006/relationships/hyperlink" Target="https://commission.europa.eu/strategy-and-policy/priorities-2019-2024/european-green-deal/delivering-european-green-deal_et" TargetMode="External"/><Relationship Id="rId7" Type="http://schemas.openxmlformats.org/officeDocument/2006/relationships/hyperlink" Target="https://www.maailmakoristus.ee/faktid-prugi-kohta/" TargetMode="External"/><Relationship Id="rId8" Type="http://schemas.openxmlformats.org/officeDocument/2006/relationships/hyperlink" Target="https://zqai.kz/ru/node/13583" TargetMode="External"/><Relationship Id="rId11" Type="http://schemas.openxmlformats.org/officeDocument/2006/relationships/hyperlink" Target="https://www.terviseinfo.ee/et/valdkonnad/liikumine" TargetMode="External"/><Relationship Id="rId10" Type="http://schemas.openxmlformats.org/officeDocument/2006/relationships/hyperlink" Target="https://www.who.int/europe/publications/i/item/WHO-EURO-2020-1887-41638-56893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"/>
          <p:cNvSpPr/>
          <p:nvPr/>
        </p:nvSpPr>
        <p:spPr>
          <a:xfrm>
            <a:off x="-624312" y="1244392"/>
            <a:ext cx="5013434" cy="2824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72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TA LIIGUB         </a:t>
            </a:r>
            <a:endParaRPr/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72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SIISKI!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580171" y="3052203"/>
            <a:ext cx="4918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Maarjus Voog, Ann</a:t>
            </a:r>
            <a:r>
              <a:rPr b="1" lang="en-US" sz="1800">
                <a:solidFill>
                  <a:srgbClr val="002060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eli Laats</a:t>
            </a:r>
            <a:r>
              <a:rPr b="1" i="0" lang="en-US" sz="1800" u="none" cap="none" strike="noStrike">
                <a:solidFill>
                  <a:srgbClr val="002060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, Ants-Kristjan Lauter, Ermo Kramp, Eva-Stella Ilves, Hendrik Igalaan, Jane Tuik, Maria-Elizaveta Galkina, Margus Hindreus, Reelika Ojaste, Saile Pikka</a:t>
            </a:r>
            <a:endParaRPr b="1" i="0" sz="1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/>
          <p:nvPr>
            <p:ph type="title"/>
          </p:nvPr>
        </p:nvSpPr>
        <p:spPr>
          <a:xfrm>
            <a:off x="1764543" y="2204414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JA UUDSUS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>
            <p:ph idx="1" type="body"/>
          </p:nvPr>
        </p:nvSpPr>
        <p:spPr>
          <a:xfrm>
            <a:off x="439487" y="-87901"/>
            <a:ext cx="8012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A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ndmete kogumine ja analüüsimine (taaskasutus rattad üle maailma)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Küsitlusuuring (liiklusohutus</a:t>
            </a: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, Haapsalu linna elanike liikumisvõimalused ja vajaduste kaardistamine)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ervislikku eluviisi, taaskasutust, jätkusuutlikkust ja säästvat liikumist käsitlevad allikad (WHO</a:t>
            </a: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).</a:t>
            </a:r>
            <a:endParaRPr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 sz="280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 i="0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/>
          <p:nvPr>
            <p:ph type="title"/>
          </p:nvPr>
        </p:nvSpPr>
        <p:spPr>
          <a:xfrm>
            <a:off x="1721231" y="1655773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OODATAV TULEMUS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idx="1" type="body"/>
          </p:nvPr>
        </p:nvSpPr>
        <p:spPr>
          <a:xfrm>
            <a:off x="338588" y="0"/>
            <a:ext cx="8012700" cy="57978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Loodud on taaskasutuspõhimõttel tõukeratta prototüüp.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Loodud on võimalus 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üliõpilaste liikumisaktiivsuse suurendamiseks, mugavus liikuda punktist A punkti B, kasutades </a:t>
            </a: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tõuke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ratast kui rohelist transpordiviisi</a:t>
            </a: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vähendades nii ökoloogilist jalajälge.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Õ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ppetöös on rakendunud taaskasutuse põhimõtted; projekt jätkub </a:t>
            </a: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ning kogutud vanadest jalgratastest tõukerataste tegemise protsess toimub ka edaspidi.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 i="0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idx="1" type="body"/>
          </p:nvPr>
        </p:nvSpPr>
        <p:spPr>
          <a:xfrm>
            <a:off x="338588" y="-433070"/>
            <a:ext cx="8012700" cy="160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683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 sz="2000">
                <a:solidFill>
                  <a:srgbClr val="002060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 eeldab käesoleval jätkuprojekte, mille käigus valmiks nii äpp kui ka arvestatavam hulk tõukerattaid, mida Haapsalu Kolledži tudengid ja õppejõud kasutada saaksid. </a:t>
            </a:r>
            <a:endParaRPr b="1" sz="200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i="0" lang="en-US" sz="20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Kaudne mõju: Sõiduvahendi kasutamise tulemusel väheneb Haapsalu kolledži üliõpilaste ja elanike keskkonna ökoloogiline jalajälg mootorikütuste väiksema kasutamise tõttu. Lisaks suureneb TLÜ Haapsalu kolledži  tuntus ja loodetavasti sisseastujate arv.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 sz="160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 i="0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978" l="0" r="0" t="26978"/>
          <a:stretch/>
        </p:blipFill>
        <p:spPr>
          <a:xfrm>
            <a:off x="384402" y="1660097"/>
            <a:ext cx="2339654" cy="253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2587" y="239635"/>
            <a:ext cx="3258825" cy="204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9943" y="320135"/>
            <a:ext cx="2339654" cy="423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2093" y="2407147"/>
            <a:ext cx="3268330" cy="223422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/>
          <p:nvPr/>
        </p:nvSpPr>
        <p:spPr>
          <a:xfrm>
            <a:off x="600924" y="479563"/>
            <a:ext cx="223239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5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Protsess</a:t>
            </a:r>
            <a:endParaRPr i="1" sz="4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e9d645cf3_0_0"/>
          <p:cNvSpPr txBox="1"/>
          <p:nvPr/>
        </p:nvSpPr>
        <p:spPr>
          <a:xfrm>
            <a:off x="895200" y="903050"/>
            <a:ext cx="80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g24e9d645cf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00" y="0"/>
            <a:ext cx="83611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07" y="290085"/>
            <a:ext cx="8620585" cy="377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24e751b9f4b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586" r="16586" t="0"/>
          <a:stretch/>
        </p:blipFill>
        <p:spPr>
          <a:xfrm>
            <a:off x="700950" y="1154350"/>
            <a:ext cx="3044700" cy="3039000"/>
          </a:xfrm>
          <a:prstGeom prst="ellipse">
            <a:avLst/>
          </a:prstGeom>
        </p:spPr>
      </p:pic>
      <p:sp>
        <p:nvSpPr>
          <p:cNvPr id="311" name="Google Shape;311;g24e751b9f4b_0_0"/>
          <p:cNvSpPr txBox="1"/>
          <p:nvPr>
            <p:ph idx="1" type="body"/>
          </p:nvPr>
        </p:nvSpPr>
        <p:spPr>
          <a:xfrm>
            <a:off x="4081350" y="274850"/>
            <a:ext cx="4502400" cy="436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6576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/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/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-US" sz="1400" u="sng">
                <a:solidFill>
                  <a:srgbClr val="1155CC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https://www.kul.ee/uudised/liikumisaasta-2023-kellele-ja-milleks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-US" sz="1400" u="sng">
                <a:solidFill>
                  <a:srgbClr val="1155CC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https://envir.ee/euroopa-liidu-kliimaeesmargid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-US" sz="1400" u="sng">
                <a:solidFill>
                  <a:srgbClr val="1155CC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https://commission.europa.eu/strategy-and-policy/priorities-2019-2024/european-green-deal/delivering-european-green-deal_et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-US" sz="1400" u="sng">
                <a:solidFill>
                  <a:srgbClr val="1155CC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https://www.maailmakoristus.ee/faktid-prugi-kohta/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i="1" lang="en-US" sz="1400" u="sng">
                <a:solidFill>
                  <a:srgbClr val="1155CC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https://zqai.kz/ru/node/13583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i="1" lang="en-US" sz="14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9"/>
              </a:rPr>
              <a:t>https://novaator.err.ee/1608557209/tai-analuutik-eesti-inimeste-rasvumine-on-riigi-arenguloo-muster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i="1" lang="en-US" sz="14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10"/>
              </a:rPr>
              <a:t>https://www.who.int/europe/publications/i/item/WHO-EURO-2020-1887-41638-56893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-US" sz="14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11"/>
              </a:rPr>
              <a:t>https://www.terviseinfo.ee/et/valdkonnad/liikumine</a:t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-US" sz="1400" u="sng">
                <a:solidFill>
                  <a:srgbClr val="D0043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file:///C:/Users/user/Downloads/bfc4606892c54eeabf88f8e40b942ade.pdf</a:t>
            </a:r>
            <a:endParaRPr i="1" sz="1400" u="sng">
              <a:solidFill>
                <a:srgbClr val="D0043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i="1" lang="en-US" sz="1400" u="sng">
                <a:solidFill>
                  <a:srgbClr val="D0043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file:///C:/Users/user/Downloads/KOVi%20roll%20rohep%C3%B6%C3%B6rdes.%20L%C3%B5pparuanne.pdf</a:t>
            </a:r>
            <a:endParaRPr sz="1400" u="sng">
              <a:solidFill>
                <a:srgbClr val="D0043C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36576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i="1" sz="14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2" name="Google Shape;312;g24e751b9f4b_0_0"/>
          <p:cNvSpPr txBox="1"/>
          <p:nvPr/>
        </p:nvSpPr>
        <p:spPr>
          <a:xfrm>
            <a:off x="267000" y="212025"/>
            <a:ext cx="3368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Allikad</a:t>
            </a:r>
            <a:endParaRPr i="1" sz="4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/>
          <p:nvPr/>
        </p:nvSpPr>
        <p:spPr>
          <a:xfrm>
            <a:off x="132430" y="1357809"/>
            <a:ext cx="4950373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72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72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KUULAMAST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/>
          <p:nvPr>
            <p:ph idx="1" type="body"/>
          </p:nvPr>
        </p:nvSpPr>
        <p:spPr>
          <a:xfrm>
            <a:off x="477325" y="1146074"/>
            <a:ext cx="2839740" cy="86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 sz="16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 sz="16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 sz="1200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 sz="1600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i="0" sz="1600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9" name="Google Shape;199;p2"/>
          <p:cNvSpPr txBox="1"/>
          <p:nvPr>
            <p:ph type="title"/>
          </p:nvPr>
        </p:nvSpPr>
        <p:spPr>
          <a:xfrm>
            <a:off x="477321" y="96750"/>
            <a:ext cx="7698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TUTVUSTUS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618010" y="1423056"/>
            <a:ext cx="4783256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262"/>
              </a:buClr>
              <a:buSzPts val="2200"/>
              <a:buFont typeface="Barlow Condensed ExtraLight"/>
              <a:buNone/>
            </a:pPr>
            <a:r>
              <a:rPr b="1" i="0" lang="en-US" sz="2000" u="none" cap="none" strike="noStrike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Mentor TLÜ-st ja/või väljast: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 ExtraLight"/>
              <a:buNone/>
            </a:pPr>
            <a:r>
              <a:rPr b="0" i="1" lang="en-US" sz="2000" u="none" cap="none" strike="noStrike">
                <a:solidFill>
                  <a:srgbClr val="24285D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Arvo Pärenson; Margus Nigol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t/>
            </a:r>
            <a:endParaRPr b="1" i="0" sz="1050" u="none" cap="none" strike="noStrike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4326471" y="1423056"/>
            <a:ext cx="4572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Barlow Condensed ExtraLight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Juhendav üliõpilane: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 ExtraLight"/>
              <a:buNone/>
            </a:pPr>
            <a:r>
              <a:rPr b="0" i="1" lang="en-US" sz="2000" u="none" cap="none" strike="noStrike">
                <a:solidFill>
                  <a:srgbClr val="24285D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Maarjus Voog</a:t>
            </a:r>
            <a:endParaRPr/>
          </a:p>
        </p:txBody>
      </p:sp>
      <p:sp>
        <p:nvSpPr>
          <p:cNvPr id="202" name="Google Shape;202;p2"/>
          <p:cNvSpPr txBox="1"/>
          <p:nvPr/>
        </p:nvSpPr>
        <p:spPr>
          <a:xfrm>
            <a:off x="554946" y="2544379"/>
            <a:ext cx="7680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käigus loome ja ehitame taaskasutatud materjalist </a:t>
            </a:r>
            <a:r>
              <a:rPr b="1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tõukeratta prototüübi</a:t>
            </a:r>
            <a:r>
              <a:rPr b="1" i="0" lang="en-US" sz="2400" u="none" cap="none" strike="noStrike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, mida Haapsalu kolledži üliõpilased ja õppejõud saavad </a:t>
            </a:r>
            <a:r>
              <a:rPr b="1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igapäevaselt</a:t>
            </a:r>
            <a:r>
              <a:rPr b="1" i="0" lang="en-US" sz="2400" u="none" cap="none" strike="noStrike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kasutada.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1626548" y="2230716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Probleemid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5850020" y="2298000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Erialade lõimimine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471929" y="3911997"/>
            <a:ext cx="1758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Teaduspõhisus ja uudsus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3743547" y="2400287"/>
            <a:ext cx="1751482" cy="363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0599" y="1336621"/>
            <a:ext cx="842298" cy="75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3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4" name="Google Shape;2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2585" y="3012728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5792" y="1218284"/>
            <a:ext cx="707052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480" y="3052492"/>
            <a:ext cx="829438" cy="79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3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"/>
          <p:cNvCxnSpPr/>
          <p:nvPr/>
        </p:nvCxnSpPr>
        <p:spPr>
          <a:xfrm flipH="1">
            <a:off x="4536925" y="31809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3"/>
          <p:cNvSpPr/>
          <p:nvPr/>
        </p:nvSpPr>
        <p:spPr>
          <a:xfrm>
            <a:off x="4755711" y="3977599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1" name="Google Shape;22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0657" y="1379590"/>
            <a:ext cx="94254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/>
          <p:nvPr>
            <p:ph type="title"/>
          </p:nvPr>
        </p:nvSpPr>
        <p:spPr>
          <a:xfrm>
            <a:off x="1758236" y="180712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PROBLEEMID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/>
          <p:nvPr>
            <p:ph idx="1" type="body"/>
          </p:nvPr>
        </p:nvSpPr>
        <p:spPr>
          <a:xfrm>
            <a:off x="395344" y="186226"/>
            <a:ext cx="8012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68300" lvl="0" marL="3429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Üliõpilaste innustamine majast väljas lõunapausil käia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Parkimise lihtsustamine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4285D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</a:t>
            </a: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aaskasutusele tähelepanu pööramine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Ökoloogilise jalajälje vähendamine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Säästva eluviisi propageerimine</a:t>
            </a:r>
            <a:endParaRPr b="1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262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/>
          <p:nvPr>
            <p:ph type="title"/>
          </p:nvPr>
        </p:nvSpPr>
        <p:spPr>
          <a:xfrm>
            <a:off x="1462677" y="172514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EESMÄRK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 txBox="1"/>
          <p:nvPr>
            <p:ph idx="1" type="body"/>
          </p:nvPr>
        </p:nvSpPr>
        <p:spPr>
          <a:xfrm>
            <a:off x="395344" y="186226"/>
            <a:ext cx="8012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I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gapäevase liikumisharrastuse kujundami</a:t>
            </a: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ne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.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Võimaliku väljapääsu otsimine auto sõltuvusest, liikuvuse jätkusuutlik planeerimine.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A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nda uus elu vanadele seisma jäänud jalgratastele.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</a:t>
            </a:r>
            <a:r>
              <a:rPr b="1" i="0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uua prototüüp ning presenteerida taaskasutust teistele asjast huvitatutele, kes loovad uusi või samasuguseid taaskasutatud rattaid.</a:t>
            </a:r>
            <a:endParaRPr b="1" i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b="1" lang="en-US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Reklaam TLÜ Haapsalu Kolledžile (meediakajastus, logod rattal)</a:t>
            </a:r>
            <a:endParaRPr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262262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/>
          <p:nvPr>
            <p:ph type="title"/>
          </p:nvPr>
        </p:nvSpPr>
        <p:spPr>
          <a:xfrm>
            <a:off x="1765376" y="1728690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ERIALADE LÕIMIMINE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>
            <p:ph idx="1" type="body"/>
          </p:nvPr>
        </p:nvSpPr>
        <p:spPr>
          <a:xfrm>
            <a:off x="691374" y="708569"/>
            <a:ext cx="3880626" cy="346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0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 hõlmab endas Haapsalu kolledži erialasid (</a:t>
            </a:r>
            <a:r>
              <a:rPr b="1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</a:t>
            </a:r>
            <a:r>
              <a:rPr b="1" i="0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iiklusohutus, </a:t>
            </a:r>
            <a:r>
              <a:rPr b="1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b="1" i="0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käsitöötehnoloogiad ja disain) ning Tallinna Ülikooli kasvatusteaduse</a:t>
            </a:r>
            <a:r>
              <a:rPr b="1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ja Aasia uuringute eriala üli</a:t>
            </a:r>
            <a:r>
              <a:rPr b="1" i="0" lang="en-US" sz="2400">
                <a:solidFill>
                  <a:srgbClr val="262262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õpilasi.</a:t>
            </a:r>
            <a:endParaRPr b="1" sz="2400">
              <a:solidFill>
                <a:srgbClr val="24285D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5275525" y="424050"/>
            <a:ext cx="38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 b="2632" l="0" r="0" t="3338"/>
          <a:stretch/>
        </p:blipFill>
        <p:spPr>
          <a:xfrm>
            <a:off x="4652050" y="35600"/>
            <a:ext cx="3880626" cy="50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U red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2018-05-31T10:13:30Z</dcterms:created>
  <dc:creator>Microsoft Office User</dc:creator>
</cp:coreProperties>
</file>