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Barlow Condensed ExtraLight"/>
      <p:regular r:id="rId21"/>
      <p:bold r:id="rId22"/>
      <p:italic r:id="rId23"/>
      <p:boldItalic r:id="rId24"/>
    </p:embeddedFont>
    <p:embeddedFont>
      <p:font typeface="Barlow Condensed Medium"/>
      <p:regular r:id="rId25"/>
      <p:bold r:id="rId26"/>
      <p:italic r:id="rId27"/>
      <p:boldItalic r:id="rId28"/>
    </p:embeddedFont>
    <p:embeddedFont>
      <p:font typeface="Barlow Condensed"/>
      <p:regular r:id="rId29"/>
      <p:bold r:id="rId30"/>
      <p:italic r:id="rId31"/>
      <p:boldItalic r:id="rId32"/>
    </p:embeddedFont>
    <p:embeddedFont>
      <p:font typeface="EB Garamond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BarlowCondensedExtraLight-bold.fntdata"/><Relationship Id="rId21" Type="http://schemas.openxmlformats.org/officeDocument/2006/relationships/font" Target="fonts/BarlowCondensedExtraLight-regular.fntdata"/><Relationship Id="rId24" Type="http://schemas.openxmlformats.org/officeDocument/2006/relationships/font" Target="fonts/BarlowCondensedExtraLight-boldItalic.fntdata"/><Relationship Id="rId23" Type="http://schemas.openxmlformats.org/officeDocument/2006/relationships/font" Target="fonts/BarlowCondensedExtraLight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CondensedMedium-bold.fntdata"/><Relationship Id="rId25" Type="http://schemas.openxmlformats.org/officeDocument/2006/relationships/font" Target="fonts/BarlowCondensedMedium-regular.fntdata"/><Relationship Id="rId28" Type="http://schemas.openxmlformats.org/officeDocument/2006/relationships/font" Target="fonts/BarlowCondensedMedium-boldItalic.fntdata"/><Relationship Id="rId27" Type="http://schemas.openxmlformats.org/officeDocument/2006/relationships/font" Target="fonts/BarlowCondensed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Condensed-italic.fntdata"/><Relationship Id="rId30" Type="http://schemas.openxmlformats.org/officeDocument/2006/relationships/font" Target="fonts/BarlowCondensed-bold.fntdata"/><Relationship Id="rId11" Type="http://schemas.openxmlformats.org/officeDocument/2006/relationships/slide" Target="slides/slide6.xml"/><Relationship Id="rId33" Type="http://schemas.openxmlformats.org/officeDocument/2006/relationships/font" Target="fonts/EBGaramond-regular.fntdata"/><Relationship Id="rId10" Type="http://schemas.openxmlformats.org/officeDocument/2006/relationships/slide" Target="slides/slide5.xml"/><Relationship Id="rId32" Type="http://schemas.openxmlformats.org/officeDocument/2006/relationships/font" Target="fonts/BarlowCondensed-boldItalic.fntdata"/><Relationship Id="rId13" Type="http://schemas.openxmlformats.org/officeDocument/2006/relationships/slide" Target="slides/slide8.xml"/><Relationship Id="rId35" Type="http://schemas.openxmlformats.org/officeDocument/2006/relationships/font" Target="fonts/EBGaramond-italic.fntdata"/><Relationship Id="rId12" Type="http://schemas.openxmlformats.org/officeDocument/2006/relationships/slide" Target="slides/slide7.xml"/><Relationship Id="rId34" Type="http://schemas.openxmlformats.org/officeDocument/2006/relationships/font" Target="fonts/EBGaramond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schemas.openxmlformats.org/officeDocument/2006/relationships/font" Target="fonts/EBGaramond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4e1de89e79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4e1de89e79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24e1de89e79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05" name="Google Shape;20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217" name="Google Shape;21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8" name="Google Shape;23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" name="Google Shape;14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57" name="Google Shape;15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65" name="Google Shape;16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000"/>
          </a:p>
        </p:txBody>
      </p:sp>
      <p:sp>
        <p:nvSpPr>
          <p:cNvPr id="177" name="Google Shape;17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e1de89e79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4e1de89e79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4e1de89e79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sislaid (valge)">
  <p:cSld name="Esislaid (valg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LY-est.png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cap="flat" cmpd="sng" w="444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" name="Google Shape;18;p2"/>
          <p:cNvSpPr txBox="1"/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1">
  <p:cSld name="võrdlus 0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õrdlus 02">
  <p:cSld name="võrdlus 02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" type="body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2"/>
          <p:cNvSpPr txBox="1"/>
          <p:nvPr>
            <p:ph idx="2" type="body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2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">
  <p:cSld name="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b="0" i="1" sz="38000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29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2" type="body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1">
  <p:cSld name="kolm ruutu 0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4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2">
  <p:cSld name="kolm ruutu 0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>
            <p:ph idx="2" type="pic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/>
          <p:nvPr>
            <p:ph idx="3" type="pic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lm ruutu 03">
  <p:cSld name="kolm ruutu 03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>
            <p:ph idx="2" type="pic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/>
          <p:nvPr>
            <p:ph idx="3" type="pic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anchorCtr="0" anchor="b" bIns="140400" lIns="180000" spcFirstLastPara="1" rIns="180000" wrap="square" tIns="374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b="0" i="0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anchorCtr="0" anchor="t" bIns="140400" lIns="180000" spcFirstLastPara="1" rIns="180000" wrap="square" tIns="374400">
            <a:noAutofit/>
          </a:bodyPr>
          <a:lstStyle/>
          <a:p>
            <a:pPr indent="0" lvl="0" marL="0" marR="0" rtl="0" algn="l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b="0" i="1" lang="en-US" sz="6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äike ringpilt + sisu">
  <p:cSld name="väike ringpilt + sisu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>
            <p:ph idx="2" type="pic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sisu">
  <p:cSld name="suur ringpilt + sisu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18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ealkiri + sisu">
  <p:cSld name="pilt + pealkiri + sisu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sisu">
  <p:cSld name="pilt + sisu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>
            <p:ph idx="2" type="pic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2">
  <p:cSld name="jutt pealkirjaga 02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 + pildiallkiri">
  <p:cSld name="pilt + pildiallkiri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>
            <p:ph idx="2" type="pic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1">
  <p:cSld name="pealkiri 0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02">
  <p:cSld name="pealkiri 0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ühi">
  <p:cSld name="tühi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lt">
  <p:cSld name="pil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/>
          <p:nvPr>
            <p:ph idx="2" type="pic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26"/>
          <p:cNvSpPr/>
          <p:nvPr>
            <p:ph idx="3" type="pic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26"/>
          <p:cNvSpPr/>
          <p:nvPr>
            <p:ph idx="4" type="pic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26"/>
          <p:cNvSpPr/>
          <p:nvPr>
            <p:ph idx="5" type="pic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26"/>
          <p:cNvSpPr/>
          <p:nvPr>
            <p:ph idx="6" type="pic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26"/>
          <p:cNvSpPr/>
          <p:nvPr>
            <p:ph idx="7" type="pic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8" type="body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9" type="body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3" type="body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4" type="body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15" type="body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indent="-228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indent="-228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indent="-2286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indent="-2286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26"/>
          <p:cNvSpPr txBox="1"/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i="0" sz="32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1 (valge)">
  <p:cSld name="tees 01 (valge)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6" name="Google Shape;26;p4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ur ringpilt + pealkiri + sisu">
  <p:cSld name="suur ringpilt + pealkiri + sisu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indent="-3556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429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/>
          <p:nvPr>
            <p:ph idx="2" type="pic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5"/>
          <p:cNvSpPr txBox="1"/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i="0" sz="28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02 (valge)">
  <p:cSld name="tees 02 (valge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33" name="Google Shape;33;p6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1 (valge)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37" name="Google Shape;37;p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es selgitusega 02 (valge)">
  <p:cSld name="tees selgitusega 02 (valge)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i="0" sz="36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1" name="Google Shape;41;p8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lgitus">
  <p:cSld name="selgitu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indent="-4064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indent="-3810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44" name="Google Shape;44;p9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cap="flat" cmpd="sng" w="57150">
            <a:solidFill>
              <a:srgbClr val="D0043C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tt pealkirjaga 01">
  <p:cSld name="jutt pealkirjaga 0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indent="-381000" lvl="1" marL="914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indent="-355600" lvl="2" marL="1371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indent="-342900" lvl="3" marL="18288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indent="-342900" lvl="4" marL="2286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49250" lvl="1" marL="9144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42900" lvl="2" marL="13716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36550" lvl="3" marL="18288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b="0" i="0" sz="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b="0" i="1" sz="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TLY-est.png" id="12" name="Google Shape;12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20.png"/><Relationship Id="rId11" Type="http://schemas.openxmlformats.org/officeDocument/2006/relationships/image" Target="../media/image15.png"/><Relationship Id="rId10" Type="http://schemas.openxmlformats.org/officeDocument/2006/relationships/image" Target="../media/image10.png"/><Relationship Id="rId13" Type="http://schemas.openxmlformats.org/officeDocument/2006/relationships/image" Target="../media/image17.png"/><Relationship Id="rId12" Type="http://schemas.openxmlformats.org/officeDocument/2006/relationships/image" Target="../media/image23.png"/><Relationship Id="rId15" Type="http://schemas.openxmlformats.org/officeDocument/2006/relationships/image" Target="../media/image19.png"/><Relationship Id="rId14" Type="http://schemas.openxmlformats.org/officeDocument/2006/relationships/image" Target="../media/image25.png"/><Relationship Id="rId17" Type="http://schemas.openxmlformats.org/officeDocument/2006/relationships/image" Target="../media/image26.png"/><Relationship Id="rId16" Type="http://schemas.openxmlformats.org/officeDocument/2006/relationships/image" Target="../media/image2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279025" y="1336000"/>
            <a:ext cx="63498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i="1" lang="en-US" sz="78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Euroopastumine, EL ja Eesti:</a:t>
            </a:r>
            <a:endParaRPr i="1" sz="1200" u="none" cap="none" strike="noStrike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2" name="Google Shape;122;p27"/>
          <p:cNvSpPr txBox="1"/>
          <p:nvPr/>
        </p:nvSpPr>
        <p:spPr>
          <a:xfrm rot="205">
            <a:off x="611598" y="2971650"/>
            <a:ext cx="5038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8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poliitilise eliidi ja     ajakirjanike arusaamad</a:t>
            </a:r>
            <a:endParaRPr i="1" sz="38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6"/>
          <p:cNvPicPr preferRelativeResize="0"/>
          <p:nvPr/>
        </p:nvPicPr>
        <p:blipFill rotWithShape="1">
          <a:blip r:embed="rId3">
            <a:alphaModFix/>
          </a:blip>
          <a:srcRect b="0" l="0" r="12296" t="0"/>
          <a:stretch/>
        </p:blipFill>
        <p:spPr>
          <a:xfrm>
            <a:off x="4955800" y="0"/>
            <a:ext cx="41882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6"/>
          <p:cNvSpPr txBox="1"/>
          <p:nvPr/>
        </p:nvSpPr>
        <p:spPr>
          <a:xfrm>
            <a:off x="477325" y="1028700"/>
            <a:ext cx="47145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64160" lvl="0" marL="36576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Intervjueerija pidi intervjuud läbi viies olema võimalikult neutraalne, kuid see võis osutuda keeruliseks.</a:t>
            </a:r>
            <a:endParaRPr sz="20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64160" lvl="0" marL="36576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Mõneti keeruline tõlgendada intervjueeritava vastuseid</a:t>
            </a:r>
            <a:endParaRPr sz="20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64160" lvl="0" marL="36576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Valimiste-eelsel perioodil oli poliitikutega kontakteerumine raskendatud, mistõttu intervjuude läbiviimine lükkus edasi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6" name="Google Shape;196;p36"/>
          <p:cNvSpPr txBox="1"/>
          <p:nvPr/>
        </p:nvSpPr>
        <p:spPr>
          <a:xfrm>
            <a:off x="477324" y="39600"/>
            <a:ext cx="56958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VÄLJAKUTSED JA KÜSIMUSED</a:t>
            </a:r>
            <a:endParaRPr b="1"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2059350" y="1370525"/>
            <a:ext cx="6954600" cy="211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/>
        </p:nvSpPr>
        <p:spPr>
          <a:xfrm>
            <a:off x="477330" y="39669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</a:t>
            </a:r>
            <a:endParaRPr b="1"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208" name="Google Shape;208;p38"/>
          <p:cNvSpPr txBox="1"/>
          <p:nvPr/>
        </p:nvSpPr>
        <p:spPr>
          <a:xfrm>
            <a:off x="477325" y="993675"/>
            <a:ext cx="7775700" cy="33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Töös kasutame peamiselt: </a:t>
            </a:r>
            <a:r>
              <a:rPr lang="en-US" sz="16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Mediatized EU projekti informatsioon, Robert Ladrech'i poliitiliste parteide ning euroopastumise analüüs ning Triin Toomesaare magistritöö “Erakondade euroopastumine Eesti Sotsiaaldemokraatliku Erakonna näitel”</a:t>
            </a:r>
            <a:endParaRPr sz="2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Millised planeeritud tegevustest toetavad projekti teaduspõhist lähemist? </a:t>
            </a:r>
            <a:r>
              <a:rPr lang="en-US" sz="1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Ankeetintervjuud ja nende hilisem analüüs/interpreteerimine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200"/>
              <a:buFont typeface="Merriweather Sans"/>
              <a:buChar char="-"/>
            </a:pPr>
            <a:r>
              <a:rPr lang="en-US" sz="22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Kuidas erinevate erialade teadmised aitavad jõuda soovitud tulemuseni? </a:t>
            </a:r>
            <a:r>
              <a:rPr lang="en-US" sz="15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Käesoleva projekti raames on erinevatest erialadest koosneva uurimismeeskonna suurimaks tulemusväljundiks ankeetintervjuude vastuste analüüs ja interpreteerimine erinevate erialade esindajate (kirjandus, riigiteadused, kultuur, filoloogia, õigusteadus jt) poolt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sz="60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idx="1" type="body"/>
          </p:nvPr>
        </p:nvSpPr>
        <p:spPr>
          <a:xfrm>
            <a:off x="477325" y="1192450"/>
            <a:ext cx="46200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36576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500"/>
              <a:buFont typeface="Barlow Condensed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Kokku 46 intervjuud – 24 poliitikutega (7 erakonda) ja 22 ajakirjanikega (13 väljaannet)</a:t>
            </a:r>
            <a:endParaRPr sz="1800"/>
          </a:p>
          <a:p>
            <a:pPr indent="-387350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500"/>
              <a:buFont typeface="Barlow Condensed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Kogemused intervjueerimises, analüüsioskuse arendamine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500"/>
              <a:buFont typeface="Barlow Condensed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Üksmeel COVID-19, LGBTQ õiguste ja Eesti majanduse teemadel 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87350" lvl="0" marL="36576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500"/>
              <a:buFont typeface="Barlow Condensed"/>
              <a:buChar char="-"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Vastumeelsus Ungari ja Poola alternatiividele Eestile järgimiseks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0" name="Google Shape;220;p40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ÜLDISED TULEMUSED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221" name="Google Shape;221;p40"/>
          <p:cNvPicPr preferRelativeResize="0"/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8283075" y="200125"/>
            <a:ext cx="633024" cy="63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83075" y="849249"/>
            <a:ext cx="633024" cy="63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/>
          <p:cNvPicPr preferRelativeResize="0"/>
          <p:nvPr/>
        </p:nvPicPr>
        <p:blipFill rotWithShape="1">
          <a:blip r:embed="rId5">
            <a:alphaModFix/>
          </a:blip>
          <a:srcRect b="32492" l="33733" r="31756" t="15502"/>
          <a:stretch/>
        </p:blipFill>
        <p:spPr>
          <a:xfrm>
            <a:off x="8257738" y="4278000"/>
            <a:ext cx="683700" cy="69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30263" y="2224413"/>
            <a:ext cx="8858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31363" y="2876238"/>
            <a:ext cx="784750" cy="78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93625" y="3738700"/>
            <a:ext cx="1322475" cy="4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0"/>
          <p:cNvPicPr preferRelativeResize="0"/>
          <p:nvPr/>
        </p:nvPicPr>
        <p:blipFill rotWithShape="1">
          <a:blip r:embed="rId9">
            <a:alphaModFix/>
          </a:blip>
          <a:srcRect b="20058" l="0" r="2827" t="22713"/>
          <a:stretch/>
        </p:blipFill>
        <p:spPr>
          <a:xfrm>
            <a:off x="7593625" y="1498375"/>
            <a:ext cx="1322475" cy="607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26199" y="243800"/>
            <a:ext cx="2805176" cy="3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397040" y="654324"/>
            <a:ext cx="1633235" cy="4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93464" y="1160504"/>
            <a:ext cx="2536813" cy="3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4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94125" y="1560372"/>
            <a:ext cx="784725" cy="29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93525" y="1582824"/>
            <a:ext cx="885825" cy="26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14684" y="1953150"/>
            <a:ext cx="1050491" cy="44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4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257078" y="2344651"/>
            <a:ext cx="2492151" cy="41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0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45058" y="2859425"/>
            <a:ext cx="1389725" cy="4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/>
          <p:nvPr/>
        </p:nvSpPr>
        <p:spPr>
          <a:xfrm>
            <a:off x="1395826" y="981150"/>
            <a:ext cx="4306500" cy="31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i="1" lang="en-US" sz="7800" u="none" cap="none" strike="noStrike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</a:t>
            </a:r>
            <a:endParaRPr i="1" sz="7800" u="none" cap="none" strike="noStrike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i="1" lang="en-US" sz="7800" u="none" cap="none" strike="noStrike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 TÄNAME KUULAMAST</a:t>
            </a:r>
            <a:endParaRPr i="1" sz="7800" u="none" cap="none" strike="noStrike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marR="0" rtl="0" algn="r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i="1" lang="en-US" sz="7800" u="none" cap="none" strike="noStrike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    </a:t>
            </a:r>
            <a:endParaRPr i="1" sz="7800" u="none" cap="none" strike="noStrike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1626548" y="2287423"/>
            <a:ext cx="1833589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 erialad, juhendajad, partnerid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 tegevused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2572834" y="3910751"/>
            <a:ext cx="2215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teaduspõhisus ja interdistsiplinaarsus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1" name="Google Shape;131;p28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9593" y="3050995"/>
            <a:ext cx="84229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8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5" name="Google Shape;135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28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28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28"/>
          <p:cNvCxnSpPr/>
          <p:nvPr/>
        </p:nvCxnSpPr>
        <p:spPr>
          <a:xfrm flipH="1">
            <a:off x="4619310" y="3176620"/>
            <a:ext cx="164700" cy="659700"/>
          </a:xfrm>
          <a:prstGeom prst="straightConnector1">
            <a:avLst/>
          </a:prstGeom>
          <a:noFill/>
          <a:ln cap="flat" cmpd="sng" w="53975">
            <a:solidFill>
              <a:srgbClr val="BE1E2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8"/>
          <p:cNvSpPr/>
          <p:nvPr/>
        </p:nvSpPr>
        <p:spPr>
          <a:xfrm>
            <a:off x="4673350" y="3895351"/>
            <a:ext cx="202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-US" sz="1700" u="none" cap="none" strike="noStrike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tulemused</a:t>
            </a:r>
            <a:endParaRPr b="0" i="0" sz="1700" u="none" cap="none" strike="noStrike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descr="https://lh3.googleusercontent.com/6GRNvr0XC57ugURaw1plr6KpZzvLKf0I7B51Xxj3RjpFX8W7FKeMtM6hp9gL9HooSOcREv9EcuB943mobwUqA_aeuSSawZ3aisXNWAeYwGWK2ttY84p9fqKFbDdCTZMPvQRvJNU" id="141" name="Google Shape;141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01391" y="3116431"/>
            <a:ext cx="770879" cy="780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/>
          <p:nvPr>
            <p:ph idx="4294967295" type="subTitle"/>
          </p:nvPr>
        </p:nvSpPr>
        <p:spPr>
          <a:xfrm>
            <a:off x="251125" y="279600"/>
            <a:ext cx="2986800" cy="45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 erialad: </a:t>
            </a:r>
            <a:endParaRPr b="0" i="0" sz="2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 filoloogia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Haldus- ja ärikorraldus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Hariduse juhtimine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Informaatika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Kirjandusteadus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Kultuuriteadus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Nüüdiskultuur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Nüüdismeedia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Pedagoogika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Riigiteadused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Sotsiaaltöö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Võrdlev filosoofia</a:t>
            </a:r>
            <a:endParaRPr i="1"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42900" lvl="0" marL="4572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4285D"/>
              </a:buClr>
              <a:buSzPts val="1800"/>
              <a:buFont typeface="Barlow Condensed"/>
              <a:buChar char="-"/>
            </a:pPr>
            <a:r>
              <a:rPr i="1"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Õigusteadus</a:t>
            </a:r>
            <a:endParaRPr b="0" i="0" sz="1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3553500" y="3193175"/>
            <a:ext cx="20370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24285D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Juhendajad:</a:t>
            </a:r>
            <a:endParaRPr sz="2200">
              <a:solidFill>
                <a:srgbClr val="24285D"/>
              </a:solidFill>
              <a:latin typeface="Barlow Condensed Medium"/>
              <a:ea typeface="Barlow Condensed Medium"/>
              <a:cs typeface="Barlow Condensed Medium"/>
              <a:sym typeface="Barlow Condensed Medium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Barbi Pilvre-Storgard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Andres Kõnno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Tõnis Saarts</a:t>
            </a:r>
            <a:endParaRPr sz="18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 txBox="1"/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</a:br>
            <a:r>
              <a:rPr lang="en-US" sz="6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EESMÄRK</a:t>
            </a:r>
            <a:endParaRPr sz="60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/>
          <p:cNvPicPr preferRelativeResize="0"/>
          <p:nvPr/>
        </p:nvPicPr>
        <p:blipFill rotWithShape="1">
          <a:blip r:embed="rId3">
            <a:alphaModFix/>
          </a:blip>
          <a:srcRect b="0" l="0" r="17026" t="0"/>
          <a:stretch/>
        </p:blipFill>
        <p:spPr>
          <a:xfrm>
            <a:off x="3562401" y="0"/>
            <a:ext cx="55815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1" name="Google Shape;161;p31"/>
          <p:cNvSpPr txBox="1"/>
          <p:nvPr/>
        </p:nvSpPr>
        <p:spPr>
          <a:xfrm>
            <a:off x="368875" y="1270100"/>
            <a:ext cx="55815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Mõista euroopastumist ja suhtumist Euroopa Liitu Eestis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30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Mõtestada Eesti poliitilise eliidi ja ajakirjanike arusaamu Eesti identiteedist EL osana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 EESMÄRK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477325" y="1055850"/>
            <a:ext cx="7670400" cy="3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Loeme projekti edukaks kui: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oleme suutnud läbi viia ettenähtud intervjuud meie valitud Eesti juhtivpoliitikute ja tuntud ajakirjanikega 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355600" lvl="1" marL="9144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koostanud analüüsid intervjuude tulemuste põhjal 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>
            <p:ph type="title"/>
          </p:nvPr>
        </p:nvSpPr>
        <p:spPr>
          <a:xfrm>
            <a:off x="2081650" y="1434457"/>
            <a:ext cx="59286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TEGEVUSTE RAKENDAMINE</a:t>
            </a:r>
            <a:endParaRPr sz="60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>
            <p:ph type="title"/>
          </p:nvPr>
        </p:nvSpPr>
        <p:spPr>
          <a:xfrm>
            <a:off x="477330" y="39594"/>
            <a:ext cx="4462418" cy="9540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i="1" lang="en-US" sz="4500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TEGEVUSED</a:t>
            </a:r>
            <a:endParaRPr i="1" sz="4500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80" name="Google Shape;180;p34"/>
          <p:cNvPicPr preferRelativeResize="0"/>
          <p:nvPr/>
        </p:nvPicPr>
        <p:blipFill rotWithShape="1">
          <a:blip r:embed="rId3">
            <a:alphaModFix/>
          </a:blip>
          <a:srcRect b="0" l="0" r="32678" t="0"/>
          <a:stretch/>
        </p:blipFill>
        <p:spPr>
          <a:xfrm>
            <a:off x="5937300" y="0"/>
            <a:ext cx="32539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4"/>
          <p:cNvSpPr txBox="1"/>
          <p:nvPr/>
        </p:nvSpPr>
        <p:spPr>
          <a:xfrm>
            <a:off x="350000" y="993675"/>
            <a:ext cx="5776200" cy="33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36576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9 intervjuud poliitikute ja ajakirjanikega kolmeliikmelise grupi peale. </a:t>
            </a:r>
            <a:endParaRPr sz="20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64160" lvl="1" marL="82296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25 väidet ja etteantud skaala</a:t>
            </a:r>
            <a:endParaRPr sz="20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64160" lvl="0" marL="36576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Täidetud ankeedid, intervjuu salvestus, selle transkriptsioon ja võimalusel intervjueerija märkmed</a:t>
            </a:r>
            <a:endParaRPr sz="2000">
              <a:solidFill>
                <a:srgbClr val="26226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64160" lvl="0" marL="36576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</a:pPr>
            <a:r>
              <a:rPr lang="en-US" sz="2000">
                <a:solidFill>
                  <a:srgbClr val="26226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Intervjuude analüüs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03200" lvl="0" marL="34290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 txBox="1"/>
          <p:nvPr/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5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TEGEVUSKAVA</a:t>
            </a:r>
            <a:endParaRPr b="1" i="1" sz="45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sp>
        <p:nvSpPr>
          <p:cNvPr id="188" name="Google Shape;188;p35"/>
          <p:cNvSpPr txBox="1"/>
          <p:nvPr/>
        </p:nvSpPr>
        <p:spPr>
          <a:xfrm>
            <a:off x="610800" y="993600"/>
            <a:ext cx="7922400" cy="2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4160" lvl="0" marL="265176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Intervjueeritavate leidmine, intervjuu aegade kooskõlastamine 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160" lvl="0" marL="265176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Intervjuude läbiviimine, esimesed märkmed ja tähelepanekud  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160" lvl="0" marL="265176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Intervjuude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salvestiste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transkribeerimine, materjalide üleslaadimine</a:t>
            </a:r>
            <a:endParaRPr sz="20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264160" lvl="0" marL="265176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Intervjuude analüüsid töödeldud andmete alusel    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64160" lvl="0" marL="265176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Barlow Condensed"/>
              <a:buAutoNum type="arabicPeriod"/>
            </a:pP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Portfoolio </a:t>
            </a:r>
            <a:r>
              <a:rPr lang="en-US" sz="200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koostamine saadud tulemuste ja järelduste põhjal</a:t>
            </a:r>
            <a:endParaRPr sz="2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indent="-190500" lvl="0" marL="3429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