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8" roundtripDataSignature="AMtx7mibLUYPDkK5M6AqXC8KdILlsa7i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9C4073D-DD33-4F34-94BF-6619BF0B4B2F}">
  <a:tblStyle styleId="{B9C4073D-DD33-4F34-94BF-6619BF0B4B2F}" styleName="Table_0"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 b="off" i="off"/>
      <a:tcStyle>
        <a:fill>
          <a:solidFill>
            <a:srgbClr val="CACAC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CACA"/>
          </a:solidFill>
        </a:fill>
      </a:tcStyle>
    </a:band1V>
    <a:band2V>
      <a:tcTxStyle b="off" i="off"/>
    </a:band2V>
    <a:la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fill>
          <a:solidFill>
            <a:srgbClr val="000000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fill>
          <a:solidFill>
            <a:srgbClr val="000000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000000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000000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customschemas.google.com/relationships/presentationmetadata" Target="meta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5556bd161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a5556bd16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6184a58db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a6184a58db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5556bd161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a5556bd161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6184a58db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6184a58db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a5556bd1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a5556bd1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42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sellele sihtrühmale mõjub kõige enam suusõnaline teavitamine, sihtgrupini jõudmine tavaliste (sotsiaal)meedia kanalite kaudu on keeruline;</a:t>
            </a:r>
            <a:endParaRPr sz="142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42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kogemuskohviku alguses tuleks tekitada osalejatele turvaline keskkond;</a:t>
            </a:r>
            <a:endParaRPr sz="142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42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tegevusi tuleks korraldada ühe kaupa ning anda aega rahulikuks sooritamiseks;</a:t>
            </a:r>
            <a:endParaRPr sz="142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42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tutvumismängud ja mängud õhupallidega valmistavad osalejatele rõõmu;</a:t>
            </a:r>
            <a:endParaRPr sz="142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42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võimlemismängud sobivad hästi, kuid tegevus peaks olema lihtne;</a:t>
            </a:r>
            <a:endParaRPr sz="142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42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muusika kuulamine ja tantsimine meeldib enamustele külalistele;</a:t>
            </a:r>
            <a:endParaRPr sz="142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42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nostalgiliste esemete kasutamine pakub osalejatele huvi;</a:t>
            </a:r>
            <a:endParaRPr sz="142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40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tuleks jälgida, et keskkond ei oleks liiga kaootiline ega ülerahvastatud;</a:t>
            </a:r>
            <a:endParaRPr sz="140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40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tuleks jätta rohkem aega vestlemiseks/rahulikeks tegevusteks, kuid jälgida, et kogu üritus ei kestaks rohkem kui 2 tundi, kuna osalejad võivad väsida;</a:t>
            </a:r>
            <a:endParaRPr sz="140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40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dementsusega inimesed ja nende lähedased soovivad tihtipeale lihtsalt rääkida ning alati nad ei ootagi mingit konkreetset nõuannet;</a:t>
            </a:r>
            <a:endParaRPr sz="140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40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raske on leida kõigile sobiv aeg kogemuskohvikus osalemiseks, kuna kõikidel inimestel on erinevad päevakavad;</a:t>
            </a:r>
            <a:endParaRPr sz="140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40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osalejad olid tagasisidestanud, et võimalusel hea meelega osaleksid uuesti sarnases kogemuskohvikus;</a:t>
            </a:r>
            <a:endParaRPr sz="140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40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jätkusuutlikkuse tagamiseks tuleks korraldada kogemuskohvikuid regulaarselt.</a:t>
            </a:r>
            <a:r>
              <a:rPr lang="et" sz="260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60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a5556bd161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a5556bd161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a5556bd161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a5556bd161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a5556bd161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a5556bd161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5556bd16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5556bd16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DB224C"/>
              </a:buClr>
              <a:buSzPts val="1900"/>
              <a:buFont typeface="Cambria Math"/>
              <a:buChar char="-"/>
            </a:pPr>
            <a:r>
              <a:rPr lang="et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Meie rühma inimesed on erinevatelt erialadelt, seetõttu saame oma projektis siduda Erinevate erialade tudengid annavad projektile mitmeid erinevaid </a:t>
            </a:r>
            <a:r>
              <a:rPr b="1" lang="et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akadeemilisi </a:t>
            </a:r>
            <a:r>
              <a:rPr lang="et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ning </a:t>
            </a:r>
            <a:r>
              <a:rPr b="1" lang="et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praktilisi teadmisi</a:t>
            </a:r>
            <a:r>
              <a:rPr lang="et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a6184a58db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a6184a58db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5556bd161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a5556bd161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5556bd161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5556bd16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6184a58db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a6184a58db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5a14b1a1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a5a14b1a1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2050" lvl="0" marL="360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DB224C"/>
              </a:buClr>
              <a:buSzPts val="1100"/>
              <a:buFont typeface="Cambria Math"/>
              <a:buChar char="⎯"/>
            </a:pP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Dementsus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kroonilise või progresseeruva kuluga sündroom (sümptomite kogum), mille korral on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häiritud 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inimese k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ognitiivsed funktsioonid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nagu näiteks </a:t>
            </a:r>
            <a:r>
              <a:rPr lang="et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mälu,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t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mõtlemine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t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tegevuste planeerimine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</a:t>
            </a:r>
            <a:r>
              <a:rPr lang="et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sooritamine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jt. Ilmnenud häired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pärsivad aktiivset </a:t>
            </a:r>
            <a:r>
              <a:rPr lang="et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osalemist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igapäevaelus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vajalike toimingute sooritamist.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2050" lvl="0" marL="360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DB224C"/>
              </a:buClr>
              <a:buSzPts val="1100"/>
              <a:buFont typeface="Cambria Math"/>
              <a:buChar char="⎯"/>
            </a:pP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Normaalselt kulgeva  vananemise korral tuleb samuti aegajalt unustamist ja mäluhäireid ette- see ei mõjuta üldist toimetulekut igapäevaelu tegevustega.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2050" lvl="0" marL="360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DB224C"/>
              </a:buClr>
              <a:buSzPts val="1100"/>
              <a:buFont typeface="Cambria Math"/>
              <a:buChar char="⎯"/>
            </a:pP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2018. aastal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hinnati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Eestis dementsusega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inimeste arvuks </a:t>
            </a:r>
            <a:r>
              <a:rPr b="1" lang="e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22942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Praeguste prognooside kohaselt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kasvab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dementsusega elavate inimeste arv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maailmas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aastaks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2050.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kuni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139 miljonini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inimeseni ja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Eestis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eeldatavalt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 tuhandeni.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2050" lvl="0" marL="360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DB224C"/>
              </a:buClr>
              <a:buSzPts val="1100"/>
              <a:buFont typeface="Cambria Math"/>
              <a:buChar char="⎯"/>
            </a:pP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Juba praegu on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oluline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panustada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ühiskonnana rohkem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dementsuse riski vähendamisse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samuti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hariduslikesse programmidesse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t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oetavatesse teenustesse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2050" lvl="0" marL="360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DB224C"/>
              </a:buClr>
              <a:buSzPts val="1100"/>
              <a:buFont typeface="Cambria Math"/>
              <a:buChar char="⎯"/>
            </a:pP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Kogemuskohvikute formaat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leidnud laialdast kasutust paljudes riikides üle maailma ja andnud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positiivseid tulemusi 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dementsuse sündroomiga inimeste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kaasamises kogukonda</a:t>
            </a:r>
            <a:r>
              <a:rPr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ja </a:t>
            </a:r>
            <a:r>
              <a:rPr b="1" lang="e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üksindustunde vähendamisel.</a:t>
            </a:r>
            <a:endParaRPr b="1" sz="200">
              <a:solidFill>
                <a:schemeClr val="dk1"/>
              </a:solidFill>
              <a:highlight>
                <a:srgbClr val="F8F7F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 1">
  <p:cSld name="image and content 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>
            <p:ph idx="2" type="pic"/>
          </p:nvPr>
        </p:nvSpPr>
        <p:spPr>
          <a:xfrm>
            <a:off x="5140884" y="-947852"/>
            <a:ext cx="6861900" cy="6861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628650" y="1382362"/>
            <a:ext cx="3880500" cy="21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Only">
  <p:cSld name="Content 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p31"/>
          <p:cNvCxnSpPr/>
          <p:nvPr/>
        </p:nvCxnSpPr>
        <p:spPr>
          <a:xfrm flipH="1" rot="10800000">
            <a:off x="1360448" y="1271172"/>
            <a:ext cx="468300" cy="23718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" name="Google Shape;39;p31"/>
          <p:cNvSpPr txBox="1"/>
          <p:nvPr>
            <p:ph idx="1" type="body"/>
          </p:nvPr>
        </p:nvSpPr>
        <p:spPr>
          <a:xfrm>
            <a:off x="2657475" y="1271238"/>
            <a:ext cx="5925300" cy="23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⎯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⎯"/>
              <a:defRPr sz="24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⎯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">
  <p:cSld name="pictur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 type="obj">
  <p:cSld name="OBJEC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/>
          <p:nvPr>
            <p:ph type="title"/>
          </p:nvPr>
        </p:nvSpPr>
        <p:spPr>
          <a:xfrm>
            <a:off x="628650" y="585375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" type="body"/>
          </p:nvPr>
        </p:nvSpPr>
        <p:spPr>
          <a:xfrm>
            <a:off x="628650" y="1595617"/>
            <a:ext cx="7886700" cy="2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⎯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⎯"/>
              <a:defRPr sz="24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⎯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2">
  <p:cSld name="Two Content 2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/>
          <p:nvPr>
            <p:ph type="title"/>
          </p:nvPr>
        </p:nvSpPr>
        <p:spPr>
          <a:xfrm>
            <a:off x="628650" y="362352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  <a:defRPr i="0" sz="4000"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" type="body"/>
          </p:nvPr>
        </p:nvSpPr>
        <p:spPr>
          <a:xfrm>
            <a:off x="628650" y="1596661"/>
            <a:ext cx="3886200" cy="2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2" type="body"/>
          </p:nvPr>
        </p:nvSpPr>
        <p:spPr>
          <a:xfrm>
            <a:off x="4629150" y="1596661"/>
            <a:ext cx="3886200" cy="2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content">
  <p:cSld name="Number and conte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idx="1" type="body"/>
          </p:nvPr>
        </p:nvSpPr>
        <p:spPr>
          <a:xfrm>
            <a:off x="3348681" y="1312415"/>
            <a:ext cx="5175600" cy="21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⎯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⎯"/>
              <a:defRPr sz="2800"/>
            </a:lvl2pPr>
            <a:lvl3pPr indent="-355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⎯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⎯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2" type="body"/>
          </p:nvPr>
        </p:nvSpPr>
        <p:spPr>
          <a:xfrm>
            <a:off x="529626" y="37071"/>
            <a:ext cx="2411400" cy="52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4400"/>
              <a:buNone/>
              <a:defRPr i="1" sz="344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deas 1">
  <p:cSld name="3 ideas 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6"/>
          <p:cNvSpPr/>
          <p:nvPr>
            <p:ph idx="2" type="pic"/>
          </p:nvPr>
        </p:nvSpPr>
        <p:spPr>
          <a:xfrm>
            <a:off x="6255912" y="512957"/>
            <a:ext cx="2163900" cy="21639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36"/>
          <p:cNvSpPr/>
          <p:nvPr>
            <p:ph idx="3" type="pic"/>
          </p:nvPr>
        </p:nvSpPr>
        <p:spPr>
          <a:xfrm>
            <a:off x="3490119" y="512957"/>
            <a:ext cx="2163900" cy="21639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6"/>
          <p:cNvSpPr/>
          <p:nvPr/>
        </p:nvSpPr>
        <p:spPr>
          <a:xfrm>
            <a:off x="724326" y="512956"/>
            <a:ext cx="2163900" cy="21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36"/>
          <p:cNvSpPr txBox="1"/>
          <p:nvPr/>
        </p:nvSpPr>
        <p:spPr>
          <a:xfrm>
            <a:off x="802383" y="486841"/>
            <a:ext cx="925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1" lang="et" sz="6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6"/>
          <p:cNvSpPr txBox="1"/>
          <p:nvPr>
            <p:ph idx="1" type="body"/>
          </p:nvPr>
        </p:nvSpPr>
        <p:spPr>
          <a:xfrm>
            <a:off x="720968" y="2785700"/>
            <a:ext cx="76986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idx="4" type="body"/>
          </p:nvPr>
        </p:nvSpPr>
        <p:spPr>
          <a:xfrm>
            <a:off x="765312" y="1645017"/>
            <a:ext cx="20487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8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deas 2">
  <p:cSld name="3 ideas 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/>
          <p:nvPr>
            <p:ph idx="2" type="pic"/>
          </p:nvPr>
        </p:nvSpPr>
        <p:spPr>
          <a:xfrm>
            <a:off x="6255912" y="512957"/>
            <a:ext cx="2163900" cy="21639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37"/>
          <p:cNvSpPr/>
          <p:nvPr>
            <p:ph idx="3" type="pic"/>
          </p:nvPr>
        </p:nvSpPr>
        <p:spPr>
          <a:xfrm>
            <a:off x="724326" y="512955"/>
            <a:ext cx="2163900" cy="21639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7"/>
          <p:cNvSpPr/>
          <p:nvPr/>
        </p:nvSpPr>
        <p:spPr>
          <a:xfrm>
            <a:off x="3490119" y="512956"/>
            <a:ext cx="2163900" cy="21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37"/>
          <p:cNvSpPr txBox="1"/>
          <p:nvPr/>
        </p:nvSpPr>
        <p:spPr>
          <a:xfrm>
            <a:off x="3568176" y="486841"/>
            <a:ext cx="925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1" lang="et" sz="6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7"/>
          <p:cNvSpPr txBox="1"/>
          <p:nvPr>
            <p:ph idx="1" type="body"/>
          </p:nvPr>
        </p:nvSpPr>
        <p:spPr>
          <a:xfrm>
            <a:off x="720968" y="2785700"/>
            <a:ext cx="76986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37"/>
          <p:cNvSpPr txBox="1"/>
          <p:nvPr>
            <p:ph idx="4" type="body"/>
          </p:nvPr>
        </p:nvSpPr>
        <p:spPr>
          <a:xfrm>
            <a:off x="3546003" y="1645017"/>
            <a:ext cx="20487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8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deas 3">
  <p:cSld name="3 ideas 3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8"/>
          <p:cNvSpPr/>
          <p:nvPr>
            <p:ph idx="2" type="pic"/>
          </p:nvPr>
        </p:nvSpPr>
        <p:spPr>
          <a:xfrm>
            <a:off x="723901" y="512957"/>
            <a:ext cx="2163900" cy="21639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/>
          <p:nvPr>
            <p:ph idx="3" type="pic"/>
          </p:nvPr>
        </p:nvSpPr>
        <p:spPr>
          <a:xfrm>
            <a:off x="3490119" y="512957"/>
            <a:ext cx="2163900" cy="21639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8"/>
          <p:cNvSpPr/>
          <p:nvPr/>
        </p:nvSpPr>
        <p:spPr>
          <a:xfrm>
            <a:off x="6256337" y="512956"/>
            <a:ext cx="2163900" cy="21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38"/>
          <p:cNvSpPr txBox="1"/>
          <p:nvPr/>
        </p:nvSpPr>
        <p:spPr>
          <a:xfrm>
            <a:off x="6334394" y="486841"/>
            <a:ext cx="925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1" lang="et" sz="6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8"/>
          <p:cNvSpPr txBox="1"/>
          <p:nvPr>
            <p:ph idx="1" type="body"/>
          </p:nvPr>
        </p:nvSpPr>
        <p:spPr>
          <a:xfrm>
            <a:off x="720968" y="2785700"/>
            <a:ext cx="76986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4" type="body"/>
          </p:nvPr>
        </p:nvSpPr>
        <p:spPr>
          <a:xfrm>
            <a:off x="6313900" y="1645017"/>
            <a:ext cx="20487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8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 3">
  <p:cSld name="image and content 3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9"/>
          <p:cNvSpPr/>
          <p:nvPr>
            <p:ph idx="2" type="pic"/>
          </p:nvPr>
        </p:nvSpPr>
        <p:spPr>
          <a:xfrm>
            <a:off x="591016" y="941833"/>
            <a:ext cx="3044700" cy="3044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5" name="Google Shape;75;p39"/>
          <p:cNvSpPr txBox="1"/>
          <p:nvPr>
            <p:ph idx="1" type="body"/>
          </p:nvPr>
        </p:nvSpPr>
        <p:spPr>
          <a:xfrm>
            <a:off x="4081344" y="1382360"/>
            <a:ext cx="4502400" cy="21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⎯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⎯"/>
              <a:defRPr sz="24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⎯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itle and content">
  <p:cSld name="image title and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0"/>
          <p:cNvSpPr/>
          <p:nvPr>
            <p:ph idx="2" type="pic"/>
          </p:nvPr>
        </p:nvSpPr>
        <p:spPr>
          <a:xfrm>
            <a:off x="5140884" y="-947852"/>
            <a:ext cx="6861900" cy="6861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8" name="Google Shape;78;p40"/>
          <p:cNvSpPr txBox="1"/>
          <p:nvPr>
            <p:ph type="title"/>
          </p:nvPr>
        </p:nvSpPr>
        <p:spPr>
          <a:xfrm>
            <a:off x="628650" y="1161910"/>
            <a:ext cx="3854100" cy="120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i="0" sz="2800"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1" type="body"/>
          </p:nvPr>
        </p:nvSpPr>
        <p:spPr>
          <a:xfrm>
            <a:off x="628650" y="2527211"/>
            <a:ext cx="38805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⎯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⎯"/>
              <a:defRPr sz="1800"/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4">
  <p:cSld name="Title and Content 4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3"/>
          <p:cNvSpPr txBox="1"/>
          <p:nvPr>
            <p:ph type="title"/>
          </p:nvPr>
        </p:nvSpPr>
        <p:spPr>
          <a:xfrm>
            <a:off x="628650" y="362352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  <a:defRPr i="0" sz="4000"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3"/>
          <p:cNvSpPr txBox="1"/>
          <p:nvPr>
            <p:ph idx="1" type="body"/>
          </p:nvPr>
        </p:nvSpPr>
        <p:spPr>
          <a:xfrm>
            <a:off x="628650" y="1595617"/>
            <a:ext cx="7886700" cy="2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⎯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⎯"/>
              <a:defRPr sz="24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⎯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itle and content 2">
  <p:cSld name="image title and content 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1"/>
          <p:cNvSpPr txBox="1"/>
          <p:nvPr>
            <p:ph type="title"/>
          </p:nvPr>
        </p:nvSpPr>
        <p:spPr>
          <a:xfrm>
            <a:off x="628650" y="1161910"/>
            <a:ext cx="3854100" cy="120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i="0" sz="2800"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1"/>
          <p:cNvSpPr/>
          <p:nvPr>
            <p:ph idx="2" type="pic"/>
          </p:nvPr>
        </p:nvSpPr>
        <p:spPr>
          <a:xfrm>
            <a:off x="5140325" y="0"/>
            <a:ext cx="4003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41"/>
          <p:cNvSpPr txBox="1"/>
          <p:nvPr>
            <p:ph idx="1" type="body"/>
          </p:nvPr>
        </p:nvSpPr>
        <p:spPr>
          <a:xfrm>
            <a:off x="628650" y="2527211"/>
            <a:ext cx="38805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⎯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⎯"/>
              <a:defRPr sz="180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 2">
  <p:cSld name="image and content 2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2"/>
          <p:cNvSpPr/>
          <p:nvPr>
            <p:ph idx="2" type="pic"/>
          </p:nvPr>
        </p:nvSpPr>
        <p:spPr>
          <a:xfrm>
            <a:off x="5140325" y="0"/>
            <a:ext cx="4003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42"/>
          <p:cNvSpPr txBox="1"/>
          <p:nvPr>
            <p:ph idx="1" type="body"/>
          </p:nvPr>
        </p:nvSpPr>
        <p:spPr>
          <a:xfrm>
            <a:off x="628650" y="1382362"/>
            <a:ext cx="3880500" cy="21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and caption">
  <p:cSld name="object and ca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3"/>
          <p:cNvSpPr txBox="1"/>
          <p:nvPr>
            <p:ph idx="1" type="body"/>
          </p:nvPr>
        </p:nvSpPr>
        <p:spPr>
          <a:xfrm>
            <a:off x="2910469" y="4482790"/>
            <a:ext cx="55869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/>
            </a:lvl1pPr>
            <a:lvl2pPr indent="-3810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⎯"/>
              <a:defRPr sz="24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43"/>
          <p:cNvSpPr txBox="1"/>
          <p:nvPr>
            <p:ph idx="2" type="body"/>
          </p:nvPr>
        </p:nvSpPr>
        <p:spPr>
          <a:xfrm>
            <a:off x="646772" y="534911"/>
            <a:ext cx="7850400" cy="3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⎯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4">
  <p:cSld name="1_Title and Content 4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4"/>
          <p:cNvSpPr/>
          <p:nvPr>
            <p:ph idx="2" type="pic"/>
          </p:nvPr>
        </p:nvSpPr>
        <p:spPr>
          <a:xfrm>
            <a:off x="1146834" y="682197"/>
            <a:ext cx="1013100" cy="101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2" name="Google Shape;92;p44"/>
          <p:cNvSpPr/>
          <p:nvPr>
            <p:ph idx="3" type="pic"/>
          </p:nvPr>
        </p:nvSpPr>
        <p:spPr>
          <a:xfrm>
            <a:off x="3483015" y="682197"/>
            <a:ext cx="1013100" cy="101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3" name="Google Shape;93;p44"/>
          <p:cNvSpPr/>
          <p:nvPr>
            <p:ph idx="4" type="pic"/>
          </p:nvPr>
        </p:nvSpPr>
        <p:spPr>
          <a:xfrm>
            <a:off x="5819196" y="682197"/>
            <a:ext cx="1013100" cy="101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4" name="Google Shape;94;p44"/>
          <p:cNvSpPr/>
          <p:nvPr>
            <p:ph idx="5" type="pic"/>
          </p:nvPr>
        </p:nvSpPr>
        <p:spPr>
          <a:xfrm>
            <a:off x="2179612" y="2579519"/>
            <a:ext cx="1013100" cy="101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5" name="Google Shape;95;p44"/>
          <p:cNvSpPr/>
          <p:nvPr>
            <p:ph idx="6" type="pic"/>
          </p:nvPr>
        </p:nvSpPr>
        <p:spPr>
          <a:xfrm>
            <a:off x="4515793" y="2579519"/>
            <a:ext cx="1013100" cy="101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6" name="Google Shape;96;p44"/>
          <p:cNvSpPr/>
          <p:nvPr>
            <p:ph idx="7" type="pic"/>
          </p:nvPr>
        </p:nvSpPr>
        <p:spPr>
          <a:xfrm>
            <a:off x="6851974" y="2579519"/>
            <a:ext cx="1013100" cy="101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7" name="Google Shape;97;p44"/>
          <p:cNvSpPr txBox="1"/>
          <p:nvPr>
            <p:ph idx="1" type="body"/>
          </p:nvPr>
        </p:nvSpPr>
        <p:spPr>
          <a:xfrm>
            <a:off x="921554" y="1756717"/>
            <a:ext cx="14223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44"/>
          <p:cNvSpPr txBox="1"/>
          <p:nvPr>
            <p:ph idx="8" type="body"/>
          </p:nvPr>
        </p:nvSpPr>
        <p:spPr>
          <a:xfrm>
            <a:off x="3268053" y="1756717"/>
            <a:ext cx="14223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44"/>
          <p:cNvSpPr txBox="1"/>
          <p:nvPr>
            <p:ph idx="9" type="body"/>
          </p:nvPr>
        </p:nvSpPr>
        <p:spPr>
          <a:xfrm>
            <a:off x="5614553" y="1756717"/>
            <a:ext cx="14223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44"/>
          <p:cNvSpPr txBox="1"/>
          <p:nvPr>
            <p:ph idx="13" type="body"/>
          </p:nvPr>
        </p:nvSpPr>
        <p:spPr>
          <a:xfrm>
            <a:off x="1965483" y="3618175"/>
            <a:ext cx="14223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44"/>
          <p:cNvSpPr txBox="1"/>
          <p:nvPr>
            <p:ph idx="14" type="body"/>
          </p:nvPr>
        </p:nvSpPr>
        <p:spPr>
          <a:xfrm>
            <a:off x="4311982" y="3618175"/>
            <a:ext cx="14223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44"/>
          <p:cNvSpPr txBox="1"/>
          <p:nvPr>
            <p:ph idx="15" type="body"/>
          </p:nvPr>
        </p:nvSpPr>
        <p:spPr>
          <a:xfrm>
            <a:off x="6658482" y="3618175"/>
            <a:ext cx="14223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⎯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>
  <p:cSld name="Two Content 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title"/>
          </p:nvPr>
        </p:nvSpPr>
        <p:spPr>
          <a:xfrm>
            <a:off x="628650" y="585375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body"/>
          </p:nvPr>
        </p:nvSpPr>
        <p:spPr>
          <a:xfrm>
            <a:off x="628650" y="1596661"/>
            <a:ext cx="3886200" cy="2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2" type="body"/>
          </p:nvPr>
        </p:nvSpPr>
        <p:spPr>
          <a:xfrm>
            <a:off x="4629150" y="1596661"/>
            <a:ext cx="3886200" cy="2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⎯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/>
          <p:nvPr>
            <p:ph type="ctrTitle"/>
          </p:nvPr>
        </p:nvSpPr>
        <p:spPr>
          <a:xfrm>
            <a:off x="646771" y="1224248"/>
            <a:ext cx="77724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imes New Roman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5"/>
          <p:cNvSpPr txBox="1"/>
          <p:nvPr>
            <p:ph idx="1" type="subTitle"/>
          </p:nvPr>
        </p:nvSpPr>
        <p:spPr>
          <a:xfrm>
            <a:off x="646771" y="2855940"/>
            <a:ext cx="7772400" cy="9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 cap="small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/>
          <p:nvPr>
            <p:ph type="title"/>
          </p:nvPr>
        </p:nvSpPr>
        <p:spPr>
          <a:xfrm>
            <a:off x="2657516" y="1500725"/>
            <a:ext cx="5925300" cy="21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5" name="Google Shape;25;p27"/>
          <p:cNvCxnSpPr/>
          <p:nvPr/>
        </p:nvCxnSpPr>
        <p:spPr>
          <a:xfrm flipH="1" rot="10800000">
            <a:off x="1360448" y="1271172"/>
            <a:ext cx="468300" cy="23718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 Only 2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/>
          <p:nvPr>
            <p:ph type="title"/>
          </p:nvPr>
        </p:nvSpPr>
        <p:spPr>
          <a:xfrm>
            <a:off x="2657516" y="1500725"/>
            <a:ext cx="5925300" cy="21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6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b="0" i="0" sz="4400"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8" name="Google Shape;28;p28"/>
          <p:cNvCxnSpPr/>
          <p:nvPr/>
        </p:nvCxnSpPr>
        <p:spPr>
          <a:xfrm flipH="1" rot="10800000">
            <a:off x="1360448" y="1271172"/>
            <a:ext cx="468300" cy="23718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/>
          <p:nvPr>
            <p:ph type="title"/>
          </p:nvPr>
        </p:nvSpPr>
        <p:spPr>
          <a:xfrm>
            <a:off x="2657516" y="1293541"/>
            <a:ext cx="5925300" cy="12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1" name="Google Shape;31;p29"/>
          <p:cNvCxnSpPr/>
          <p:nvPr/>
        </p:nvCxnSpPr>
        <p:spPr>
          <a:xfrm flipH="1" rot="10800000">
            <a:off x="1360448" y="1271172"/>
            <a:ext cx="468300" cy="23718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" name="Google Shape;32;p29"/>
          <p:cNvSpPr txBox="1"/>
          <p:nvPr>
            <p:ph idx="1" type="body"/>
          </p:nvPr>
        </p:nvSpPr>
        <p:spPr>
          <a:xfrm>
            <a:off x="2657475" y="2497491"/>
            <a:ext cx="5925300" cy="11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 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2657516" y="1262275"/>
            <a:ext cx="5925300" cy="12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b="0" i="0" sz="4400"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5" name="Google Shape;35;p30"/>
          <p:cNvCxnSpPr/>
          <p:nvPr/>
        </p:nvCxnSpPr>
        <p:spPr>
          <a:xfrm flipH="1" rot="10800000">
            <a:off x="1360448" y="1271172"/>
            <a:ext cx="468300" cy="23718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" name="Google Shape;36;p30"/>
          <p:cNvSpPr txBox="1"/>
          <p:nvPr>
            <p:ph idx="1" type="body"/>
          </p:nvPr>
        </p:nvSpPr>
        <p:spPr>
          <a:xfrm>
            <a:off x="2657475" y="2497491"/>
            <a:ext cx="5925300" cy="11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⎯"/>
              <a:defRPr sz="20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⎯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⎯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6E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628650" y="497450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b="0" i="1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628650" y="1595617"/>
            <a:ext cx="7886700" cy="29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mbria Math"/>
              <a:buChar char="⎯"/>
              <a:defRPr b="0" i="0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mbria Math"/>
              <a:buChar char="⎯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mbria Math"/>
              <a:buChar char="⎯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Cambria Math"/>
              <a:buChar char="⎯"/>
              <a:defRPr b="0" i="0" sz="13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Cambria Math"/>
              <a:buChar char="⎯"/>
              <a:defRPr b="0" i="0" sz="13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pic>
        <p:nvPicPr>
          <p:cNvPr id="8" name="Google Shape;8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98319" y="4338769"/>
            <a:ext cx="2081823" cy="42503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vikerraadio.err.ee/1609162433/paevatee-ema-isa-ja-alzheimeri-tobi" TargetMode="External"/><Relationship Id="rId4" Type="http://schemas.openxmlformats.org/officeDocument/2006/relationships/hyperlink" Target="https://eludementsusega.ee/kogemuskohvikud/" TargetMode="External"/><Relationship Id="rId9" Type="http://schemas.openxmlformats.org/officeDocument/2006/relationships/hyperlink" Target="https://online.le.ee/2023/11/13/haapsalus-tuleb-malukohvik/?fbclid=IwAR3jz86e9R0Z7Hdx2fjuOH0Qim86O3B8w1PhSKwmyuioNfI6VCAFvtIEvrg" TargetMode="External"/><Relationship Id="rId5" Type="http://schemas.openxmlformats.org/officeDocument/2006/relationships/hyperlink" Target="https://dementsus.ee/" TargetMode="External"/><Relationship Id="rId6" Type="http://schemas.openxmlformats.org/officeDocument/2006/relationships/hyperlink" Target="https://www.facebook.com/kolledz" TargetMode="External"/><Relationship Id="rId7" Type="http://schemas.openxmlformats.org/officeDocument/2006/relationships/hyperlink" Target="https://drive.google.com/drive/folders/19oUpxrIN4wTw4Iq3NJnm92qmHvtWtcDz?usp=sharing" TargetMode="External"/><Relationship Id="rId8" Type="http://schemas.openxmlformats.org/officeDocument/2006/relationships/hyperlink" Target="https://malukohvik.wordpress.com/?fbclid=IwAR1jMeGvnhNAl2y1oR6ouxTn8GWKGuKuGuIPH0vk7vIlQS6HbxZGL3W3gXc" TargetMode="External"/><Relationship Id="rId11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pubmed.ncbi.nlm.nih.gov/35023232/" TargetMode="External"/><Relationship Id="rId4" Type="http://schemas.openxmlformats.org/officeDocument/2006/relationships/hyperlink" Target="https://eludementsusega.ee/mtu-elu-dementsusega/" TargetMode="External"/><Relationship Id="rId5" Type="http://schemas.openxmlformats.org/officeDocument/2006/relationships/hyperlink" Target="https://doi.org/10.1186/s12877-020-01754-x" TargetMode="External"/><Relationship Id="rId6" Type="http://schemas.openxmlformats.org/officeDocument/2006/relationships/hyperlink" Target="https://doi.org/10.3389/fpubh.2021.660144" TargetMode="External"/><Relationship Id="rId7" Type="http://schemas.openxmlformats.org/officeDocument/2006/relationships/hyperlink" Target="https://doi.org/10.3233/JAD-200932" TargetMode="External"/><Relationship Id="rId8" Type="http://schemas.openxmlformats.org/officeDocument/2006/relationships/hyperlink" Target="https://valisveeb.kliinikum.ee/psyhhiaatriakliinik/lisad/ravi/ph/10org_ph.htm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 txBox="1"/>
          <p:nvPr>
            <p:ph idx="4294967295" type="ctrTitle"/>
          </p:nvPr>
        </p:nvSpPr>
        <p:spPr>
          <a:xfrm>
            <a:off x="846225" y="350775"/>
            <a:ext cx="7772400" cy="25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b="0" i="0" lang="et" sz="4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Kogemuskohvikud mäluhäiretega inimestele ja nende lähedastele</a:t>
            </a:r>
            <a:endParaRPr b="0" i="0" sz="4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"/>
          <p:cNvSpPr txBox="1"/>
          <p:nvPr>
            <p:ph idx="1" type="body"/>
          </p:nvPr>
        </p:nvSpPr>
        <p:spPr>
          <a:xfrm>
            <a:off x="720900" y="2951975"/>
            <a:ext cx="8423100" cy="18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6576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88"/>
              <a:buNone/>
            </a:pPr>
            <a:r>
              <a:rPr b="1" lang="et" sz="1400" cap="none"/>
              <a:t>Liikmed:</a:t>
            </a:r>
            <a:r>
              <a:rPr lang="et" sz="1400" cap="none"/>
              <a:t> </a:t>
            </a:r>
            <a:r>
              <a:rPr lang="et" sz="1400"/>
              <a:t>Beatrice </a:t>
            </a:r>
            <a:r>
              <a:rPr b="1" lang="et" sz="1400"/>
              <a:t>E</a:t>
            </a:r>
            <a:r>
              <a:rPr lang="et" sz="1400"/>
              <a:t>rnest, Hanna Marie </a:t>
            </a:r>
            <a:r>
              <a:rPr b="1" lang="et" sz="1400"/>
              <a:t>E</a:t>
            </a:r>
            <a:r>
              <a:rPr lang="et" sz="1400"/>
              <a:t>liste,</a:t>
            </a:r>
            <a:r>
              <a:rPr lang="et" sz="1400"/>
              <a:t> </a:t>
            </a:r>
            <a:r>
              <a:rPr lang="et" sz="1400"/>
              <a:t>Mari-Liis </a:t>
            </a:r>
            <a:r>
              <a:rPr b="1" lang="et" sz="1400"/>
              <a:t>H</a:t>
            </a:r>
            <a:r>
              <a:rPr lang="et" sz="1400"/>
              <a:t>einsaar, </a:t>
            </a:r>
            <a:r>
              <a:rPr lang="et" sz="1400"/>
              <a:t>Luana </a:t>
            </a:r>
            <a:r>
              <a:rPr b="1" lang="et" sz="1400"/>
              <a:t>H</a:t>
            </a:r>
            <a:r>
              <a:rPr lang="et" sz="1400"/>
              <a:t>eliste, </a:t>
            </a:r>
            <a:r>
              <a:rPr lang="et" sz="1400"/>
              <a:t>Grete </a:t>
            </a:r>
            <a:r>
              <a:rPr b="1" lang="et" sz="1400"/>
              <a:t>H</a:t>
            </a:r>
            <a:r>
              <a:rPr lang="et" sz="1400"/>
              <a:t>inrikus, Elise-Marie </a:t>
            </a:r>
            <a:r>
              <a:rPr b="1" lang="et" sz="1400"/>
              <a:t>J</a:t>
            </a:r>
            <a:r>
              <a:rPr lang="et" sz="1400"/>
              <a:t>egerings, Victoria </a:t>
            </a:r>
            <a:r>
              <a:rPr b="1" lang="et" sz="1400"/>
              <a:t>J</a:t>
            </a:r>
            <a:r>
              <a:rPr lang="et" sz="1400"/>
              <a:t>õgimaa, Sigrid </a:t>
            </a:r>
            <a:r>
              <a:rPr b="1" lang="et" sz="1400"/>
              <a:t>K</a:t>
            </a:r>
            <a:r>
              <a:rPr lang="et" sz="1400"/>
              <a:t>alle-Vainola, Maria </a:t>
            </a:r>
            <a:r>
              <a:rPr b="1" lang="et" sz="1400"/>
              <a:t>K</a:t>
            </a:r>
            <a:r>
              <a:rPr lang="et" sz="1400"/>
              <a:t>asesalu, Kai Li </a:t>
            </a:r>
            <a:r>
              <a:rPr b="1" lang="et" sz="1400"/>
              <a:t>K</a:t>
            </a:r>
            <a:r>
              <a:rPr lang="et" sz="1400"/>
              <a:t>eller, Anett </a:t>
            </a:r>
            <a:r>
              <a:rPr b="1" lang="et" sz="1400"/>
              <a:t>K</a:t>
            </a:r>
            <a:r>
              <a:rPr lang="et" sz="1400"/>
              <a:t>under, Darja </a:t>
            </a:r>
            <a:r>
              <a:rPr b="1" lang="et" sz="1400"/>
              <a:t>L</a:t>
            </a:r>
            <a:r>
              <a:rPr lang="et" sz="1400"/>
              <a:t>ahk, Eike </a:t>
            </a:r>
            <a:r>
              <a:rPr b="1" lang="et" sz="1400"/>
              <a:t>L</a:t>
            </a:r>
            <a:r>
              <a:rPr lang="et" sz="1400"/>
              <a:t>angerbaur, Ants-Andre </a:t>
            </a:r>
            <a:r>
              <a:rPr b="1" lang="et" sz="1400"/>
              <a:t>L</a:t>
            </a:r>
            <a:r>
              <a:rPr lang="et" sz="1400"/>
              <a:t>änts, </a:t>
            </a:r>
            <a:r>
              <a:rPr lang="et" sz="1400"/>
              <a:t>Natalia </a:t>
            </a:r>
            <a:r>
              <a:rPr b="1" lang="et" sz="1400"/>
              <a:t>M</a:t>
            </a:r>
            <a:r>
              <a:rPr lang="et" sz="1400"/>
              <a:t>edvedeva, </a:t>
            </a:r>
            <a:r>
              <a:rPr lang="et" sz="1400"/>
              <a:t>Imbi </a:t>
            </a:r>
            <a:r>
              <a:rPr b="1" lang="et" sz="1400"/>
              <a:t>M</a:t>
            </a:r>
            <a:r>
              <a:rPr lang="et" sz="1400"/>
              <a:t>äger, Luise Grethen </a:t>
            </a:r>
            <a:r>
              <a:rPr b="1" lang="et" sz="1400"/>
              <a:t>Ni</a:t>
            </a:r>
            <a:r>
              <a:rPr lang="et" sz="1400"/>
              <a:t>rgi, Hannabel </a:t>
            </a:r>
            <a:r>
              <a:rPr b="1" lang="et" sz="1400"/>
              <a:t>N</a:t>
            </a:r>
            <a:r>
              <a:rPr lang="et" sz="1400"/>
              <a:t>oor, Mena-Nelly </a:t>
            </a:r>
            <a:r>
              <a:rPr b="1" lang="et" sz="1400"/>
              <a:t>N</a:t>
            </a:r>
            <a:r>
              <a:rPr lang="et" sz="1400"/>
              <a:t>urk, Sigrid </a:t>
            </a:r>
            <a:r>
              <a:rPr b="1" lang="et" sz="1400"/>
              <a:t>O</a:t>
            </a:r>
            <a:r>
              <a:rPr lang="et" sz="1400"/>
              <a:t>ras, Anna-Marie </a:t>
            </a:r>
            <a:r>
              <a:rPr b="1" lang="et" sz="1400"/>
              <a:t>P</a:t>
            </a:r>
            <a:r>
              <a:rPr lang="et" sz="1400"/>
              <a:t>arktal, Grit </a:t>
            </a:r>
            <a:r>
              <a:rPr b="1" lang="et" sz="1400"/>
              <a:t>P</a:t>
            </a:r>
            <a:r>
              <a:rPr lang="et" sz="1400"/>
              <a:t>õldaru, Keili </a:t>
            </a:r>
            <a:r>
              <a:rPr b="1" lang="et" sz="1400"/>
              <a:t>S</a:t>
            </a:r>
            <a:r>
              <a:rPr lang="et" sz="1400"/>
              <a:t>uur, </a:t>
            </a:r>
            <a:r>
              <a:rPr lang="et" sz="1400"/>
              <a:t>Aster </a:t>
            </a:r>
            <a:r>
              <a:rPr b="1" lang="et" sz="1400"/>
              <a:t>T</a:t>
            </a:r>
            <a:r>
              <a:rPr lang="et" sz="1400"/>
              <a:t>ooma</a:t>
            </a:r>
            <a:endParaRPr sz="1400"/>
          </a:p>
          <a:p>
            <a:pPr indent="0" lvl="0" marL="0" marR="365760" rtl="0" algn="just">
              <a:lnSpc>
                <a:spcPct val="80000"/>
              </a:lnSpc>
              <a:spcBef>
                <a:spcPts val="800"/>
              </a:spcBef>
              <a:spcAft>
                <a:spcPts val="800"/>
              </a:spcAft>
              <a:buSzPts val="688"/>
              <a:buNone/>
            </a:pPr>
            <a:r>
              <a:rPr b="1" lang="et" sz="1400"/>
              <a:t>Juhendajad: </a:t>
            </a:r>
            <a:r>
              <a:rPr lang="et" sz="1400"/>
              <a:t>Heili Einasto, kaasjuhendaja Chris Ellermaa</a:t>
            </a:r>
            <a:endParaRPr sz="1400"/>
          </a:p>
        </p:txBody>
      </p:sp>
      <p:sp>
        <p:nvSpPr>
          <p:cNvPr id="109" name="Google Shape;109;p1"/>
          <p:cNvSpPr txBox="1"/>
          <p:nvPr/>
        </p:nvSpPr>
        <p:spPr>
          <a:xfrm>
            <a:off x="4775700" y="-5650"/>
            <a:ext cx="4752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 b="10234" l="9719" r="10611" t="15333"/>
          <a:stretch/>
        </p:blipFill>
        <p:spPr>
          <a:xfrm>
            <a:off x="0" y="0"/>
            <a:ext cx="1653600" cy="15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/>
          <p:nvPr>
            <p:ph type="title"/>
          </p:nvPr>
        </p:nvSpPr>
        <p:spPr>
          <a:xfrm>
            <a:off x="473350" y="115677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t" sz="4500"/>
              <a:t>Positiivsed mõjud</a:t>
            </a:r>
            <a:endParaRPr sz="4500"/>
          </a:p>
        </p:txBody>
      </p:sp>
      <p:sp>
        <p:nvSpPr>
          <p:cNvPr id="182" name="Google Shape;182;p8"/>
          <p:cNvSpPr txBox="1"/>
          <p:nvPr>
            <p:ph idx="1" type="body"/>
          </p:nvPr>
        </p:nvSpPr>
        <p:spPr>
          <a:xfrm>
            <a:off x="505950" y="1184000"/>
            <a:ext cx="8132100" cy="2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s</a:t>
            </a:r>
            <a:r>
              <a:rPr lang="et" sz="2000"/>
              <a:t>tigmatiseerimise vähendamine ja teadlikkuse tõstmine;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turvalise keskkonna loomine nii dementsusega inimesele kui ka tema lähedastele;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luua sündmus, mida oodata;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luua vaheldus igapäevaelus;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ergutada dementsusega inimesi kognitiivselt.</a:t>
            </a:r>
            <a:endParaRPr sz="2700"/>
          </a:p>
        </p:txBody>
      </p:sp>
      <p:pic>
        <p:nvPicPr>
          <p:cNvPr id="183" name="Google Shape;18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5502" y="2471255"/>
            <a:ext cx="1872548" cy="2571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a5556bd161_0_124"/>
          <p:cNvSpPr txBox="1"/>
          <p:nvPr>
            <p:ph type="title"/>
          </p:nvPr>
        </p:nvSpPr>
        <p:spPr>
          <a:xfrm>
            <a:off x="372850" y="42602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Oodatud tulemused</a:t>
            </a:r>
            <a:endParaRPr sz="4500"/>
          </a:p>
        </p:txBody>
      </p:sp>
      <p:sp>
        <p:nvSpPr>
          <p:cNvPr id="189" name="Google Shape;189;g2a5556bd161_0_124"/>
          <p:cNvSpPr txBox="1"/>
          <p:nvPr>
            <p:ph idx="1" type="body"/>
          </p:nvPr>
        </p:nvSpPr>
        <p:spPr>
          <a:xfrm>
            <a:off x="228875" y="946500"/>
            <a:ext cx="8770200" cy="26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dementsuse sündroomiga inimeste ja nende lähedaste üksindustunde vähendamine;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dementsusega inimestele ja nende lähedastele turvalise keskkonna loomine;</a:t>
            </a:r>
            <a:endParaRPr sz="2000"/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tulevikus kogemuskohvikute formaadi täiendamine ja kohandamine nende/uute teadmiste varal;</a:t>
            </a:r>
            <a:endParaRPr sz="2000"/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kogemuskohviku visuaalse identiteedi (logo) valmimine.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90" name="Google Shape;190;g2a5556bd161_0_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7050" y="3148675"/>
            <a:ext cx="3626950" cy="199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>
            <p:ph type="title"/>
          </p:nvPr>
        </p:nvSpPr>
        <p:spPr>
          <a:xfrm>
            <a:off x="439000" y="51702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t" sz="4500"/>
              <a:t>Projekti tegevuskava</a:t>
            </a:r>
            <a:endParaRPr sz="4500"/>
          </a:p>
        </p:txBody>
      </p:sp>
      <p:graphicFrame>
        <p:nvGraphicFramePr>
          <p:cNvPr id="196" name="Google Shape;196;p9"/>
          <p:cNvGraphicFramePr/>
          <p:nvPr/>
        </p:nvGraphicFramePr>
        <p:xfrm>
          <a:off x="594274" y="111292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{B9C4073D-DD33-4F34-94BF-6619BF0B4B2F}</a:tableStyleId>
              </a:tblPr>
              <a:tblGrid>
                <a:gridCol w="6305375"/>
                <a:gridCol w="1843000"/>
              </a:tblGrid>
              <a:tr h="434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 u="none" cap="none" strike="noStrike">
                          <a:solidFill>
                            <a:srgbClr val="000000"/>
                          </a:solidFill>
                        </a:rPr>
                        <a:t>TEGEVUSED</a:t>
                      </a:r>
                      <a:endParaRPr sz="135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850" marL="9185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 u="none" cap="none" strike="noStrike">
                          <a:solidFill>
                            <a:srgbClr val="000000"/>
                          </a:solidFill>
                        </a:rPr>
                        <a:t>AEG</a:t>
                      </a:r>
                      <a:endParaRPr sz="135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850" marL="91850" anchor="ctr">
                    <a:solidFill>
                      <a:srgbClr val="D8D8D8"/>
                    </a:solidFill>
                  </a:tcPr>
                </a:tc>
              </a:tr>
              <a:tr h="38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b="0" i="0" lang="et" sz="135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Teema ja rühmaga tutvumine, grupi moodustamine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 u="none" cap="none" strike="noStrike"/>
                        <a:t>september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b="0" i="0" lang="et" sz="135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Teoreetilise materjali läbitöötamine, ideede kogumine kohvikuks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 u="none" cap="none" strike="noStrike"/>
                        <a:t>september-oktoober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/>
                        <a:t>Kogemuskohvikute organiseerimine ja läbiviimine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/>
                        <a:t>oktoober-november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/>
                        <a:t>Analüüs pärast iga kohviku läbiviimist 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 u="none" cap="none" strike="noStrike"/>
                        <a:t>november-detsember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64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b="0" i="0" lang="et" sz="135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Projekti kokkuvõtmine, tulemuste tutvustamine laiemale publikule, portfoolio osade koostamine</a:t>
                      </a:r>
                      <a:endParaRPr sz="1350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 u="none" cap="none" strike="noStrike"/>
                        <a:t>november-</a:t>
                      </a:r>
                      <a:r>
                        <a:rPr lang="et" sz="1350" u="none" cap="none" strike="noStrike"/>
                        <a:t>detsember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/>
                        <a:t>Visuaalse </a:t>
                      </a:r>
                      <a:r>
                        <a:rPr lang="et" sz="1350"/>
                        <a:t>identiteedi</a:t>
                      </a:r>
                      <a:r>
                        <a:rPr lang="et" sz="1350"/>
                        <a:t> loomine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t" sz="1350"/>
                        <a:t>oktoober- detsember</a:t>
                      </a:r>
                      <a:endParaRPr sz="1350" u="none" cap="none" strike="noStrike"/>
                    </a:p>
                  </a:txBody>
                  <a:tcPr marT="45725" marB="45725" marR="91850" marL="91850">
                    <a:lnT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B224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a6184a58db_2_1"/>
          <p:cNvSpPr txBox="1"/>
          <p:nvPr>
            <p:ph type="title"/>
          </p:nvPr>
        </p:nvSpPr>
        <p:spPr>
          <a:xfrm>
            <a:off x="473800" y="7187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ettevalmistus</a:t>
            </a:r>
            <a:endParaRPr sz="4500"/>
          </a:p>
        </p:txBody>
      </p:sp>
      <p:sp>
        <p:nvSpPr>
          <p:cNvPr id="202" name="Google Shape;202;g2a6184a58db_2_1"/>
          <p:cNvSpPr txBox="1"/>
          <p:nvPr>
            <p:ph idx="1" type="body"/>
          </p:nvPr>
        </p:nvSpPr>
        <p:spPr>
          <a:xfrm>
            <a:off x="628650" y="1151242"/>
            <a:ext cx="7886700" cy="26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</a:pPr>
            <a:r>
              <a:rPr lang="et" sz="2400"/>
              <a:t>t</a:t>
            </a:r>
            <a:r>
              <a:rPr lang="et" sz="2400"/>
              <a:t>eoreetiliste </a:t>
            </a:r>
            <a:r>
              <a:rPr lang="et" sz="2400"/>
              <a:t>materjalide</a:t>
            </a:r>
            <a:r>
              <a:rPr lang="et" sz="2400"/>
              <a:t> anlüüsimine ja arutamine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⎯"/>
            </a:pPr>
            <a:r>
              <a:rPr lang="et" sz="2400"/>
              <a:t>varasemate kogemuskohvikute korraldajate kogemuste kuulamine</a:t>
            </a:r>
            <a:endParaRPr sz="2400"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03" name="Google Shape;203;g2a6184a58db_2_1"/>
          <p:cNvPicPr preferRelativeResize="0"/>
          <p:nvPr/>
        </p:nvPicPr>
        <p:blipFill rotWithShape="1">
          <a:blip r:embed="rId3">
            <a:alphaModFix/>
          </a:blip>
          <a:srcRect b="0" l="0" r="0" t="14712"/>
          <a:stretch/>
        </p:blipFill>
        <p:spPr>
          <a:xfrm>
            <a:off x="5716475" y="3194725"/>
            <a:ext cx="3427524" cy="194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a5556bd161_0_131"/>
          <p:cNvSpPr txBox="1"/>
          <p:nvPr>
            <p:ph type="title"/>
          </p:nvPr>
        </p:nvSpPr>
        <p:spPr>
          <a:xfrm>
            <a:off x="557425" y="14192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kogemuskohvikute läbiviimine</a:t>
            </a:r>
            <a:endParaRPr sz="4500"/>
          </a:p>
        </p:txBody>
      </p:sp>
      <p:sp>
        <p:nvSpPr>
          <p:cNvPr id="209" name="Google Shape;209;g2a5556bd161_0_131"/>
          <p:cNvSpPr txBox="1"/>
          <p:nvPr>
            <p:ph idx="1" type="body"/>
          </p:nvPr>
        </p:nvSpPr>
        <p:spPr>
          <a:xfrm>
            <a:off x="557425" y="1246701"/>
            <a:ext cx="7886700" cy="305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⎯"/>
            </a:pPr>
            <a:r>
              <a:rPr lang="et" sz="2200"/>
              <a:t>r</a:t>
            </a:r>
            <a:r>
              <a:rPr lang="et" sz="2200"/>
              <a:t>uumi ettevalmistamine;</a:t>
            </a:r>
            <a:endParaRPr sz="2200"/>
          </a:p>
          <a:p>
            <a:pPr indent="-3683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⎯"/>
            </a:pPr>
            <a:r>
              <a:rPr lang="et" sz="2200"/>
              <a:t>tegevuste läbimõtlemine ja teostamine;</a:t>
            </a:r>
            <a:endParaRPr sz="2200"/>
          </a:p>
          <a:p>
            <a:pPr indent="-3683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⎯"/>
            </a:pPr>
            <a:r>
              <a:rPr lang="et" sz="2200"/>
              <a:t>tagasisidelehtede analüüsimine.</a:t>
            </a:r>
            <a:endParaRPr sz="22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g2a5556bd161_0_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150" y="3421700"/>
            <a:ext cx="5798852" cy="1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6184a58db_2_63"/>
          <p:cNvSpPr txBox="1"/>
          <p:nvPr>
            <p:ph type="title"/>
          </p:nvPr>
        </p:nvSpPr>
        <p:spPr>
          <a:xfrm>
            <a:off x="548550" y="95302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Tulemused</a:t>
            </a:r>
            <a:endParaRPr sz="4500"/>
          </a:p>
        </p:txBody>
      </p:sp>
      <p:sp>
        <p:nvSpPr>
          <p:cNvPr id="216" name="Google Shape;216;g2a6184a58db_2_63"/>
          <p:cNvSpPr txBox="1"/>
          <p:nvPr>
            <p:ph idx="1" type="body"/>
          </p:nvPr>
        </p:nvSpPr>
        <p:spPr>
          <a:xfrm>
            <a:off x="548550" y="1132742"/>
            <a:ext cx="7886700" cy="26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800"/>
              <a:t>Projekti tulemusena korraldati 4 kogemuskohvikut:</a:t>
            </a:r>
            <a:endParaRPr sz="1800"/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⎯"/>
            </a:pPr>
            <a:r>
              <a:rPr lang="et" sz="1800"/>
              <a:t>10.11.23 Tapa linn, MTÜ Virumaa Tugiteenuste ruumid;</a:t>
            </a:r>
            <a:endParaRPr sz="1800"/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⎯"/>
            </a:pPr>
            <a:r>
              <a:rPr lang="et" sz="1800"/>
              <a:t>18.11.23 Haapsalu linn, Tallinna Ülikooli Haapsalu kolledž;</a:t>
            </a:r>
            <a:endParaRPr sz="1800"/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⎯"/>
            </a:pPr>
            <a:r>
              <a:rPr lang="et" sz="1800"/>
              <a:t>26.11.23 Tallinna linn, Tallinna Ülikooli ELU ruumid;</a:t>
            </a:r>
            <a:endParaRPr sz="1800"/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⎯"/>
            </a:pPr>
            <a:r>
              <a:rPr lang="et" sz="1800"/>
              <a:t>02.12.23 Tallinna linn, ArtDepoo galerii.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g2a6184a58db_2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9125" y="3336975"/>
            <a:ext cx="1354876" cy="180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a6184a58db_2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2724" y="3336979"/>
            <a:ext cx="1354876" cy="180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a6184a58db_2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325" y="3336984"/>
            <a:ext cx="1354876" cy="1806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5556bd161_0_0"/>
          <p:cNvSpPr txBox="1"/>
          <p:nvPr>
            <p:ph type="title"/>
          </p:nvPr>
        </p:nvSpPr>
        <p:spPr>
          <a:xfrm>
            <a:off x="436800" y="8827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Tulemused</a:t>
            </a:r>
            <a:endParaRPr sz="4500"/>
          </a:p>
        </p:txBody>
      </p:sp>
      <p:sp>
        <p:nvSpPr>
          <p:cNvPr id="225" name="Google Shape;225;g2a5556bd161_0_0"/>
          <p:cNvSpPr txBox="1"/>
          <p:nvPr>
            <p:ph idx="1" type="body"/>
          </p:nvPr>
        </p:nvSpPr>
        <p:spPr>
          <a:xfrm>
            <a:off x="729150" y="1093142"/>
            <a:ext cx="7886700" cy="26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/>
              <a:t>Kohvikute läbiviimise tulemusena selgusid mõttekohad:</a:t>
            </a:r>
            <a:endParaRPr sz="2000"/>
          </a:p>
          <a:p>
            <a:pPr indent="-3556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sihtgrupini jõudmine;</a:t>
            </a:r>
            <a:endParaRPr sz="2000"/>
          </a:p>
          <a:p>
            <a:pPr indent="-3556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kohviku asupaik;</a:t>
            </a:r>
            <a:endParaRPr sz="2000"/>
          </a:p>
          <a:p>
            <a:pPr indent="-3556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kohviku keskkonna olulisus;</a:t>
            </a:r>
            <a:endParaRPr sz="2000"/>
          </a:p>
          <a:p>
            <a:pPr indent="-3556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sobivad tegevused;</a:t>
            </a:r>
            <a:endParaRPr sz="2000"/>
          </a:p>
          <a:p>
            <a:pPr indent="-3556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sobiv aeg (kellaaeg, kestvus).</a:t>
            </a:r>
            <a:endParaRPr sz="2000"/>
          </a:p>
        </p:txBody>
      </p:sp>
      <p:pic>
        <p:nvPicPr>
          <p:cNvPr id="226" name="Google Shape;226;g2a5556bd16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675" y="3119325"/>
            <a:ext cx="3598500" cy="20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a5556bd161_2_12"/>
          <p:cNvSpPr txBox="1"/>
          <p:nvPr>
            <p:ph type="title"/>
          </p:nvPr>
        </p:nvSpPr>
        <p:spPr>
          <a:xfrm>
            <a:off x="455075" y="7912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Projekti jätkusuutlikkus</a:t>
            </a:r>
            <a:endParaRPr sz="4500"/>
          </a:p>
        </p:txBody>
      </p:sp>
      <p:sp>
        <p:nvSpPr>
          <p:cNvPr id="232" name="Google Shape;232;g2a5556bd161_2_12"/>
          <p:cNvSpPr txBox="1"/>
          <p:nvPr>
            <p:ph idx="1" type="body"/>
          </p:nvPr>
        </p:nvSpPr>
        <p:spPr>
          <a:xfrm>
            <a:off x="519025" y="1145900"/>
            <a:ext cx="8397600" cy="228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2901" lvl="0" marL="4572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58"/>
              <a:buChar char="⎯"/>
            </a:pPr>
            <a:r>
              <a:rPr lang="et" sz="1957"/>
              <a:t>kogutud teadmiste ja logo edasi andmine MTÜ-dele Elu dementsusega ja Dementsuse </a:t>
            </a:r>
            <a:r>
              <a:rPr lang="et" sz="1957"/>
              <a:t>kompetentsikeskus;</a:t>
            </a:r>
            <a:endParaRPr sz="1957"/>
          </a:p>
          <a:p>
            <a:pPr indent="-352901" lvl="0" marL="4572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58"/>
              <a:buChar char="⎯"/>
            </a:pPr>
            <a:r>
              <a:rPr lang="et" sz="1957"/>
              <a:t>plaanis on jätkata Kesk-Eesti Järva vallas kogemuskohvikute läbiviimisega </a:t>
            </a:r>
            <a:r>
              <a:rPr lang="et" sz="1957"/>
              <a:t>kogukonda</a:t>
            </a:r>
            <a:r>
              <a:rPr lang="et" sz="1957"/>
              <a:t> kaasates;</a:t>
            </a:r>
            <a:endParaRPr sz="1957"/>
          </a:p>
          <a:p>
            <a:pPr indent="-352901" lvl="0" marL="4572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58"/>
              <a:buChar char="⎯"/>
            </a:pPr>
            <a:r>
              <a:rPr lang="et" sz="1957"/>
              <a:t>lootus: kogemuskohvikute toimumiseks üle Eesti.</a:t>
            </a:r>
            <a:endParaRPr sz="1957"/>
          </a:p>
        </p:txBody>
      </p:sp>
      <p:pic>
        <p:nvPicPr>
          <p:cNvPr id="233" name="Google Shape;233;g2a5556bd161_2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5200" y="3286150"/>
            <a:ext cx="2508800" cy="18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a5556bd161_2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6500" y="3441217"/>
            <a:ext cx="2331375" cy="77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a5556bd161_2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325" y="3435189"/>
            <a:ext cx="2331375" cy="7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5556bd161_2_22"/>
          <p:cNvSpPr txBox="1"/>
          <p:nvPr>
            <p:ph type="title"/>
          </p:nvPr>
        </p:nvSpPr>
        <p:spPr>
          <a:xfrm>
            <a:off x="555575" y="79152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Meediakajastus</a:t>
            </a:r>
            <a:endParaRPr sz="4500"/>
          </a:p>
        </p:txBody>
      </p:sp>
      <p:sp>
        <p:nvSpPr>
          <p:cNvPr id="241" name="Google Shape;241;g2a5556bd161_2_22"/>
          <p:cNvSpPr txBox="1"/>
          <p:nvPr>
            <p:ph idx="1" type="body"/>
          </p:nvPr>
        </p:nvSpPr>
        <p:spPr>
          <a:xfrm>
            <a:off x="472200" y="1057203"/>
            <a:ext cx="8671800" cy="36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ilmus artikkel ajalehes Lääne Elu;</a:t>
            </a:r>
            <a:endParaRPr sz="2000"/>
          </a:p>
          <a:p>
            <a:pPr indent="-35560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projekti mainiti Vikerraadio Päevatee saates;</a:t>
            </a:r>
            <a:endParaRPr sz="2000"/>
          </a:p>
          <a:p>
            <a:pPr indent="-35560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valmisid ürituse plakatid;</a:t>
            </a:r>
            <a:endParaRPr sz="2000"/>
          </a:p>
          <a:p>
            <a:pPr indent="-35560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avaldati selgitavad tekstid sotsiaalmeedias ja TLÜ tudengite infokirjas; </a:t>
            </a:r>
            <a:endParaRPr sz="2000"/>
          </a:p>
          <a:p>
            <a:pPr indent="-35560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" sz="2000"/>
              <a:t>salvestati materjal lühivideo tarvis.</a:t>
            </a:r>
            <a:endParaRPr sz="2000"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42" name="Google Shape;242;g2a5556bd161_2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8825" y="2844900"/>
            <a:ext cx="1625174" cy="229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a5556bd161_2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7200" y="3247025"/>
            <a:ext cx="2786450" cy="182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5556bd161_2_17"/>
          <p:cNvSpPr txBox="1"/>
          <p:nvPr>
            <p:ph type="title"/>
          </p:nvPr>
        </p:nvSpPr>
        <p:spPr>
          <a:xfrm>
            <a:off x="473325" y="99251"/>
            <a:ext cx="7886700" cy="50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meedialingid</a:t>
            </a:r>
            <a:endParaRPr sz="4500"/>
          </a:p>
        </p:txBody>
      </p:sp>
      <p:sp>
        <p:nvSpPr>
          <p:cNvPr id="249" name="Google Shape;249;g2a5556bd161_2_17"/>
          <p:cNvSpPr txBox="1"/>
          <p:nvPr>
            <p:ph idx="1" type="body"/>
          </p:nvPr>
        </p:nvSpPr>
        <p:spPr>
          <a:xfrm>
            <a:off x="264300" y="794800"/>
            <a:ext cx="8879700" cy="415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⎯"/>
            </a:pPr>
            <a:r>
              <a:rPr lang="et" sz="1500"/>
              <a:t>Vikerraadio Päevatee saade: </a:t>
            </a:r>
            <a:r>
              <a:rPr lang="et" sz="1200" u="sng">
                <a:solidFill>
                  <a:schemeClr val="hlink"/>
                </a:solidFill>
                <a:hlinkClick r:id="rId3"/>
              </a:rPr>
              <a:t>https://vikerraadio.err.ee/1609162433/paevatee-ema-isa-ja-alzheimeri-tobi</a:t>
            </a:r>
            <a:r>
              <a:rPr lang="et" sz="1200"/>
              <a:t>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⎯"/>
            </a:pPr>
            <a:r>
              <a:rPr lang="et" sz="1500"/>
              <a:t>Elu dementsusega leht: </a:t>
            </a:r>
            <a:r>
              <a:rPr lang="et" sz="15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https://eludementsusega.ee/kogemuskohvikud/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⎯"/>
            </a:pPr>
            <a:r>
              <a:rPr lang="et" sz="1500"/>
              <a:t>Elu kompetentsikeskuse leht: </a:t>
            </a:r>
            <a:r>
              <a:rPr lang="et" sz="15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https://dementsus.ee/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⎯"/>
            </a:pPr>
            <a:r>
              <a:rPr lang="et" sz="1500"/>
              <a:t>Postitus Tallinna Ülikooli Haapsalu Kolledži lehel: </a:t>
            </a:r>
            <a:r>
              <a:rPr lang="et" sz="15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https://www.facebook.com/kolledz</a:t>
            </a:r>
            <a:r>
              <a:rPr lang="et" sz="1500"/>
              <a:t>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⎯"/>
            </a:pPr>
            <a:r>
              <a:rPr lang="et" sz="1500"/>
              <a:t>Mustamäe Päevakeskuse kogemuskohviku video: </a:t>
            </a:r>
            <a:r>
              <a:rPr lang="et" sz="1100">
                <a:solidFill>
                  <a:srgbClr val="05103E"/>
                </a:solidFill>
              </a:rPr>
              <a:t> </a:t>
            </a:r>
            <a:r>
              <a:rPr lang="et" sz="1100" u="sng">
                <a:solidFill>
                  <a:schemeClr val="hlink"/>
                </a:solidFill>
                <a:hlinkClick r:id="rId7"/>
              </a:rPr>
              <a:t>https://drive.google.com/drive/folders/19oUpxrIN4wTw4Iq3NJnm92qmHvtWtcDz?usp=sharing</a:t>
            </a:r>
            <a:r>
              <a:rPr lang="et" sz="1100">
                <a:solidFill>
                  <a:srgbClr val="05103E"/>
                </a:solidFill>
              </a:rPr>
              <a:t> </a:t>
            </a:r>
            <a:endParaRPr sz="1100">
              <a:solidFill>
                <a:srgbClr val="05103E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⎯"/>
            </a:pPr>
            <a:r>
              <a:rPr lang="et" sz="1500"/>
              <a:t>Veebileht:</a:t>
            </a:r>
            <a:r>
              <a:rPr lang="et" sz="1100" u="sng">
                <a:solidFill>
                  <a:schemeClr val="hlink"/>
                </a:solidFill>
                <a:hlinkClick r:id="rId8"/>
              </a:rPr>
              <a:t>https://malukohvik.wordpress.com/?fbclid=IwAR1jMeGvnhNAl2y1oR6ouxTn8GWKGuKuGuIPH0vk7vIlQS6HbxZGL3W3gXc</a:t>
            </a:r>
            <a:r>
              <a:rPr lang="et" sz="1100">
                <a:solidFill>
                  <a:srgbClr val="05103E"/>
                </a:solidFill>
              </a:rPr>
              <a:t>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⎯"/>
            </a:pPr>
            <a:r>
              <a:rPr lang="et" sz="1500"/>
              <a:t>Artikkel Lääne Elu ajalehes: </a:t>
            </a:r>
            <a:r>
              <a:rPr lang="et" sz="1100" u="sng">
                <a:solidFill>
                  <a:schemeClr val="hlink"/>
                </a:solidFill>
                <a:hlinkClick r:id="rId9"/>
              </a:rPr>
              <a:t>https://online.le.ee/2023/11/13/haapsalus-tuleb-malukohvik/?fbclid=IwAR3jz86e9R0Z7Hdx2fjuOH0Qim86O3B8w1PhSKwmyuioNfI6VCAFvtIEvrg</a:t>
            </a:r>
            <a:r>
              <a:rPr lang="et" sz="1500">
                <a:solidFill>
                  <a:srgbClr val="05103E"/>
                </a:solidFill>
              </a:rPr>
              <a:t> </a:t>
            </a:r>
            <a:endParaRPr sz="1400"/>
          </a:p>
        </p:txBody>
      </p:sp>
      <p:pic>
        <p:nvPicPr>
          <p:cNvPr id="250" name="Google Shape;250;g2a5556bd161_2_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95509" y="4100322"/>
            <a:ext cx="2752975" cy="9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2a5556bd161_2_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43400" y="4093207"/>
            <a:ext cx="2752975" cy="92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a5556bd161_0_5"/>
          <p:cNvSpPr txBox="1"/>
          <p:nvPr>
            <p:ph type="title"/>
          </p:nvPr>
        </p:nvSpPr>
        <p:spPr>
          <a:xfrm>
            <a:off x="498300" y="128000"/>
            <a:ext cx="81474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Interdistsiplinaarsus </a:t>
            </a:r>
            <a:endParaRPr sz="4500"/>
          </a:p>
        </p:txBody>
      </p:sp>
      <p:sp>
        <p:nvSpPr>
          <p:cNvPr id="116" name="Google Shape;116;g2a5556bd161_0_5"/>
          <p:cNvSpPr txBox="1"/>
          <p:nvPr>
            <p:ph idx="1" type="body"/>
          </p:nvPr>
        </p:nvSpPr>
        <p:spPr>
          <a:xfrm>
            <a:off x="440875" y="1103701"/>
            <a:ext cx="7886700" cy="293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t" sz="5965"/>
              <a:t>Projektis on esindatud järgmiste erialade üliõpilased:  </a:t>
            </a:r>
            <a:endParaRPr sz="5965"/>
          </a:p>
          <a:p>
            <a:pPr indent="-38012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⎯"/>
            </a:pPr>
            <a:r>
              <a:rPr lang="et" sz="5965"/>
              <a:t>kunstiteraapia, psühholoogia, jaapani uuringud, kutsepedagoogika, Aasia uuringud, sotsiaaltöö, haldus- ja ärikorraldus, integreeritud loodusteadus, sotsioloogia, kogukonnatöö vananevas ühiskonnas,  audiovisuaalne meedia, nüüdismeedia ja kirjandust</a:t>
            </a:r>
            <a:r>
              <a:rPr lang="et" sz="5965"/>
              <a:t>eadus.</a:t>
            </a:r>
            <a:endParaRPr sz="5965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117" name="Google Shape;117;g2a5556bd161_0_5"/>
          <p:cNvPicPr preferRelativeResize="0"/>
          <p:nvPr/>
        </p:nvPicPr>
        <p:blipFill rotWithShape="1">
          <a:blip r:embed="rId3">
            <a:alphaModFix/>
          </a:blip>
          <a:srcRect b="14875" l="0" r="0" t="23910"/>
          <a:stretch/>
        </p:blipFill>
        <p:spPr>
          <a:xfrm>
            <a:off x="5024850" y="3252375"/>
            <a:ext cx="4119150" cy="18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/>
          <p:nvPr>
            <p:ph type="title"/>
          </p:nvPr>
        </p:nvSpPr>
        <p:spPr>
          <a:xfrm>
            <a:off x="474275" y="2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t" sz="4500"/>
              <a:t>Kasutatud kirjandus</a:t>
            </a:r>
            <a:endParaRPr sz="4500"/>
          </a:p>
        </p:txBody>
      </p:sp>
      <p:sp>
        <p:nvSpPr>
          <p:cNvPr id="257" name="Google Shape;257;p18"/>
          <p:cNvSpPr txBox="1"/>
          <p:nvPr>
            <p:ph idx="1" type="body"/>
          </p:nvPr>
        </p:nvSpPr>
        <p:spPr>
          <a:xfrm>
            <a:off x="474275" y="859400"/>
            <a:ext cx="8525400" cy="3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Char char="⎯"/>
            </a:pPr>
            <a:r>
              <a:rPr lang="et" sz="1000"/>
              <a:t>Burton, J., Jancey, J.,  Protoolis, H., &amp; Riley, L. (2022). More than memory: A qualitative analysis of carer-reported  psychosocial benefits of Memory Cafés. Alla laaditud 9. detsember 2023 </a:t>
            </a:r>
            <a:r>
              <a:rPr lang="et" sz="10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https://pubmed.ncbi.nlm.nih.gov/35023232/</a:t>
            </a:r>
            <a:r>
              <a:rPr lang="et" sz="1000"/>
              <a:t> </a:t>
            </a:r>
            <a:endParaRPr sz="1000"/>
          </a:p>
          <a:p>
            <a:pPr indent="-2921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⎯"/>
            </a:pPr>
            <a:r>
              <a:rPr lang="et" sz="1000"/>
              <a:t>Elu dementsusega. (2022). </a:t>
            </a:r>
            <a:r>
              <a:rPr i="1" lang="et" sz="1000"/>
              <a:t>Meist</a:t>
            </a:r>
            <a:r>
              <a:rPr lang="et" sz="1000"/>
              <a:t>. </a:t>
            </a:r>
            <a:r>
              <a:rPr lang="et" sz="10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https://eludementsusega.ee/mtu-elu-dementsusega/</a:t>
            </a:r>
            <a:r>
              <a:rPr lang="et" sz="1000"/>
              <a:t> </a:t>
            </a:r>
            <a:endParaRPr sz="1000"/>
          </a:p>
          <a:p>
            <a:pPr indent="-2921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⎯"/>
            </a:pPr>
            <a:r>
              <a:rPr lang="et" sz="1000"/>
              <a:t>Low, L.F., Purwaningrum, F. (2020). Negative stereotypes, fear and social distance: a systematic review of depictions of dementia in popular culture in the context of stigma. </a:t>
            </a:r>
            <a:r>
              <a:rPr i="1" lang="et" sz="1000"/>
              <a:t>BMC Geriatr 20</a:t>
            </a:r>
            <a:r>
              <a:rPr lang="et" sz="1000"/>
              <a:t>, 477. </a:t>
            </a:r>
            <a:r>
              <a:rPr lang="et" sz="10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https://doi.org/10.1186/s12877-020-01754-x</a:t>
            </a:r>
            <a:endParaRPr sz="1000"/>
          </a:p>
          <a:p>
            <a:pPr indent="-2921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⎯"/>
            </a:pPr>
            <a:r>
              <a:rPr lang="et" sz="1000"/>
              <a:t>Masoud, S. S., Meyer, K. N., Martin Sweet, L., Prado, P. J., &amp; White, C. L. (2021). "We Don't Feel so Alone": A Qualitative Study of Virtual Memory Cafés to Support Social Connectedness Among Individuals Living With Dementia and Care Partners During COVID-19. </a:t>
            </a:r>
            <a:r>
              <a:rPr i="1" lang="et" sz="1000"/>
              <a:t>Frontiers in public health, 9</a:t>
            </a:r>
            <a:r>
              <a:rPr lang="et" sz="1000"/>
              <a:t>, 660144. </a:t>
            </a:r>
            <a:r>
              <a:rPr lang="et" sz="10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https://doi.org/10.3389/fpubh.2021.660144</a:t>
            </a:r>
            <a:endParaRPr sz="1000"/>
          </a:p>
          <a:p>
            <a:pPr indent="-2921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⎯"/>
            </a:pPr>
            <a:r>
              <a:rPr lang="et" sz="1000"/>
              <a:t>Protoolis, H. A., Burton, J., Riley, L., &amp; Jancey, J. (2022). More than memory: A qualitative analysis of carer‐reported psychosocial benefits of Memory Cafés. </a:t>
            </a:r>
            <a:r>
              <a:rPr i="1" lang="et" sz="1000"/>
              <a:t>Health Promotion Journal ofAustralia,33</a:t>
            </a:r>
            <a:r>
              <a:rPr lang="et" sz="1000"/>
              <a:t>, 358-366.</a:t>
            </a:r>
            <a:endParaRPr sz="1000"/>
          </a:p>
          <a:p>
            <a:pPr indent="-2921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⎯"/>
            </a:pPr>
            <a:r>
              <a:rPr lang="et" sz="1000"/>
              <a:t>Rosin, E. R., Blasco, D., Pilozzi, A. R., Yang, L. H., &amp; Huang, X. (2020). A Narrative Review of Alzheimer's Disease Stigma. </a:t>
            </a:r>
            <a:r>
              <a:rPr i="1" lang="et" sz="1000"/>
              <a:t>Journal of Alzheimer's disease : JAD, 78</a:t>
            </a:r>
            <a:r>
              <a:rPr lang="et" sz="1000"/>
              <a:t>(2), 515–528. </a:t>
            </a:r>
            <a:r>
              <a:rPr lang="et" sz="10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https://doi.org/10.3233/JAD-200932</a:t>
            </a:r>
            <a:endParaRPr sz="1000"/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⎯"/>
            </a:pPr>
            <a:r>
              <a:rPr lang="et" sz="1000"/>
              <a:t>Tartu Ülikooli Kliinikum. (n.d.). </a:t>
            </a:r>
            <a:r>
              <a:rPr i="1" lang="et" sz="1000"/>
              <a:t>Orgaanilised psüühikahäired</a:t>
            </a:r>
            <a:r>
              <a:rPr lang="et" sz="1000"/>
              <a:t>. Orgaanilised psüühikahäired. </a:t>
            </a:r>
            <a:r>
              <a:rPr lang="et" sz="10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https://valisveeb.kliinikum.ee/psyhhiaatriakliinik/lisad/ravi/ph/10org_ph.htm</a:t>
            </a:r>
            <a:endParaRPr sz="1000"/>
          </a:p>
          <a:p>
            <a:pPr indent="-2921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⎯"/>
            </a:pPr>
            <a:r>
              <a:rPr lang="et" sz="1000"/>
              <a:t>WHO (2017). Dementia: number of people affected to triple in next 30 years. https://www.who.int/news/item/07-12-2017-dementia-number-of-people-affected-to-triple-in-next-30-years </a:t>
            </a:r>
            <a:endParaRPr sz="1000"/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  <a:p>
            <a:pPr indent="-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5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500"/>
          </a:p>
          <a:p>
            <a:pPr indent="-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/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"/>
          <p:cNvSpPr txBox="1"/>
          <p:nvPr>
            <p:ph type="ctrTitle"/>
          </p:nvPr>
        </p:nvSpPr>
        <p:spPr>
          <a:xfrm>
            <a:off x="871925" y="1257700"/>
            <a:ext cx="7772400" cy="197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Times New Roman"/>
              <a:buNone/>
            </a:pPr>
            <a:r>
              <a:rPr i="0" lang="et" sz="7200"/>
              <a:t>TÄNAME</a:t>
            </a:r>
            <a:endParaRPr i="0" sz="7200"/>
          </a:p>
          <a:p>
            <a:pPr indent="0" lvl="0" marL="0" rt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Times New Roman"/>
              <a:buNone/>
            </a:pPr>
            <a:r>
              <a:t/>
            </a:r>
            <a:endParaRPr i="0" sz="7200"/>
          </a:p>
          <a:p>
            <a:pPr indent="0" lvl="0" marL="0" rtl="0" algn="l">
              <a:lnSpc>
                <a:spcPct val="5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Times New Roman"/>
              <a:buNone/>
            </a:pPr>
            <a:r>
              <a:rPr i="0" lang="et" sz="7200"/>
              <a:t> KUULAMAST!</a:t>
            </a:r>
            <a:endParaRPr i="0"/>
          </a:p>
        </p:txBody>
      </p:sp>
      <p:pic>
        <p:nvPicPr>
          <p:cNvPr id="263" name="Google Shape;2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6600" y="0"/>
            <a:ext cx="1767400" cy="17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1500" y="3528500"/>
            <a:ext cx="2422500" cy="16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6184a58db_2_6"/>
          <p:cNvSpPr txBox="1"/>
          <p:nvPr>
            <p:ph type="title"/>
          </p:nvPr>
        </p:nvSpPr>
        <p:spPr>
          <a:xfrm>
            <a:off x="573825" y="18877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Interdistsiplinaarsus</a:t>
            </a:r>
            <a:endParaRPr sz="4500"/>
          </a:p>
        </p:txBody>
      </p:sp>
      <p:sp>
        <p:nvSpPr>
          <p:cNvPr id="123" name="Google Shape;123;g2a6184a58db_2_6"/>
          <p:cNvSpPr txBox="1"/>
          <p:nvPr>
            <p:ph idx="1" type="body"/>
          </p:nvPr>
        </p:nvSpPr>
        <p:spPr>
          <a:xfrm>
            <a:off x="628650" y="1234042"/>
            <a:ext cx="7886700" cy="26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t" sz="2300"/>
              <a:t>P</a:t>
            </a:r>
            <a:r>
              <a:rPr lang="et" sz="2300"/>
              <a:t>rojekti</a:t>
            </a:r>
            <a:r>
              <a:rPr lang="et" sz="2300"/>
              <a:t> </a:t>
            </a:r>
            <a:r>
              <a:rPr lang="et" sz="2300"/>
              <a:t>läbiviimiseks</a:t>
            </a:r>
            <a:r>
              <a:rPr lang="et" sz="2300"/>
              <a:t> rakendasime järgmisi erialasid: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"/>
              <a:buChar char="⎯"/>
            </a:pPr>
            <a:r>
              <a:rPr lang="et" sz="2300"/>
              <a:t>kultuurikorraldus, sotsiaaltöö, kunstiteraapiad, graafiline disain, turundus ja kommunikatsioon, keeleteadus (defineerimine, sõnastamise täpsuse olulisus), rekreatsioonikorraldus</a:t>
            </a:r>
            <a:r>
              <a:rPr lang="et" sz="2300"/>
              <a:t>. </a:t>
            </a:r>
            <a:endParaRPr sz="2300"/>
          </a:p>
        </p:txBody>
      </p:sp>
      <p:pic>
        <p:nvPicPr>
          <p:cNvPr id="124" name="Google Shape;124;g2a6184a58db_2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000" y="3142750"/>
            <a:ext cx="3563000" cy="2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5556bd161_0_109"/>
          <p:cNvSpPr txBox="1"/>
          <p:nvPr>
            <p:ph type="title"/>
          </p:nvPr>
        </p:nvSpPr>
        <p:spPr>
          <a:xfrm>
            <a:off x="509875" y="7307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Eesmärgid</a:t>
            </a:r>
            <a:endParaRPr sz="4500"/>
          </a:p>
        </p:txBody>
      </p:sp>
      <p:sp>
        <p:nvSpPr>
          <p:cNvPr id="130" name="Google Shape;130;g2a5556bd161_0_109"/>
          <p:cNvSpPr txBox="1"/>
          <p:nvPr>
            <p:ph idx="1" type="body"/>
          </p:nvPr>
        </p:nvSpPr>
        <p:spPr>
          <a:xfrm>
            <a:off x="628500" y="976975"/>
            <a:ext cx="8515500" cy="26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2308"/>
              <a:t>Projekti eesmärgid</a:t>
            </a:r>
            <a:r>
              <a:rPr lang="et" sz="2208"/>
              <a:t>: </a:t>
            </a:r>
            <a:endParaRPr sz="2208"/>
          </a:p>
          <a:p>
            <a:pPr indent="-368815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2208"/>
              <a:buChar char="⎯"/>
            </a:pPr>
            <a:r>
              <a:rPr lang="et" sz="2208"/>
              <a:t>kogemuskohvikute korraldamine;</a:t>
            </a:r>
            <a:endParaRPr sz="2208"/>
          </a:p>
          <a:p>
            <a:pPr indent="-3688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8"/>
              <a:buChar char="⎯"/>
            </a:pPr>
            <a:r>
              <a:rPr lang="et" sz="2208"/>
              <a:t>aidata kaasa </a:t>
            </a:r>
            <a:r>
              <a:rPr lang="et" sz="2208"/>
              <a:t>dementsuse sõbralikkuse</a:t>
            </a:r>
            <a:r>
              <a:rPr lang="et" sz="2208"/>
              <a:t> kasvule ühiskonnas;</a:t>
            </a:r>
            <a:endParaRPr sz="2208"/>
          </a:p>
          <a:p>
            <a:pPr indent="-3688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8"/>
              <a:buChar char="⎯"/>
            </a:pPr>
            <a:r>
              <a:rPr lang="et" sz="2208"/>
              <a:t>visuaalse identiteedi loomine kogemuskohvikule.</a:t>
            </a:r>
            <a:endParaRPr sz="2208"/>
          </a:p>
        </p:txBody>
      </p:sp>
      <p:pic>
        <p:nvPicPr>
          <p:cNvPr id="131" name="Google Shape;131;g2a5556bd161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7075" y="2996575"/>
            <a:ext cx="2146925" cy="21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a5556bd161_0_114"/>
          <p:cNvSpPr txBox="1"/>
          <p:nvPr>
            <p:ph type="title"/>
          </p:nvPr>
        </p:nvSpPr>
        <p:spPr>
          <a:xfrm>
            <a:off x="555550" y="6087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Alaeesmärgid</a:t>
            </a:r>
            <a:endParaRPr/>
          </a:p>
        </p:txBody>
      </p:sp>
      <p:sp>
        <p:nvSpPr>
          <p:cNvPr id="137" name="Google Shape;137;g2a5556bd161_0_114"/>
          <p:cNvSpPr txBox="1"/>
          <p:nvPr>
            <p:ph idx="1" type="body"/>
          </p:nvPr>
        </p:nvSpPr>
        <p:spPr>
          <a:xfrm>
            <a:off x="292200" y="873400"/>
            <a:ext cx="8851800" cy="400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t" sz="2000"/>
              <a:t>Projekti </a:t>
            </a:r>
            <a:r>
              <a:rPr lang="et" sz="2000"/>
              <a:t>alaeesmärgid</a:t>
            </a:r>
            <a:r>
              <a:rPr lang="et" sz="2000"/>
              <a:t>: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teadlikkuse tõstmine mäluhäiretest ja dementsusest ühiskonnas;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teadmiste kogumine kogemuskohvikute / mälukohvikute korraldamise kohta;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kommunikatsioon sidususrühmale;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kogemuskohviku läbiviimine ja kogemuste analüüs;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teemaga seotud inimeste vajadustega tutvumine;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⎯"/>
            </a:pPr>
            <a:r>
              <a:rPr lang="et" sz="2000"/>
              <a:t>tulemuste analüüsimine ja edastamine tulevastele kogemuskohvikute tegijatele.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2150"/>
          </a:p>
        </p:txBody>
      </p:sp>
      <p:pic>
        <p:nvPicPr>
          <p:cNvPr id="138" name="Google Shape;138;g2a5556bd161_0_114"/>
          <p:cNvPicPr preferRelativeResize="0"/>
          <p:nvPr/>
        </p:nvPicPr>
        <p:blipFill rotWithShape="1">
          <a:blip r:embed="rId3">
            <a:alphaModFix/>
          </a:blip>
          <a:srcRect b="4912" l="5220" r="5533" t="5929"/>
          <a:stretch/>
        </p:blipFill>
        <p:spPr>
          <a:xfrm>
            <a:off x="6815375" y="3567594"/>
            <a:ext cx="2328625" cy="1630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6184a58db_2_11"/>
          <p:cNvSpPr txBox="1"/>
          <p:nvPr>
            <p:ph type="title"/>
          </p:nvPr>
        </p:nvSpPr>
        <p:spPr>
          <a:xfrm>
            <a:off x="592100" y="15222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Logo</a:t>
            </a:r>
            <a:endParaRPr sz="4500"/>
          </a:p>
        </p:txBody>
      </p:sp>
      <p:pic>
        <p:nvPicPr>
          <p:cNvPr id="144" name="Google Shape;144;g2a6184a58db_2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5" y="1208325"/>
            <a:ext cx="16664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a6184a58db_2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2687" y="1446452"/>
            <a:ext cx="21621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a6184a58db_2_11"/>
          <p:cNvPicPr preferRelativeResize="0"/>
          <p:nvPr/>
        </p:nvPicPr>
        <p:blipFill rotWithShape="1">
          <a:blip r:embed="rId5">
            <a:alphaModFix/>
          </a:blip>
          <a:srcRect b="17073" l="24467" r="22653" t="22338"/>
          <a:stretch/>
        </p:blipFill>
        <p:spPr>
          <a:xfrm>
            <a:off x="4660150" y="1614988"/>
            <a:ext cx="1744075" cy="19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a6184a58db_2_11"/>
          <p:cNvPicPr preferRelativeResize="0"/>
          <p:nvPr/>
        </p:nvPicPr>
        <p:blipFill rotWithShape="1">
          <a:blip r:embed="rId6">
            <a:alphaModFix/>
          </a:blip>
          <a:srcRect b="10234" l="9719" r="10611" t="15333"/>
          <a:stretch/>
        </p:blipFill>
        <p:spPr>
          <a:xfrm>
            <a:off x="7054335" y="1631200"/>
            <a:ext cx="2089664" cy="19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a6184a58db_2_11"/>
          <p:cNvSpPr/>
          <p:nvPr/>
        </p:nvSpPr>
        <p:spPr>
          <a:xfrm>
            <a:off x="6404225" y="2475750"/>
            <a:ext cx="650100" cy="4569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g2a6184a58db_2_11"/>
          <p:cNvSpPr/>
          <p:nvPr/>
        </p:nvSpPr>
        <p:spPr>
          <a:xfrm>
            <a:off x="1507375" y="2571750"/>
            <a:ext cx="417600" cy="26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g2a6184a58db_2_11"/>
          <p:cNvSpPr/>
          <p:nvPr/>
        </p:nvSpPr>
        <p:spPr>
          <a:xfrm>
            <a:off x="4203700" y="2571750"/>
            <a:ext cx="417600" cy="26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g2a6184a58db_2_11"/>
          <p:cNvSpPr txBox="1"/>
          <p:nvPr/>
        </p:nvSpPr>
        <p:spPr>
          <a:xfrm>
            <a:off x="457525" y="3796100"/>
            <a:ext cx="14070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Variant 1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g2a6184a58db_2_11"/>
          <p:cNvSpPr txBox="1"/>
          <p:nvPr/>
        </p:nvSpPr>
        <p:spPr>
          <a:xfrm>
            <a:off x="2337963" y="3801050"/>
            <a:ext cx="149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Variant 2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g2a6184a58db_2_11"/>
          <p:cNvSpPr txBox="1"/>
          <p:nvPr/>
        </p:nvSpPr>
        <p:spPr>
          <a:xfrm>
            <a:off x="4912613" y="3801050"/>
            <a:ext cx="149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Variant 3</a:t>
            </a:r>
            <a:endParaRPr sz="1300"/>
          </a:p>
        </p:txBody>
      </p:sp>
      <p:sp>
        <p:nvSpPr>
          <p:cNvPr id="154" name="Google Shape;154;g2a6184a58db_2_11"/>
          <p:cNvSpPr txBox="1"/>
          <p:nvPr/>
        </p:nvSpPr>
        <p:spPr>
          <a:xfrm>
            <a:off x="2126100" y="594985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Variant 3</a:t>
            </a:r>
            <a:endParaRPr/>
          </a:p>
        </p:txBody>
      </p:sp>
      <p:sp>
        <p:nvSpPr>
          <p:cNvPr id="155" name="Google Shape;155;g2a6184a58db_2_11"/>
          <p:cNvSpPr txBox="1"/>
          <p:nvPr/>
        </p:nvSpPr>
        <p:spPr>
          <a:xfrm>
            <a:off x="6891663" y="3816500"/>
            <a:ext cx="241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Kogemuskohviku logo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a5a14b1a1c_1_0"/>
          <p:cNvSpPr txBox="1"/>
          <p:nvPr>
            <p:ph type="title"/>
          </p:nvPr>
        </p:nvSpPr>
        <p:spPr>
          <a:xfrm>
            <a:off x="512975" y="79127"/>
            <a:ext cx="7886700" cy="9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4500"/>
              <a:t>Teema olulisus</a:t>
            </a:r>
            <a:endParaRPr sz="4500"/>
          </a:p>
        </p:txBody>
      </p:sp>
      <p:sp>
        <p:nvSpPr>
          <p:cNvPr id="161" name="Google Shape;161;g2a5a14b1a1c_1_0"/>
          <p:cNvSpPr txBox="1"/>
          <p:nvPr>
            <p:ph idx="1" type="body"/>
          </p:nvPr>
        </p:nvSpPr>
        <p:spPr>
          <a:xfrm>
            <a:off x="512975" y="1037250"/>
            <a:ext cx="8376900" cy="26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⎯"/>
            </a:pPr>
            <a:r>
              <a:rPr lang="et" sz="2400"/>
              <a:t>v</a:t>
            </a:r>
            <a:r>
              <a:rPr lang="et" sz="2400"/>
              <a:t>ananev ühiskond = dementsuse riski tõus;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⎯"/>
            </a:pPr>
            <a:r>
              <a:rPr lang="et" sz="2400"/>
              <a:t>aastaks 2050 dementsuse sündroomiga inimeste arvu kolmekordistumine (WHO, 2017);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⎯"/>
            </a:pPr>
            <a:r>
              <a:rPr lang="et" sz="2400"/>
              <a:t>stigmatiseerimine ja stereotüübid = madalam psühhosotsiaalne heaolu.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62" name="Google Shape;162;g2a5a14b1a1c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500" y="3295650"/>
            <a:ext cx="2476500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"/>
          <p:cNvSpPr txBox="1"/>
          <p:nvPr>
            <p:ph type="title"/>
          </p:nvPr>
        </p:nvSpPr>
        <p:spPr>
          <a:xfrm>
            <a:off x="427650" y="91827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t" sz="4500"/>
              <a:t>Projekti taust ja kirjeldus</a:t>
            </a:r>
            <a:endParaRPr sz="4500"/>
          </a:p>
        </p:txBody>
      </p:sp>
      <p:sp>
        <p:nvSpPr>
          <p:cNvPr id="168" name="Google Shape;168;p3"/>
          <p:cNvSpPr txBox="1"/>
          <p:nvPr>
            <p:ph idx="1" type="body"/>
          </p:nvPr>
        </p:nvSpPr>
        <p:spPr>
          <a:xfrm>
            <a:off x="427650" y="1134000"/>
            <a:ext cx="8653500" cy="28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900"/>
              <a:buChar char="⎯"/>
            </a:pPr>
            <a:r>
              <a:rPr lang="et" sz="1900"/>
              <a:t>vajadus teadvustada dementsuse olemasolu, sümptomeid ja sellega kaasnevaid probleeme;</a:t>
            </a:r>
            <a:endParaRPr sz="1900"/>
          </a:p>
          <a:p>
            <a:pPr indent="-302850" lvl="0" marL="360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900"/>
              <a:buChar char="⎯"/>
            </a:pPr>
            <a:r>
              <a:rPr lang="et" sz="1900"/>
              <a:t>Eestis diagnoositud dementsusega inimeste arv on</a:t>
            </a:r>
            <a:r>
              <a:rPr b="1" lang="et" sz="1900"/>
              <a:t> </a:t>
            </a:r>
            <a:r>
              <a:rPr lang="et" sz="1900"/>
              <a:t>ligikaudu </a:t>
            </a:r>
            <a:r>
              <a:rPr b="1" lang="et" sz="1900"/>
              <a:t>23 000</a:t>
            </a:r>
            <a:r>
              <a:rPr lang="et" sz="1900"/>
              <a:t> (</a:t>
            </a:r>
            <a:r>
              <a:rPr lang="et" sz="1900"/>
              <a:t>aastal 2022)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t" sz="1900"/>
              <a:t>      (Elu dementsusega, 2022) </a:t>
            </a:r>
            <a:endParaRPr sz="1900"/>
          </a:p>
          <a:p>
            <a:pPr indent="-302850" lvl="0" marL="360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900"/>
              <a:buChar char="⎯"/>
            </a:pPr>
            <a:r>
              <a:rPr lang="et" sz="1900"/>
              <a:t>kogemuskohvikute roll dementsusega inimeste heaolu tõstmisel.</a:t>
            </a:r>
            <a:endParaRPr sz="1900"/>
          </a:p>
          <a:p>
            <a:pPr indent="0" lvl="0" marL="3600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035">
              <a:highlight>
                <a:srgbClr val="F8F7F3"/>
              </a:highlight>
            </a:endParaRPr>
          </a:p>
          <a:p>
            <a:pPr indent="0" lvl="0" marL="360000" rtl="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380"/>
          </a:p>
        </p:txBody>
      </p:sp>
      <p:pic>
        <p:nvPicPr>
          <p:cNvPr id="169" name="Google Shape;16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3850" y="2664375"/>
            <a:ext cx="2080151" cy="247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/>
          <p:nvPr>
            <p:ph type="title"/>
          </p:nvPr>
        </p:nvSpPr>
        <p:spPr>
          <a:xfrm>
            <a:off x="467325" y="97402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t" sz="4500"/>
              <a:t>Projektiga seotud sidusrühmad</a:t>
            </a:r>
            <a:endParaRPr sz="4500"/>
          </a:p>
        </p:txBody>
      </p:sp>
      <p:sp>
        <p:nvSpPr>
          <p:cNvPr id="175" name="Google Shape;175;p6"/>
          <p:cNvSpPr txBox="1"/>
          <p:nvPr>
            <p:ph idx="1" type="body"/>
          </p:nvPr>
        </p:nvSpPr>
        <p:spPr>
          <a:xfrm>
            <a:off x="384400" y="1153675"/>
            <a:ext cx="85863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200"/>
              <a:buChar char="⎯"/>
            </a:pPr>
            <a:r>
              <a:rPr lang="et" sz="2200"/>
              <a:t>p</a:t>
            </a:r>
            <a:r>
              <a:rPr lang="et" sz="2200"/>
              <a:t>rojekt on </a:t>
            </a:r>
            <a:r>
              <a:rPr lang="et" sz="2200"/>
              <a:t>suunatud</a:t>
            </a:r>
            <a:r>
              <a:rPr b="1" lang="et" sz="2200"/>
              <a:t> </a:t>
            </a:r>
            <a:r>
              <a:rPr lang="et" sz="2200"/>
              <a:t>dementsusega inimestele ja nende lähedastele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⎯"/>
            </a:pPr>
            <a:r>
              <a:rPr lang="et" sz="2200"/>
              <a:t>e</a:t>
            </a:r>
            <a:r>
              <a:rPr lang="et" sz="2200"/>
              <a:t>esmärk</a:t>
            </a:r>
            <a:r>
              <a:rPr lang="et" sz="2200"/>
              <a:t>: luua turvaline keskkond ja </a:t>
            </a:r>
            <a:r>
              <a:rPr lang="et" sz="2200"/>
              <a:t>sotsiaalne tugigrupp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⎯"/>
            </a:pPr>
            <a:r>
              <a:rPr lang="et" sz="2200"/>
              <a:t>l</a:t>
            </a:r>
            <a:r>
              <a:rPr lang="et" sz="2200"/>
              <a:t>isaväärtus</a:t>
            </a:r>
            <a:r>
              <a:rPr lang="et" sz="2200"/>
              <a:t>: võimalus pääseda rutiinist ja nautida tegevusi,   s</a:t>
            </a:r>
            <a:r>
              <a:rPr lang="et" sz="2200"/>
              <a:t>otsialiseerumine </a:t>
            </a:r>
            <a:r>
              <a:rPr lang="et" sz="2200"/>
              <a:t>uute inimestega.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 b="0" l="5672" r="8379" t="7655"/>
          <a:stretch/>
        </p:blipFill>
        <p:spPr>
          <a:xfrm>
            <a:off x="6357550" y="3146225"/>
            <a:ext cx="2786450" cy="199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U white">
  <a:themeElements>
    <a:clrScheme name="TLÜ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B224C"/>
      </a:accent1>
      <a:accent2>
        <a:srgbClr val="7AD2C6"/>
      </a:accent2>
      <a:accent3>
        <a:srgbClr val="F99E3B"/>
      </a:accent3>
      <a:accent4>
        <a:srgbClr val="B691D3"/>
      </a:accent4>
      <a:accent5>
        <a:srgbClr val="DBC7B6"/>
      </a:accent5>
      <a:accent6>
        <a:srgbClr val="67D4EC"/>
      </a:accent6>
      <a:hlink>
        <a:srgbClr val="DB224C"/>
      </a:hlink>
      <a:folHlink>
        <a:srgbClr val="9414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