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Barlow Condensed ExtraLight"/>
      <p:regular r:id="rId27"/>
      <p:bold r:id="rId28"/>
      <p:italic r:id="rId29"/>
      <p:boldItalic r:id="rId30"/>
    </p:embeddedFont>
    <p:embeddedFont>
      <p:font typeface="Barlow Condensed Medium"/>
      <p:regular r:id="rId31"/>
      <p:bold r:id="rId32"/>
      <p:italic r:id="rId33"/>
      <p:boldItalic r:id="rId34"/>
    </p:embeddedFont>
    <p:embeddedFont>
      <p:font typeface="Barlow Condensed"/>
      <p:regular r:id="rId35"/>
      <p:bold r:id="rId36"/>
      <p:italic r:id="rId37"/>
      <p:boldItalic r:id="rId38"/>
    </p:embeddedFont>
    <p:embeddedFont>
      <p:font typeface="EB Garamon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go="http://customooxmlschemas.google.com/" r:id="rId43" roundtripDataSignature="AMtx7mgckNvGOl/JKp1UeyyWMm/tMPDv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bold.fntdata"/><Relationship Id="rId20" Type="http://schemas.openxmlformats.org/officeDocument/2006/relationships/slide" Target="slides/slide15.xml"/><Relationship Id="rId42" Type="http://schemas.openxmlformats.org/officeDocument/2006/relationships/font" Target="fonts/EBGaramond-boldItalic.fntdata"/><Relationship Id="rId41" Type="http://schemas.openxmlformats.org/officeDocument/2006/relationships/font" Target="fonts/EBGaramond-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BarlowCondensedExtraLight-bold.fntdata"/><Relationship Id="rId27" Type="http://schemas.openxmlformats.org/officeDocument/2006/relationships/font" Target="fonts/BarlowCondensedExtra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Extra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Medium-regular.fntdata"/><Relationship Id="rId30" Type="http://schemas.openxmlformats.org/officeDocument/2006/relationships/font" Target="fonts/BarlowCondensedExtraLight-boldItalic.fntdata"/><Relationship Id="rId11" Type="http://schemas.openxmlformats.org/officeDocument/2006/relationships/slide" Target="slides/slide6.xml"/><Relationship Id="rId33" Type="http://schemas.openxmlformats.org/officeDocument/2006/relationships/font" Target="fonts/BarlowCondensedMedium-italic.fntdata"/><Relationship Id="rId10" Type="http://schemas.openxmlformats.org/officeDocument/2006/relationships/slide" Target="slides/slide5.xml"/><Relationship Id="rId32" Type="http://schemas.openxmlformats.org/officeDocument/2006/relationships/font" Target="fonts/BarlowCondensedMedium-bold.fntdata"/><Relationship Id="rId13" Type="http://schemas.openxmlformats.org/officeDocument/2006/relationships/slide" Target="slides/slide8.xml"/><Relationship Id="rId35" Type="http://schemas.openxmlformats.org/officeDocument/2006/relationships/font" Target="fonts/BarlowCondensed-regular.fntdata"/><Relationship Id="rId12" Type="http://schemas.openxmlformats.org/officeDocument/2006/relationships/slide" Target="slides/slide7.xml"/><Relationship Id="rId34" Type="http://schemas.openxmlformats.org/officeDocument/2006/relationships/font" Target="fonts/BarlowCondensedMedium-boldItalic.fntdata"/><Relationship Id="rId15" Type="http://schemas.openxmlformats.org/officeDocument/2006/relationships/slide" Target="slides/slide10.xml"/><Relationship Id="rId37" Type="http://schemas.openxmlformats.org/officeDocument/2006/relationships/font" Target="fonts/BarlowCondensed-italic.fntdata"/><Relationship Id="rId14" Type="http://schemas.openxmlformats.org/officeDocument/2006/relationships/slide" Target="slides/slide9.xml"/><Relationship Id="rId36" Type="http://schemas.openxmlformats.org/officeDocument/2006/relationships/font" Target="fonts/BarlowCondensed-bold.fntdata"/><Relationship Id="rId17" Type="http://schemas.openxmlformats.org/officeDocument/2006/relationships/slide" Target="slides/slide12.xml"/><Relationship Id="rId39" Type="http://schemas.openxmlformats.org/officeDocument/2006/relationships/font" Target="fonts/EBGaramond-regular.fntdata"/><Relationship Id="rId16" Type="http://schemas.openxmlformats.org/officeDocument/2006/relationships/slide" Target="slides/slide11.xml"/><Relationship Id="rId38" Type="http://schemas.openxmlformats.org/officeDocument/2006/relationships/font" Target="fonts/BarlowCondense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95" name="Google Shape;1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08" name="Google Shape;2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3c34f1b3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263c34f1b3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16" name="Google Shape;216;g263c34f1b3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29" name="Google Shape;2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6c50b029d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a6c50b029d_2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2a6c50b029d_2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50" name="Google Shape;25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6c50b029d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a6c50b029d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a6c50b029d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a6c50b029d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a6c50b029d_3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65" name="Google Shape;265;g2a6c50b029d_3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49" name="Google Shape;1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a73b60b6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a73b60b6a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2a73b60b6a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67" name="Google Shape;16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a677545c7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2a677545c7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75" name="Google Shape;175;g2a677545c74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a677545c74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a677545c74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3" name="Shape 13"/>
        <p:cNvGrpSpPr/>
        <p:nvPr/>
      </p:nvGrpSpPr>
      <p:grpSpPr>
        <a:xfrm>
          <a:off x="0" y="0"/>
          <a:ext cx="0" cy="0"/>
          <a:chOff x="0" y="0"/>
          <a:chExt cx="0" cy="0"/>
        </a:xfrm>
      </p:grpSpPr>
      <p:sp>
        <p:nvSpPr>
          <p:cNvPr id="14" name="Google Shape;14;p17"/>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 name="Google Shape;15;p17"/>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6" name="Google Shape;16;p17"/>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7" name="Google Shape;17;p17"/>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8" name="Google Shape;18;p17"/>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 name="Google Shape;19;p17"/>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0" name="Google Shape;20;p17"/>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48" name="Shape 48"/>
        <p:cNvGrpSpPr/>
        <p:nvPr/>
      </p:nvGrpSpPr>
      <p:grpSpPr>
        <a:xfrm>
          <a:off x="0" y="0"/>
          <a:ext cx="0" cy="0"/>
          <a:chOff x="0" y="0"/>
          <a:chExt cx="0" cy="0"/>
        </a:xfrm>
      </p:grpSpPr>
      <p:sp>
        <p:nvSpPr>
          <p:cNvPr id="49" name="Google Shape;49;p2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6"/>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52" name="Shape 52"/>
        <p:cNvGrpSpPr/>
        <p:nvPr/>
      </p:nvGrpSpPr>
      <p:grpSpPr>
        <a:xfrm>
          <a:off x="0" y="0"/>
          <a:ext cx="0" cy="0"/>
          <a:chOff x="0" y="0"/>
          <a:chExt cx="0" cy="0"/>
        </a:xfrm>
      </p:grpSpPr>
      <p:sp>
        <p:nvSpPr>
          <p:cNvPr id="53" name="Google Shape;53;p2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7"/>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56" name="Shape 56"/>
        <p:cNvGrpSpPr/>
        <p:nvPr/>
      </p:nvGrpSpPr>
      <p:grpSpPr>
        <a:xfrm>
          <a:off x="0" y="0"/>
          <a:ext cx="0" cy="0"/>
          <a:chOff x="0" y="0"/>
          <a:chExt cx="0" cy="0"/>
        </a:xfrm>
      </p:grpSpPr>
      <p:sp>
        <p:nvSpPr>
          <p:cNvPr id="57" name="Google Shape;57;p28"/>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9" name="Shape 59"/>
        <p:cNvGrpSpPr/>
        <p:nvPr/>
      </p:nvGrpSpPr>
      <p:grpSpPr>
        <a:xfrm>
          <a:off x="0" y="0"/>
          <a:ext cx="0" cy="0"/>
          <a:chOff x="0" y="0"/>
          <a:chExt cx="0" cy="0"/>
        </a:xfrm>
      </p:grpSpPr>
      <p:sp>
        <p:nvSpPr>
          <p:cNvPr id="60" name="Google Shape;60;p29"/>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29"/>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p:nvPr>
            <p:ph idx="2" type="pic"/>
          </p:nvPr>
        </p:nvSpPr>
        <p:spPr>
          <a:xfrm>
            <a:off x="3455876" y="519522"/>
            <a:ext cx="2160000" cy="2160000"/>
          </a:xfrm>
          <a:prstGeom prst="rect">
            <a:avLst/>
          </a:prstGeom>
          <a:noFill/>
          <a:ln>
            <a:noFill/>
          </a:ln>
        </p:spPr>
      </p:sp>
      <p:sp>
        <p:nvSpPr>
          <p:cNvPr id="63" name="Google Shape;63;p29"/>
          <p:cNvSpPr/>
          <p:nvPr>
            <p:ph idx="3" type="pic"/>
          </p:nvPr>
        </p:nvSpPr>
        <p:spPr>
          <a:xfrm>
            <a:off x="6156176" y="519522"/>
            <a:ext cx="2160000" cy="2160000"/>
          </a:xfrm>
          <a:prstGeom prst="rect">
            <a:avLst/>
          </a:prstGeom>
          <a:noFill/>
          <a:ln>
            <a:noFill/>
          </a:ln>
        </p:spPr>
      </p:sp>
      <p:sp>
        <p:nvSpPr>
          <p:cNvPr id="64" name="Google Shape;64;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9"/>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66" name="Shape 66"/>
        <p:cNvGrpSpPr/>
        <p:nvPr/>
      </p:nvGrpSpPr>
      <p:grpSpPr>
        <a:xfrm>
          <a:off x="0" y="0"/>
          <a:ext cx="0" cy="0"/>
          <a:chOff x="0" y="0"/>
          <a:chExt cx="0" cy="0"/>
        </a:xfrm>
      </p:grpSpPr>
      <p:sp>
        <p:nvSpPr>
          <p:cNvPr id="67" name="Google Shape;67;p30"/>
          <p:cNvSpPr/>
          <p:nvPr>
            <p:ph idx="2" type="pic"/>
          </p:nvPr>
        </p:nvSpPr>
        <p:spPr>
          <a:xfrm>
            <a:off x="763476" y="519522"/>
            <a:ext cx="2160000" cy="2160000"/>
          </a:xfrm>
          <a:prstGeom prst="rect">
            <a:avLst/>
          </a:prstGeom>
          <a:noFill/>
          <a:ln>
            <a:noFill/>
          </a:ln>
        </p:spPr>
      </p:sp>
      <p:sp>
        <p:nvSpPr>
          <p:cNvPr id="68" name="Google Shape;68;p30"/>
          <p:cNvSpPr/>
          <p:nvPr>
            <p:ph idx="3" type="pic"/>
          </p:nvPr>
        </p:nvSpPr>
        <p:spPr>
          <a:xfrm>
            <a:off x="6156176" y="519522"/>
            <a:ext cx="2160000" cy="2160000"/>
          </a:xfrm>
          <a:prstGeom prst="rect">
            <a:avLst/>
          </a:prstGeom>
          <a:noFill/>
          <a:ln>
            <a:noFill/>
          </a:ln>
        </p:spPr>
      </p:sp>
      <p:sp>
        <p:nvSpPr>
          <p:cNvPr id="69" name="Google Shape;69;p30"/>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0" name="Google Shape;70;p30"/>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72" name="Google Shape;72;p3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73" name="Shape 73"/>
        <p:cNvGrpSpPr/>
        <p:nvPr/>
      </p:nvGrpSpPr>
      <p:grpSpPr>
        <a:xfrm>
          <a:off x="0" y="0"/>
          <a:ext cx="0" cy="0"/>
          <a:chOff x="0" y="0"/>
          <a:chExt cx="0" cy="0"/>
        </a:xfrm>
      </p:grpSpPr>
      <p:sp>
        <p:nvSpPr>
          <p:cNvPr id="74" name="Google Shape;74;p31"/>
          <p:cNvSpPr/>
          <p:nvPr>
            <p:ph idx="2" type="pic"/>
          </p:nvPr>
        </p:nvSpPr>
        <p:spPr>
          <a:xfrm>
            <a:off x="3455876" y="519522"/>
            <a:ext cx="2160000" cy="2160000"/>
          </a:xfrm>
          <a:prstGeom prst="rect">
            <a:avLst/>
          </a:prstGeom>
          <a:noFill/>
          <a:ln>
            <a:noFill/>
          </a:ln>
        </p:spPr>
      </p:sp>
      <p:sp>
        <p:nvSpPr>
          <p:cNvPr id="75" name="Google Shape;75;p31"/>
          <p:cNvSpPr/>
          <p:nvPr>
            <p:ph idx="3" type="pic"/>
          </p:nvPr>
        </p:nvSpPr>
        <p:spPr>
          <a:xfrm>
            <a:off x="758676" y="519522"/>
            <a:ext cx="2160000" cy="2160000"/>
          </a:xfrm>
          <a:prstGeom prst="rect">
            <a:avLst/>
          </a:prstGeom>
          <a:noFill/>
          <a:ln>
            <a:noFill/>
          </a:ln>
        </p:spPr>
      </p:sp>
      <p:sp>
        <p:nvSpPr>
          <p:cNvPr id="76" name="Google Shape;76;p31"/>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31"/>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9" name="Google Shape;79;p3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80" name="Shape 80"/>
        <p:cNvGrpSpPr/>
        <p:nvPr/>
      </p:nvGrpSpPr>
      <p:grpSpPr>
        <a:xfrm>
          <a:off x="0" y="0"/>
          <a:ext cx="0" cy="0"/>
          <a:chOff x="0" y="0"/>
          <a:chExt cx="0" cy="0"/>
        </a:xfrm>
      </p:grpSpPr>
      <p:sp>
        <p:nvSpPr>
          <p:cNvPr id="81" name="Google Shape;81;p32"/>
          <p:cNvSpPr/>
          <p:nvPr>
            <p:ph idx="2" type="pic"/>
          </p:nvPr>
        </p:nvSpPr>
        <p:spPr>
          <a:xfrm>
            <a:off x="566445" y="777213"/>
            <a:ext cx="3240000" cy="3240000"/>
          </a:xfrm>
          <a:prstGeom prst="ellipse">
            <a:avLst/>
          </a:prstGeom>
          <a:noFill/>
          <a:ln>
            <a:noFill/>
          </a:ln>
        </p:spPr>
      </p:sp>
      <p:sp>
        <p:nvSpPr>
          <p:cNvPr id="82" name="Google Shape;82;p32"/>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83" name="Shape 83"/>
        <p:cNvGrpSpPr/>
        <p:nvPr/>
      </p:nvGrpSpPr>
      <p:grpSpPr>
        <a:xfrm>
          <a:off x="0" y="0"/>
          <a:ext cx="0" cy="0"/>
          <a:chOff x="0" y="0"/>
          <a:chExt cx="0" cy="0"/>
        </a:xfrm>
      </p:grpSpPr>
      <p:sp>
        <p:nvSpPr>
          <p:cNvPr id="84" name="Google Shape;84;p3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3"/>
          <p:cNvSpPr/>
          <p:nvPr>
            <p:ph idx="2" type="pic"/>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86" name="Shape 86"/>
        <p:cNvGrpSpPr/>
        <p:nvPr/>
      </p:nvGrpSpPr>
      <p:grpSpPr>
        <a:xfrm>
          <a:off x="0" y="0"/>
          <a:ext cx="0" cy="0"/>
          <a:chOff x="0" y="0"/>
          <a:chExt cx="0" cy="0"/>
        </a:xfrm>
      </p:grpSpPr>
      <p:sp>
        <p:nvSpPr>
          <p:cNvPr id="87" name="Google Shape;87;p34"/>
          <p:cNvSpPr/>
          <p:nvPr>
            <p:ph idx="2" type="pic"/>
          </p:nvPr>
        </p:nvSpPr>
        <p:spPr>
          <a:xfrm>
            <a:off x="4850090" y="0"/>
            <a:ext cx="4293911" cy="5143500"/>
          </a:xfrm>
          <a:prstGeom prst="rect">
            <a:avLst/>
          </a:prstGeom>
          <a:noFill/>
          <a:ln>
            <a:noFill/>
          </a:ln>
        </p:spPr>
      </p:sp>
      <p:sp>
        <p:nvSpPr>
          <p:cNvPr id="88" name="Google Shape;88;p34"/>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90" name="Shape 90"/>
        <p:cNvGrpSpPr/>
        <p:nvPr/>
      </p:nvGrpSpPr>
      <p:grpSpPr>
        <a:xfrm>
          <a:off x="0" y="0"/>
          <a:ext cx="0" cy="0"/>
          <a:chOff x="0" y="0"/>
          <a:chExt cx="0" cy="0"/>
        </a:xfrm>
      </p:grpSpPr>
      <p:sp>
        <p:nvSpPr>
          <p:cNvPr id="91" name="Google Shape;91;p35"/>
          <p:cNvSpPr/>
          <p:nvPr>
            <p:ph idx="2" type="pic"/>
          </p:nvPr>
        </p:nvSpPr>
        <p:spPr>
          <a:xfrm>
            <a:off x="4850090" y="0"/>
            <a:ext cx="4293911" cy="5143500"/>
          </a:xfrm>
          <a:prstGeom prst="rect">
            <a:avLst/>
          </a:prstGeom>
          <a:noFill/>
          <a:ln>
            <a:noFill/>
          </a:ln>
        </p:spPr>
      </p:sp>
      <p:sp>
        <p:nvSpPr>
          <p:cNvPr id="92" name="Google Shape;92;p3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1" name="Shape 21"/>
        <p:cNvGrpSpPr/>
        <p:nvPr/>
      </p:nvGrpSpPr>
      <p:grpSpPr>
        <a:xfrm>
          <a:off x="0" y="0"/>
          <a:ext cx="0" cy="0"/>
          <a:chOff x="0" y="0"/>
          <a:chExt cx="0" cy="0"/>
        </a:xfrm>
      </p:grpSpPr>
      <p:sp>
        <p:nvSpPr>
          <p:cNvPr id="22" name="Google Shape;22;p18"/>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93" name="Shape 93"/>
        <p:cNvGrpSpPr/>
        <p:nvPr/>
      </p:nvGrpSpPr>
      <p:grpSpPr>
        <a:xfrm>
          <a:off x="0" y="0"/>
          <a:ext cx="0" cy="0"/>
          <a:chOff x="0" y="0"/>
          <a:chExt cx="0" cy="0"/>
        </a:xfrm>
      </p:grpSpPr>
      <p:sp>
        <p:nvSpPr>
          <p:cNvPr id="94" name="Google Shape;94;p36"/>
          <p:cNvSpPr/>
          <p:nvPr>
            <p:ph idx="2" type="pic"/>
          </p:nvPr>
        </p:nvSpPr>
        <p:spPr>
          <a:xfrm>
            <a:off x="381000" y="257175"/>
            <a:ext cx="8356600" cy="4010025"/>
          </a:xfrm>
          <a:prstGeom prst="rect">
            <a:avLst/>
          </a:prstGeom>
          <a:noFill/>
          <a:ln>
            <a:noFill/>
          </a:ln>
        </p:spPr>
      </p:sp>
      <p:sp>
        <p:nvSpPr>
          <p:cNvPr id="95" name="Google Shape;95;p3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96" name="Shape 96"/>
        <p:cNvGrpSpPr/>
        <p:nvPr/>
      </p:nvGrpSpPr>
      <p:grpSpPr>
        <a:xfrm>
          <a:off x="0" y="0"/>
          <a:ext cx="0" cy="0"/>
          <a:chOff x="0" y="0"/>
          <a:chExt cx="0" cy="0"/>
        </a:xfrm>
      </p:grpSpPr>
      <p:sp>
        <p:nvSpPr>
          <p:cNvPr id="97" name="Google Shape;97;p37"/>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98" name="Shape 98"/>
        <p:cNvGrpSpPr/>
        <p:nvPr/>
      </p:nvGrpSpPr>
      <p:grpSpPr>
        <a:xfrm>
          <a:off x="0" y="0"/>
          <a:ext cx="0" cy="0"/>
          <a:chOff x="0" y="0"/>
          <a:chExt cx="0" cy="0"/>
        </a:xfrm>
      </p:grpSpPr>
      <p:sp>
        <p:nvSpPr>
          <p:cNvPr id="99" name="Google Shape;99;p38"/>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00"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01" name="Shape 101"/>
        <p:cNvGrpSpPr/>
        <p:nvPr/>
      </p:nvGrpSpPr>
      <p:grpSpPr>
        <a:xfrm>
          <a:off x="0" y="0"/>
          <a:ext cx="0" cy="0"/>
          <a:chOff x="0" y="0"/>
          <a:chExt cx="0" cy="0"/>
        </a:xfrm>
      </p:grpSpPr>
      <p:sp>
        <p:nvSpPr>
          <p:cNvPr id="102" name="Google Shape;102;p40"/>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3" name="Shape 103"/>
        <p:cNvGrpSpPr/>
        <p:nvPr/>
      </p:nvGrpSpPr>
      <p:grpSpPr>
        <a:xfrm>
          <a:off x="0" y="0"/>
          <a:ext cx="0" cy="0"/>
          <a:chOff x="0" y="0"/>
          <a:chExt cx="0" cy="0"/>
        </a:xfrm>
      </p:grpSpPr>
      <p:sp>
        <p:nvSpPr>
          <p:cNvPr id="104" name="Google Shape;104;p41"/>
          <p:cNvSpPr/>
          <p:nvPr>
            <p:ph idx="2" type="pic"/>
          </p:nvPr>
        </p:nvSpPr>
        <p:spPr>
          <a:xfrm>
            <a:off x="985545" y="977548"/>
            <a:ext cx="1044000" cy="1044000"/>
          </a:xfrm>
          <a:prstGeom prst="ellipse">
            <a:avLst/>
          </a:prstGeom>
          <a:noFill/>
          <a:ln>
            <a:noFill/>
          </a:ln>
        </p:spPr>
      </p:sp>
      <p:sp>
        <p:nvSpPr>
          <p:cNvPr id="105" name="Google Shape;105;p41"/>
          <p:cNvSpPr/>
          <p:nvPr>
            <p:ph idx="3" type="pic"/>
          </p:nvPr>
        </p:nvSpPr>
        <p:spPr>
          <a:xfrm>
            <a:off x="3474745" y="977548"/>
            <a:ext cx="1044000" cy="1044000"/>
          </a:xfrm>
          <a:prstGeom prst="ellipse">
            <a:avLst/>
          </a:prstGeom>
          <a:noFill/>
          <a:ln>
            <a:noFill/>
          </a:ln>
        </p:spPr>
      </p:sp>
      <p:sp>
        <p:nvSpPr>
          <p:cNvPr id="106" name="Google Shape;106;p41"/>
          <p:cNvSpPr/>
          <p:nvPr>
            <p:ph idx="4" type="pic"/>
          </p:nvPr>
        </p:nvSpPr>
        <p:spPr>
          <a:xfrm>
            <a:off x="5887745" y="977548"/>
            <a:ext cx="1044000" cy="1044000"/>
          </a:xfrm>
          <a:prstGeom prst="ellipse">
            <a:avLst/>
          </a:prstGeom>
          <a:noFill/>
          <a:ln>
            <a:noFill/>
          </a:ln>
        </p:spPr>
      </p:sp>
      <p:sp>
        <p:nvSpPr>
          <p:cNvPr id="107" name="Google Shape;107;p41"/>
          <p:cNvSpPr/>
          <p:nvPr>
            <p:ph idx="5" type="pic"/>
          </p:nvPr>
        </p:nvSpPr>
        <p:spPr>
          <a:xfrm>
            <a:off x="6891045" y="2806348"/>
            <a:ext cx="1044000" cy="1044000"/>
          </a:xfrm>
          <a:prstGeom prst="ellipse">
            <a:avLst/>
          </a:prstGeom>
          <a:noFill/>
          <a:ln>
            <a:noFill/>
          </a:ln>
        </p:spPr>
      </p:sp>
      <p:sp>
        <p:nvSpPr>
          <p:cNvPr id="108" name="Google Shape;108;p41"/>
          <p:cNvSpPr/>
          <p:nvPr>
            <p:ph idx="6" type="pic"/>
          </p:nvPr>
        </p:nvSpPr>
        <p:spPr>
          <a:xfrm>
            <a:off x="4414545" y="2806348"/>
            <a:ext cx="1044000" cy="1044000"/>
          </a:xfrm>
          <a:prstGeom prst="ellipse">
            <a:avLst/>
          </a:prstGeom>
          <a:noFill/>
          <a:ln>
            <a:noFill/>
          </a:ln>
        </p:spPr>
      </p:sp>
      <p:sp>
        <p:nvSpPr>
          <p:cNvPr id="109" name="Google Shape;109;p41"/>
          <p:cNvSpPr/>
          <p:nvPr>
            <p:ph idx="7" type="pic"/>
          </p:nvPr>
        </p:nvSpPr>
        <p:spPr>
          <a:xfrm>
            <a:off x="1963445" y="2806348"/>
            <a:ext cx="1044000" cy="1044000"/>
          </a:xfrm>
          <a:prstGeom prst="ellipse">
            <a:avLst/>
          </a:prstGeom>
          <a:noFill/>
          <a:ln>
            <a:noFill/>
          </a:ln>
        </p:spPr>
      </p:sp>
      <p:sp>
        <p:nvSpPr>
          <p:cNvPr id="110" name="Google Shape;110;p41"/>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1"/>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1"/>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1"/>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1"/>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1"/>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1"/>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4" name="Shape 24"/>
        <p:cNvGrpSpPr/>
        <p:nvPr/>
      </p:nvGrpSpPr>
      <p:grpSpPr>
        <a:xfrm>
          <a:off x="0" y="0"/>
          <a:ext cx="0" cy="0"/>
          <a:chOff x="0" y="0"/>
          <a:chExt cx="0" cy="0"/>
        </a:xfrm>
      </p:grpSpPr>
      <p:sp>
        <p:nvSpPr>
          <p:cNvPr id="25" name="Google Shape;25;p19"/>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7" name="Shape 27"/>
        <p:cNvGrpSpPr/>
        <p:nvPr/>
      </p:nvGrpSpPr>
      <p:grpSpPr>
        <a:xfrm>
          <a:off x="0" y="0"/>
          <a:ext cx="0" cy="0"/>
          <a:chOff x="0" y="0"/>
          <a:chExt cx="0" cy="0"/>
        </a:xfrm>
      </p:grpSpPr>
      <p:sp>
        <p:nvSpPr>
          <p:cNvPr id="28" name="Google Shape;28;p20"/>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0"/>
          <p:cNvSpPr/>
          <p:nvPr>
            <p:ph idx="2" type="pic"/>
          </p:nvPr>
        </p:nvSpPr>
        <p:spPr>
          <a:xfrm>
            <a:off x="4671398" y="-668680"/>
            <a:ext cx="6732000" cy="6732000"/>
          </a:xfrm>
          <a:prstGeom prst="ellipse">
            <a:avLst/>
          </a:prstGeom>
          <a:noFill/>
          <a:ln>
            <a:noFill/>
          </a:ln>
        </p:spPr>
      </p:sp>
      <p:sp>
        <p:nvSpPr>
          <p:cNvPr id="30" name="Google Shape;30;p20"/>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1" name="Shape 31"/>
        <p:cNvGrpSpPr/>
        <p:nvPr/>
      </p:nvGrpSpPr>
      <p:grpSpPr>
        <a:xfrm>
          <a:off x="0" y="0"/>
          <a:ext cx="0" cy="0"/>
          <a:chOff x="0" y="0"/>
          <a:chExt cx="0" cy="0"/>
        </a:xfrm>
      </p:grpSpPr>
      <p:sp>
        <p:nvSpPr>
          <p:cNvPr id="32" name="Google Shape;32;p21"/>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 name="Google Shape;33;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4" name="Shape 34"/>
        <p:cNvGrpSpPr/>
        <p:nvPr/>
      </p:nvGrpSpPr>
      <p:grpSpPr>
        <a:xfrm>
          <a:off x="0" y="0"/>
          <a:ext cx="0" cy="0"/>
          <a:chOff x="0" y="0"/>
          <a:chExt cx="0" cy="0"/>
        </a:xfrm>
      </p:grpSpPr>
      <p:sp>
        <p:nvSpPr>
          <p:cNvPr id="35" name="Google Shape;35;p22"/>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22"/>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8" name="Shape 38"/>
        <p:cNvGrpSpPr/>
        <p:nvPr/>
      </p:nvGrpSpPr>
      <p:grpSpPr>
        <a:xfrm>
          <a:off x="0" y="0"/>
          <a:ext cx="0" cy="0"/>
          <a:chOff x="0" y="0"/>
          <a:chExt cx="0" cy="0"/>
        </a:xfrm>
      </p:grpSpPr>
      <p:sp>
        <p:nvSpPr>
          <p:cNvPr id="39" name="Google Shape;39;p23"/>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23"/>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42" name="Shape 42"/>
        <p:cNvGrpSpPr/>
        <p:nvPr/>
      </p:nvGrpSpPr>
      <p:grpSpPr>
        <a:xfrm>
          <a:off x="0" y="0"/>
          <a:ext cx="0" cy="0"/>
          <a:chOff x="0" y="0"/>
          <a:chExt cx="0" cy="0"/>
        </a:xfrm>
      </p:grpSpPr>
      <p:sp>
        <p:nvSpPr>
          <p:cNvPr id="43" name="Google Shape;43;p24"/>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4"/>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45" name="Shape 45"/>
        <p:cNvGrpSpPr/>
        <p:nvPr/>
      </p:nvGrpSpPr>
      <p:grpSpPr>
        <a:xfrm>
          <a:off x="0" y="0"/>
          <a:ext cx="0" cy="0"/>
          <a:chOff x="0" y="0"/>
          <a:chExt cx="0" cy="0"/>
        </a:xfrm>
      </p:grpSpPr>
      <p:sp>
        <p:nvSpPr>
          <p:cNvPr id="46" name="Google Shape;46;p25"/>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6"/>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p:nvPr/>
        </p:nvSpPr>
        <p:spPr>
          <a:xfrm>
            <a:off x="-228600" y="483325"/>
            <a:ext cx="6048900" cy="4170000"/>
          </a:xfrm>
          <a:prstGeom prst="rect">
            <a:avLst/>
          </a:prstGeom>
          <a:noFill/>
          <a:ln>
            <a:noFill/>
          </a:ln>
        </p:spPr>
        <p:txBody>
          <a:bodyPr anchorCtr="0" anchor="t" bIns="45700" lIns="91425" spcFirstLastPara="1" rIns="91425" wrap="square" tIns="45700">
            <a:noAutofit/>
          </a:bodyPr>
          <a:lstStyle/>
          <a:p>
            <a:pPr indent="0" lvl="0" marL="0" rtl="0" algn="r">
              <a:lnSpc>
                <a:spcPct val="60000"/>
              </a:lnSpc>
              <a:spcBef>
                <a:spcPts val="0"/>
              </a:spcBef>
              <a:spcAft>
                <a:spcPts val="0"/>
              </a:spcAft>
              <a:buClr>
                <a:schemeClr val="dk1"/>
              </a:buClr>
              <a:buSzPts val="8000"/>
              <a:buFont typeface="Arial"/>
              <a:buNone/>
            </a:pPr>
            <a:r>
              <a:rPr i="1" lang="en-US" sz="8000">
                <a:solidFill>
                  <a:srgbClr val="EC008B"/>
                </a:solidFill>
                <a:latin typeface="Barlow Condensed Medium"/>
                <a:ea typeface="Barlow Condensed Medium"/>
                <a:cs typeface="Barlow Condensed Medium"/>
                <a:sym typeface="Barlow Condensed Medium"/>
              </a:rPr>
              <a:t>ELU        </a:t>
            </a:r>
            <a:endParaRPr i="1" sz="8000">
              <a:solidFill>
                <a:srgbClr val="EC008B"/>
              </a:solidFill>
              <a:latin typeface="Barlow Condensed Medium"/>
              <a:ea typeface="Barlow Condensed Medium"/>
              <a:cs typeface="Barlow Condensed Medium"/>
              <a:sym typeface="Barlow Condensed Medium"/>
            </a:endParaRPr>
          </a:p>
          <a:p>
            <a:pPr indent="0" lvl="0" marL="0" rtl="0" algn="r">
              <a:lnSpc>
                <a:spcPct val="90000"/>
              </a:lnSpc>
              <a:spcBef>
                <a:spcPts val="0"/>
              </a:spcBef>
              <a:spcAft>
                <a:spcPts val="0"/>
              </a:spcAft>
              <a:buClr>
                <a:schemeClr val="dk1"/>
              </a:buClr>
              <a:buSzPts val="8000"/>
              <a:buFont typeface="Arial"/>
              <a:buNone/>
            </a:pPr>
            <a:r>
              <a:t/>
            </a:r>
            <a:endParaRPr i="1" sz="5000">
              <a:solidFill>
                <a:srgbClr val="EC008B"/>
              </a:solidFill>
              <a:latin typeface="Barlow Condensed ExtraLight"/>
              <a:ea typeface="Barlow Condensed ExtraLight"/>
              <a:cs typeface="Barlow Condensed ExtraLight"/>
              <a:sym typeface="Barlow Condensed ExtraLight"/>
            </a:endParaRPr>
          </a:p>
          <a:p>
            <a:pPr indent="0" lvl="0" marL="0" rtl="0" algn="r">
              <a:lnSpc>
                <a:spcPct val="90000"/>
              </a:lnSpc>
              <a:spcBef>
                <a:spcPts val="0"/>
              </a:spcBef>
              <a:spcAft>
                <a:spcPts val="0"/>
              </a:spcAft>
              <a:buClr>
                <a:schemeClr val="dk1"/>
              </a:buClr>
              <a:buSzPts val="8000"/>
              <a:buFont typeface="Arial"/>
              <a:buNone/>
            </a:pPr>
            <a:r>
              <a:rPr i="1" lang="en-US" sz="5000">
                <a:solidFill>
                  <a:srgbClr val="EC008B"/>
                </a:solidFill>
                <a:latin typeface="Barlow Condensed ExtraLight"/>
                <a:ea typeface="Barlow Condensed ExtraLight"/>
                <a:cs typeface="Barlow Condensed ExtraLight"/>
                <a:sym typeface="Barlow Condensed ExtraLight"/>
              </a:rPr>
              <a:t>MIS ON ÕNNELIKU TÖÖTAJA SELJAKOTIS EHK ÕPIRÄNDE MÕJU TÖÖRAHULOLULE</a:t>
            </a:r>
            <a:endParaRPr i="1" sz="8000">
              <a:solidFill>
                <a:srgbClr val="EC008B"/>
              </a:solidFill>
              <a:latin typeface="Barlow Condensed Medium"/>
              <a:ea typeface="Barlow Condensed Medium"/>
              <a:cs typeface="Barlow Condensed Medium"/>
              <a:sym typeface="Barlow Condensed Medium"/>
            </a:endParaRPr>
          </a:p>
        </p:txBody>
      </p:sp>
      <p:pic>
        <p:nvPicPr>
          <p:cNvPr id="122" name="Google Shape;122;p1"/>
          <p:cNvPicPr preferRelativeResize="0"/>
          <p:nvPr/>
        </p:nvPicPr>
        <p:blipFill>
          <a:blip r:embed="rId3">
            <a:alphaModFix/>
          </a:blip>
          <a:stretch>
            <a:fillRect/>
          </a:stretch>
        </p:blipFill>
        <p:spPr>
          <a:xfrm>
            <a:off x="6536850" y="1"/>
            <a:ext cx="2607150" cy="2777024"/>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ph idx="1" type="body"/>
          </p:nvPr>
        </p:nvSpPr>
        <p:spPr>
          <a:xfrm>
            <a:off x="477325" y="993675"/>
            <a:ext cx="5546700" cy="3232200"/>
          </a:xfrm>
          <a:prstGeom prst="rect">
            <a:avLst/>
          </a:prstGeom>
          <a:noFill/>
          <a:ln>
            <a:noFill/>
          </a:ln>
        </p:spPr>
        <p:txBody>
          <a:bodyPr anchorCtr="0" anchor="t" bIns="45700" lIns="91425" spcFirstLastPara="1" rIns="91425" wrap="square" tIns="45700">
            <a:noAutofit/>
          </a:bodyPr>
          <a:lstStyle/>
          <a:p>
            <a:pPr indent="-336550" lvl="0" marL="457200" rtl="0" algn="l">
              <a:lnSpc>
                <a:spcPct val="120000"/>
              </a:lnSpc>
              <a:spcBef>
                <a:spcPts val="1200"/>
              </a:spcBef>
              <a:spcAft>
                <a:spcPts val="0"/>
              </a:spcAft>
              <a:buClr>
                <a:srgbClr val="24285D"/>
              </a:buClr>
              <a:buSzPts val="1700"/>
              <a:buFont typeface="Barlow Condensed"/>
              <a:buAutoNum type="arabicPeriod"/>
            </a:pPr>
            <a:r>
              <a:rPr lang="en-US" sz="1700">
                <a:solidFill>
                  <a:srgbClr val="24285D"/>
                </a:solidFill>
                <a:latin typeface="Barlow Condensed"/>
                <a:ea typeface="Barlow Condensed"/>
                <a:cs typeface="Barlow Condensed"/>
                <a:sym typeface="Barlow Condensed"/>
              </a:rPr>
              <a:t>Jagasime projekti liikmed gruppideks ja panime paika kuupäevad </a:t>
            </a:r>
            <a:r>
              <a:rPr lang="en-US" sz="1700">
                <a:solidFill>
                  <a:srgbClr val="24285D"/>
                </a:solidFill>
                <a:latin typeface="Barlow Condensed"/>
                <a:ea typeface="Barlow Condensed"/>
                <a:cs typeface="Barlow Condensed"/>
                <a:sym typeface="Barlow Condensed"/>
              </a:rPr>
              <a:t>tegevuskava</a:t>
            </a:r>
            <a:r>
              <a:rPr lang="en-US" sz="1700">
                <a:solidFill>
                  <a:srgbClr val="24285D"/>
                </a:solidFill>
                <a:latin typeface="Barlow Condensed"/>
                <a:ea typeface="Barlow Condensed"/>
                <a:cs typeface="Barlow Condensed"/>
                <a:sym typeface="Barlow Condensed"/>
              </a:rPr>
              <a:t> jaoks</a:t>
            </a:r>
            <a:endParaRPr sz="1700">
              <a:solidFill>
                <a:srgbClr val="24285D"/>
              </a:solidFill>
              <a:latin typeface="Barlow Condensed"/>
              <a:ea typeface="Barlow Condensed"/>
              <a:cs typeface="Barlow Condensed"/>
              <a:sym typeface="Barlow Condensed"/>
            </a:endParaRPr>
          </a:p>
          <a:p>
            <a:pPr indent="-336550" lvl="0" marL="457200" rtl="0" algn="l">
              <a:lnSpc>
                <a:spcPct val="120000"/>
              </a:lnSpc>
              <a:spcBef>
                <a:spcPts val="0"/>
              </a:spcBef>
              <a:spcAft>
                <a:spcPts val="0"/>
              </a:spcAft>
              <a:buClr>
                <a:srgbClr val="24285D"/>
              </a:buClr>
              <a:buSzPts val="1700"/>
              <a:buFont typeface="Barlow Condensed"/>
              <a:buAutoNum type="arabicPeriod"/>
            </a:pPr>
            <a:r>
              <a:rPr lang="en-US" sz="1700">
                <a:solidFill>
                  <a:srgbClr val="24285D"/>
                </a:solidFill>
                <a:latin typeface="Barlow Condensed"/>
                <a:ea typeface="Barlow Condensed"/>
                <a:cs typeface="Barlow Condensed"/>
                <a:sym typeface="Barlow Condensed"/>
              </a:rPr>
              <a:t>Tutvusime teooriatega (kvalitatiivne andmeanalüüs, koodipuu, motivatsiooniteooriad jne)</a:t>
            </a:r>
            <a:endParaRPr sz="1700">
              <a:solidFill>
                <a:srgbClr val="24285D"/>
              </a:solidFill>
              <a:latin typeface="Barlow Condensed"/>
              <a:ea typeface="Barlow Condensed"/>
              <a:cs typeface="Barlow Condensed"/>
              <a:sym typeface="Barlow Condensed"/>
            </a:endParaRPr>
          </a:p>
          <a:p>
            <a:pPr indent="-336550" lvl="0" marL="457200" rtl="0" algn="l">
              <a:lnSpc>
                <a:spcPct val="120000"/>
              </a:lnSpc>
              <a:spcBef>
                <a:spcPts val="0"/>
              </a:spcBef>
              <a:spcAft>
                <a:spcPts val="0"/>
              </a:spcAft>
              <a:buClr>
                <a:srgbClr val="24285D"/>
              </a:buClr>
              <a:buSzPts val="1700"/>
              <a:buFont typeface="Barlow Condensed"/>
              <a:buAutoNum type="arabicPeriod"/>
            </a:pPr>
            <a:r>
              <a:rPr lang="en-US" sz="1700">
                <a:solidFill>
                  <a:srgbClr val="24285D"/>
                </a:solidFill>
                <a:latin typeface="Barlow Condensed"/>
                <a:ea typeface="Barlow Condensed"/>
                <a:cs typeface="Barlow Condensed"/>
                <a:sym typeface="Barlow Condensed"/>
              </a:rPr>
              <a:t>Hakkasime välja mõtlema küsimusi, ning seejärel grupeerisime ja konsolideerisime need</a:t>
            </a:r>
            <a:endParaRPr sz="1700">
              <a:solidFill>
                <a:srgbClr val="24285D"/>
              </a:solidFill>
              <a:latin typeface="Barlow Condensed"/>
              <a:ea typeface="Barlow Condensed"/>
              <a:cs typeface="Barlow Condensed"/>
              <a:sym typeface="Barlow Condensed"/>
            </a:endParaRPr>
          </a:p>
          <a:p>
            <a:pPr indent="-336550" lvl="0" marL="457200" rtl="0" algn="l">
              <a:lnSpc>
                <a:spcPct val="120000"/>
              </a:lnSpc>
              <a:spcBef>
                <a:spcPts val="0"/>
              </a:spcBef>
              <a:spcAft>
                <a:spcPts val="0"/>
              </a:spcAft>
              <a:buClr>
                <a:srgbClr val="24285D"/>
              </a:buClr>
              <a:buSzPts val="1700"/>
              <a:buFont typeface="Barlow Condensed"/>
              <a:buAutoNum type="arabicPeriod"/>
            </a:pPr>
            <a:r>
              <a:rPr lang="en-US" sz="1700">
                <a:solidFill>
                  <a:srgbClr val="24285D"/>
                </a:solidFill>
                <a:latin typeface="Barlow Condensed"/>
                <a:ea typeface="Barlow Condensed"/>
                <a:cs typeface="Barlow Condensed"/>
                <a:sym typeface="Barlow Condensed"/>
              </a:rPr>
              <a:t>Tegime valmis ka intervjueeritavate nimekirja</a:t>
            </a:r>
            <a:endParaRPr sz="1700">
              <a:solidFill>
                <a:srgbClr val="24285D"/>
              </a:solidFill>
              <a:latin typeface="Barlow Condensed"/>
              <a:ea typeface="Barlow Condensed"/>
              <a:cs typeface="Barlow Condensed"/>
              <a:sym typeface="Barlow Condensed"/>
            </a:endParaRPr>
          </a:p>
          <a:p>
            <a:pPr indent="-336550" lvl="0" marL="457200" rtl="0" algn="l">
              <a:lnSpc>
                <a:spcPct val="120000"/>
              </a:lnSpc>
              <a:spcBef>
                <a:spcPts val="0"/>
              </a:spcBef>
              <a:spcAft>
                <a:spcPts val="0"/>
              </a:spcAft>
              <a:buClr>
                <a:srgbClr val="24285D"/>
              </a:buClr>
              <a:buSzPts val="1700"/>
              <a:buFont typeface="Barlow Condensed"/>
              <a:buAutoNum type="arabicPeriod"/>
            </a:pPr>
            <a:r>
              <a:rPr lang="en-US" sz="1700">
                <a:solidFill>
                  <a:srgbClr val="24285D"/>
                </a:solidFill>
                <a:latin typeface="Barlow Condensed"/>
                <a:ea typeface="Barlow Condensed"/>
                <a:cs typeface="Barlow Condensed"/>
                <a:sym typeface="Barlow Condensed"/>
              </a:rPr>
              <a:t>Toimus intervjuude läbiviimine, peale mida me analüüsisime neid ja koostasime koodipuu</a:t>
            </a:r>
            <a:endParaRPr sz="1700">
              <a:solidFill>
                <a:srgbClr val="24285D"/>
              </a:solidFill>
              <a:latin typeface="Barlow Condensed"/>
              <a:ea typeface="Barlow Condensed"/>
              <a:cs typeface="Barlow Condensed"/>
              <a:sym typeface="Barlow Condensed"/>
            </a:endParaRPr>
          </a:p>
          <a:p>
            <a:pPr indent="-336550" lvl="0" marL="457200" rtl="0" algn="l">
              <a:lnSpc>
                <a:spcPct val="120000"/>
              </a:lnSpc>
              <a:spcBef>
                <a:spcPts val="0"/>
              </a:spcBef>
              <a:spcAft>
                <a:spcPts val="0"/>
              </a:spcAft>
              <a:buClr>
                <a:srgbClr val="24285D"/>
              </a:buClr>
              <a:buSzPts val="1700"/>
              <a:buFont typeface="Barlow Condensed"/>
              <a:buAutoNum type="arabicPeriod"/>
            </a:pPr>
            <a:r>
              <a:rPr lang="en-US" sz="1700">
                <a:solidFill>
                  <a:srgbClr val="24285D"/>
                </a:solidFill>
                <a:latin typeface="Barlow Condensed"/>
                <a:ea typeface="Barlow Condensed"/>
                <a:cs typeface="Barlow Condensed"/>
                <a:sym typeface="Barlow Condensed"/>
              </a:rPr>
              <a:t>Lõpetuseks ühildasime koodipuud, tegime kokkuvõtted ja koostasime portfoolio</a:t>
            </a:r>
            <a:endParaRPr sz="17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98" name="Google Shape;198;p8"/>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99" name="Google Shape;199;p8"/>
          <p:cNvPicPr preferRelativeResize="0"/>
          <p:nvPr/>
        </p:nvPicPr>
        <p:blipFill>
          <a:blip r:embed="rId3">
            <a:alphaModFix/>
          </a:blip>
          <a:stretch>
            <a:fillRect/>
          </a:stretch>
        </p:blipFill>
        <p:spPr>
          <a:xfrm>
            <a:off x="5846200" y="1213200"/>
            <a:ext cx="3072601" cy="3083724"/>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ph type="title"/>
          </p:nvPr>
        </p:nvSpPr>
        <p:spPr>
          <a:xfrm>
            <a:off x="2059349" y="1370525"/>
            <a:ext cx="6309000" cy="211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TEADUSPÕHISUS  JA INTERDISTSIPLINAARSUS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0"/>
          <p:cNvSpPr txBox="1"/>
          <p:nvPr>
            <p:ph idx="1" type="body"/>
          </p:nvPr>
        </p:nvSpPr>
        <p:spPr>
          <a:xfrm>
            <a:off x="477325" y="993675"/>
            <a:ext cx="6165900" cy="3614100"/>
          </a:xfrm>
          <a:prstGeom prst="rect">
            <a:avLst/>
          </a:prstGeom>
          <a:noFill/>
          <a:ln>
            <a:noFill/>
          </a:ln>
        </p:spPr>
        <p:txBody>
          <a:bodyPr anchorCtr="0" anchor="t" bIns="45700" lIns="91425" spcFirstLastPara="1" rIns="91425" wrap="square" tIns="45700">
            <a:noAutofit/>
          </a:bodyPr>
          <a:lstStyle/>
          <a:p>
            <a:pPr indent="-304800" lvl="0" marL="342900" rtl="0" algn="l">
              <a:lnSpc>
                <a:spcPct val="120000"/>
              </a:lnSpc>
              <a:spcBef>
                <a:spcPts val="1200"/>
              </a:spcBef>
              <a:spcAft>
                <a:spcPts val="0"/>
              </a:spcAft>
              <a:buSzPts val="1600"/>
              <a:buChar char="-"/>
            </a:pPr>
            <a:r>
              <a:rPr lang="en-US" sz="1800">
                <a:solidFill>
                  <a:srgbClr val="24285D"/>
                </a:solidFill>
                <a:latin typeface="Barlow Condensed"/>
                <a:ea typeface="Barlow Condensed"/>
                <a:cs typeface="Barlow Condensed"/>
                <a:sym typeface="Barlow Condensed"/>
              </a:rPr>
              <a:t>K</a:t>
            </a:r>
            <a:r>
              <a:rPr lang="en-US" sz="1900">
                <a:solidFill>
                  <a:srgbClr val="24285D"/>
                </a:solidFill>
                <a:latin typeface="Barlow Condensed"/>
                <a:ea typeface="Barlow Condensed"/>
                <a:cs typeface="Barlow Condensed"/>
                <a:sym typeface="Barlow Condensed"/>
              </a:rPr>
              <a:t>asutatud</a:t>
            </a:r>
            <a:r>
              <a:rPr lang="en-US" sz="1900">
                <a:solidFill>
                  <a:srgbClr val="24285D"/>
                </a:solidFill>
                <a:latin typeface="Barlow Condensed"/>
                <a:ea typeface="Barlow Condensed"/>
                <a:cs typeface="Barlow Condensed"/>
                <a:sym typeface="Barlow Condensed"/>
              </a:rPr>
              <a:t> mõisted</a:t>
            </a:r>
            <a:r>
              <a:rPr lang="en-US" sz="1900">
                <a:solidFill>
                  <a:srgbClr val="24285D"/>
                </a:solidFill>
                <a:latin typeface="Barlow Condensed"/>
                <a:ea typeface="Barlow Condensed"/>
                <a:cs typeface="Barlow Condensed"/>
                <a:sym typeface="Barlow Condensed"/>
              </a:rPr>
              <a:t> </a:t>
            </a:r>
            <a:r>
              <a:rPr lang="en-US" sz="1900">
                <a:solidFill>
                  <a:srgbClr val="24285D"/>
                </a:solidFill>
                <a:latin typeface="Barlow Condensed"/>
                <a:ea typeface="Barlow Condensed"/>
                <a:cs typeface="Barlow Condensed"/>
                <a:sym typeface="Barlow Condensed"/>
              </a:rPr>
              <a:t>ja </a:t>
            </a:r>
            <a:r>
              <a:rPr lang="en-US" sz="1900">
                <a:solidFill>
                  <a:srgbClr val="24285D"/>
                </a:solidFill>
                <a:latin typeface="Barlow Condensed"/>
                <a:ea typeface="Barlow Condensed"/>
                <a:cs typeface="Barlow Condensed"/>
                <a:sym typeface="Barlow Condensed"/>
              </a:rPr>
              <a:t>teooriad:</a:t>
            </a:r>
            <a:endParaRPr sz="1900">
              <a:solidFill>
                <a:srgbClr val="24285D"/>
              </a:solidFill>
              <a:latin typeface="Barlow Condensed"/>
              <a:ea typeface="Barlow Condensed"/>
              <a:cs typeface="Barlow Condensed"/>
              <a:sym typeface="Barlow Condensed"/>
            </a:endParaRPr>
          </a:p>
          <a:p>
            <a:pPr indent="-349250" lvl="1" marL="914400" rtl="0" algn="l">
              <a:lnSpc>
                <a:spcPct val="120000"/>
              </a:lnSpc>
              <a:spcBef>
                <a:spcPts val="1200"/>
              </a:spcBef>
              <a:spcAft>
                <a:spcPts val="0"/>
              </a:spcAft>
              <a:buSzPts val="1900"/>
              <a:buChar char="-"/>
            </a:pPr>
            <a:r>
              <a:rPr lang="en-US" sz="1900">
                <a:solidFill>
                  <a:srgbClr val="24285D"/>
                </a:solidFill>
                <a:latin typeface="Barlow Condensed"/>
                <a:ea typeface="Barlow Condensed"/>
                <a:cs typeface="Barlow Condensed"/>
                <a:sym typeface="Barlow Condensed"/>
              </a:rPr>
              <a:t>õpiränne;</a:t>
            </a:r>
            <a:endParaRPr sz="1900">
              <a:solidFill>
                <a:srgbClr val="24285D"/>
              </a:solidFill>
              <a:latin typeface="Barlow Condensed"/>
              <a:ea typeface="Barlow Condensed"/>
              <a:cs typeface="Barlow Condensed"/>
              <a:sym typeface="Barlow Condensed"/>
            </a:endParaRPr>
          </a:p>
          <a:p>
            <a:pPr indent="-349250" lvl="1" marL="914400" rtl="0" algn="l">
              <a:lnSpc>
                <a:spcPct val="120000"/>
              </a:lnSpc>
              <a:spcBef>
                <a:spcPts val="1200"/>
              </a:spcBef>
              <a:spcAft>
                <a:spcPts val="0"/>
              </a:spcAft>
              <a:buSzPts val="1900"/>
              <a:buChar char="-"/>
            </a:pPr>
            <a:r>
              <a:rPr lang="en-US" sz="1900">
                <a:solidFill>
                  <a:srgbClr val="24285D"/>
                </a:solidFill>
                <a:latin typeface="Barlow Condensed"/>
                <a:ea typeface="Barlow Condensed"/>
                <a:cs typeface="Barlow Condensed"/>
                <a:sym typeface="Barlow Condensed"/>
              </a:rPr>
              <a:t>m</a:t>
            </a:r>
            <a:r>
              <a:rPr lang="en-US" sz="1900">
                <a:solidFill>
                  <a:srgbClr val="24285D"/>
                </a:solidFill>
                <a:latin typeface="Barlow Condensed"/>
                <a:ea typeface="Barlow Condensed"/>
                <a:cs typeface="Barlow Condensed"/>
                <a:sym typeface="Barlow Condensed"/>
              </a:rPr>
              <a:t>otivatsiooniteooriad sh töömotivatsioon;</a:t>
            </a:r>
            <a:endParaRPr sz="1900">
              <a:solidFill>
                <a:srgbClr val="24285D"/>
              </a:solidFill>
              <a:latin typeface="Barlow Condensed"/>
              <a:ea typeface="Barlow Condensed"/>
              <a:cs typeface="Barlow Condensed"/>
              <a:sym typeface="Barlow Condensed"/>
            </a:endParaRPr>
          </a:p>
          <a:p>
            <a:pPr indent="-349250" lvl="1" marL="914400" rtl="0" algn="l">
              <a:lnSpc>
                <a:spcPct val="120000"/>
              </a:lnSpc>
              <a:spcBef>
                <a:spcPts val="1200"/>
              </a:spcBef>
              <a:spcAft>
                <a:spcPts val="0"/>
              </a:spcAft>
              <a:buSzPts val="1900"/>
              <a:buChar char="-"/>
            </a:pPr>
            <a:r>
              <a:rPr lang="en-US" sz="1900">
                <a:solidFill>
                  <a:srgbClr val="24285D"/>
                </a:solidFill>
                <a:latin typeface="Barlow Condensed"/>
                <a:ea typeface="Barlow Condensed"/>
                <a:cs typeface="Barlow Condensed"/>
                <a:sym typeface="Barlow Condensed"/>
              </a:rPr>
              <a:t>tööga rahulolu teooria.</a:t>
            </a:r>
            <a:endParaRPr sz="1900">
              <a:solidFill>
                <a:srgbClr val="24285D"/>
              </a:solidFill>
              <a:latin typeface="Barlow Condensed"/>
              <a:ea typeface="Barlow Condensed"/>
              <a:cs typeface="Barlow Condensed"/>
              <a:sym typeface="Barlow Condensed"/>
            </a:endParaRPr>
          </a:p>
          <a:p>
            <a:pPr indent="-349250" lvl="0" marL="457200" rtl="0" algn="l">
              <a:lnSpc>
                <a:spcPct val="120000"/>
              </a:lnSpc>
              <a:spcBef>
                <a:spcPts val="1200"/>
              </a:spcBef>
              <a:spcAft>
                <a:spcPts val="0"/>
              </a:spcAft>
              <a:buSzPts val="1900"/>
              <a:buChar char="-"/>
            </a:pPr>
            <a:r>
              <a:rPr lang="en-US" sz="1900">
                <a:solidFill>
                  <a:srgbClr val="24285D"/>
                </a:solidFill>
                <a:latin typeface="Barlow Condensed"/>
                <a:ea typeface="Barlow Condensed"/>
                <a:cs typeface="Barlow Condensed"/>
                <a:sym typeface="Barlow Condensed"/>
              </a:rPr>
              <a:t>Kasutatud allikad ja varasemad uuringud:</a:t>
            </a:r>
            <a:endParaRPr sz="1900">
              <a:solidFill>
                <a:srgbClr val="24285D"/>
              </a:solidFill>
              <a:latin typeface="Barlow Condensed"/>
              <a:ea typeface="Barlow Condensed"/>
              <a:cs typeface="Barlow Condensed"/>
              <a:sym typeface="Barlow Condensed"/>
            </a:endParaRPr>
          </a:p>
          <a:p>
            <a:pPr indent="-349250" lvl="1" marL="914400" rtl="0" algn="l">
              <a:lnSpc>
                <a:spcPct val="120000"/>
              </a:lnSpc>
              <a:spcBef>
                <a:spcPts val="1200"/>
              </a:spcBef>
              <a:spcAft>
                <a:spcPts val="0"/>
              </a:spcAft>
              <a:buSzPts val="1900"/>
              <a:buChar char="-"/>
            </a:pPr>
            <a:r>
              <a:rPr lang="en-US" sz="1900">
                <a:solidFill>
                  <a:srgbClr val="24285D"/>
                </a:solidFill>
                <a:latin typeface="Barlow Condensed"/>
                <a:ea typeface="Barlow Condensed"/>
                <a:cs typeface="Barlow Condensed"/>
                <a:sym typeface="Barlow Condensed"/>
              </a:rPr>
              <a:t>teadusartiklid ja -kirjandus;</a:t>
            </a:r>
            <a:endParaRPr sz="1900">
              <a:solidFill>
                <a:srgbClr val="24285D"/>
              </a:solidFill>
              <a:latin typeface="Barlow Condensed"/>
              <a:ea typeface="Barlow Condensed"/>
              <a:cs typeface="Barlow Condensed"/>
              <a:sym typeface="Barlow Condensed"/>
            </a:endParaRPr>
          </a:p>
          <a:p>
            <a:pPr indent="-349250" lvl="1" marL="914400" rtl="0" algn="l">
              <a:lnSpc>
                <a:spcPct val="120000"/>
              </a:lnSpc>
              <a:spcBef>
                <a:spcPts val="1200"/>
              </a:spcBef>
              <a:spcAft>
                <a:spcPts val="0"/>
              </a:spcAft>
              <a:buSzPts val="1900"/>
              <a:buChar char="-"/>
            </a:pPr>
            <a:r>
              <a:rPr lang="en-US" sz="1900">
                <a:solidFill>
                  <a:srgbClr val="24285D"/>
                </a:solidFill>
                <a:latin typeface="Barlow Condensed"/>
                <a:ea typeface="Barlow Condensed"/>
                <a:cs typeface="Barlow Condensed"/>
                <a:sym typeface="Barlow Condensed"/>
              </a:rPr>
              <a:t>European Union ja Erasmus+ (2019) raport.</a:t>
            </a:r>
            <a:endParaRPr sz="2400">
              <a:solidFill>
                <a:srgbClr val="24285D"/>
              </a:solidFill>
              <a:latin typeface="Barlow Condensed"/>
              <a:ea typeface="Barlow Condensed"/>
              <a:cs typeface="Barlow Condensed"/>
              <a:sym typeface="Barlow Condensed"/>
            </a:endParaRPr>
          </a:p>
        </p:txBody>
      </p:sp>
      <p:sp>
        <p:nvSpPr>
          <p:cNvPr id="211" name="Google Shape;211;p10"/>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TEADUSPÕHISUS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12" name="Google Shape;212;p10"/>
          <p:cNvPicPr preferRelativeResize="0"/>
          <p:nvPr/>
        </p:nvPicPr>
        <p:blipFill>
          <a:blip r:embed="rId3">
            <a:alphaModFix/>
          </a:blip>
          <a:stretch>
            <a:fillRect/>
          </a:stretch>
        </p:blipFill>
        <p:spPr>
          <a:xfrm>
            <a:off x="6455850" y="2399711"/>
            <a:ext cx="2541547" cy="2545613"/>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63c34f1b3b_0_0"/>
          <p:cNvSpPr txBox="1"/>
          <p:nvPr>
            <p:ph idx="1" type="body"/>
          </p:nvPr>
        </p:nvSpPr>
        <p:spPr>
          <a:xfrm>
            <a:off x="477325" y="1508850"/>
            <a:ext cx="6165900" cy="26685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Projektis osalejate erialade laiapõhjalisus</a:t>
            </a:r>
            <a:endParaRPr sz="2200">
              <a:solidFill>
                <a:srgbClr val="24285D"/>
              </a:solidFill>
              <a:latin typeface="Barlow Condensed"/>
              <a:ea typeface="Barlow Condensed"/>
              <a:cs typeface="Barlow Condensed"/>
              <a:sym typeface="Barlow Condensed"/>
            </a:endParaRPr>
          </a:p>
          <a:p>
            <a:pPr indent="-368300" lvl="1" marL="9144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erinevad vaated ja arusaamad</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Intervjueeritavate laiapõhjalisus</a:t>
            </a:r>
            <a:endParaRPr sz="2200">
              <a:solidFill>
                <a:srgbClr val="24285D"/>
              </a:solidFill>
              <a:latin typeface="Barlow Condensed"/>
              <a:ea typeface="Barlow Condensed"/>
              <a:cs typeface="Barlow Condensed"/>
              <a:sym typeface="Barlow Condensed"/>
            </a:endParaRPr>
          </a:p>
          <a:p>
            <a:pPr indent="-368300" lvl="1" marL="9144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erinevate erialade õppejõud ja ülikooli töötajad</a:t>
            </a:r>
            <a:endParaRPr sz="2200">
              <a:solidFill>
                <a:srgbClr val="24285D"/>
              </a:solidFill>
              <a:latin typeface="Barlow Condensed"/>
              <a:ea typeface="Barlow Condensed"/>
              <a:cs typeface="Barlow Condensed"/>
              <a:sym typeface="Barlow Condensed"/>
            </a:endParaRPr>
          </a:p>
        </p:txBody>
      </p:sp>
      <p:sp>
        <p:nvSpPr>
          <p:cNvPr id="219" name="Google Shape;219;g263c34f1b3b_0_0"/>
          <p:cNvSpPr txBox="1"/>
          <p:nvPr>
            <p:ph type="title"/>
          </p:nvPr>
        </p:nvSpPr>
        <p:spPr>
          <a:xfrm>
            <a:off x="477324" y="39600"/>
            <a:ext cx="52053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INTERDISTSIPLINAARSUS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20" name="Google Shape;220;g263c34f1b3b_0_0"/>
          <p:cNvPicPr preferRelativeResize="0"/>
          <p:nvPr/>
        </p:nvPicPr>
        <p:blipFill>
          <a:blip r:embed="rId3">
            <a:alphaModFix/>
          </a:blip>
          <a:stretch>
            <a:fillRect/>
          </a:stretch>
        </p:blipFill>
        <p:spPr>
          <a:xfrm>
            <a:off x="6455850" y="2399711"/>
            <a:ext cx="2541547" cy="2545613"/>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1"/>
          <p:cNvSpPr txBox="1"/>
          <p:nvPr>
            <p:ph type="title"/>
          </p:nvPr>
        </p:nvSpPr>
        <p:spPr>
          <a:xfrm>
            <a:off x="1871899" y="1855077"/>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PROJEKTI TULEMUSED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idx="1" type="body"/>
          </p:nvPr>
        </p:nvSpPr>
        <p:spPr>
          <a:xfrm>
            <a:off x="477325" y="993675"/>
            <a:ext cx="5022300" cy="3958500"/>
          </a:xfrm>
          <a:prstGeom prst="rect">
            <a:avLst/>
          </a:prstGeom>
          <a:noFill/>
          <a:ln>
            <a:noFill/>
          </a:ln>
        </p:spPr>
        <p:txBody>
          <a:bodyPr anchorCtr="0" anchor="t" bIns="45700" lIns="91425" spcFirstLastPara="1" rIns="91425" wrap="square" tIns="45700">
            <a:noAutofit/>
          </a:bodyPr>
          <a:lstStyle/>
          <a:p>
            <a:pPr indent="-336550" lvl="0" marL="342900" rtl="0" algn="l">
              <a:lnSpc>
                <a:spcPct val="120000"/>
              </a:lnSpc>
              <a:spcBef>
                <a:spcPts val="1200"/>
              </a:spcBef>
              <a:spcAft>
                <a:spcPts val="0"/>
              </a:spcAft>
              <a:buSzPts val="2100"/>
              <a:buChar char="-"/>
            </a:pPr>
            <a:r>
              <a:rPr lang="en-US" sz="2100">
                <a:solidFill>
                  <a:srgbClr val="24285D"/>
                </a:solidFill>
                <a:latin typeface="Barlow Condensed"/>
                <a:ea typeface="Barlow Condensed"/>
                <a:cs typeface="Barlow Condensed"/>
                <a:sym typeface="Barlow Condensed"/>
              </a:rPr>
              <a:t>Intervjueerisime 24 TLÜ töötajat.</a:t>
            </a:r>
            <a:r>
              <a:rPr lang="en-US" sz="2100">
                <a:solidFill>
                  <a:srgbClr val="24285D"/>
                </a:solidFill>
                <a:latin typeface="Barlow Condensed"/>
                <a:ea typeface="Barlow Condensed"/>
                <a:cs typeface="Barlow Condensed"/>
                <a:sym typeface="Barlow Condensed"/>
              </a:rPr>
              <a:t> </a:t>
            </a:r>
            <a:endParaRPr sz="2300"/>
          </a:p>
          <a:p>
            <a:pPr indent="-336550" lvl="0" marL="342900" rtl="0" algn="l">
              <a:lnSpc>
                <a:spcPct val="120000"/>
              </a:lnSpc>
              <a:spcBef>
                <a:spcPts val="1200"/>
              </a:spcBef>
              <a:spcAft>
                <a:spcPts val="0"/>
              </a:spcAft>
              <a:buSzPts val="2100"/>
              <a:buChar char="-"/>
            </a:pPr>
            <a:r>
              <a:rPr lang="en-US" sz="2100">
                <a:solidFill>
                  <a:srgbClr val="24285D"/>
                </a:solidFill>
                <a:latin typeface="Barlow Condensed"/>
                <a:ea typeface="Barlow Condensed"/>
                <a:cs typeface="Barlow Condensed"/>
                <a:sym typeface="Barlow Condensed"/>
              </a:rPr>
              <a:t>Projekti </a:t>
            </a:r>
            <a:r>
              <a:rPr lang="en-US" sz="2100">
                <a:solidFill>
                  <a:srgbClr val="002060"/>
                </a:solidFill>
                <a:latin typeface="Barlow Condensed"/>
                <a:ea typeface="Barlow Condensed"/>
                <a:cs typeface="Barlow Condensed"/>
                <a:sym typeface="Barlow Condensed"/>
              </a:rPr>
              <a:t>tulemusi  saab üldistada ja kasutada igas organisatsioonis organisatsiooni-, oskuste- ja personalijuhtimises ning strateegiliste eesmärkide saavutamiseks.</a:t>
            </a:r>
            <a:endParaRPr sz="2100">
              <a:solidFill>
                <a:srgbClr val="002060"/>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32" name="Google Shape;232;p12"/>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33" name="Google Shape;233;p12"/>
          <p:cNvPicPr preferRelativeResize="0"/>
          <p:nvPr/>
        </p:nvPicPr>
        <p:blipFill>
          <a:blip r:embed="rId3">
            <a:alphaModFix/>
          </a:blip>
          <a:stretch>
            <a:fillRect/>
          </a:stretch>
        </p:blipFill>
        <p:spPr>
          <a:xfrm>
            <a:off x="5499575" y="1428875"/>
            <a:ext cx="3606450" cy="284660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a6c50b029d_2_8"/>
          <p:cNvSpPr txBox="1"/>
          <p:nvPr>
            <p:ph idx="1" type="body"/>
          </p:nvPr>
        </p:nvSpPr>
        <p:spPr>
          <a:xfrm>
            <a:off x="628650" y="1396250"/>
            <a:ext cx="5017200" cy="3468600"/>
          </a:xfrm>
          <a:prstGeom prst="rect">
            <a:avLst/>
          </a:prstGeom>
        </p:spPr>
        <p:txBody>
          <a:bodyPr anchorCtr="0" anchor="t" bIns="45700" lIns="91425" spcFirstLastPara="1" rIns="91425" wrap="square" tIns="45700">
            <a:noAutofit/>
          </a:bodyPr>
          <a:lstStyle/>
          <a:p>
            <a:pPr indent="-336550" lvl="0" marL="342900" rtl="0" algn="l">
              <a:spcBef>
                <a:spcPts val="1200"/>
              </a:spcBef>
              <a:spcAft>
                <a:spcPts val="0"/>
              </a:spcAft>
              <a:buSzPts val="2100"/>
              <a:buChar char="-"/>
            </a:pPr>
            <a:r>
              <a:rPr lang="en-US" sz="2100">
                <a:solidFill>
                  <a:srgbClr val="24285D"/>
                </a:solidFill>
                <a:latin typeface="Barlow Condensed"/>
                <a:ea typeface="Barlow Condensed"/>
                <a:cs typeface="Barlow Condensed"/>
                <a:sym typeface="Barlow Condensed"/>
              </a:rPr>
              <a:t>Takistustena õpirändes osalemisel toodi välja </a:t>
            </a:r>
            <a:r>
              <a:rPr lang="en-US" sz="2100">
                <a:solidFill>
                  <a:srgbClr val="002060"/>
                </a:solidFill>
                <a:latin typeface="Barlow Condensed"/>
                <a:ea typeface="Barlow Condensed"/>
                <a:cs typeface="Barlow Condensed"/>
                <a:sym typeface="Barlow Condensed"/>
              </a:rPr>
              <a:t>isiklikud suhted, kohustused pere ja tööandja ees, sobiva institutsiooni leidmine välismaal, finantsilised põhjused.</a:t>
            </a:r>
            <a:endParaRPr sz="2100">
              <a:solidFill>
                <a:srgbClr val="002060"/>
              </a:solidFill>
              <a:latin typeface="Barlow Condensed"/>
              <a:ea typeface="Barlow Condensed"/>
              <a:cs typeface="Barlow Condensed"/>
              <a:sym typeface="Barlow Condensed"/>
            </a:endParaRPr>
          </a:p>
          <a:p>
            <a:pPr indent="0" lvl="0" marL="457200" rtl="0" algn="l">
              <a:spcBef>
                <a:spcPts val="1200"/>
              </a:spcBef>
              <a:spcAft>
                <a:spcPts val="0"/>
              </a:spcAft>
              <a:buNone/>
            </a:pPr>
            <a:r>
              <a:t/>
            </a:r>
            <a:endParaRPr sz="2100">
              <a:solidFill>
                <a:srgbClr val="24285D"/>
              </a:solidFill>
              <a:latin typeface="Barlow Condensed"/>
              <a:ea typeface="Barlow Condensed"/>
              <a:cs typeface="Barlow Condensed"/>
              <a:sym typeface="Barlow Condensed"/>
            </a:endParaRPr>
          </a:p>
        </p:txBody>
      </p:sp>
      <p:sp>
        <p:nvSpPr>
          <p:cNvPr id="240" name="Google Shape;240;g2a6c50b029d_2_8"/>
          <p:cNvSpPr txBox="1"/>
          <p:nvPr>
            <p:ph type="title"/>
          </p:nvPr>
        </p:nvSpPr>
        <p:spPr>
          <a:xfrm>
            <a:off x="628650" y="464078"/>
            <a:ext cx="7886700" cy="768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4500">
                <a:solidFill>
                  <a:srgbClr val="EC008B"/>
                </a:solidFill>
                <a:latin typeface="Barlow Condensed ExtraLight"/>
                <a:ea typeface="Barlow Condensed ExtraLight"/>
                <a:cs typeface="Barlow Condensed ExtraLight"/>
                <a:sym typeface="Barlow Condensed ExtraLight"/>
              </a:rPr>
              <a:t>TULEMUSED</a:t>
            </a:r>
            <a:endParaRPr/>
          </a:p>
        </p:txBody>
      </p:sp>
      <p:pic>
        <p:nvPicPr>
          <p:cNvPr id="241" name="Google Shape;241;g2a6c50b029d_2_8"/>
          <p:cNvPicPr preferRelativeResize="0"/>
          <p:nvPr/>
        </p:nvPicPr>
        <p:blipFill>
          <a:blip r:embed="rId3">
            <a:alphaModFix/>
          </a:blip>
          <a:stretch>
            <a:fillRect/>
          </a:stretch>
        </p:blipFill>
        <p:spPr>
          <a:xfrm>
            <a:off x="5537550" y="1396250"/>
            <a:ext cx="3606450" cy="284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type="title"/>
          </p:nvPr>
        </p:nvSpPr>
        <p:spPr>
          <a:xfrm>
            <a:off x="1871899" y="1855077"/>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JÄRELDUSED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4"/>
          <p:cNvSpPr txBox="1"/>
          <p:nvPr>
            <p:ph idx="1" type="body"/>
          </p:nvPr>
        </p:nvSpPr>
        <p:spPr>
          <a:xfrm>
            <a:off x="477325" y="993675"/>
            <a:ext cx="4725000" cy="35913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Õpirändes osalemine suurendas töömotivatsiooni ja töörahulolu</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Arendas erialaselt ja isikuna</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Positiivne mõju vaimsele tervisele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Õpirände organiseerimine on kohati keeruline  ja liigselt bürokraatlik</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Rahastuse leidmine tekitas stressi</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53" name="Google Shape;253;p14"/>
          <p:cNvSpPr txBox="1"/>
          <p:nvPr>
            <p:ph type="title"/>
          </p:nvPr>
        </p:nvSpPr>
        <p:spPr>
          <a:xfrm>
            <a:off x="477330" y="-6"/>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JÄRELDUSED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54" name="Google Shape;254;p14"/>
          <p:cNvPicPr preferRelativeResize="0"/>
          <p:nvPr/>
        </p:nvPicPr>
        <p:blipFill>
          <a:blip r:embed="rId3">
            <a:alphaModFix/>
          </a:blip>
          <a:stretch>
            <a:fillRect/>
          </a:stretch>
        </p:blipFill>
        <p:spPr>
          <a:xfrm>
            <a:off x="5128825" y="1840864"/>
            <a:ext cx="3851725" cy="3083887"/>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a6c50b029d_2_0"/>
          <p:cNvSpPr/>
          <p:nvPr>
            <p:ph idx="2" type="pic"/>
          </p:nvPr>
        </p:nvSpPr>
        <p:spPr>
          <a:xfrm>
            <a:off x="0" y="0"/>
            <a:ext cx="9144000" cy="5143500"/>
          </a:xfrm>
          <a:prstGeom prst="rect">
            <a:avLst/>
          </a:prstGeom>
        </p:spPr>
      </p:sp>
      <p:pic>
        <p:nvPicPr>
          <p:cNvPr id="261" name="Google Shape;261;g2a6c50b029d_2_0"/>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ph type="title"/>
          </p:nvPr>
        </p:nvSpPr>
        <p:spPr>
          <a:xfrm>
            <a:off x="334141" y="215699"/>
            <a:ext cx="7962900" cy="92612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a:ea typeface="Barlow Condensed"/>
                <a:cs typeface="Barlow Condensed"/>
                <a:sym typeface="Barlow Condensed"/>
              </a:rPr>
              <a:t>TEEMAD</a:t>
            </a:r>
            <a:endParaRPr i="1" sz="4500">
              <a:solidFill>
                <a:srgbClr val="EC008B"/>
              </a:solidFill>
              <a:latin typeface="Barlow Condensed"/>
              <a:ea typeface="Barlow Condensed"/>
              <a:cs typeface="Barlow Condensed"/>
              <a:sym typeface="Barlow Condensed"/>
            </a:endParaRPr>
          </a:p>
        </p:txBody>
      </p:sp>
      <p:sp>
        <p:nvSpPr>
          <p:cNvPr id="128" name="Google Shape;128;p2"/>
          <p:cNvSpPr/>
          <p:nvPr/>
        </p:nvSpPr>
        <p:spPr>
          <a:xfrm>
            <a:off x="1626548" y="2287423"/>
            <a:ext cx="1833589"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Esindatud erialad, juhendajad, partnerid</a:t>
            </a:r>
            <a:endParaRPr b="0" i="0" sz="1700" u="none" cap="none" strike="noStrike">
              <a:solidFill>
                <a:srgbClr val="24285D"/>
              </a:solidFill>
              <a:latin typeface="Barlow Condensed"/>
              <a:ea typeface="Barlow Condensed"/>
              <a:cs typeface="Barlow Condensed"/>
              <a:sym typeface="Barlow Condensed"/>
            </a:endParaRPr>
          </a:p>
        </p:txBody>
      </p:sp>
      <p:sp>
        <p:nvSpPr>
          <p:cNvPr id="129" name="Google Shape;129;p2"/>
          <p:cNvSpPr/>
          <p:nvPr/>
        </p:nvSpPr>
        <p:spPr>
          <a:xfrm>
            <a:off x="5798915" y="2300492"/>
            <a:ext cx="1982534"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Rakendatud tegevused</a:t>
            </a:r>
            <a:endParaRPr b="0" i="0" sz="1700" u="none" cap="none" strike="noStrike">
              <a:solidFill>
                <a:srgbClr val="24285D"/>
              </a:solidFill>
              <a:latin typeface="Barlow Condensed"/>
              <a:ea typeface="Barlow Condensed"/>
              <a:cs typeface="Barlow Condensed"/>
              <a:sym typeface="Barlow Condensed"/>
            </a:endParaRPr>
          </a:p>
        </p:txBody>
      </p:sp>
      <p:sp>
        <p:nvSpPr>
          <p:cNvPr id="130" name="Google Shape;130;p2"/>
          <p:cNvSpPr/>
          <p:nvPr/>
        </p:nvSpPr>
        <p:spPr>
          <a:xfrm>
            <a:off x="1435421" y="3910738"/>
            <a:ext cx="2215841" cy="5847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teaduspõhisus ja interdistsiplinaarsus</a:t>
            </a:r>
            <a:endParaRPr b="0" i="0" sz="1700" u="none" cap="none" strike="noStrike">
              <a:solidFill>
                <a:srgbClr val="24285D"/>
              </a:solidFill>
              <a:latin typeface="Barlow Condensed"/>
              <a:ea typeface="Barlow Condensed"/>
              <a:cs typeface="Barlow Condensed"/>
              <a:sym typeface="Barlow Condensed"/>
            </a:endParaRPr>
          </a:p>
        </p:txBody>
      </p:sp>
      <p:sp>
        <p:nvSpPr>
          <p:cNvPr id="131" name="Google Shape;131;p2"/>
          <p:cNvSpPr/>
          <p:nvPr/>
        </p:nvSpPr>
        <p:spPr>
          <a:xfrm>
            <a:off x="3743547" y="2288304"/>
            <a:ext cx="1751482"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Probleem, olulisus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ja eesmärk</a:t>
            </a:r>
            <a:endParaRPr b="0" i="0" sz="1700" u="none" cap="none" strike="noStrike">
              <a:solidFill>
                <a:srgbClr val="24285D"/>
              </a:solidFill>
              <a:latin typeface="Barlow Condensed"/>
              <a:ea typeface="Barlow Condensed"/>
              <a:cs typeface="Barlow Condensed"/>
              <a:sym typeface="Barlow Condensed"/>
            </a:endParaRPr>
          </a:p>
        </p:txBody>
      </p:sp>
      <p:pic>
        <p:nvPicPr>
          <p:cNvPr id="132" name="Google Shape;132;p2"/>
          <p:cNvPicPr preferRelativeResize="0"/>
          <p:nvPr/>
        </p:nvPicPr>
        <p:blipFill rotWithShape="1">
          <a:blip r:embed="rId3">
            <a:alphaModFix/>
          </a:blip>
          <a:srcRect b="0" l="0" r="0" t="0"/>
          <a:stretch/>
        </p:blipFill>
        <p:spPr>
          <a:xfrm>
            <a:off x="2122193" y="3030970"/>
            <a:ext cx="842298" cy="756000"/>
          </a:xfrm>
          <a:prstGeom prst="rect">
            <a:avLst/>
          </a:prstGeom>
          <a:noFill/>
          <a:ln>
            <a:noFill/>
          </a:ln>
        </p:spPr>
      </p:pic>
      <p:pic>
        <p:nvPicPr>
          <p:cNvPr id="133" name="Google Shape;133;p2"/>
          <p:cNvPicPr preferRelativeResize="0"/>
          <p:nvPr/>
        </p:nvPicPr>
        <p:blipFill rotWithShape="1">
          <a:blip r:embed="rId4">
            <a:alphaModFix/>
          </a:blip>
          <a:srcRect b="0" l="0" r="0" t="0"/>
          <a:stretch/>
        </p:blipFill>
        <p:spPr>
          <a:xfrm>
            <a:off x="4230379" y="1346926"/>
            <a:ext cx="942543" cy="720000"/>
          </a:xfrm>
          <a:prstGeom prst="rect">
            <a:avLst/>
          </a:prstGeom>
          <a:noFill/>
          <a:ln>
            <a:noFill/>
          </a:ln>
        </p:spPr>
      </p:pic>
      <p:cxnSp>
        <p:nvCxnSpPr>
          <p:cNvPr id="134" name="Google Shape;134;p2"/>
          <p:cNvCxnSpPr/>
          <p:nvPr/>
        </p:nvCxnSpPr>
        <p:spPr>
          <a:xfrm flipH="1">
            <a:off x="3520889" y="1371266"/>
            <a:ext cx="164726" cy="659800"/>
          </a:xfrm>
          <a:prstGeom prst="straightConnector1">
            <a:avLst/>
          </a:prstGeom>
          <a:noFill/>
          <a:ln cap="flat" cmpd="sng" w="53975">
            <a:solidFill>
              <a:srgbClr val="BE1E2D"/>
            </a:solidFill>
            <a:prstDash val="solid"/>
            <a:miter lim="800000"/>
            <a:headEnd len="sm" w="sm" type="none"/>
            <a:tailEnd len="sm" w="sm" type="none"/>
          </a:ln>
        </p:spPr>
      </p:cxnSp>
      <p:pic>
        <p:nvPicPr>
          <p:cNvPr id="135" name="Google Shape;135;p2"/>
          <p:cNvPicPr preferRelativeResize="0"/>
          <p:nvPr/>
        </p:nvPicPr>
        <p:blipFill rotWithShape="1">
          <a:blip r:embed="rId5">
            <a:alphaModFix/>
          </a:blip>
          <a:srcRect b="0" l="0" r="0" t="0"/>
          <a:stretch/>
        </p:blipFill>
        <p:spPr>
          <a:xfrm>
            <a:off x="6279945" y="1322539"/>
            <a:ext cx="877137" cy="756000"/>
          </a:xfrm>
          <a:prstGeom prst="rect">
            <a:avLst/>
          </a:prstGeom>
          <a:noFill/>
          <a:ln>
            <a:noFill/>
          </a:ln>
        </p:spPr>
      </p:pic>
      <p:pic>
        <p:nvPicPr>
          <p:cNvPr id="136" name="Google Shape;136;p2"/>
          <p:cNvPicPr preferRelativeResize="0"/>
          <p:nvPr/>
        </p:nvPicPr>
        <p:blipFill rotWithShape="1">
          <a:blip r:embed="rId6">
            <a:alphaModFix/>
          </a:blip>
          <a:srcRect b="0" l="0" r="0" t="0"/>
          <a:stretch/>
        </p:blipFill>
        <p:spPr>
          <a:xfrm>
            <a:off x="2189817" y="1167066"/>
            <a:ext cx="707052" cy="864000"/>
          </a:xfrm>
          <a:prstGeom prst="rect">
            <a:avLst/>
          </a:prstGeom>
          <a:noFill/>
          <a:ln>
            <a:noFill/>
          </a:ln>
        </p:spPr>
      </p:pic>
      <p:cxnSp>
        <p:nvCxnSpPr>
          <p:cNvPr id="137" name="Google Shape;137;p2"/>
          <p:cNvCxnSpPr/>
          <p:nvPr/>
        </p:nvCxnSpPr>
        <p:spPr>
          <a:xfrm flipH="1">
            <a:off x="5604473" y="1365821"/>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138" name="Google Shape;138;p2"/>
          <p:cNvCxnSpPr/>
          <p:nvPr/>
        </p:nvCxnSpPr>
        <p:spPr>
          <a:xfrm flipH="1">
            <a:off x="7667828" y="1345332"/>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139" name="Google Shape;139;p2"/>
          <p:cNvCxnSpPr/>
          <p:nvPr/>
        </p:nvCxnSpPr>
        <p:spPr>
          <a:xfrm flipH="1">
            <a:off x="3518171" y="3176670"/>
            <a:ext cx="164726" cy="659800"/>
          </a:xfrm>
          <a:prstGeom prst="straightConnector1">
            <a:avLst/>
          </a:prstGeom>
          <a:noFill/>
          <a:ln cap="flat" cmpd="sng" w="53975">
            <a:solidFill>
              <a:srgbClr val="BE1E2D"/>
            </a:solidFill>
            <a:prstDash val="solid"/>
            <a:miter lim="800000"/>
            <a:headEnd len="sm" w="sm" type="none"/>
            <a:tailEnd len="sm" w="sm" type="none"/>
          </a:ln>
        </p:spPr>
      </p:cxnSp>
      <p:sp>
        <p:nvSpPr>
          <p:cNvPr id="140" name="Google Shape;140;p2"/>
          <p:cNvSpPr/>
          <p:nvPr/>
        </p:nvSpPr>
        <p:spPr>
          <a:xfrm>
            <a:off x="3651262" y="3910738"/>
            <a:ext cx="2026976" cy="6155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tulemused</a:t>
            </a:r>
            <a:endParaRPr b="0" i="0" sz="1700" u="none" cap="none" strike="noStrike">
              <a:solidFill>
                <a:srgbClr val="24285D"/>
              </a:solidFill>
              <a:latin typeface="Barlow Condensed"/>
              <a:ea typeface="Barlow Condensed"/>
              <a:cs typeface="Barlow Condensed"/>
              <a:sym typeface="Barlow Condensed"/>
            </a:endParaRPr>
          </a:p>
        </p:txBody>
      </p:sp>
      <p:pic>
        <p:nvPicPr>
          <p:cNvPr descr="https://lh3.googleusercontent.com/6GRNvr0XC57ugURaw1plr6KpZzvLKf0I7B51Xxj3RjpFX8W7FKeMtM6hp9gL9HooSOcREv9EcuB943mobwUqA_aeuSSawZ3aisXNWAeYwGWK2ttY84p9fqKFbDdCTZMPvQRvJNU" id="141" name="Google Shape;141;p2"/>
          <p:cNvPicPr preferRelativeResize="0"/>
          <p:nvPr/>
        </p:nvPicPr>
        <p:blipFill rotWithShape="1">
          <a:blip r:embed="rId7">
            <a:alphaModFix/>
          </a:blip>
          <a:srcRect b="0" l="0" r="0" t="0"/>
          <a:stretch/>
        </p:blipFill>
        <p:spPr>
          <a:xfrm>
            <a:off x="4315591" y="3105068"/>
            <a:ext cx="770880" cy="780187"/>
          </a:xfrm>
          <a:prstGeom prst="rect">
            <a:avLst/>
          </a:prstGeom>
          <a:noFill/>
          <a:ln>
            <a:noFill/>
          </a:ln>
        </p:spPr>
      </p:pic>
      <p:cxnSp>
        <p:nvCxnSpPr>
          <p:cNvPr id="142" name="Google Shape;142;p2"/>
          <p:cNvCxnSpPr/>
          <p:nvPr/>
        </p:nvCxnSpPr>
        <p:spPr>
          <a:xfrm flipH="1">
            <a:off x="5604473" y="3176670"/>
            <a:ext cx="164726" cy="659800"/>
          </a:xfrm>
          <a:prstGeom prst="straightConnector1">
            <a:avLst/>
          </a:prstGeom>
          <a:noFill/>
          <a:ln cap="flat" cmpd="sng" w="53975">
            <a:solidFill>
              <a:srgbClr val="BE1E2D"/>
            </a:solidFill>
            <a:prstDash val="solid"/>
            <a:miter lim="800000"/>
            <a:headEnd len="sm" w="sm" type="none"/>
            <a:tailEnd len="sm" w="sm" type="none"/>
          </a:ln>
        </p:spPr>
      </p:cxnSp>
      <p:pic>
        <p:nvPicPr>
          <p:cNvPr descr="https://lh5.googleusercontent.com/IPLV0Xop8TqtOrsMj4uY4bc4juzDvSwMp_mS5JL-1tnM2FdNLkf9p2skoZROQr0U2DlVa2Fgkvshy3sS7S_s8QCNFpIWNBzcBPFXtQTsqIiRKF9B7yAvCRXLMBYVGQuQs9eGvQo" id="143" name="Google Shape;143;p2"/>
          <p:cNvPicPr preferRelativeResize="0"/>
          <p:nvPr/>
        </p:nvPicPr>
        <p:blipFill rotWithShape="1">
          <a:blip r:embed="rId8">
            <a:alphaModFix/>
          </a:blip>
          <a:srcRect b="0" l="0" r="0" t="0"/>
          <a:stretch/>
        </p:blipFill>
        <p:spPr>
          <a:xfrm>
            <a:off x="6342943" y="3133893"/>
            <a:ext cx="996687" cy="761455"/>
          </a:xfrm>
          <a:prstGeom prst="rect">
            <a:avLst/>
          </a:prstGeom>
          <a:noFill/>
          <a:ln>
            <a:noFill/>
          </a:ln>
        </p:spPr>
      </p:pic>
      <p:sp>
        <p:nvSpPr>
          <p:cNvPr id="144" name="Google Shape;144;p2"/>
          <p:cNvSpPr/>
          <p:nvPr/>
        </p:nvSpPr>
        <p:spPr>
          <a:xfrm>
            <a:off x="5867103" y="3895348"/>
            <a:ext cx="2026976" cy="6155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Järeldused</a:t>
            </a:r>
            <a:endParaRPr b="0" i="0" sz="1700" u="none" cap="none" strike="noStrike">
              <a:solidFill>
                <a:srgbClr val="24285D"/>
              </a:solidFill>
              <a:latin typeface="Barlow Condensed"/>
              <a:ea typeface="Barlow Condensed"/>
              <a:cs typeface="Barlow Condensed"/>
              <a:sym typeface="Barlow Condensed"/>
            </a:endParaRPr>
          </a:p>
        </p:txBody>
      </p:sp>
      <p:cxnSp>
        <p:nvCxnSpPr>
          <p:cNvPr id="145" name="Google Shape;145;p2"/>
          <p:cNvCxnSpPr/>
          <p:nvPr/>
        </p:nvCxnSpPr>
        <p:spPr>
          <a:xfrm flipH="1">
            <a:off x="7665267" y="3176670"/>
            <a:ext cx="164726" cy="659800"/>
          </a:xfrm>
          <a:prstGeom prst="straightConnector1">
            <a:avLst/>
          </a:prstGeom>
          <a:noFill/>
          <a:ln cap="flat" cmpd="sng" w="53975">
            <a:solidFill>
              <a:srgbClr val="BE1E2D"/>
            </a:solidFill>
            <a:prstDash val="solid"/>
            <a:miter lim="800000"/>
            <a:headEnd len="sm" w="sm" type="none"/>
            <a:tailEnd len="sm" w="sm" type="none"/>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a6c50b029d_3_7"/>
          <p:cNvSpPr txBox="1"/>
          <p:nvPr>
            <p:ph idx="1" type="body"/>
          </p:nvPr>
        </p:nvSpPr>
        <p:spPr>
          <a:xfrm>
            <a:off x="477325" y="993675"/>
            <a:ext cx="5551200" cy="34737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Juhised välislähetustesse mineku vormistamiseks sammude kaupa</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Toetussüsteemi väljaarendamine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Täiendav abi ja toetus õpirände organiseerimise osas, sh eraldi ametikoha loomine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Dokumentatsiooni täitmise lihtsustamine, et vähendada bürokraatiat</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68" name="Google Shape;268;g2a6c50b029d_3_7"/>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ETTEPANEKUD</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p:nvPr/>
        </p:nvSpPr>
        <p:spPr>
          <a:xfrm>
            <a:off x="763500" y="285525"/>
            <a:ext cx="4140900" cy="22053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l">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
        <p:nvSpPr>
          <p:cNvPr id="274" name="Google Shape;274;p15"/>
          <p:cNvSpPr txBox="1"/>
          <p:nvPr>
            <p:ph idx="4294967295" type="subTitle"/>
          </p:nvPr>
        </p:nvSpPr>
        <p:spPr>
          <a:xfrm>
            <a:off x="573600" y="2918075"/>
            <a:ext cx="5209500" cy="1550400"/>
          </a:xfrm>
          <a:prstGeom prst="rect">
            <a:avLst/>
          </a:prstGeom>
          <a:noFill/>
          <a:ln>
            <a:noFill/>
          </a:ln>
        </p:spPr>
        <p:txBody>
          <a:bodyPr anchorCtr="0" anchor="ctr" bIns="45700" lIns="91425" spcFirstLastPara="1" rIns="91425" wrap="square" tIns="45700">
            <a:noAutofit/>
          </a:bodyPr>
          <a:lstStyle/>
          <a:p>
            <a:pPr indent="0" lvl="0" marL="0" rtl="0" algn="l">
              <a:spcBef>
                <a:spcPts val="1000"/>
              </a:spcBef>
              <a:spcAft>
                <a:spcPts val="0"/>
              </a:spcAft>
              <a:buClr>
                <a:srgbClr val="9B002B"/>
              </a:buClr>
              <a:buSzPts val="2000"/>
              <a:buFont typeface="Merriweather Sans"/>
              <a:buNone/>
            </a:pPr>
            <a:r>
              <a:rPr i="1" lang="en-US" sz="1700">
                <a:solidFill>
                  <a:srgbClr val="262261"/>
                </a:solidFill>
                <a:latin typeface="Barlow Condensed"/>
                <a:ea typeface="Barlow Condensed"/>
                <a:cs typeface="Barlow Condensed"/>
                <a:sym typeface="Barlow Condensed"/>
              </a:rPr>
              <a:t>Roman Leonov, Jelizaveta Rybakova, Lauri Luha, Eve Jõgi, Anneli Volt, Kerda Põldma, Daniil Kalistratov, Anastassia Volmerson, Liina Kato, Cristi Sikora, Ivika Abner, Geiri Suur, Elis Gloria Orutar, Marelle Kask, Elizaveta Tsyganova, Karoliina Roomets, Angela Rebas, Anneliis Kabral, Adelina Kugappi, Valentina Sergeeva, Evely Kajala, Marge Mänd, Janeliis Vahtmäe, Janek Reimo</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idx="4294967295" type="subTitle"/>
          </p:nvPr>
        </p:nvSpPr>
        <p:spPr>
          <a:xfrm>
            <a:off x="573612" y="176086"/>
            <a:ext cx="4781997" cy="4803418"/>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Esindatud erialad: </a:t>
            </a:r>
            <a:endParaRPr b="0" i="0" sz="2000" u="none" cap="none" strike="noStrike">
              <a:solidFill>
                <a:schemeClr val="dk1"/>
              </a:solidFill>
              <a:latin typeface="Times New Roman"/>
              <a:ea typeface="Times New Roman"/>
              <a:cs typeface="Times New Roman"/>
              <a:sym typeface="Times New Roman"/>
            </a:endParaRPr>
          </a:p>
          <a:p>
            <a:pPr indent="0" lvl="0" marL="0" rtl="0" algn="l">
              <a:spcBef>
                <a:spcPts val="1000"/>
              </a:spcBef>
              <a:spcAft>
                <a:spcPts val="0"/>
              </a:spcAft>
              <a:buClr>
                <a:srgbClr val="9B002B"/>
              </a:buClr>
              <a:buSzPts val="2000"/>
              <a:buFont typeface="Merriweather Sans"/>
              <a:buNone/>
            </a:pPr>
            <a:r>
              <a:rPr i="1" lang="en-US" sz="1700">
                <a:solidFill>
                  <a:srgbClr val="262261"/>
                </a:solidFill>
                <a:latin typeface="Barlow Condensed"/>
                <a:ea typeface="Barlow Condensed"/>
                <a:cs typeface="Barlow Condensed"/>
                <a:sym typeface="Barlow Condensed"/>
              </a:rPr>
              <a:t>Euroopa nüüdiskeeled ja kultuurid</a:t>
            </a:r>
            <a:r>
              <a:rPr i="1" lang="en-US" sz="1700">
                <a:latin typeface="Barlow Condensed"/>
                <a:ea typeface="Barlow Condensed"/>
                <a:cs typeface="Barlow Condensed"/>
                <a:sym typeface="Barlow Condensed"/>
              </a:rPr>
              <a:t>, </a:t>
            </a:r>
            <a:r>
              <a:rPr i="1" lang="en-US" sz="1700">
                <a:solidFill>
                  <a:srgbClr val="002060"/>
                </a:solidFill>
                <a:latin typeface="Barlow Condensed"/>
                <a:ea typeface="Barlow Condensed"/>
                <a:cs typeface="Barlow Condensed"/>
                <a:sym typeface="Barlow Condensed"/>
              </a:rPr>
              <a:t>kehakultuur</a:t>
            </a:r>
            <a:r>
              <a:rPr i="1" lang="en-US" sz="1700">
                <a:latin typeface="Barlow Condensed"/>
                <a:ea typeface="Barlow Condensed"/>
                <a:cs typeface="Barlow Condensed"/>
                <a:sym typeface="Barlow Condensed"/>
              </a:rPr>
              <a:t>, </a:t>
            </a:r>
            <a:r>
              <a:rPr i="1" lang="en-US" sz="1700">
                <a:solidFill>
                  <a:srgbClr val="002060"/>
                </a:solidFill>
                <a:latin typeface="Barlow Condensed"/>
                <a:ea typeface="Barlow Condensed"/>
                <a:cs typeface="Barlow Condensed"/>
                <a:sym typeface="Barlow Condensed"/>
              </a:rPr>
              <a:t>kutsepedagoogika</a:t>
            </a:r>
            <a:r>
              <a:rPr i="1" lang="en-US" sz="1700">
                <a:latin typeface="Barlow Condensed"/>
                <a:ea typeface="Barlow Condensed"/>
                <a:cs typeface="Barlow Condensed"/>
                <a:sym typeface="Barlow Condensed"/>
              </a:rPr>
              <a:t>, </a:t>
            </a:r>
            <a:r>
              <a:rPr i="1" lang="en-US" sz="1700">
                <a:solidFill>
                  <a:srgbClr val="002060"/>
                </a:solidFill>
                <a:latin typeface="Barlow Condensed"/>
                <a:ea typeface="Barlow Condensed"/>
                <a:cs typeface="Barlow Condensed"/>
                <a:sym typeface="Barlow Condensed"/>
              </a:rPr>
              <a:t>õigusteadus, </a:t>
            </a:r>
            <a:r>
              <a:rPr i="1" lang="en-US" sz="1700">
                <a:solidFill>
                  <a:srgbClr val="262261"/>
                </a:solidFill>
                <a:latin typeface="Barlow Condensed"/>
                <a:ea typeface="Barlow Condensed"/>
                <a:cs typeface="Barlow Condensed"/>
                <a:sym typeface="Barlow Condensed"/>
              </a:rPr>
              <a:t>sotsiaaltöö, sotsioloogia, andragoogika, matemaatika, majandusmatemaatika ja andmeanalüüs, organisatsioonikäitumine, sotsiaalpedagoogika ja lastekaitse, tervisejuht.</a:t>
            </a:r>
            <a:endParaRPr i="1" sz="1700">
              <a:solidFill>
                <a:srgbClr val="262261"/>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Juhendaja(-d):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Erle Neeme ja Heili Einasto</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Koostööpartner (-id):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Tallinna Ülikool</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4"/>
          <p:cNvSpPr txBox="1"/>
          <p:nvPr>
            <p:ph type="title"/>
          </p:nvPr>
        </p:nvSpPr>
        <p:spPr>
          <a:xfrm>
            <a:off x="2091328" y="2296399"/>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PROBLEEM, OLULISUS </a:t>
            </a:r>
            <a:br>
              <a:rPr lang="en-US" sz="6000">
                <a:solidFill>
                  <a:srgbClr val="EC008B"/>
                </a:solidFill>
                <a:latin typeface="Barlow Condensed ExtraLight"/>
                <a:ea typeface="Barlow Condensed ExtraLight"/>
                <a:cs typeface="Barlow Condensed ExtraLight"/>
                <a:sym typeface="Barlow Condensed ExtraLight"/>
              </a:rPr>
            </a:br>
            <a:r>
              <a:rPr lang="en-US" sz="6000">
                <a:solidFill>
                  <a:srgbClr val="EC008B"/>
                </a:solidFill>
                <a:latin typeface="Barlow Condensed ExtraLight"/>
                <a:ea typeface="Barlow Condensed ExtraLight"/>
                <a:cs typeface="Barlow Condensed ExtraLight"/>
                <a:sym typeface="Barlow Condensed ExtraLight"/>
              </a:rPr>
              <a:t>JA EESMÄRK</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a73b60b6a4_0_0"/>
          <p:cNvSpPr txBox="1"/>
          <p:nvPr>
            <p:ph idx="1" type="body"/>
          </p:nvPr>
        </p:nvSpPr>
        <p:spPr>
          <a:xfrm>
            <a:off x="312475" y="775075"/>
            <a:ext cx="5965500" cy="12993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t/>
            </a:r>
            <a:endParaRPr sz="1700">
              <a:solidFill>
                <a:srgbClr val="24285D"/>
              </a:solidFill>
              <a:latin typeface="Barlow Condensed"/>
              <a:ea typeface="Barlow Condensed"/>
              <a:cs typeface="Barlow Condensed"/>
              <a:sym typeface="Barlow Condensed"/>
            </a:endParaRPr>
          </a:p>
          <a:p>
            <a:pPr indent="-355600" lvl="0" marL="457200" rtl="0" algn="l">
              <a:lnSpc>
                <a:spcPct val="115000"/>
              </a:lnSpc>
              <a:spcBef>
                <a:spcPts val="120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TLÜ arengukava strateegiliste eesmärkide suunas liikumine - koostöö välispartneritega;</a:t>
            </a:r>
            <a:endParaRPr>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Uuringu tulemused sisendiks organisatsiooni juhtimisel, strateegiate kujundamisel ning töö tulemuslikkuse parandamisel;</a:t>
            </a:r>
            <a:endParaRPr>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Kontseptuaalne arusaam elukestva õppe ja võrgustiku laiendamise mõjust töötaja töörahulolule, -motivatsioonile, tööelu tasakaalule ja karjääri perspektiividele.</a:t>
            </a:r>
            <a:endParaRPr sz="2000">
              <a:solidFill>
                <a:srgbClr val="24285D"/>
              </a:solidFill>
              <a:latin typeface="Barlow Condensed"/>
              <a:ea typeface="Barlow Condensed"/>
              <a:cs typeface="Barlow Condensed"/>
              <a:sym typeface="Barlow Condensed"/>
            </a:endParaRPr>
          </a:p>
        </p:txBody>
      </p:sp>
      <p:sp>
        <p:nvSpPr>
          <p:cNvPr id="163" name="Google Shape;163;g2a73b60b6a4_0_0"/>
          <p:cNvSpPr txBox="1"/>
          <p:nvPr>
            <p:ph type="title"/>
          </p:nvPr>
        </p:nvSpPr>
        <p:spPr>
          <a:xfrm>
            <a:off x="312473" y="318875"/>
            <a:ext cx="6376800" cy="528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i="1" lang="en-US" sz="4500">
                <a:solidFill>
                  <a:srgbClr val="EC008B"/>
                </a:solidFill>
                <a:latin typeface="Barlow Condensed ExtraLight"/>
                <a:ea typeface="Barlow Condensed ExtraLight"/>
                <a:cs typeface="Barlow Condensed ExtraLight"/>
                <a:sym typeface="Barlow Condensed ExtraLight"/>
              </a:rPr>
              <a:t>Probleemi olulisus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idx="1" type="body"/>
          </p:nvPr>
        </p:nvSpPr>
        <p:spPr>
          <a:xfrm>
            <a:off x="358521" y="1272450"/>
            <a:ext cx="7744200" cy="1299300"/>
          </a:xfrm>
          <a:prstGeom prst="rect">
            <a:avLst/>
          </a:prstGeom>
          <a:noFill/>
          <a:ln>
            <a:noFill/>
          </a:ln>
        </p:spPr>
        <p:txBody>
          <a:bodyPr anchorCtr="0" anchor="t" bIns="45700" lIns="0" spcFirstLastPara="1" rIns="91425" wrap="square" tIns="45700">
            <a:noAutofit/>
          </a:bodyPr>
          <a:lstStyle/>
          <a:p>
            <a:pPr indent="-342900" lvl="0" marL="342900" rtl="0" algn="just">
              <a:lnSpc>
                <a:spcPct val="120000"/>
              </a:lnSpc>
              <a:spcBef>
                <a:spcPts val="1200"/>
              </a:spcBef>
              <a:spcAft>
                <a:spcPts val="0"/>
              </a:spcAft>
              <a:buClr>
                <a:srgbClr val="24285D"/>
              </a:buClr>
              <a:buSzPts val="2200"/>
              <a:buChar char="-"/>
            </a:pPr>
            <a:r>
              <a:rPr lang="en-US" sz="2200">
                <a:solidFill>
                  <a:srgbClr val="24285D"/>
                </a:solidFill>
                <a:latin typeface="Barlow Condensed"/>
                <a:ea typeface="Barlow Condensed"/>
                <a:cs typeface="Barlow Condensed"/>
                <a:sym typeface="Barlow Condensed"/>
              </a:rPr>
              <a:t>K</a:t>
            </a:r>
            <a:r>
              <a:rPr lang="en-US" sz="2200">
                <a:solidFill>
                  <a:srgbClr val="24285D"/>
                </a:solidFill>
                <a:latin typeface="Barlow Condensed"/>
                <a:ea typeface="Barlow Condensed"/>
                <a:cs typeface="Barlow Condensed"/>
                <a:sym typeface="Barlow Condensed"/>
              </a:rPr>
              <a:t>aardistada Tallinna Ülikoolis töötavate õpirändes osalenute kogemus;</a:t>
            </a:r>
            <a:endParaRPr sz="2200">
              <a:solidFill>
                <a:srgbClr val="24285D"/>
              </a:solidFill>
              <a:latin typeface="Barlow Condensed"/>
              <a:ea typeface="Barlow Condensed"/>
              <a:cs typeface="Barlow Condensed"/>
              <a:sym typeface="Barlow Condensed"/>
            </a:endParaRPr>
          </a:p>
          <a:p>
            <a:pPr indent="-342900" lvl="0" marL="342900" rtl="0" algn="just">
              <a:lnSpc>
                <a:spcPct val="120000"/>
              </a:lnSpc>
              <a:spcBef>
                <a:spcPts val="1200"/>
              </a:spcBef>
              <a:spcAft>
                <a:spcPts val="0"/>
              </a:spcAft>
              <a:buClr>
                <a:srgbClr val="24285D"/>
              </a:buClr>
              <a:buSzPts val="2200"/>
              <a:buChar char="-"/>
            </a:pPr>
            <a:r>
              <a:rPr lang="en-US" sz="2200">
                <a:solidFill>
                  <a:srgbClr val="24285D"/>
                </a:solidFill>
                <a:latin typeface="Barlow Condensed"/>
                <a:ea typeface="Barlow Condensed"/>
                <a:cs typeface="Barlow Condensed"/>
                <a:sym typeface="Barlow Condensed"/>
              </a:rPr>
              <a:t>Mõista, kuidas tajuvad õpirändes osalenud osalemise mõju läbi elukestva õppe ja võrgustiku laiendamise perspektiivide nende töörahulolule, -motivatsioonile, tööelu tasakaalule ja karjääri väljavaadetele;</a:t>
            </a:r>
            <a:endParaRPr sz="2200">
              <a:solidFill>
                <a:srgbClr val="24285D"/>
              </a:solidFill>
              <a:latin typeface="Barlow Condensed"/>
              <a:ea typeface="Barlow Condensed"/>
              <a:cs typeface="Barlow Condensed"/>
              <a:sym typeface="Barlow Condensed"/>
            </a:endParaRPr>
          </a:p>
          <a:p>
            <a:pPr indent="-342900" lvl="0" marL="342900" rtl="0" algn="just">
              <a:lnSpc>
                <a:spcPct val="120000"/>
              </a:lnSpc>
              <a:spcBef>
                <a:spcPts val="1200"/>
              </a:spcBef>
              <a:spcAft>
                <a:spcPts val="0"/>
              </a:spcAft>
              <a:buClr>
                <a:srgbClr val="24285D"/>
              </a:buClr>
              <a:buSzPts val="2200"/>
              <a:buChar char="-"/>
            </a:pPr>
            <a:r>
              <a:rPr lang="en-US" sz="2200">
                <a:solidFill>
                  <a:srgbClr val="24285D"/>
                </a:solidFill>
                <a:latin typeface="Barlow Condensed"/>
                <a:ea typeface="Barlow Condensed"/>
                <a:cs typeface="Barlow Condensed"/>
                <a:sym typeface="Barlow Condensed"/>
              </a:rPr>
              <a:t>Eesmärk loetakse saavutatuks, kui loodud on uus teadmus õpirände mõju osas.</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70" name="Google Shape;170;p6"/>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PROJEKTI EESMÄRK</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71" name="Google Shape;171;p6"/>
          <p:cNvPicPr preferRelativeResize="0"/>
          <p:nvPr/>
        </p:nvPicPr>
        <p:blipFill>
          <a:blip r:embed="rId3">
            <a:alphaModFix/>
          </a:blip>
          <a:stretch>
            <a:fillRect/>
          </a:stretch>
        </p:blipFill>
        <p:spPr>
          <a:xfrm>
            <a:off x="6836054" y="-133012"/>
            <a:ext cx="2047672" cy="1299299"/>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a677545c74_0_18"/>
          <p:cNvSpPr txBox="1"/>
          <p:nvPr>
            <p:ph idx="1" type="body"/>
          </p:nvPr>
        </p:nvSpPr>
        <p:spPr>
          <a:xfrm>
            <a:off x="477324" y="1192450"/>
            <a:ext cx="5219400" cy="12993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TLÜ arengukava 2023-2027 strateegiline eesmärk nr 3- Tark ja väärtustatud organisatsioon</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Õpirände mõju töörahulolule pole varem TLÜ-s uuritud</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Uuringu tulemusi saab rakendada organisatsiooni-, oskuste- ja personalijuhtimises</a:t>
            </a:r>
            <a:endParaRPr sz="2200">
              <a:solidFill>
                <a:srgbClr val="24285D"/>
              </a:solidFill>
              <a:latin typeface="Barlow Condensed"/>
              <a:ea typeface="Barlow Condensed"/>
              <a:cs typeface="Barlow Condensed"/>
              <a:sym typeface="Barlow Condensed"/>
            </a:endParaRPr>
          </a:p>
        </p:txBody>
      </p:sp>
      <p:sp>
        <p:nvSpPr>
          <p:cNvPr id="178" name="Google Shape;178;g2a677545c74_0_18"/>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PROJEKTI OLULISUS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79" name="Google Shape;179;g2a677545c74_0_18"/>
          <p:cNvPicPr preferRelativeResize="0"/>
          <p:nvPr/>
        </p:nvPicPr>
        <p:blipFill rotWithShape="1">
          <a:blip r:embed="rId3">
            <a:alphaModFix/>
          </a:blip>
          <a:srcRect b="0" l="27041" r="26615" t="0"/>
          <a:stretch/>
        </p:blipFill>
        <p:spPr>
          <a:xfrm>
            <a:off x="5811800" y="1314213"/>
            <a:ext cx="3024151" cy="2515075"/>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type="title"/>
          </p:nvPr>
        </p:nvSpPr>
        <p:spPr>
          <a:xfrm>
            <a:off x="2119406" y="1848202"/>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RAKENDATUD TEGEVUSED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a677545c74_0_34"/>
          <p:cNvSpPr txBox="1"/>
          <p:nvPr>
            <p:ph idx="1" type="body"/>
          </p:nvPr>
        </p:nvSpPr>
        <p:spPr>
          <a:xfrm>
            <a:off x="890342" y="993673"/>
            <a:ext cx="6430500" cy="1299300"/>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Probleemi kirjeldus</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Eesmärgi seadmine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Ülevaade teooriast</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Intervjuu küsimustiku koostamine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Intervjueeritavate leidmine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Intervjuude läbiviimine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Tulemuste analüüs</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Uurimistulemustest ülevaate loomine</a:t>
            </a:r>
            <a:endParaRPr sz="2000">
              <a:solidFill>
                <a:srgbClr val="24285D"/>
              </a:solidFill>
              <a:latin typeface="Barlow Condensed"/>
              <a:ea typeface="Barlow Condensed"/>
              <a:cs typeface="Barlow Condensed"/>
              <a:sym typeface="Barlow Condensed"/>
            </a:endParaRPr>
          </a:p>
          <a:p>
            <a:pPr indent="-457200" lvl="0" marL="457200" rtl="0" algn="l">
              <a:lnSpc>
                <a:spcPct val="120000"/>
              </a:lnSpc>
              <a:spcBef>
                <a:spcPts val="0"/>
              </a:spcBef>
              <a:spcAft>
                <a:spcPts val="0"/>
              </a:spcAft>
              <a:buSzPts val="2000"/>
              <a:buFont typeface="Arial"/>
              <a:buAutoNum type="arabicPeriod"/>
            </a:pPr>
            <a:r>
              <a:rPr lang="en-US" sz="2000">
                <a:solidFill>
                  <a:srgbClr val="24285D"/>
                </a:solidFill>
                <a:latin typeface="Barlow Condensed"/>
                <a:ea typeface="Barlow Condensed"/>
                <a:cs typeface="Barlow Condensed"/>
                <a:sym typeface="Barlow Condensed"/>
              </a:rPr>
              <a:t>Järeldused ning ettepanekud</a:t>
            </a:r>
            <a:endParaRPr>
              <a:solidFill>
                <a:srgbClr val="24285D"/>
              </a:solidFill>
              <a:latin typeface="Barlow Condensed"/>
              <a:ea typeface="Barlow Condensed"/>
              <a:cs typeface="Barlow Condensed"/>
              <a:sym typeface="Barlow Condensed"/>
            </a:endParaRPr>
          </a:p>
        </p:txBody>
      </p:sp>
      <p:sp>
        <p:nvSpPr>
          <p:cNvPr id="190" name="Google Shape;190;g2a677545c74_0_34"/>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TEGEVUSKAVA</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91" name="Google Shape;191;g2a677545c74_0_34"/>
          <p:cNvPicPr preferRelativeResize="0"/>
          <p:nvPr/>
        </p:nvPicPr>
        <p:blipFill>
          <a:blip r:embed="rId3">
            <a:alphaModFix/>
          </a:blip>
          <a:stretch>
            <a:fillRect/>
          </a:stretch>
        </p:blipFill>
        <p:spPr>
          <a:xfrm>
            <a:off x="5138450" y="596950"/>
            <a:ext cx="3177225" cy="2935075"/>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