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LSvtikKF6yQYvEcnKqMQbduJ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r Taniloo" userId="091fab0ee3f9e36d" providerId="LiveId" clId="{7D157BF1-7DD9-441F-AF5F-A965B213C944}"/>
    <pc:docChg chg="undo redo custSel addSld modSld">
      <pc:chgData name="Ragnar Taniloo" userId="091fab0ee3f9e36d" providerId="LiveId" clId="{7D157BF1-7DD9-441F-AF5F-A965B213C944}" dt="2024-01-08T18:55:06.258" v="197" actId="20577"/>
      <pc:docMkLst>
        <pc:docMk/>
      </pc:docMkLst>
      <pc:sldChg chg="modSp mod">
        <pc:chgData name="Ragnar Taniloo" userId="091fab0ee3f9e36d" providerId="LiveId" clId="{7D157BF1-7DD9-441F-AF5F-A965B213C944}" dt="2024-01-08T17:04:15.948" v="5" actId="255"/>
        <pc:sldMkLst>
          <pc:docMk/>
          <pc:sldMk cId="0" sldId="256"/>
        </pc:sldMkLst>
        <pc:spChg chg="mod">
          <ac:chgData name="Ragnar Taniloo" userId="091fab0ee3f9e36d" providerId="LiveId" clId="{7D157BF1-7DD9-441F-AF5F-A965B213C944}" dt="2024-01-08T17:04:15.948" v="5" actId="255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Ragnar Taniloo" userId="091fab0ee3f9e36d" providerId="LiveId" clId="{7D157BF1-7DD9-441F-AF5F-A965B213C944}" dt="2024-01-08T17:04:03.075" v="3" actId="27636"/>
          <ac:spMkLst>
            <pc:docMk/>
            <pc:sldMk cId="0" sldId="256"/>
            <ac:spMk id="112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8:25:38.583" v="153" actId="20577"/>
        <pc:sldMkLst>
          <pc:docMk/>
          <pc:sldMk cId="0" sldId="257"/>
        </pc:sldMkLst>
        <pc:spChg chg="mod">
          <ac:chgData name="Ragnar Taniloo" userId="091fab0ee3f9e36d" providerId="LiveId" clId="{7D157BF1-7DD9-441F-AF5F-A965B213C944}" dt="2024-01-08T17:15:42.428" v="126" actId="27636"/>
          <ac:spMkLst>
            <pc:docMk/>
            <pc:sldMk cId="0" sldId="257"/>
            <ac:spMk id="118" creationId="{00000000-0000-0000-0000-000000000000}"/>
          </ac:spMkLst>
        </pc:spChg>
        <pc:spChg chg="mod">
          <ac:chgData name="Ragnar Taniloo" userId="091fab0ee3f9e36d" providerId="LiveId" clId="{7D157BF1-7DD9-441F-AF5F-A965B213C944}" dt="2024-01-08T18:25:38.583" v="153" actId="20577"/>
          <ac:spMkLst>
            <pc:docMk/>
            <pc:sldMk cId="0" sldId="257"/>
            <ac:spMk id="119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4:54.306" v="8" actId="255"/>
        <pc:sldMkLst>
          <pc:docMk/>
          <pc:sldMk cId="0" sldId="258"/>
        </pc:sldMkLst>
        <pc:spChg chg="mod">
          <ac:chgData name="Ragnar Taniloo" userId="091fab0ee3f9e36d" providerId="LiveId" clId="{7D157BF1-7DD9-441F-AF5F-A965B213C944}" dt="2024-01-08T17:04:54.306" v="8" actId="255"/>
          <ac:spMkLst>
            <pc:docMk/>
            <pc:sldMk cId="0" sldId="258"/>
            <ac:spMk id="126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4:47.691" v="7" actId="255"/>
        <pc:sldMkLst>
          <pc:docMk/>
          <pc:sldMk cId="0" sldId="259"/>
        </pc:sldMkLst>
        <pc:spChg chg="mod">
          <ac:chgData name="Ragnar Taniloo" userId="091fab0ee3f9e36d" providerId="LiveId" clId="{7D157BF1-7DD9-441F-AF5F-A965B213C944}" dt="2024-01-08T17:04:47.691" v="7" actId="255"/>
          <ac:spMkLst>
            <pc:docMk/>
            <pc:sldMk cId="0" sldId="259"/>
            <ac:spMk id="133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4:59.248" v="9" actId="255"/>
        <pc:sldMkLst>
          <pc:docMk/>
          <pc:sldMk cId="0" sldId="260"/>
        </pc:sldMkLst>
        <pc:spChg chg="mod">
          <ac:chgData name="Ragnar Taniloo" userId="091fab0ee3f9e36d" providerId="LiveId" clId="{7D157BF1-7DD9-441F-AF5F-A965B213C944}" dt="2024-01-08T17:04:59.248" v="9" actId="255"/>
          <ac:spMkLst>
            <pc:docMk/>
            <pc:sldMk cId="0" sldId="260"/>
            <ac:spMk id="140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05.205" v="10" actId="255"/>
        <pc:sldMkLst>
          <pc:docMk/>
          <pc:sldMk cId="0" sldId="261"/>
        </pc:sldMkLst>
        <pc:spChg chg="mod">
          <ac:chgData name="Ragnar Taniloo" userId="091fab0ee3f9e36d" providerId="LiveId" clId="{7D157BF1-7DD9-441F-AF5F-A965B213C944}" dt="2024-01-08T17:05:05.205" v="10" actId="255"/>
          <ac:spMkLst>
            <pc:docMk/>
            <pc:sldMk cId="0" sldId="261"/>
            <ac:spMk id="147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10.174" v="11" actId="255"/>
        <pc:sldMkLst>
          <pc:docMk/>
          <pc:sldMk cId="0" sldId="262"/>
        </pc:sldMkLst>
        <pc:spChg chg="mod">
          <ac:chgData name="Ragnar Taniloo" userId="091fab0ee3f9e36d" providerId="LiveId" clId="{7D157BF1-7DD9-441F-AF5F-A965B213C944}" dt="2024-01-08T17:05:10.174" v="11" actId="255"/>
          <ac:spMkLst>
            <pc:docMk/>
            <pc:sldMk cId="0" sldId="262"/>
            <ac:spMk id="154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14.883" v="12" actId="255"/>
        <pc:sldMkLst>
          <pc:docMk/>
          <pc:sldMk cId="0" sldId="263"/>
        </pc:sldMkLst>
        <pc:spChg chg="mod">
          <ac:chgData name="Ragnar Taniloo" userId="091fab0ee3f9e36d" providerId="LiveId" clId="{7D157BF1-7DD9-441F-AF5F-A965B213C944}" dt="2024-01-08T17:05:14.883" v="12" actId="255"/>
          <ac:spMkLst>
            <pc:docMk/>
            <pc:sldMk cId="0" sldId="263"/>
            <ac:spMk id="161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19.293" v="13" actId="255"/>
        <pc:sldMkLst>
          <pc:docMk/>
          <pc:sldMk cId="0" sldId="264"/>
        </pc:sldMkLst>
        <pc:spChg chg="mod">
          <ac:chgData name="Ragnar Taniloo" userId="091fab0ee3f9e36d" providerId="LiveId" clId="{7D157BF1-7DD9-441F-AF5F-A965B213C944}" dt="2024-01-08T17:05:19.293" v="13" actId="255"/>
          <ac:spMkLst>
            <pc:docMk/>
            <pc:sldMk cId="0" sldId="264"/>
            <ac:spMk id="168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25.963" v="14" actId="255"/>
        <pc:sldMkLst>
          <pc:docMk/>
          <pc:sldMk cId="0" sldId="265"/>
        </pc:sldMkLst>
        <pc:spChg chg="mod">
          <ac:chgData name="Ragnar Taniloo" userId="091fab0ee3f9e36d" providerId="LiveId" clId="{7D157BF1-7DD9-441F-AF5F-A965B213C944}" dt="2024-01-08T17:05:25.963" v="14" actId="255"/>
          <ac:spMkLst>
            <pc:docMk/>
            <pc:sldMk cId="0" sldId="265"/>
            <ac:spMk id="175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8:55:06.258" v="197" actId="20577"/>
        <pc:sldMkLst>
          <pc:docMk/>
          <pc:sldMk cId="0" sldId="266"/>
        </pc:sldMkLst>
        <pc:spChg chg="mod">
          <ac:chgData name="Ragnar Taniloo" userId="091fab0ee3f9e36d" providerId="LiveId" clId="{7D157BF1-7DD9-441F-AF5F-A965B213C944}" dt="2024-01-08T18:55:06.258" v="197" actId="20577"/>
          <ac:spMkLst>
            <pc:docMk/>
            <pc:sldMk cId="0" sldId="266"/>
            <ac:spMk id="182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41.753" v="16" actId="255"/>
        <pc:sldMkLst>
          <pc:docMk/>
          <pc:sldMk cId="0" sldId="267"/>
        </pc:sldMkLst>
        <pc:spChg chg="mod">
          <ac:chgData name="Ragnar Taniloo" userId="091fab0ee3f9e36d" providerId="LiveId" clId="{7D157BF1-7DD9-441F-AF5F-A965B213C944}" dt="2024-01-08T17:05:41.753" v="16" actId="255"/>
          <ac:spMkLst>
            <pc:docMk/>
            <pc:sldMk cId="0" sldId="267"/>
            <ac:spMk id="189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7:05:47.943" v="17" actId="255"/>
        <pc:sldMkLst>
          <pc:docMk/>
          <pc:sldMk cId="0" sldId="268"/>
        </pc:sldMkLst>
        <pc:spChg chg="mod">
          <ac:chgData name="Ragnar Taniloo" userId="091fab0ee3f9e36d" providerId="LiveId" clId="{7D157BF1-7DD9-441F-AF5F-A965B213C944}" dt="2024-01-08T17:05:47.943" v="17" actId="255"/>
          <ac:spMkLst>
            <pc:docMk/>
            <pc:sldMk cId="0" sldId="268"/>
            <ac:spMk id="196" creationId="{00000000-0000-0000-0000-000000000000}"/>
          </ac:spMkLst>
        </pc:spChg>
      </pc:sldChg>
      <pc:sldChg chg="modSp mod">
        <pc:chgData name="Ragnar Taniloo" userId="091fab0ee3f9e36d" providerId="LiveId" clId="{7D157BF1-7DD9-441F-AF5F-A965B213C944}" dt="2024-01-08T18:38:22.981" v="193" actId="20577"/>
        <pc:sldMkLst>
          <pc:docMk/>
          <pc:sldMk cId="0" sldId="269"/>
        </pc:sldMkLst>
        <pc:spChg chg="mod">
          <ac:chgData name="Ragnar Taniloo" userId="091fab0ee3f9e36d" providerId="LiveId" clId="{7D157BF1-7DD9-441F-AF5F-A965B213C944}" dt="2024-01-08T18:38:22.981" v="193" actId="20577"/>
          <ac:spMkLst>
            <pc:docMk/>
            <pc:sldMk cId="0" sldId="269"/>
            <ac:spMk id="203" creationId="{00000000-0000-0000-0000-000000000000}"/>
          </ac:spMkLst>
        </pc:spChg>
      </pc:sldChg>
      <pc:sldChg chg="addSp modSp new mod">
        <pc:chgData name="Ragnar Taniloo" userId="091fab0ee3f9e36d" providerId="LiveId" clId="{7D157BF1-7DD9-441F-AF5F-A965B213C944}" dt="2024-01-08T17:20:29.946" v="143" actId="1076"/>
        <pc:sldMkLst>
          <pc:docMk/>
          <pc:sldMk cId="2987887361" sldId="273"/>
        </pc:sldMkLst>
        <pc:spChg chg="mod">
          <ac:chgData name="Ragnar Taniloo" userId="091fab0ee3f9e36d" providerId="LiveId" clId="{7D157BF1-7DD9-441F-AF5F-A965B213C944}" dt="2024-01-08T17:18:10.704" v="137" actId="20577"/>
          <ac:spMkLst>
            <pc:docMk/>
            <pc:sldMk cId="2987887361" sldId="273"/>
            <ac:spMk id="2" creationId="{B7B4C7EB-891E-0324-8B4C-BADD1D32B6A2}"/>
          </ac:spMkLst>
        </pc:spChg>
        <pc:spChg chg="mod">
          <ac:chgData name="Ragnar Taniloo" userId="091fab0ee3f9e36d" providerId="LiveId" clId="{7D157BF1-7DD9-441F-AF5F-A965B213C944}" dt="2024-01-08T17:15:28.781" v="123" actId="5793"/>
          <ac:spMkLst>
            <pc:docMk/>
            <pc:sldMk cId="2987887361" sldId="273"/>
            <ac:spMk id="3" creationId="{B6D0460A-31F9-9CDB-845D-5B611A151C92}"/>
          </ac:spMkLst>
        </pc:spChg>
        <pc:picChg chg="add mod">
          <ac:chgData name="Ragnar Taniloo" userId="091fab0ee3f9e36d" providerId="LiveId" clId="{7D157BF1-7DD9-441F-AF5F-A965B213C944}" dt="2024-01-08T17:17:57.659" v="136" actId="1076"/>
          <ac:picMkLst>
            <pc:docMk/>
            <pc:sldMk cId="2987887361" sldId="273"/>
            <ac:picMk id="5" creationId="{8F39662D-BBD5-1720-8BB4-040F4F95B964}"/>
          </ac:picMkLst>
        </pc:picChg>
        <pc:picChg chg="add mod">
          <ac:chgData name="Ragnar Taniloo" userId="091fab0ee3f9e36d" providerId="LiveId" clId="{7D157BF1-7DD9-441F-AF5F-A965B213C944}" dt="2024-01-08T17:20:29.946" v="143" actId="1076"/>
          <ac:picMkLst>
            <pc:docMk/>
            <pc:sldMk cId="2987887361" sldId="273"/>
            <ac:picMk id="7" creationId="{6A18F298-F38B-47C9-AF2A-8E618A6C63F1}"/>
          </ac:picMkLst>
        </pc:picChg>
      </pc:sldChg>
      <pc:sldChg chg="addSp modSp new mod">
        <pc:chgData name="Ragnar Taniloo" userId="091fab0ee3f9e36d" providerId="LiveId" clId="{7D157BF1-7DD9-441F-AF5F-A965B213C944}" dt="2024-01-08T17:21:07.785" v="147" actId="962"/>
        <pc:sldMkLst>
          <pc:docMk/>
          <pc:sldMk cId="325360485" sldId="274"/>
        </pc:sldMkLst>
        <pc:picChg chg="add mod">
          <ac:chgData name="Ragnar Taniloo" userId="091fab0ee3f9e36d" providerId="LiveId" clId="{7D157BF1-7DD9-441F-AF5F-A965B213C944}" dt="2024-01-08T17:21:07.785" v="147" actId="962"/>
          <ac:picMkLst>
            <pc:docMk/>
            <pc:sldMk cId="325360485" sldId="274"/>
            <ac:picMk id="5" creationId="{DA9CDACE-1675-449B-F39F-8301D5F1B8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e8073a90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e8073a90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8e8073a90b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cb7c64a9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cb7c64a90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acb7c64a90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e8073a90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e8073a90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8e8073a90b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cb7c64a9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cb7c64a90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cb7c64a90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cb7c64a9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acb7c64a90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acb7c64a90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cb7c64a9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cb7c64a9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acb7c64a9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cb7c64a9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cb7c64a9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acb7c64a90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e8073a90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e8073a90b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8e8073a90b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cb7c64a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cb7c64a9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acb7c64a9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8a37d43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8a37d438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ac8a37d438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e8073a90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e8073a90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8e8073a90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cb7c64a9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cb7c64a9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acb7c64a9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e8073a9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e8073a90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8e8073a90b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c8a37d43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c8a37d438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ac8a37d438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ontent">
  <p:cSld name="Number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sz="344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1">
  <p:cSld name="3 ideas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59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9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59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4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2">
  <p:cSld name="3 ideas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0"/>
          <p:cNvSpPr>
            <a:spLocks noGrp="1"/>
          </p:cNvSpPr>
          <p:nvPr>
            <p:ph type="pic" idx="3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60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4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3">
  <p:cSld name="3 ideas 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>
            <a:spLocks noGrp="1"/>
          </p:cNvSpPr>
          <p:nvPr>
            <p:ph type="pic" idx="2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61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61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4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3">
  <p:cSld name="image and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>
            <a:spLocks noGrp="1"/>
          </p:cNvSpPr>
          <p:nvPr>
            <p:ph type="pic" idx="2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">
  <p:cSld name="image 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3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">
  <p:cSld name="image and content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64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 2">
  <p:cSld name="image title and content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65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2">
  <p:cSld name="image and content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6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caption">
  <p:cSld name="object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>
            <a:spLocks noGrp="1"/>
          </p:cNvSpPr>
          <p:nvPr>
            <p:ph type="body" idx="1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2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>
            <a:spLocks noGrp="1"/>
          </p:cNvSpPr>
          <p:nvPr>
            <p:ph type="pic" idx="2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68"/>
          <p:cNvSpPr>
            <a:spLocks noGrp="1"/>
          </p:cNvSpPr>
          <p:nvPr>
            <p:ph type="pic" idx="3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68"/>
          <p:cNvSpPr>
            <a:spLocks noGrp="1"/>
          </p:cNvSpPr>
          <p:nvPr>
            <p:ph type="pic" idx="4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68"/>
          <p:cNvSpPr>
            <a:spLocks noGrp="1"/>
          </p:cNvSpPr>
          <p:nvPr>
            <p:ph type="pic" idx="5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68"/>
          <p:cNvSpPr>
            <a:spLocks noGrp="1"/>
          </p:cNvSpPr>
          <p:nvPr>
            <p:ph type="pic" idx="6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68"/>
          <p:cNvSpPr>
            <a:spLocks noGrp="1"/>
          </p:cNvSpPr>
          <p:nvPr>
            <p:ph type="pic" idx="7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68"/>
          <p:cNvSpPr txBox="1">
            <a:spLocks noGrp="1"/>
          </p:cNvSpPr>
          <p:nvPr>
            <p:ph type="body" idx="1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8"/>
          <p:cNvSpPr txBox="1">
            <a:spLocks noGrp="1"/>
          </p:cNvSpPr>
          <p:nvPr>
            <p:ph type="body" idx="8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8"/>
          <p:cNvSpPr txBox="1">
            <a:spLocks noGrp="1"/>
          </p:cNvSpPr>
          <p:nvPr>
            <p:ph type="body" idx="9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8"/>
          <p:cNvSpPr txBox="1">
            <a:spLocks noGrp="1"/>
          </p:cNvSpPr>
          <p:nvPr>
            <p:ph type="body" idx="13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body" idx="14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15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47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4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4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5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1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4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o73g_uyVw&amp;ab_channel=LeonHag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6ScthvRNJPL8XwZXzhLz4pChARsBa1sBj5PBKbDtLY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ki.ee/teatmik/mis-on-sonastikurefor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2657516" y="150846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3600" dirty="0" err="1"/>
              <a:t>Eesti</a:t>
            </a:r>
            <a:r>
              <a:rPr lang="en-US" sz="3600" dirty="0"/>
              <a:t> </a:t>
            </a:r>
            <a:r>
              <a:rPr lang="en-US" sz="3600" dirty="0" err="1"/>
              <a:t>keele</a:t>
            </a:r>
            <a:r>
              <a:rPr lang="en-US" sz="3600" dirty="0"/>
              <a:t> </a:t>
            </a:r>
            <a:r>
              <a:rPr lang="en-US" sz="3600" dirty="0" err="1"/>
              <a:t>instituudi</a:t>
            </a:r>
            <a:r>
              <a:rPr lang="en-US" sz="3600" dirty="0"/>
              <a:t> </a:t>
            </a:r>
            <a:r>
              <a:rPr lang="en-US" sz="3600" dirty="0" err="1"/>
              <a:t>keeleallikate</a:t>
            </a:r>
            <a:r>
              <a:rPr lang="en-US" sz="3600" dirty="0"/>
              <a:t> </a:t>
            </a:r>
            <a:r>
              <a:rPr lang="en-US" sz="3600" dirty="0" err="1"/>
              <a:t>tugimaterjalid</a:t>
            </a:r>
            <a:r>
              <a:rPr lang="en-US" sz="3600" dirty="0"/>
              <a:t> ja </a:t>
            </a:r>
            <a:r>
              <a:rPr lang="en-US" sz="3600" dirty="0" err="1"/>
              <a:t>juhendid</a:t>
            </a:r>
            <a:endParaRPr sz="3600" dirty="0"/>
          </a:p>
          <a:p>
            <a:pPr marL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endParaRPr dirty="0"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4294967295"/>
          </p:nvPr>
        </p:nvSpPr>
        <p:spPr>
          <a:xfrm>
            <a:off x="2657475" y="2815208"/>
            <a:ext cx="5926138" cy="119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Juhendaja</a:t>
            </a:r>
            <a:r>
              <a:rPr lang="en-US" dirty="0"/>
              <a:t>: </a:t>
            </a:r>
            <a:r>
              <a:rPr lang="en-US" dirty="0" err="1"/>
              <a:t>Merilin</a:t>
            </a:r>
            <a:r>
              <a:rPr lang="en-US" dirty="0"/>
              <a:t> </a:t>
            </a:r>
            <a:r>
              <a:rPr lang="en-US" dirty="0" err="1"/>
              <a:t>Aruvee</a:t>
            </a:r>
            <a:r>
              <a:rPr lang="en-US" dirty="0"/>
              <a:t>, PhD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ELU 2023 </a:t>
            </a:r>
            <a:r>
              <a:rPr lang="en-US" dirty="0" err="1"/>
              <a:t>sügis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52F32D1-35BC-AC6E-D7F7-75000780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92E93E0-B542-2294-B164-7308B69AE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 descr="Pilt, millel on kujutatud toas, rõivad, mööbel, inimene&#10;&#10;Kirjeldus on genereeritud automaatselt">
            <a:extLst>
              <a:ext uri="{FF2B5EF4-FFF2-40B4-BE49-F238E27FC236}">
                <a16:creationId xmlns:a16="http://schemas.microsoft.com/office/drawing/2014/main" id="{DA9CDACE-1675-449B-F39F-8301D5F1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4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c8a37d438_1_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Projekti interdistsiplinaarsus</a:t>
            </a:r>
            <a:endParaRPr/>
          </a:p>
        </p:txBody>
      </p:sp>
      <p:sp>
        <p:nvSpPr>
          <p:cNvPr id="168" name="Google Shape;168;g2ac8a37d438_1_6"/>
          <p:cNvSpPr txBox="1">
            <a:spLocks noGrp="1"/>
          </p:cNvSpPr>
          <p:nvPr>
            <p:ph type="body" idx="1"/>
          </p:nvPr>
        </p:nvSpPr>
        <p:spPr>
          <a:xfrm>
            <a:off x="628650" y="1234050"/>
            <a:ext cx="79299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500" dirty="0"/>
              <a:t>○ </a:t>
            </a:r>
            <a:r>
              <a:rPr lang="en-US" sz="1500" dirty="0" err="1"/>
              <a:t>Kuidas</a:t>
            </a:r>
            <a:r>
              <a:rPr lang="en-US" sz="1500" dirty="0"/>
              <a:t> </a:t>
            </a:r>
            <a:r>
              <a:rPr lang="en-US" sz="1500" dirty="0" err="1"/>
              <a:t>erinevate</a:t>
            </a:r>
            <a:r>
              <a:rPr lang="en-US" sz="1500" dirty="0"/>
              <a:t> </a:t>
            </a:r>
            <a:r>
              <a:rPr lang="en-US" sz="1500" dirty="0" err="1"/>
              <a:t>erialade</a:t>
            </a:r>
            <a:r>
              <a:rPr lang="en-US" sz="1500" dirty="0"/>
              <a:t> </a:t>
            </a:r>
            <a:r>
              <a:rPr lang="en-US" sz="1500" dirty="0" err="1"/>
              <a:t>teadmised</a:t>
            </a:r>
            <a:r>
              <a:rPr lang="en-US" sz="1500" dirty="0"/>
              <a:t> </a:t>
            </a:r>
            <a:r>
              <a:rPr lang="en-US" sz="1500" dirty="0" err="1"/>
              <a:t>aitasid</a:t>
            </a:r>
            <a:r>
              <a:rPr lang="en-US" sz="1500" dirty="0"/>
              <a:t> </a:t>
            </a:r>
            <a:r>
              <a:rPr lang="en-US" sz="1500" dirty="0" err="1"/>
              <a:t>jõuda</a:t>
            </a:r>
            <a:r>
              <a:rPr lang="en-US" sz="1500" dirty="0"/>
              <a:t> </a:t>
            </a:r>
            <a:r>
              <a:rPr lang="en-US" sz="1500" dirty="0" err="1"/>
              <a:t>soovitud</a:t>
            </a:r>
            <a:r>
              <a:rPr lang="en-US" sz="1500" dirty="0"/>
              <a:t> </a:t>
            </a:r>
            <a:r>
              <a:rPr lang="en-US" sz="1500" dirty="0" err="1"/>
              <a:t>tulemuseni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500" dirty="0" err="1"/>
              <a:t>Keelevaldkond</a:t>
            </a:r>
            <a:r>
              <a:rPr lang="en-US" sz="1500" dirty="0"/>
              <a:t>: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esimene</a:t>
            </a:r>
            <a:r>
              <a:rPr lang="en-US" sz="1500" dirty="0"/>
              <a:t> pool </a:t>
            </a:r>
            <a:r>
              <a:rPr lang="en-US" sz="1500" dirty="0" err="1"/>
              <a:t>seisnes</a:t>
            </a:r>
            <a:r>
              <a:rPr lang="en-US" sz="1500" dirty="0"/>
              <a:t> </a:t>
            </a:r>
            <a:r>
              <a:rPr lang="en-US" sz="1500" dirty="0" err="1"/>
              <a:t>keeleallikate</a:t>
            </a:r>
            <a:r>
              <a:rPr lang="en-US" sz="1500" dirty="0"/>
              <a:t> ja </a:t>
            </a:r>
            <a:r>
              <a:rPr lang="en-US" sz="1500" dirty="0" err="1"/>
              <a:t>Sõnaveebiga</a:t>
            </a:r>
            <a:r>
              <a:rPr lang="en-US" sz="1500" dirty="0"/>
              <a:t> </a:t>
            </a:r>
            <a:r>
              <a:rPr lang="en-US" sz="1500" dirty="0" err="1"/>
              <a:t>tutvumises</a:t>
            </a:r>
            <a:r>
              <a:rPr lang="en-US" sz="1500" dirty="0"/>
              <a:t>,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võimaluste</a:t>
            </a:r>
            <a:r>
              <a:rPr lang="en-US" sz="1500" dirty="0"/>
              <a:t> </a:t>
            </a:r>
            <a:r>
              <a:rPr lang="en-US" sz="1500" dirty="0" err="1"/>
              <a:t>kaardistamises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</a:t>
            </a:r>
            <a:r>
              <a:rPr lang="en-US" sz="1500" dirty="0" err="1"/>
              <a:t>kasutaja</a:t>
            </a:r>
            <a:r>
              <a:rPr lang="en-US" sz="1500" dirty="0"/>
              <a:t> </a:t>
            </a:r>
            <a:r>
              <a:rPr lang="en-US" sz="1500" dirty="0" err="1"/>
              <a:t>vajaduste</a:t>
            </a:r>
            <a:r>
              <a:rPr lang="en-US" sz="1500" dirty="0"/>
              <a:t> </a:t>
            </a:r>
            <a:r>
              <a:rPr lang="en-US" sz="1500" dirty="0" err="1"/>
              <a:t>mõistmises</a:t>
            </a:r>
            <a:r>
              <a:rPr lang="en-US" sz="1500" dirty="0"/>
              <a:t>, </a:t>
            </a:r>
            <a:r>
              <a:rPr lang="en-US" sz="1500" dirty="0" err="1"/>
              <a:t>mille</a:t>
            </a:r>
            <a:r>
              <a:rPr lang="en-US" sz="1500" dirty="0"/>
              <a:t> </a:t>
            </a:r>
            <a:r>
              <a:rPr lang="en-US" sz="1500" dirty="0" err="1"/>
              <a:t>tulemusel</a:t>
            </a:r>
            <a:r>
              <a:rPr lang="en-US" sz="1500" dirty="0"/>
              <a:t> </a:t>
            </a:r>
            <a:r>
              <a:rPr lang="en-US" sz="1500" dirty="0" err="1"/>
              <a:t>kirjutati</a:t>
            </a:r>
            <a:r>
              <a:rPr lang="en-US" sz="1500" dirty="0"/>
              <a:t> </a:t>
            </a:r>
            <a:r>
              <a:rPr lang="en-US" sz="1500" dirty="0" err="1"/>
              <a:t>täpne</a:t>
            </a:r>
            <a:r>
              <a:rPr lang="en-US" sz="1500" dirty="0"/>
              <a:t> ja </a:t>
            </a:r>
            <a:r>
              <a:rPr lang="en-US" sz="1500" dirty="0" err="1"/>
              <a:t>lihtsasti</a:t>
            </a:r>
            <a:r>
              <a:rPr lang="en-US" sz="1500" dirty="0"/>
              <a:t> </a:t>
            </a:r>
            <a:r>
              <a:rPr lang="en-US" sz="1500" dirty="0" err="1"/>
              <a:t>mõistetav</a:t>
            </a:r>
            <a:r>
              <a:rPr lang="en-US" sz="1500" dirty="0"/>
              <a:t> </a:t>
            </a:r>
            <a:r>
              <a:rPr lang="en-US" sz="1500" dirty="0" err="1"/>
              <a:t>skript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500" dirty="0" err="1"/>
              <a:t>Digivaldkond</a:t>
            </a:r>
            <a:r>
              <a:rPr lang="en-US" sz="1500" dirty="0"/>
              <a:t>: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teine</a:t>
            </a:r>
            <a:r>
              <a:rPr lang="en-US" sz="1500" dirty="0"/>
              <a:t> pool </a:t>
            </a:r>
            <a:r>
              <a:rPr lang="en-US" sz="1500" dirty="0" err="1"/>
              <a:t>seisnes</a:t>
            </a:r>
            <a:r>
              <a:rPr lang="en-US" sz="1500" dirty="0"/>
              <a:t> video </a:t>
            </a:r>
            <a:r>
              <a:rPr lang="en-US" sz="1500" dirty="0" err="1"/>
              <a:t>koostamises</a:t>
            </a:r>
            <a:r>
              <a:rPr lang="en-US" sz="1500" dirty="0"/>
              <a:t>, mis </a:t>
            </a:r>
            <a:r>
              <a:rPr lang="en-US" sz="1500" dirty="0" err="1"/>
              <a:t>nõudis</a:t>
            </a:r>
            <a:r>
              <a:rPr lang="en-US" sz="1500" dirty="0"/>
              <a:t> </a:t>
            </a:r>
            <a:r>
              <a:rPr lang="en-US" sz="1500" dirty="0" err="1"/>
              <a:t>oskust</a:t>
            </a:r>
            <a:r>
              <a:rPr lang="en-US" sz="1500" dirty="0"/>
              <a:t> </a:t>
            </a:r>
            <a:r>
              <a:rPr lang="en-US" sz="1500" dirty="0" err="1"/>
              <a:t>luua</a:t>
            </a:r>
            <a:r>
              <a:rPr lang="en-US" sz="1500" dirty="0"/>
              <a:t> </a:t>
            </a:r>
            <a:r>
              <a:rPr lang="en-US" sz="1500" dirty="0" err="1"/>
              <a:t>kavand</a:t>
            </a:r>
            <a:r>
              <a:rPr lang="en-US" sz="1500" dirty="0"/>
              <a:t>, </a:t>
            </a:r>
            <a:r>
              <a:rPr lang="en-US" sz="1500" dirty="0" err="1"/>
              <a:t>salvestada</a:t>
            </a:r>
            <a:r>
              <a:rPr lang="en-US" sz="1500" dirty="0"/>
              <a:t> ja </a:t>
            </a:r>
            <a:r>
              <a:rPr lang="en-US" sz="1500" dirty="0" err="1"/>
              <a:t>kasutada</a:t>
            </a:r>
            <a:r>
              <a:rPr lang="en-US" sz="1500" dirty="0"/>
              <a:t> </a:t>
            </a:r>
            <a:r>
              <a:rPr lang="en-US" sz="1500" dirty="0" err="1"/>
              <a:t>mõnd</a:t>
            </a:r>
            <a:r>
              <a:rPr lang="en-US" sz="1500" dirty="0"/>
              <a:t> </a:t>
            </a:r>
            <a:r>
              <a:rPr lang="en-US" sz="1500" dirty="0" err="1"/>
              <a:t>montaažiprogrammi</a:t>
            </a:r>
            <a:r>
              <a:rPr lang="en-US" sz="1500" dirty="0"/>
              <a:t>, et panna </a:t>
            </a:r>
            <a:r>
              <a:rPr lang="en-US" sz="1500" dirty="0" err="1"/>
              <a:t>kokku</a:t>
            </a:r>
            <a:r>
              <a:rPr lang="en-US" sz="1500" dirty="0"/>
              <a:t> </a:t>
            </a:r>
            <a:r>
              <a:rPr lang="en-US" sz="1500" dirty="0" err="1"/>
              <a:t>informatiivne</a:t>
            </a:r>
            <a:r>
              <a:rPr lang="en-US" sz="1500" dirty="0"/>
              <a:t> ja </a:t>
            </a:r>
            <a:r>
              <a:rPr lang="en-US" sz="1500" dirty="0" err="1"/>
              <a:t>loogiline</a:t>
            </a:r>
            <a:r>
              <a:rPr lang="en-US" sz="1500" dirty="0"/>
              <a:t> </a:t>
            </a:r>
            <a:r>
              <a:rPr lang="en-US" sz="1500" dirty="0" err="1"/>
              <a:t>juhendvideo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500" dirty="0" err="1"/>
              <a:t>Kirjaliku</a:t>
            </a:r>
            <a:r>
              <a:rPr lang="en-US" sz="1500" dirty="0"/>
              <a:t> </a:t>
            </a:r>
            <a:r>
              <a:rPr lang="en-US" sz="1500" dirty="0" err="1"/>
              <a:t>tõlke</a:t>
            </a:r>
            <a:r>
              <a:rPr lang="en-US" sz="1500" dirty="0"/>
              <a:t> ja </a:t>
            </a:r>
            <a:r>
              <a:rPr lang="en-US" sz="1500" dirty="0" err="1"/>
              <a:t>keeletoimetamise</a:t>
            </a:r>
            <a:r>
              <a:rPr lang="en-US" sz="1500" dirty="0"/>
              <a:t> </a:t>
            </a:r>
            <a:r>
              <a:rPr lang="en-US" sz="1500" dirty="0" err="1"/>
              <a:t>tudengid</a:t>
            </a:r>
            <a:r>
              <a:rPr lang="en-US" sz="1500" dirty="0"/>
              <a:t> </a:t>
            </a:r>
            <a:r>
              <a:rPr lang="en-US" sz="1500" dirty="0" err="1"/>
              <a:t>aitasid</a:t>
            </a:r>
            <a:r>
              <a:rPr lang="en-US" sz="1500" dirty="0"/>
              <a:t> </a:t>
            </a:r>
            <a:r>
              <a:rPr lang="en-US" sz="1500" dirty="0" err="1"/>
              <a:t>rohkem</a:t>
            </a:r>
            <a:r>
              <a:rPr lang="en-US" sz="1500" dirty="0"/>
              <a:t> </a:t>
            </a:r>
            <a:r>
              <a:rPr lang="en-US" sz="1500" dirty="0" err="1"/>
              <a:t>teoreetilise</a:t>
            </a:r>
            <a:r>
              <a:rPr lang="en-US" sz="1500" dirty="0"/>
              <a:t> ja </a:t>
            </a:r>
            <a:r>
              <a:rPr lang="en-US" sz="1500" dirty="0" err="1"/>
              <a:t>keelelise</a:t>
            </a:r>
            <a:r>
              <a:rPr lang="en-US" sz="1500" dirty="0"/>
              <a:t> </a:t>
            </a:r>
            <a:r>
              <a:rPr lang="en-US" sz="1500" dirty="0" err="1"/>
              <a:t>poolega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</a:t>
            </a:r>
            <a:r>
              <a:rPr lang="en-US" sz="1500" dirty="0" err="1"/>
              <a:t>vormistusega</a:t>
            </a:r>
            <a:r>
              <a:rPr lang="en-US" sz="1500" dirty="0"/>
              <a:t> (</a:t>
            </a:r>
            <a:r>
              <a:rPr lang="en-US" sz="1500" dirty="0" err="1"/>
              <a:t>sh</a:t>
            </a:r>
            <a:r>
              <a:rPr lang="en-US" sz="1500" dirty="0"/>
              <a:t> </a:t>
            </a:r>
            <a:r>
              <a:rPr lang="en-US" sz="1500" dirty="0" err="1"/>
              <a:t>toimetamisega</a:t>
            </a:r>
            <a:r>
              <a:rPr lang="en-US" sz="1500" dirty="0"/>
              <a:t>), </a:t>
            </a:r>
            <a:r>
              <a:rPr lang="en-US" sz="1500" dirty="0" err="1"/>
              <a:t>õigusteaduse</a:t>
            </a:r>
            <a:r>
              <a:rPr lang="en-US" sz="1500" dirty="0"/>
              <a:t> </a:t>
            </a:r>
            <a:r>
              <a:rPr lang="en-US" sz="1500" dirty="0" err="1"/>
              <a:t>tudengid</a:t>
            </a:r>
            <a:r>
              <a:rPr lang="en-US" sz="1500" dirty="0"/>
              <a:t> </a:t>
            </a:r>
            <a:r>
              <a:rPr lang="en-US" sz="1500" dirty="0" err="1"/>
              <a:t>aitasid</a:t>
            </a:r>
            <a:r>
              <a:rPr lang="en-US" sz="1500" dirty="0"/>
              <a:t> </a:t>
            </a:r>
            <a:r>
              <a:rPr lang="en-US" sz="1500" dirty="0" err="1"/>
              <a:t>analüüsi</a:t>
            </a:r>
            <a:r>
              <a:rPr lang="en-US" sz="1500" dirty="0"/>
              <a:t> ja </a:t>
            </a:r>
            <a:r>
              <a:rPr lang="en-US" sz="1500" dirty="0" err="1"/>
              <a:t>järelduste</a:t>
            </a:r>
            <a:r>
              <a:rPr lang="en-US" sz="1500" dirty="0"/>
              <a:t> </a:t>
            </a:r>
            <a:r>
              <a:rPr lang="en-US" sz="1500" dirty="0" err="1"/>
              <a:t>tegemisega</a:t>
            </a:r>
            <a:r>
              <a:rPr lang="en-US" sz="1500" dirty="0"/>
              <a:t>, </a:t>
            </a:r>
            <a:r>
              <a:rPr lang="en-US" sz="1500" dirty="0" err="1"/>
              <a:t>st</a:t>
            </a:r>
            <a:r>
              <a:rPr lang="en-US" sz="1500" dirty="0"/>
              <a:t> </a:t>
            </a:r>
            <a:r>
              <a:rPr lang="en-US" sz="1500" dirty="0" err="1"/>
              <a:t>sisuga</a:t>
            </a:r>
            <a:r>
              <a:rPr lang="en-US" sz="1500" dirty="0"/>
              <a:t> </a:t>
            </a:r>
            <a:r>
              <a:rPr lang="en-US" sz="1500" dirty="0" err="1"/>
              <a:t>oma</a:t>
            </a:r>
            <a:r>
              <a:rPr lang="en-US" sz="1500" dirty="0"/>
              <a:t> </a:t>
            </a:r>
            <a:r>
              <a:rPr lang="en-US" sz="1500" dirty="0" err="1"/>
              <a:t>teadmistele</a:t>
            </a:r>
            <a:r>
              <a:rPr lang="en-US" sz="1500" dirty="0"/>
              <a:t> </a:t>
            </a:r>
            <a:r>
              <a:rPr lang="en-US" sz="1500" dirty="0" err="1"/>
              <a:t>vastavalt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e8073a90b_0_44"/>
          <p:cNvSpPr txBox="1">
            <a:spLocks noGrp="1"/>
          </p:cNvSpPr>
          <p:nvPr>
            <p:ph type="title"/>
          </p:nvPr>
        </p:nvSpPr>
        <p:spPr>
          <a:xfrm>
            <a:off x="628650" y="308025"/>
            <a:ext cx="81834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Projekti tulemused (üliõpilaste rühm)</a:t>
            </a:r>
            <a:endParaRPr/>
          </a:p>
        </p:txBody>
      </p:sp>
      <p:sp>
        <p:nvSpPr>
          <p:cNvPr id="175" name="Google Shape;175;g28e8073a90b_0_44"/>
          <p:cNvSpPr txBox="1">
            <a:spLocks noGrp="1"/>
          </p:cNvSpPr>
          <p:nvPr>
            <p:ph type="body" idx="1"/>
          </p:nvPr>
        </p:nvSpPr>
        <p:spPr>
          <a:xfrm>
            <a:off x="628650" y="123404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Milliste</a:t>
            </a:r>
            <a:r>
              <a:rPr lang="en-US" sz="1500" dirty="0"/>
              <a:t> </a:t>
            </a:r>
            <a:r>
              <a:rPr lang="en-US" sz="1500" dirty="0" err="1"/>
              <a:t>konkreetsete</a:t>
            </a:r>
            <a:r>
              <a:rPr lang="en-US" sz="1500" dirty="0"/>
              <a:t> </a:t>
            </a:r>
            <a:r>
              <a:rPr lang="en-US" sz="1500" dirty="0" err="1"/>
              <a:t>tulemusteni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käigus</a:t>
            </a:r>
            <a:r>
              <a:rPr lang="en-US" sz="1500" dirty="0"/>
              <a:t> </a:t>
            </a:r>
            <a:r>
              <a:rPr lang="en-US" sz="1500" dirty="0" err="1"/>
              <a:t>jõudsite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Valmis</a:t>
            </a:r>
            <a:r>
              <a:rPr lang="en-US" sz="1500" dirty="0"/>
              <a:t> </a:t>
            </a:r>
            <a:r>
              <a:rPr lang="en-US" sz="1500" dirty="0" err="1"/>
              <a:t>eesmärgiks</a:t>
            </a:r>
            <a:r>
              <a:rPr lang="en-US" sz="1500" dirty="0"/>
              <a:t> </a:t>
            </a:r>
            <a:r>
              <a:rPr lang="en-US" sz="1500" dirty="0" err="1"/>
              <a:t>püstitatud</a:t>
            </a:r>
            <a:r>
              <a:rPr lang="en-US" sz="1500" dirty="0"/>
              <a:t> </a:t>
            </a:r>
            <a:r>
              <a:rPr lang="en-US" sz="1500" dirty="0" err="1"/>
              <a:t>kasutajasõbralik</a:t>
            </a:r>
            <a:r>
              <a:rPr lang="en-US" sz="1500" dirty="0"/>
              <a:t> </a:t>
            </a:r>
            <a:r>
              <a:rPr lang="en-US" sz="1500" dirty="0" err="1"/>
              <a:t>juhendvideo</a:t>
            </a:r>
            <a:r>
              <a:rPr lang="en-US" sz="1500" dirty="0"/>
              <a:t>, </a:t>
            </a:r>
            <a:r>
              <a:rPr lang="en-US" sz="1500" dirty="0" err="1"/>
              <a:t>milles</a:t>
            </a:r>
            <a:r>
              <a:rPr lang="en-US" sz="1500" dirty="0"/>
              <a:t> </a:t>
            </a:r>
            <a:r>
              <a:rPr lang="en-US" sz="1500" dirty="0" err="1"/>
              <a:t>tutvustatakse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portaali</a:t>
            </a:r>
            <a:r>
              <a:rPr lang="en-US" sz="1500" dirty="0"/>
              <a:t> </a:t>
            </a:r>
            <a:r>
              <a:rPr lang="en-US" sz="1500" dirty="0" err="1"/>
              <a:t>kõiki</a:t>
            </a:r>
            <a:r>
              <a:rPr lang="en-US" sz="1500" dirty="0"/>
              <a:t> </a:t>
            </a:r>
            <a:r>
              <a:rPr lang="en-US" sz="1500" dirty="0" err="1"/>
              <a:t>funktsioone</a:t>
            </a:r>
            <a:r>
              <a:rPr lang="en-US" sz="1500" dirty="0"/>
              <a:t> ja </a:t>
            </a:r>
            <a:r>
              <a:rPr lang="en-US" sz="1500" dirty="0" err="1"/>
              <a:t>võimalusi</a:t>
            </a:r>
            <a:r>
              <a:rPr lang="en-US" sz="1500" dirty="0"/>
              <a:t>:  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https://www.youtube.com/watch?v=Cgo73g_uyVw&amp;ab_channel=LeonHagel</a:t>
            </a:r>
            <a:r>
              <a:rPr lang="en-US" sz="1500" dirty="0"/>
              <a:t> 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Asusime</a:t>
            </a:r>
            <a:r>
              <a:rPr lang="en-US" sz="1500" dirty="0"/>
              <a:t> </a:t>
            </a:r>
            <a:r>
              <a:rPr lang="en-US" sz="1500" dirty="0" err="1"/>
              <a:t>tegema</a:t>
            </a:r>
            <a:r>
              <a:rPr lang="en-US" sz="1500" dirty="0"/>
              <a:t> </a:t>
            </a:r>
            <a:r>
              <a:rPr lang="en-US" sz="1500" dirty="0" err="1"/>
              <a:t>koostööd</a:t>
            </a:r>
            <a:r>
              <a:rPr lang="en-US" sz="1500" dirty="0"/>
              <a:t> EKI-ga, </a:t>
            </a:r>
            <a:r>
              <a:rPr lang="en-US" sz="1500" dirty="0" err="1"/>
              <a:t>kes</a:t>
            </a:r>
            <a:r>
              <a:rPr lang="en-US" sz="1500" dirty="0"/>
              <a:t> </a:t>
            </a:r>
            <a:r>
              <a:rPr lang="en-US" sz="1500" dirty="0" err="1"/>
              <a:t>meie</a:t>
            </a:r>
            <a:r>
              <a:rPr lang="en-US" sz="1500" dirty="0"/>
              <a:t> </a:t>
            </a:r>
            <a:r>
              <a:rPr lang="en-US" sz="1500" dirty="0" err="1"/>
              <a:t>videot</a:t>
            </a:r>
            <a:r>
              <a:rPr lang="en-US" sz="1500" dirty="0"/>
              <a:t> </a:t>
            </a:r>
            <a:r>
              <a:rPr lang="en-US" sz="1500" dirty="0" err="1"/>
              <a:t>levitama</a:t>
            </a:r>
            <a:r>
              <a:rPr lang="en-US" sz="1500" dirty="0"/>
              <a:t> </a:t>
            </a:r>
            <a:r>
              <a:rPr lang="en-US" sz="1500" dirty="0" err="1"/>
              <a:t>hakkab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Mitme</a:t>
            </a:r>
            <a:r>
              <a:rPr lang="en-US" sz="1500" dirty="0"/>
              <a:t> </a:t>
            </a:r>
            <a:r>
              <a:rPr lang="en-US" sz="1500" dirty="0" err="1"/>
              <a:t>inimeseni</a:t>
            </a:r>
            <a:r>
              <a:rPr lang="en-US" sz="1500" dirty="0"/>
              <a:t> </a:t>
            </a:r>
            <a:r>
              <a:rPr lang="en-US" sz="1500" dirty="0" err="1"/>
              <a:t>jõudsite</a:t>
            </a:r>
            <a:r>
              <a:rPr lang="en-US" sz="1500" dirty="0"/>
              <a:t> 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mitmeid</a:t>
            </a:r>
            <a:r>
              <a:rPr lang="en-US" sz="1500" dirty="0"/>
              <a:t> </a:t>
            </a:r>
            <a:r>
              <a:rPr lang="en-US" sz="1500" dirty="0" err="1"/>
              <a:t>elusid</a:t>
            </a:r>
            <a:r>
              <a:rPr lang="en-US" sz="1500" dirty="0"/>
              <a:t> </a:t>
            </a:r>
            <a:r>
              <a:rPr lang="en-US" sz="1500" dirty="0" err="1"/>
              <a:t>mõjutasite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Intervjueerisime</a:t>
            </a:r>
            <a:r>
              <a:rPr lang="en-US" sz="1500" dirty="0"/>
              <a:t> 7 </a:t>
            </a:r>
            <a:r>
              <a:rPr lang="en-US" sz="1500" dirty="0" err="1"/>
              <a:t>üliõpilast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</a:t>
            </a:r>
            <a:r>
              <a:rPr lang="en-US" sz="1500" dirty="0" err="1"/>
              <a:t>saime</a:t>
            </a:r>
            <a:r>
              <a:rPr lang="en-US" sz="1500" dirty="0"/>
              <a:t> </a:t>
            </a:r>
            <a:r>
              <a:rPr lang="en-US" sz="1500" dirty="0" err="1"/>
              <a:t>neilt</a:t>
            </a:r>
            <a:r>
              <a:rPr lang="en-US" sz="1500" dirty="0"/>
              <a:t> </a:t>
            </a:r>
            <a:r>
              <a:rPr lang="en-US" sz="1500" dirty="0" err="1"/>
              <a:t>hiljem</a:t>
            </a:r>
            <a:r>
              <a:rPr lang="en-US" sz="1500" dirty="0"/>
              <a:t> ka </a:t>
            </a:r>
            <a:r>
              <a:rPr lang="en-US" sz="1500" dirty="0" err="1"/>
              <a:t>tagasiside</a:t>
            </a:r>
            <a:r>
              <a:rPr lang="en-US" sz="1500" dirty="0"/>
              <a:t> </a:t>
            </a:r>
            <a:r>
              <a:rPr lang="en-US" sz="1500" dirty="0" err="1"/>
              <a:t>tehtud</a:t>
            </a:r>
            <a:r>
              <a:rPr lang="en-US" sz="1500" dirty="0"/>
              <a:t> </a:t>
            </a:r>
            <a:r>
              <a:rPr lang="en-US" sz="1500" dirty="0" err="1"/>
              <a:t>videole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Edaspidi</a:t>
            </a:r>
            <a:r>
              <a:rPr lang="en-US" sz="1500" dirty="0"/>
              <a:t> </a:t>
            </a:r>
            <a:r>
              <a:rPr lang="en-US" sz="1500" dirty="0" err="1"/>
              <a:t>jõuame</a:t>
            </a:r>
            <a:r>
              <a:rPr lang="en-US" sz="1500" dirty="0"/>
              <a:t> </a:t>
            </a:r>
            <a:r>
              <a:rPr lang="en-US" sz="1500" dirty="0" err="1"/>
              <a:t>suure</a:t>
            </a:r>
            <a:r>
              <a:rPr lang="en-US" sz="1500" dirty="0"/>
              <a:t> </a:t>
            </a:r>
            <a:r>
              <a:rPr lang="en-US" sz="1500" dirty="0" err="1"/>
              <a:t>hulga</a:t>
            </a:r>
            <a:r>
              <a:rPr lang="en-US" sz="1500" dirty="0"/>
              <a:t> </a:t>
            </a:r>
            <a:r>
              <a:rPr lang="en-US" sz="1500" dirty="0" err="1"/>
              <a:t>noorteni</a:t>
            </a:r>
            <a:r>
              <a:rPr lang="en-US" sz="1500" dirty="0"/>
              <a:t>, </a:t>
            </a:r>
            <a:r>
              <a:rPr lang="en-US" sz="1500" dirty="0" err="1"/>
              <a:t>kes</a:t>
            </a:r>
            <a:r>
              <a:rPr lang="en-US" sz="1500" dirty="0"/>
              <a:t> on </a:t>
            </a:r>
            <a:r>
              <a:rPr lang="en-US" sz="1500" dirty="0" err="1"/>
              <a:t>meie</a:t>
            </a:r>
            <a:r>
              <a:rPr lang="en-US" sz="1500" dirty="0"/>
              <a:t> </a:t>
            </a:r>
            <a:r>
              <a:rPr lang="en-US" sz="1500" dirty="0" err="1"/>
              <a:t>videot</a:t>
            </a:r>
            <a:r>
              <a:rPr lang="en-US" sz="1500" dirty="0"/>
              <a:t> </a:t>
            </a:r>
            <a:r>
              <a:rPr lang="en-US" sz="1500" dirty="0" err="1"/>
              <a:t>näinud</a:t>
            </a:r>
            <a:r>
              <a:rPr lang="en-US" sz="1500" dirty="0"/>
              <a:t> ja </a:t>
            </a:r>
            <a:r>
              <a:rPr lang="en-US" sz="1500" dirty="0" err="1"/>
              <a:t>kes</a:t>
            </a:r>
            <a:r>
              <a:rPr lang="en-US" sz="1500" dirty="0"/>
              <a:t> </a:t>
            </a:r>
            <a:r>
              <a:rPr lang="en-US" sz="1500" dirty="0" err="1"/>
              <a:t>kasutavad</a:t>
            </a:r>
            <a:r>
              <a:rPr lang="en-US" sz="1500" dirty="0"/>
              <a:t> </a:t>
            </a:r>
            <a:r>
              <a:rPr lang="en-US" sz="1500" dirty="0" err="1"/>
              <a:t>keeleinfo</a:t>
            </a:r>
            <a:r>
              <a:rPr lang="en-US" sz="1500" dirty="0"/>
              <a:t> </a:t>
            </a:r>
            <a:r>
              <a:rPr lang="en-US" sz="1500" dirty="0" err="1"/>
              <a:t>otsinguks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cb7c64a90_0_3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Projekti tulemused (õpetajate rühm)</a:t>
            </a:r>
            <a:endParaRPr/>
          </a:p>
        </p:txBody>
      </p:sp>
      <p:sp>
        <p:nvSpPr>
          <p:cNvPr id="182" name="Google Shape;182;g2acb7c64a90_0_34"/>
          <p:cNvSpPr txBox="1">
            <a:spLocks noGrp="1"/>
          </p:cNvSpPr>
          <p:nvPr>
            <p:ph type="body" idx="1"/>
          </p:nvPr>
        </p:nvSpPr>
        <p:spPr>
          <a:xfrm>
            <a:off x="628650" y="131154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Milliste</a:t>
            </a:r>
            <a:r>
              <a:rPr lang="en-US" sz="1500" dirty="0"/>
              <a:t> </a:t>
            </a:r>
            <a:r>
              <a:rPr lang="en-US" sz="1500" dirty="0" err="1"/>
              <a:t>konkreetsete</a:t>
            </a:r>
            <a:r>
              <a:rPr lang="en-US" sz="1500" dirty="0"/>
              <a:t> </a:t>
            </a:r>
            <a:r>
              <a:rPr lang="en-US" sz="1500" dirty="0" err="1"/>
              <a:t>tulemusteni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käigus</a:t>
            </a:r>
            <a:r>
              <a:rPr lang="en-US" sz="1500" dirty="0"/>
              <a:t> </a:t>
            </a:r>
            <a:r>
              <a:rPr lang="en-US" sz="1500" dirty="0" err="1"/>
              <a:t>jõudsite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Valmis</a:t>
            </a:r>
            <a:r>
              <a:rPr lang="en-US" sz="1500" dirty="0"/>
              <a:t> </a:t>
            </a:r>
            <a:r>
              <a:rPr lang="en-US" sz="1500" dirty="0" err="1"/>
              <a:t>eesmärgiks</a:t>
            </a:r>
            <a:r>
              <a:rPr lang="en-US" sz="1500" dirty="0"/>
              <a:t> </a:t>
            </a:r>
            <a:r>
              <a:rPr lang="en-US" sz="1500" dirty="0" err="1"/>
              <a:t>püstitatud</a:t>
            </a:r>
            <a:r>
              <a:rPr lang="en-US" sz="1500" dirty="0"/>
              <a:t> </a:t>
            </a:r>
            <a:r>
              <a:rPr lang="en-US" sz="1500" dirty="0" err="1"/>
              <a:t>kasutajasõbralik</a:t>
            </a:r>
            <a:r>
              <a:rPr lang="en-US" sz="1500" dirty="0"/>
              <a:t> </a:t>
            </a:r>
            <a:r>
              <a:rPr lang="en-US" sz="1500" dirty="0" err="1"/>
              <a:t>eesti</a:t>
            </a:r>
            <a:r>
              <a:rPr lang="en-US" sz="1500" dirty="0"/>
              <a:t> </a:t>
            </a:r>
            <a:r>
              <a:rPr lang="en-US" sz="1500" dirty="0" err="1"/>
              <a:t>keele</a:t>
            </a:r>
            <a:r>
              <a:rPr lang="en-US" sz="1500" dirty="0"/>
              <a:t> </a:t>
            </a:r>
            <a:r>
              <a:rPr lang="en-US" sz="1500" dirty="0" err="1"/>
              <a:t>metoodiline</a:t>
            </a:r>
            <a:r>
              <a:rPr lang="en-US" sz="1500" dirty="0"/>
              <a:t> </a:t>
            </a:r>
            <a:r>
              <a:rPr lang="en-US" sz="1500" dirty="0" err="1"/>
              <a:t>juhend</a:t>
            </a:r>
            <a:r>
              <a:rPr lang="en-US" sz="1500" dirty="0"/>
              <a:t> </a:t>
            </a:r>
            <a:r>
              <a:rPr lang="en-US" sz="1500" dirty="0" err="1"/>
              <a:t>õpetajatele</a:t>
            </a:r>
            <a:r>
              <a:rPr lang="en-US" sz="1500" dirty="0"/>
              <a:t> </a:t>
            </a:r>
            <a:r>
              <a:rPr lang="en-US" sz="1500" dirty="0" err="1"/>
              <a:t>õpilaste</a:t>
            </a:r>
            <a:r>
              <a:rPr lang="en-US" sz="1500" dirty="0"/>
              <a:t> </a:t>
            </a:r>
            <a:r>
              <a:rPr lang="en-US" sz="1500" dirty="0" err="1"/>
              <a:t>keeleteadlikkuse</a:t>
            </a:r>
            <a:r>
              <a:rPr lang="en-US" sz="1500" dirty="0"/>
              <a:t> </a:t>
            </a:r>
            <a:r>
              <a:rPr lang="en-US" sz="1500" dirty="0" err="1"/>
              <a:t>tõstmiseks</a:t>
            </a:r>
            <a:r>
              <a:rPr lang="en-US" sz="1500" dirty="0"/>
              <a:t>, </a:t>
            </a:r>
            <a:r>
              <a:rPr lang="en-US" sz="1500" dirty="0" err="1"/>
              <a:t>arendamiseks</a:t>
            </a:r>
            <a:r>
              <a:rPr lang="en-US" sz="1500" dirty="0"/>
              <a:t>: 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https://docs.google.com/document/d/106ScthvRNJPL8XwZXzhLz4pChARsBa1sBj5PBKbDtLY/edit</a:t>
            </a:r>
            <a:r>
              <a:rPr lang="en-US" sz="1500" dirty="0"/>
              <a:t> 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Võimalus</a:t>
            </a:r>
            <a:r>
              <a:rPr lang="en-US" sz="1500" dirty="0"/>
              <a:t> </a:t>
            </a:r>
            <a:r>
              <a:rPr lang="en-US" sz="1500" dirty="0" err="1"/>
              <a:t>teha</a:t>
            </a:r>
            <a:r>
              <a:rPr lang="en-US" sz="1500" dirty="0"/>
              <a:t> </a:t>
            </a:r>
            <a:r>
              <a:rPr lang="en-US" sz="1500" dirty="0" err="1"/>
              <a:t>koostööd</a:t>
            </a:r>
            <a:r>
              <a:rPr lang="en-US" sz="1500" dirty="0"/>
              <a:t> EKI-ga, </a:t>
            </a:r>
            <a:r>
              <a:rPr lang="en-US" sz="1500" dirty="0" err="1"/>
              <a:t>st</a:t>
            </a:r>
            <a:r>
              <a:rPr lang="en-US" sz="1500" dirty="0"/>
              <a:t> </a:t>
            </a:r>
            <a:r>
              <a:rPr lang="en-US" sz="1500" dirty="0" err="1"/>
              <a:t>saada</a:t>
            </a:r>
            <a:r>
              <a:rPr lang="en-US" sz="1500" dirty="0"/>
              <a:t> </a:t>
            </a:r>
            <a:r>
              <a:rPr lang="en-US" sz="1500" dirty="0" err="1"/>
              <a:t>neilt</a:t>
            </a:r>
            <a:r>
              <a:rPr lang="en-US" sz="1500" dirty="0"/>
              <a:t> </a:t>
            </a:r>
            <a:r>
              <a:rPr lang="en-US" sz="1500" dirty="0" err="1"/>
              <a:t>tagasisidet</a:t>
            </a:r>
            <a:r>
              <a:rPr lang="en-US" sz="1500" dirty="0"/>
              <a:t> ja </a:t>
            </a:r>
            <a:r>
              <a:rPr lang="en-US" sz="1500" dirty="0" err="1"/>
              <a:t>sisendit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Mitme</a:t>
            </a:r>
            <a:r>
              <a:rPr lang="en-US" sz="1500" dirty="0"/>
              <a:t> </a:t>
            </a:r>
            <a:r>
              <a:rPr lang="en-US" sz="1500" dirty="0" err="1"/>
              <a:t>inimeseni</a:t>
            </a:r>
            <a:r>
              <a:rPr lang="en-US" sz="1500" dirty="0"/>
              <a:t> </a:t>
            </a:r>
            <a:r>
              <a:rPr lang="en-US" sz="1500" dirty="0" err="1"/>
              <a:t>jõudsite</a:t>
            </a:r>
            <a:r>
              <a:rPr lang="en-US" sz="1500" dirty="0"/>
              <a:t> 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mitmeid</a:t>
            </a:r>
            <a:r>
              <a:rPr lang="en-US" sz="1500" dirty="0"/>
              <a:t> </a:t>
            </a:r>
            <a:r>
              <a:rPr lang="en-US" sz="1500" dirty="0" err="1"/>
              <a:t>elusid</a:t>
            </a:r>
            <a:r>
              <a:rPr lang="en-US" sz="1500" dirty="0"/>
              <a:t> </a:t>
            </a:r>
            <a:r>
              <a:rPr lang="en-US" sz="1500" dirty="0" err="1"/>
              <a:t>mõjutasite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Praeguse</a:t>
            </a:r>
            <a:r>
              <a:rPr lang="en-US" sz="1500" dirty="0"/>
              <a:t> </a:t>
            </a:r>
            <a:r>
              <a:rPr lang="en-US" sz="1500" dirty="0" err="1"/>
              <a:t>seisuga</a:t>
            </a:r>
            <a:r>
              <a:rPr lang="en-US" sz="1500" dirty="0"/>
              <a:t> </a:t>
            </a:r>
            <a:r>
              <a:rPr lang="en-US" sz="1500" dirty="0" err="1"/>
              <a:t>oleme</a:t>
            </a:r>
            <a:r>
              <a:rPr lang="en-US" sz="1500" dirty="0"/>
              <a:t> </a:t>
            </a:r>
            <a:r>
              <a:rPr lang="en-US" sz="1500" dirty="0" err="1"/>
              <a:t>jõudnud</a:t>
            </a:r>
            <a:r>
              <a:rPr lang="en-US" sz="1500" dirty="0"/>
              <a:t> 7 </a:t>
            </a:r>
            <a:r>
              <a:rPr lang="en-US" sz="1500" dirty="0" err="1"/>
              <a:t>õpetajani</a:t>
            </a:r>
            <a:r>
              <a:rPr lang="en-US" sz="1500" dirty="0"/>
              <a:t>, </a:t>
            </a:r>
            <a:r>
              <a:rPr lang="en-US" sz="1500" dirty="0" err="1"/>
              <a:t>sh</a:t>
            </a:r>
            <a:r>
              <a:rPr lang="en-US" sz="1500" dirty="0"/>
              <a:t> </a:t>
            </a:r>
            <a:r>
              <a:rPr lang="en-US" sz="1500" dirty="0" err="1"/>
              <a:t>nende</a:t>
            </a:r>
            <a:r>
              <a:rPr lang="en-US" sz="1500" dirty="0"/>
              <a:t> </a:t>
            </a:r>
            <a:r>
              <a:rPr lang="en-US" sz="1500" dirty="0" err="1"/>
              <a:t>õpilasteni</a:t>
            </a:r>
            <a:r>
              <a:rPr lang="en-US" sz="1500" dirty="0"/>
              <a:t> </a:t>
            </a:r>
            <a:r>
              <a:rPr lang="en-US" sz="1500" dirty="0" err="1"/>
              <a:t>kaudselt</a:t>
            </a:r>
            <a:r>
              <a:rPr lang="en-US" sz="1500" dirty="0"/>
              <a:t>, </a:t>
            </a:r>
            <a:r>
              <a:rPr lang="en-US" sz="1500" dirty="0" err="1"/>
              <a:t>hiljem</a:t>
            </a:r>
            <a:r>
              <a:rPr lang="en-US" sz="1500" dirty="0"/>
              <a:t> </a:t>
            </a:r>
            <a:r>
              <a:rPr lang="en-US" sz="1500" dirty="0" err="1"/>
              <a:t>soov</a:t>
            </a:r>
            <a:r>
              <a:rPr lang="en-US" sz="1500" dirty="0"/>
              <a:t> </a:t>
            </a:r>
            <a:r>
              <a:rPr lang="en-US" sz="1500" dirty="0" err="1"/>
              <a:t>mõjutada</a:t>
            </a:r>
            <a:r>
              <a:rPr lang="en-US" sz="1500" dirty="0"/>
              <a:t> </a:t>
            </a:r>
            <a:r>
              <a:rPr lang="en-US" sz="1500" dirty="0" err="1"/>
              <a:t>suuremat</a:t>
            </a:r>
            <a:r>
              <a:rPr lang="en-US" sz="1500" dirty="0"/>
              <a:t> </a:t>
            </a:r>
            <a:r>
              <a:rPr lang="en-US" sz="1500" dirty="0" err="1"/>
              <a:t>osa</a:t>
            </a:r>
            <a:r>
              <a:rPr lang="en-US" sz="1500" dirty="0"/>
              <a:t> </a:t>
            </a:r>
            <a:r>
              <a:rPr lang="en-US" sz="1500" dirty="0" err="1"/>
              <a:t>keelekasutajatest</a:t>
            </a:r>
            <a:r>
              <a:rPr lang="en-US" sz="1500" dirty="0"/>
              <a:t>, </a:t>
            </a:r>
            <a:r>
              <a:rPr lang="en-US" sz="1500" dirty="0" err="1"/>
              <a:t>kes</a:t>
            </a:r>
            <a:r>
              <a:rPr lang="en-US" sz="1500" dirty="0"/>
              <a:t> </a:t>
            </a:r>
            <a:r>
              <a:rPr lang="en-US" sz="1500" dirty="0" err="1"/>
              <a:t>kasutavad</a:t>
            </a:r>
            <a:r>
              <a:rPr lang="en-US" sz="1500" dirty="0"/>
              <a:t> </a:t>
            </a:r>
            <a:r>
              <a:rPr lang="en-US" sz="1500" dirty="0" err="1"/>
              <a:t>keeleinfo</a:t>
            </a:r>
            <a:r>
              <a:rPr lang="en-US" sz="1500" dirty="0"/>
              <a:t> </a:t>
            </a:r>
            <a:r>
              <a:rPr lang="en-US" sz="1500" dirty="0" err="1"/>
              <a:t>otsinguks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t-EE" sz="1500" dirty="0"/>
              <a:t>.</a:t>
            </a:r>
            <a:r>
              <a:rPr lang="en-US" sz="1500"/>
              <a:t> 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e8073a90b_0_52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Järeldused (üliõpilaste rühm) </a:t>
            </a:r>
            <a:endParaRPr/>
          </a:p>
        </p:txBody>
      </p:sp>
      <p:sp>
        <p:nvSpPr>
          <p:cNvPr id="189" name="Google Shape;189;g28e8073a90b_0_52"/>
          <p:cNvSpPr txBox="1">
            <a:spLocks noGrp="1"/>
          </p:cNvSpPr>
          <p:nvPr>
            <p:ph type="body" idx="1"/>
          </p:nvPr>
        </p:nvSpPr>
        <p:spPr>
          <a:xfrm>
            <a:off x="628650" y="139639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tulemustest</a:t>
            </a:r>
            <a:r>
              <a:rPr lang="en-US" sz="1500" dirty="0"/>
              <a:t> </a:t>
            </a:r>
            <a:r>
              <a:rPr lang="en-US" sz="1500" dirty="0" err="1"/>
              <a:t>järeldate</a:t>
            </a:r>
            <a:r>
              <a:rPr lang="en-US" sz="1500" dirty="0"/>
              <a:t>? 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Üliõpilased</a:t>
            </a:r>
            <a:r>
              <a:rPr lang="en-US" sz="1500" dirty="0"/>
              <a:t> </a:t>
            </a:r>
            <a:r>
              <a:rPr lang="en-US" sz="1500" dirty="0" err="1"/>
              <a:t>kasutavad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vastavalt</a:t>
            </a:r>
            <a:r>
              <a:rPr lang="en-US" sz="1500" dirty="0"/>
              <a:t> </a:t>
            </a:r>
            <a:r>
              <a:rPr lang="en-US" sz="1500" dirty="0" err="1"/>
              <a:t>eriala</a:t>
            </a:r>
            <a:r>
              <a:rPr lang="en-US" sz="1500" dirty="0"/>
              <a:t> </a:t>
            </a:r>
            <a:r>
              <a:rPr lang="en-US" sz="1500" dirty="0" err="1"/>
              <a:t>vajadustele</a:t>
            </a:r>
            <a:r>
              <a:rPr lang="en-US" sz="1500" dirty="0"/>
              <a:t>: </a:t>
            </a:r>
            <a:r>
              <a:rPr lang="en-US" sz="1500" dirty="0" err="1"/>
              <a:t>keele</a:t>
            </a:r>
            <a:r>
              <a:rPr lang="en-US" sz="1500" dirty="0"/>
              <a:t> ja </a:t>
            </a:r>
            <a:r>
              <a:rPr lang="en-US" sz="1500" dirty="0" err="1"/>
              <a:t>kirjanduse</a:t>
            </a:r>
            <a:r>
              <a:rPr lang="en-US" sz="1500" dirty="0"/>
              <a:t> </a:t>
            </a:r>
            <a:r>
              <a:rPr lang="en-US" sz="1500" dirty="0" err="1"/>
              <a:t>tudengid</a:t>
            </a:r>
            <a:r>
              <a:rPr lang="en-US" sz="1500" dirty="0"/>
              <a:t> </a:t>
            </a:r>
            <a:r>
              <a:rPr lang="en-US" sz="1500" dirty="0" err="1"/>
              <a:t>rohkem</a:t>
            </a:r>
            <a:r>
              <a:rPr lang="en-US" sz="1500" dirty="0"/>
              <a:t>, </a:t>
            </a:r>
            <a:r>
              <a:rPr lang="en-US" sz="1500" dirty="0" err="1"/>
              <a:t>teiste</a:t>
            </a:r>
            <a:r>
              <a:rPr lang="en-US" sz="1500" dirty="0"/>
              <a:t> </a:t>
            </a:r>
            <a:r>
              <a:rPr lang="en-US" sz="1500" dirty="0" err="1"/>
              <a:t>erialade</a:t>
            </a:r>
            <a:r>
              <a:rPr lang="en-US" sz="1500" dirty="0"/>
              <a:t> </a:t>
            </a:r>
            <a:r>
              <a:rPr lang="en-US" sz="1500" dirty="0" err="1"/>
              <a:t>tudengid</a:t>
            </a:r>
            <a:r>
              <a:rPr lang="en-US" sz="1500" dirty="0"/>
              <a:t> </a:t>
            </a:r>
            <a:r>
              <a:rPr lang="en-US" sz="1500" dirty="0" err="1"/>
              <a:t>palju</a:t>
            </a:r>
            <a:r>
              <a:rPr lang="en-US" sz="1500" dirty="0"/>
              <a:t> </a:t>
            </a:r>
            <a:r>
              <a:rPr lang="en-US" sz="1500" dirty="0" err="1"/>
              <a:t>vähem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Tudengite</a:t>
            </a:r>
            <a:r>
              <a:rPr lang="en-US" sz="1500" dirty="0"/>
              <a:t> </a:t>
            </a:r>
            <a:r>
              <a:rPr lang="en-US" sz="1500" dirty="0" err="1"/>
              <a:t>keeleteadlikkus</a:t>
            </a:r>
            <a:r>
              <a:rPr lang="en-US" sz="1500" dirty="0"/>
              <a:t> </a:t>
            </a:r>
            <a:r>
              <a:rPr lang="en-US" sz="1500" dirty="0" err="1"/>
              <a:t>varieerub</a:t>
            </a:r>
            <a:r>
              <a:rPr lang="en-US" sz="1500" dirty="0"/>
              <a:t> </a:t>
            </a:r>
            <a:r>
              <a:rPr lang="en-US" sz="1500" dirty="0" err="1"/>
              <a:t>märkimisväärselt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Mõni</a:t>
            </a:r>
            <a:r>
              <a:rPr lang="en-US" sz="1500" dirty="0"/>
              <a:t> </a:t>
            </a:r>
            <a:r>
              <a:rPr lang="en-US" sz="1500" dirty="0" err="1"/>
              <a:t>üliõpilane</a:t>
            </a:r>
            <a:r>
              <a:rPr lang="en-US" sz="1500" dirty="0"/>
              <a:t> </a:t>
            </a:r>
            <a:r>
              <a:rPr lang="en-US" sz="1500" dirty="0" err="1"/>
              <a:t>tundis</a:t>
            </a:r>
            <a:r>
              <a:rPr lang="en-US" sz="1500" dirty="0"/>
              <a:t> </a:t>
            </a:r>
            <a:r>
              <a:rPr lang="en-US" sz="1500" dirty="0" err="1"/>
              <a:t>ennast</a:t>
            </a:r>
            <a:r>
              <a:rPr lang="en-US" sz="1500" dirty="0"/>
              <a:t> </a:t>
            </a:r>
            <a:r>
              <a:rPr lang="en-US" sz="1500" dirty="0" err="1"/>
              <a:t>Sõnaveebis</a:t>
            </a:r>
            <a:r>
              <a:rPr lang="en-US" sz="1500" dirty="0"/>
              <a:t> </a:t>
            </a:r>
            <a:r>
              <a:rPr lang="en-US" sz="1500" dirty="0" err="1"/>
              <a:t>navigeerides</a:t>
            </a:r>
            <a:r>
              <a:rPr lang="en-US" sz="1500" dirty="0"/>
              <a:t> </a:t>
            </a:r>
            <a:r>
              <a:rPr lang="en-US" sz="1500" dirty="0" err="1"/>
              <a:t>üsna</a:t>
            </a:r>
            <a:r>
              <a:rPr lang="en-US" sz="1500" dirty="0"/>
              <a:t> </a:t>
            </a:r>
            <a:r>
              <a:rPr lang="en-US" sz="1500" dirty="0" err="1"/>
              <a:t>ebamugavalt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Selgus</a:t>
            </a:r>
            <a:r>
              <a:rPr lang="en-US" sz="1500" dirty="0"/>
              <a:t>, et </a:t>
            </a:r>
            <a:r>
              <a:rPr lang="en-US" sz="1500" dirty="0" err="1"/>
              <a:t>paljude</a:t>
            </a:r>
            <a:r>
              <a:rPr lang="en-US" sz="1500" dirty="0"/>
              <a:t> </a:t>
            </a:r>
            <a:r>
              <a:rPr lang="en-US" sz="1500" dirty="0" err="1"/>
              <a:t>jaoks</a:t>
            </a:r>
            <a:r>
              <a:rPr lang="en-US" sz="1500" dirty="0"/>
              <a:t> </a:t>
            </a:r>
            <a:r>
              <a:rPr lang="en-US" sz="1500" dirty="0" err="1"/>
              <a:t>võib</a:t>
            </a:r>
            <a:r>
              <a:rPr lang="en-US" sz="1500" dirty="0"/>
              <a:t> </a:t>
            </a:r>
            <a:r>
              <a:rPr lang="en-US" sz="1500" dirty="0" err="1"/>
              <a:t>Sõnaveeb</a:t>
            </a:r>
            <a:r>
              <a:rPr lang="en-US" sz="1500" dirty="0"/>
              <a:t> </a:t>
            </a:r>
            <a:r>
              <a:rPr lang="en-US" sz="1500" dirty="0" err="1"/>
              <a:t>mitmeski</a:t>
            </a:r>
            <a:r>
              <a:rPr lang="en-US" sz="1500" dirty="0"/>
              <a:t> </a:t>
            </a:r>
            <a:r>
              <a:rPr lang="en-US" sz="1500" dirty="0" err="1"/>
              <a:t>mõttes</a:t>
            </a:r>
            <a:r>
              <a:rPr lang="en-US" sz="1500" dirty="0"/>
              <a:t> </a:t>
            </a:r>
            <a:r>
              <a:rPr lang="en-US" sz="1500" dirty="0" err="1"/>
              <a:t>osutuda</a:t>
            </a:r>
            <a:r>
              <a:rPr lang="en-US" sz="1500" dirty="0"/>
              <a:t> </a:t>
            </a:r>
            <a:r>
              <a:rPr lang="en-US" sz="1500" dirty="0" err="1"/>
              <a:t>kasulikuks</a:t>
            </a:r>
            <a:r>
              <a:rPr lang="en-US" sz="1500" dirty="0"/>
              <a:t> </a:t>
            </a:r>
            <a:r>
              <a:rPr lang="en-US" sz="1500" dirty="0" err="1"/>
              <a:t>portaaliks</a:t>
            </a:r>
            <a:r>
              <a:rPr lang="en-US" sz="1500" dirty="0"/>
              <a:t>, aga </a:t>
            </a:r>
            <a:r>
              <a:rPr lang="en-US" sz="1500" dirty="0" err="1"/>
              <a:t>seda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</a:t>
            </a:r>
            <a:r>
              <a:rPr lang="en-US" sz="1500" dirty="0" err="1"/>
              <a:t>osata</a:t>
            </a:r>
            <a:r>
              <a:rPr lang="en-US" sz="1500" dirty="0"/>
              <a:t> </a:t>
            </a:r>
            <a:r>
              <a:rPr lang="en-US" sz="1500" dirty="0" err="1"/>
              <a:t>õieti</a:t>
            </a:r>
            <a:r>
              <a:rPr lang="en-US" sz="1500" dirty="0"/>
              <a:t> </a:t>
            </a:r>
            <a:r>
              <a:rPr lang="en-US" sz="1500" dirty="0" err="1"/>
              <a:t>kasutada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Video </a:t>
            </a:r>
            <a:r>
              <a:rPr lang="en-US" sz="1500" dirty="0" err="1"/>
              <a:t>abil</a:t>
            </a:r>
            <a:r>
              <a:rPr lang="en-US" sz="1500" dirty="0"/>
              <a:t> on </a:t>
            </a:r>
            <a:r>
              <a:rPr lang="en-US" sz="1500" dirty="0" err="1"/>
              <a:t>võimalik</a:t>
            </a:r>
            <a:r>
              <a:rPr lang="en-US" sz="1500" dirty="0"/>
              <a:t> </a:t>
            </a:r>
            <a:r>
              <a:rPr lang="en-US" sz="1500" dirty="0" err="1"/>
              <a:t>muuta</a:t>
            </a:r>
            <a:r>
              <a:rPr lang="en-US" sz="1500" dirty="0"/>
              <a:t> </a:t>
            </a:r>
            <a:r>
              <a:rPr lang="en-US" sz="1500" dirty="0" err="1"/>
              <a:t>Sõnaveeb</a:t>
            </a:r>
            <a:r>
              <a:rPr lang="en-US" sz="1500" dirty="0"/>
              <a:t> </a:t>
            </a:r>
            <a:r>
              <a:rPr lang="en-US" sz="1500" dirty="0" err="1"/>
              <a:t>üliõpilaste</a:t>
            </a:r>
            <a:r>
              <a:rPr lang="en-US" sz="1500" dirty="0"/>
              <a:t> seas </a:t>
            </a:r>
            <a:r>
              <a:rPr lang="en-US" sz="1500" dirty="0" err="1"/>
              <a:t>populaarsemaks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cb7c64a90_0_52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Järeldused (õpetajate rühm)</a:t>
            </a:r>
            <a:endParaRPr/>
          </a:p>
        </p:txBody>
      </p:sp>
      <p:sp>
        <p:nvSpPr>
          <p:cNvPr id="196" name="Google Shape;196;g2acb7c64a90_0_52"/>
          <p:cNvSpPr txBox="1">
            <a:spLocks noGrp="1"/>
          </p:cNvSpPr>
          <p:nvPr>
            <p:ph type="body" idx="1"/>
          </p:nvPr>
        </p:nvSpPr>
        <p:spPr>
          <a:xfrm>
            <a:off x="628650" y="153224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tulemustest</a:t>
            </a:r>
            <a:r>
              <a:rPr lang="en-US" sz="1500" dirty="0"/>
              <a:t> </a:t>
            </a:r>
            <a:r>
              <a:rPr lang="en-US" sz="1500" dirty="0" err="1"/>
              <a:t>järeldate</a:t>
            </a:r>
            <a:r>
              <a:rPr lang="en-US" sz="1500" dirty="0"/>
              <a:t>? 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Õpetajad</a:t>
            </a:r>
            <a:r>
              <a:rPr lang="en-US" sz="1500" dirty="0"/>
              <a:t> on </a:t>
            </a:r>
            <a:r>
              <a:rPr lang="en-US" sz="1500" dirty="0" err="1"/>
              <a:t>enamasti</a:t>
            </a:r>
            <a:r>
              <a:rPr lang="en-US" sz="1500" dirty="0"/>
              <a:t> </a:t>
            </a:r>
            <a:r>
              <a:rPr lang="en-US" sz="1500" dirty="0" err="1"/>
              <a:t>keeleteadlikud</a:t>
            </a:r>
            <a:r>
              <a:rPr lang="en-US" sz="1500" dirty="0"/>
              <a:t> ja </a:t>
            </a:r>
            <a:r>
              <a:rPr lang="en-US" sz="1500" dirty="0" err="1"/>
              <a:t>hoiavad</a:t>
            </a:r>
            <a:r>
              <a:rPr lang="en-US" sz="1500" dirty="0"/>
              <a:t> end </a:t>
            </a:r>
            <a:r>
              <a:rPr lang="en-US" sz="1500" dirty="0" err="1"/>
              <a:t>muutustega</a:t>
            </a:r>
            <a:r>
              <a:rPr lang="en-US" sz="1500" dirty="0"/>
              <a:t> </a:t>
            </a:r>
            <a:r>
              <a:rPr lang="en-US" sz="1500" dirty="0" err="1"/>
              <a:t>kursis</a:t>
            </a:r>
            <a:r>
              <a:rPr lang="en-US" sz="1500" dirty="0"/>
              <a:t>. 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Kõik</a:t>
            </a:r>
            <a:r>
              <a:rPr lang="en-US" sz="1500" dirty="0"/>
              <a:t> </a:t>
            </a:r>
            <a:r>
              <a:rPr lang="en-US" sz="1500" dirty="0" err="1"/>
              <a:t>õpetajad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</a:t>
            </a:r>
            <a:r>
              <a:rPr lang="en-US" sz="1500" dirty="0" err="1"/>
              <a:t>kasuta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, </a:t>
            </a:r>
            <a:r>
              <a:rPr lang="en-US" sz="1500" dirty="0" err="1"/>
              <a:t>juhend</a:t>
            </a:r>
            <a:r>
              <a:rPr lang="en-US" sz="1500" dirty="0"/>
              <a:t> </a:t>
            </a:r>
            <a:r>
              <a:rPr lang="en-US" sz="1500" dirty="0" err="1"/>
              <a:t>aitab</a:t>
            </a:r>
            <a:r>
              <a:rPr lang="en-US" sz="1500" dirty="0"/>
              <a:t>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kasutamist</a:t>
            </a:r>
            <a:r>
              <a:rPr lang="en-US" sz="1500" dirty="0"/>
              <a:t> </a:t>
            </a:r>
            <a:r>
              <a:rPr lang="en-US" sz="1500" dirty="0" err="1"/>
              <a:t>juurutada</a:t>
            </a:r>
            <a:r>
              <a:rPr lang="en-US" sz="1500" dirty="0"/>
              <a:t>. 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Huvi</a:t>
            </a:r>
            <a:r>
              <a:rPr lang="en-US" sz="1500" dirty="0"/>
              <a:t> on </a:t>
            </a:r>
            <a:r>
              <a:rPr lang="en-US" sz="1500" dirty="0" err="1"/>
              <a:t>arendada</a:t>
            </a:r>
            <a:r>
              <a:rPr lang="en-US" sz="1500" dirty="0"/>
              <a:t> </a:t>
            </a:r>
            <a:r>
              <a:rPr lang="en-US" sz="1500" dirty="0" err="1"/>
              <a:t>keeleteadlikkust</a:t>
            </a:r>
            <a:r>
              <a:rPr lang="en-US" sz="1500" dirty="0"/>
              <a:t>, </a:t>
            </a:r>
            <a:r>
              <a:rPr lang="en-US" sz="1500" dirty="0" err="1"/>
              <a:t>kasutada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, </a:t>
            </a:r>
            <a:r>
              <a:rPr lang="en-US" sz="1500" dirty="0" err="1"/>
              <a:t>kuid</a:t>
            </a:r>
            <a:r>
              <a:rPr lang="en-US" sz="1500" dirty="0"/>
              <a:t> </a:t>
            </a:r>
            <a:r>
              <a:rPr lang="en-US" sz="1500" dirty="0" err="1"/>
              <a:t>oskused</a:t>
            </a:r>
            <a:r>
              <a:rPr lang="en-US" sz="1500" dirty="0"/>
              <a:t> </a:t>
            </a:r>
            <a:r>
              <a:rPr lang="en-US" sz="1500" dirty="0" err="1"/>
              <a:t>selleni</a:t>
            </a:r>
            <a:r>
              <a:rPr lang="en-US" sz="1500" dirty="0"/>
              <a:t> </a:t>
            </a:r>
            <a:r>
              <a:rPr lang="en-US" sz="1500" dirty="0" err="1"/>
              <a:t>jõudmiseks</a:t>
            </a:r>
            <a:r>
              <a:rPr lang="en-US" sz="1500" dirty="0"/>
              <a:t> </a:t>
            </a:r>
            <a:r>
              <a:rPr lang="en-US" sz="1500" dirty="0" err="1"/>
              <a:t>vajavad</a:t>
            </a:r>
            <a:r>
              <a:rPr lang="en-US" sz="1500" dirty="0"/>
              <a:t> head </a:t>
            </a:r>
            <a:r>
              <a:rPr lang="en-US" sz="1500" dirty="0" err="1"/>
              <a:t>kasutajasõbralikku</a:t>
            </a:r>
            <a:r>
              <a:rPr lang="en-US" sz="1500" dirty="0"/>
              <a:t> </a:t>
            </a:r>
            <a:r>
              <a:rPr lang="en-US" sz="1500" dirty="0" err="1"/>
              <a:t>juhendmaterjali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Ka EKI </a:t>
            </a:r>
            <a:r>
              <a:rPr lang="en-US" sz="1500" dirty="0" err="1"/>
              <a:t>sai</a:t>
            </a:r>
            <a:r>
              <a:rPr lang="en-US" sz="1500" dirty="0"/>
              <a:t> </a:t>
            </a:r>
            <a:r>
              <a:rPr lang="en-US" sz="1500" dirty="0" err="1"/>
              <a:t>õpetajatelt</a:t>
            </a:r>
            <a:r>
              <a:rPr lang="en-US" sz="1500" dirty="0"/>
              <a:t> head </a:t>
            </a:r>
            <a:r>
              <a:rPr lang="en-US" sz="1500" dirty="0" err="1"/>
              <a:t>tagasisidet</a:t>
            </a:r>
            <a:r>
              <a:rPr lang="en-US" sz="1500" dirty="0"/>
              <a:t> </a:t>
            </a:r>
            <a:r>
              <a:rPr lang="en-US" sz="1500" dirty="0" err="1"/>
              <a:t>edaspidiseks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cb7c64a90_0_4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Kokkuvõtted</a:t>
            </a:r>
            <a:endParaRPr/>
          </a:p>
        </p:txBody>
      </p:sp>
      <p:sp>
        <p:nvSpPr>
          <p:cNvPr id="203" name="Google Shape;203;g2acb7c64a90_0_46"/>
          <p:cNvSpPr txBox="1">
            <a:spLocks noGrp="1"/>
          </p:cNvSpPr>
          <p:nvPr>
            <p:ph type="body" idx="1"/>
          </p:nvPr>
        </p:nvSpPr>
        <p:spPr>
          <a:xfrm>
            <a:off x="628650" y="126624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/>
              <a:t>○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soovite</a:t>
            </a:r>
            <a:r>
              <a:rPr lang="en-US" sz="1500" dirty="0"/>
              <a:t> </a:t>
            </a:r>
            <a:r>
              <a:rPr lang="en-US" sz="1500" dirty="0" err="1"/>
              <a:t>kokkuvõtteks</a:t>
            </a:r>
            <a:r>
              <a:rPr lang="en-US" sz="1500" dirty="0"/>
              <a:t> </a:t>
            </a:r>
            <a:r>
              <a:rPr lang="en-US" sz="1500" dirty="0" err="1"/>
              <a:t>välja</a:t>
            </a:r>
            <a:r>
              <a:rPr lang="en-US" sz="1500" dirty="0"/>
              <a:t> </a:t>
            </a:r>
            <a:r>
              <a:rPr lang="en-US" sz="1500" dirty="0" err="1"/>
              <a:t>tuua</a:t>
            </a:r>
            <a:r>
              <a:rPr lang="en-US" sz="1500" dirty="0"/>
              <a:t>? 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>
                <a:highlight>
                  <a:schemeClr val="lt1"/>
                </a:highlight>
              </a:rPr>
              <a:t>Projekti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käigus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saime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teadmisi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nii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keeleteadlikkuse</a:t>
            </a:r>
            <a:r>
              <a:rPr lang="en-US" sz="1500" dirty="0">
                <a:highlight>
                  <a:schemeClr val="lt1"/>
                </a:highlight>
              </a:rPr>
              <a:t> ja </a:t>
            </a:r>
            <a:r>
              <a:rPr lang="en-US" sz="1500" dirty="0" err="1">
                <a:highlight>
                  <a:schemeClr val="lt1"/>
                </a:highlight>
              </a:rPr>
              <a:t>keelekorralduse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kui</a:t>
            </a:r>
            <a:r>
              <a:rPr lang="en-US" sz="1500" dirty="0">
                <a:highlight>
                  <a:schemeClr val="lt1"/>
                </a:highlight>
              </a:rPr>
              <a:t> ka </a:t>
            </a:r>
            <a:r>
              <a:rPr lang="en-US" sz="1500" dirty="0" err="1">
                <a:highlight>
                  <a:schemeClr val="lt1"/>
                </a:highlight>
              </a:rPr>
              <a:t>Sõnaveebi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enda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kohta</a:t>
            </a:r>
            <a:r>
              <a:rPr lang="en-US" sz="1500" dirty="0">
                <a:highlight>
                  <a:schemeClr val="lt1"/>
                </a:highlight>
              </a:rPr>
              <a:t>. </a:t>
            </a:r>
            <a:endParaRPr sz="1500" dirty="0">
              <a:highlight>
                <a:schemeClr val="lt1"/>
              </a:highlight>
            </a:endParaRPr>
          </a:p>
          <a:p>
            <a:pPr marL="0" lvl="0" indent="0">
              <a:lnSpc>
                <a:spcPct val="100000"/>
              </a:lnSpc>
              <a:buSzPts val="605"/>
              <a:buNone/>
            </a:pPr>
            <a:r>
              <a:rPr lang="en-US" sz="1500" dirty="0" err="1">
                <a:highlight>
                  <a:schemeClr val="lt1"/>
                </a:highlight>
              </a:rPr>
              <a:t>Lõpplahenduse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ehk</a:t>
            </a:r>
            <a:r>
              <a:rPr lang="en-US" sz="1500" dirty="0">
                <a:highlight>
                  <a:schemeClr val="lt1"/>
                </a:highlight>
              </a:rPr>
              <a:t> video ja </a:t>
            </a:r>
            <a:r>
              <a:rPr lang="en-US" sz="1500" dirty="0" err="1">
                <a:highlight>
                  <a:schemeClr val="lt1"/>
                </a:highlight>
              </a:rPr>
              <a:t>metoodilised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juhendmaterjalid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töötasime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välja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koostöös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tudengite</a:t>
            </a:r>
            <a:r>
              <a:rPr lang="et-EE" sz="1500" dirty="0">
                <a:highlight>
                  <a:schemeClr val="lt1"/>
                </a:highlight>
              </a:rPr>
              <a:t> ja </a:t>
            </a:r>
            <a:r>
              <a:rPr lang="en-US" sz="1500" dirty="0" err="1">
                <a:highlight>
                  <a:schemeClr val="lt1"/>
                </a:highlight>
              </a:rPr>
              <a:t>õpetajate</a:t>
            </a:r>
            <a:r>
              <a:rPr lang="et-EE" sz="1500" dirty="0" err="1">
                <a:highlight>
                  <a:schemeClr val="lt1"/>
                </a:highlight>
              </a:rPr>
              <a:t>ga</a:t>
            </a:r>
            <a:r>
              <a:rPr lang="en-US" sz="1500" dirty="0">
                <a:highlight>
                  <a:schemeClr val="lt1"/>
                </a:highlight>
              </a:rPr>
              <a:t>, </a:t>
            </a:r>
            <a:r>
              <a:rPr lang="en-US" sz="1500" dirty="0" err="1">
                <a:highlight>
                  <a:schemeClr val="lt1"/>
                </a:highlight>
              </a:rPr>
              <a:t>kui</a:t>
            </a:r>
            <a:r>
              <a:rPr lang="en-US" sz="1500" dirty="0">
                <a:highlight>
                  <a:schemeClr val="lt1"/>
                </a:highlight>
              </a:rPr>
              <a:t> me </a:t>
            </a:r>
            <a:r>
              <a:rPr lang="en-US" sz="1500" dirty="0" err="1">
                <a:highlight>
                  <a:schemeClr val="lt1"/>
                </a:highlight>
              </a:rPr>
              <a:t>olime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saanud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aru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nende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soovidest</a:t>
            </a:r>
            <a:r>
              <a:rPr lang="en-US" sz="1500" dirty="0">
                <a:highlight>
                  <a:schemeClr val="lt1"/>
                </a:highlight>
              </a:rPr>
              <a:t> ja </a:t>
            </a:r>
            <a:r>
              <a:rPr lang="en-US" sz="1500" dirty="0" err="1">
                <a:highlight>
                  <a:schemeClr val="lt1"/>
                </a:highlight>
              </a:rPr>
              <a:t>mõtetest</a:t>
            </a:r>
            <a:r>
              <a:rPr lang="en-US" sz="1500" dirty="0">
                <a:highlight>
                  <a:schemeClr val="lt1"/>
                </a:highlight>
              </a:rPr>
              <a:t>.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>
                <a:highlight>
                  <a:schemeClr val="lt1"/>
                </a:highlight>
              </a:rPr>
              <a:t>Õpetajatel</a:t>
            </a:r>
            <a:r>
              <a:rPr lang="en-US" sz="1500" dirty="0">
                <a:highlight>
                  <a:schemeClr val="lt1"/>
                </a:highlight>
              </a:rPr>
              <a:t> ja </a:t>
            </a:r>
            <a:r>
              <a:rPr lang="en-US" sz="1500" dirty="0" err="1">
                <a:highlight>
                  <a:schemeClr val="lt1"/>
                </a:highlight>
              </a:rPr>
              <a:t>õpilastel</a:t>
            </a:r>
            <a:r>
              <a:rPr lang="en-US" sz="1500" dirty="0">
                <a:highlight>
                  <a:schemeClr val="lt1"/>
                </a:highlight>
              </a:rPr>
              <a:t> on </a:t>
            </a:r>
            <a:r>
              <a:rPr lang="en-US" sz="1500" dirty="0" err="1">
                <a:highlight>
                  <a:schemeClr val="lt1"/>
                </a:highlight>
              </a:rPr>
              <a:t>Sõnaveebist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palju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kasu</a:t>
            </a:r>
            <a:r>
              <a:rPr lang="en-US" sz="1500" dirty="0">
                <a:highlight>
                  <a:schemeClr val="lt1"/>
                </a:highlight>
              </a:rPr>
              <a:t> ja </a:t>
            </a:r>
            <a:r>
              <a:rPr lang="en-US" sz="1500" dirty="0" err="1">
                <a:highlight>
                  <a:schemeClr val="lt1"/>
                </a:highlight>
              </a:rPr>
              <a:t>selle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kasutamine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lihtsustab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keeleõpet</a:t>
            </a:r>
            <a:r>
              <a:rPr lang="en-US" sz="1500" dirty="0">
                <a:highlight>
                  <a:schemeClr val="lt1"/>
                </a:highlight>
              </a:rPr>
              <a:t>, </a:t>
            </a:r>
            <a:r>
              <a:rPr lang="en-US" sz="1500" dirty="0" err="1">
                <a:highlight>
                  <a:schemeClr val="lt1"/>
                </a:highlight>
              </a:rPr>
              <a:t>tõstab</a:t>
            </a:r>
            <a:r>
              <a:rPr lang="en-US" sz="1500" dirty="0">
                <a:highlight>
                  <a:schemeClr val="lt1"/>
                </a:highlight>
              </a:rPr>
              <a:t> </a:t>
            </a:r>
            <a:r>
              <a:rPr lang="en-US" sz="1500" dirty="0" err="1">
                <a:highlight>
                  <a:schemeClr val="lt1"/>
                </a:highlight>
              </a:rPr>
              <a:t>keeleteadlikkust</a:t>
            </a:r>
            <a:r>
              <a:rPr lang="en-US" sz="1500" dirty="0">
                <a:highlight>
                  <a:schemeClr val="lt1"/>
                </a:highlight>
              </a:rPr>
              <a:t>.</a:t>
            </a:r>
            <a:endParaRPr sz="15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500" dirty="0" err="1"/>
              <a:t>Üldiselt</a:t>
            </a:r>
            <a:r>
              <a:rPr lang="en-US" sz="1500" dirty="0"/>
              <a:t> </a:t>
            </a:r>
            <a:r>
              <a:rPr lang="en-US" sz="1500" dirty="0" err="1"/>
              <a:t>teadlikkus</a:t>
            </a:r>
            <a:r>
              <a:rPr lang="en-US" sz="1500" dirty="0"/>
              <a:t> </a:t>
            </a:r>
            <a:r>
              <a:rPr lang="en-US" sz="1500" dirty="0" err="1"/>
              <a:t>Sõnaveebist</a:t>
            </a:r>
            <a:r>
              <a:rPr lang="en-US" sz="1500" dirty="0"/>
              <a:t> on </a:t>
            </a:r>
            <a:r>
              <a:rPr lang="en-US" sz="1500" dirty="0" err="1"/>
              <a:t>olemas</a:t>
            </a:r>
            <a:r>
              <a:rPr lang="en-US" sz="1500" dirty="0"/>
              <a:t> </a:t>
            </a:r>
            <a:r>
              <a:rPr lang="et-EE" sz="1500" dirty="0"/>
              <a:t>ning</a:t>
            </a:r>
            <a:r>
              <a:rPr lang="en-US" sz="1500" dirty="0"/>
              <a:t> </a:t>
            </a:r>
            <a:r>
              <a:rPr lang="en-US" sz="1500" dirty="0" err="1"/>
              <a:t>seda</a:t>
            </a:r>
            <a:r>
              <a:rPr lang="en-US" sz="1500" dirty="0"/>
              <a:t> </a:t>
            </a:r>
            <a:r>
              <a:rPr lang="en-US" sz="1500" dirty="0" err="1"/>
              <a:t>kasutatakse</a:t>
            </a:r>
            <a:r>
              <a:rPr lang="en-US" sz="1500" dirty="0"/>
              <a:t> </a:t>
            </a:r>
            <a:r>
              <a:rPr lang="et-EE" sz="1500" dirty="0"/>
              <a:t>ja</a:t>
            </a:r>
            <a:r>
              <a:rPr lang="en-US" sz="1500" dirty="0"/>
              <a:t> </a:t>
            </a:r>
            <a:r>
              <a:rPr lang="en-US" sz="1500" dirty="0" err="1"/>
              <a:t>populariseeritakse</a:t>
            </a:r>
            <a:r>
              <a:rPr lang="en-US" sz="1500" dirty="0"/>
              <a:t> </a:t>
            </a:r>
            <a:r>
              <a:rPr lang="en-US" sz="1500" dirty="0" err="1"/>
              <a:t>õpilaste</a:t>
            </a:r>
            <a:r>
              <a:rPr lang="en-US" sz="1500" dirty="0"/>
              <a:t> seas. 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cb7c64a90_0_22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Kasutatud allikad</a:t>
            </a:r>
            <a:endParaRPr/>
          </a:p>
        </p:txBody>
      </p:sp>
      <p:sp>
        <p:nvSpPr>
          <p:cNvPr id="210" name="Google Shape;210;g2acb7c64a90_0_22"/>
          <p:cNvSpPr txBox="1">
            <a:spLocks noGrp="1"/>
          </p:cNvSpPr>
          <p:nvPr>
            <p:ph type="body" idx="1"/>
          </p:nvPr>
        </p:nvSpPr>
        <p:spPr>
          <a:xfrm>
            <a:off x="628650" y="144166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Aruvee</a:t>
            </a:r>
            <a:r>
              <a:rPr lang="en-US" sz="1100" dirty="0"/>
              <a:t>, </a:t>
            </a:r>
            <a:r>
              <a:rPr lang="en-US" sz="1100" dirty="0" err="1"/>
              <a:t>Merilin</a:t>
            </a:r>
            <a:r>
              <a:rPr lang="en-US" sz="1100" dirty="0"/>
              <a:t> 2022. </a:t>
            </a:r>
            <a:r>
              <a:rPr lang="en-US" sz="1100" dirty="0" err="1"/>
              <a:t>Emakeeleõpetus</a:t>
            </a:r>
            <a:r>
              <a:rPr lang="en-US" sz="1100" dirty="0"/>
              <a:t>, </a:t>
            </a:r>
            <a:r>
              <a:rPr lang="en-US" sz="1100" dirty="0" err="1"/>
              <a:t>keeleteadlikkus</a:t>
            </a:r>
            <a:r>
              <a:rPr lang="en-US" sz="1100" dirty="0"/>
              <a:t> ja </a:t>
            </a:r>
            <a:r>
              <a:rPr lang="en-US" sz="1100" dirty="0" err="1"/>
              <a:t>keeleallikad</a:t>
            </a:r>
            <a:r>
              <a:rPr lang="en-US" sz="1100" dirty="0"/>
              <a:t>. – </a:t>
            </a:r>
            <a:r>
              <a:rPr lang="en-US" sz="1100" dirty="0" err="1"/>
              <a:t>Sirp</a:t>
            </a:r>
            <a:r>
              <a:rPr lang="en-US" sz="1100" dirty="0"/>
              <a:t>, 9. </a:t>
            </a:r>
            <a:r>
              <a:rPr lang="en-US" sz="1100" dirty="0" err="1"/>
              <a:t>detsember</a:t>
            </a:r>
            <a:r>
              <a:rPr lang="en-US" sz="1100" dirty="0"/>
              <a:t>. 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EKI </a:t>
            </a:r>
            <a:r>
              <a:rPr lang="en-US" sz="1100" dirty="0" err="1"/>
              <a:t>Teatmik</a:t>
            </a:r>
            <a:r>
              <a:rPr lang="en-US" sz="1100" dirty="0"/>
              <a:t> 2023. Mis on </a:t>
            </a:r>
            <a:r>
              <a:rPr lang="en-US" sz="1100" dirty="0" err="1"/>
              <a:t>sõnastikureform</a:t>
            </a:r>
            <a:r>
              <a:rPr lang="en-US" sz="1100" dirty="0"/>
              <a:t>.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https://eki.ee/teatmik/mis-on-sonastikureform/</a:t>
            </a:r>
            <a:r>
              <a:rPr lang="en-US" sz="1100" dirty="0"/>
              <a:t> (06.01.24)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Kallas</a:t>
            </a:r>
            <a:r>
              <a:rPr lang="en-US" sz="1100" dirty="0"/>
              <a:t>, J., Koppel, K. And </a:t>
            </a:r>
            <a:r>
              <a:rPr lang="en-US" sz="1100" dirty="0" err="1"/>
              <a:t>Tuulik</a:t>
            </a:r>
            <a:r>
              <a:rPr lang="en-US" sz="1100" dirty="0"/>
              <a:t>, M., 2015. </a:t>
            </a:r>
            <a:r>
              <a:rPr lang="en-US" sz="1100" dirty="0" err="1"/>
              <a:t>Korpusleksikograafia</a:t>
            </a:r>
            <a:r>
              <a:rPr lang="en-US" sz="1100" dirty="0"/>
              <a:t> </a:t>
            </a:r>
            <a:r>
              <a:rPr lang="en-US" sz="1100" dirty="0" err="1"/>
              <a:t>uued</a:t>
            </a:r>
            <a:r>
              <a:rPr lang="en-US" sz="1100" dirty="0"/>
              <a:t> </a:t>
            </a:r>
            <a:r>
              <a:rPr lang="en-US" sz="1100" dirty="0" err="1"/>
              <a:t>võimalused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</a:t>
            </a:r>
            <a:r>
              <a:rPr lang="en-US" sz="1100" dirty="0"/>
              <a:t> </a:t>
            </a:r>
            <a:r>
              <a:rPr lang="en-US" sz="1100" dirty="0" err="1"/>
              <a:t>kollokatsioonisõnastiku</a:t>
            </a:r>
            <a:r>
              <a:rPr lang="en-US" sz="1100" dirty="0"/>
              <a:t> </a:t>
            </a:r>
            <a:r>
              <a:rPr lang="en-US" sz="1100" dirty="0" err="1"/>
              <a:t>näitel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Rakenduslingvistika</a:t>
            </a:r>
            <a:r>
              <a:rPr lang="en-US" sz="1100" dirty="0"/>
              <a:t> </a:t>
            </a:r>
            <a:r>
              <a:rPr lang="en-US" sz="1100" dirty="0" err="1"/>
              <a:t>Ühingu</a:t>
            </a:r>
            <a:r>
              <a:rPr lang="en-US" sz="1100" dirty="0"/>
              <a:t> </a:t>
            </a:r>
            <a:r>
              <a:rPr lang="en-US" sz="1100" dirty="0" err="1"/>
              <a:t>aastaraamat</a:t>
            </a:r>
            <a:r>
              <a:rPr lang="en-US" sz="1100" dirty="0"/>
              <a:t>, 11, pp.75-94.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Kallas</a:t>
            </a:r>
            <a:r>
              <a:rPr lang="en-US" sz="1100" dirty="0"/>
              <a:t>, J., Koppel, K., Pool, R., </a:t>
            </a:r>
            <a:r>
              <a:rPr lang="en-US" sz="1100" dirty="0" err="1"/>
              <a:t>Tsepelina</a:t>
            </a:r>
            <a:r>
              <a:rPr lang="en-US" sz="1100" dirty="0"/>
              <a:t>, K., </a:t>
            </a:r>
            <a:r>
              <a:rPr lang="en-US" sz="1100" dirty="0" err="1"/>
              <a:t>Üksik</a:t>
            </a:r>
            <a:r>
              <a:rPr lang="en-US" sz="1100" dirty="0"/>
              <a:t>, T., Alp, P. And </a:t>
            </a:r>
            <a:r>
              <a:rPr lang="en-US" sz="1100" dirty="0" err="1"/>
              <a:t>Epner</a:t>
            </a:r>
            <a:r>
              <a:rPr lang="en-US" sz="1100" dirty="0"/>
              <a:t>, A., 2021.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</a:t>
            </a:r>
            <a:r>
              <a:rPr lang="en-US" sz="1100" dirty="0"/>
              <a:t> </a:t>
            </a:r>
            <a:r>
              <a:rPr lang="en-US" sz="1100" dirty="0" err="1"/>
              <a:t>kui</a:t>
            </a:r>
            <a:r>
              <a:rPr lang="en-US" sz="1100" dirty="0"/>
              <a:t> </a:t>
            </a:r>
            <a:r>
              <a:rPr lang="en-US" sz="1100" dirty="0" err="1"/>
              <a:t>teise</a:t>
            </a:r>
            <a:r>
              <a:rPr lang="en-US" sz="1100" dirty="0"/>
              <a:t> </a:t>
            </a:r>
            <a:r>
              <a:rPr lang="en-US" sz="1100" dirty="0" err="1"/>
              <a:t>keele</a:t>
            </a:r>
            <a:r>
              <a:rPr lang="en-US" sz="1100" dirty="0"/>
              <a:t> </a:t>
            </a:r>
            <a:r>
              <a:rPr lang="en-US" sz="1100" dirty="0" err="1"/>
              <a:t>õpetaja</a:t>
            </a:r>
            <a:r>
              <a:rPr lang="en-US" sz="1100" dirty="0"/>
              <a:t> </a:t>
            </a:r>
            <a:r>
              <a:rPr lang="en-US" sz="1100" dirty="0" err="1"/>
              <a:t>tööriistad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Keele </a:t>
            </a:r>
            <a:r>
              <a:rPr lang="en-US" sz="1100" dirty="0" err="1"/>
              <a:t>Instituudi</a:t>
            </a:r>
            <a:r>
              <a:rPr lang="en-US" sz="1100" dirty="0"/>
              <a:t> </a:t>
            </a:r>
            <a:r>
              <a:rPr lang="en-US" sz="1100" dirty="0" err="1"/>
              <a:t>keeleportaalis</a:t>
            </a:r>
            <a:r>
              <a:rPr lang="en-US" sz="1100" dirty="0"/>
              <a:t> </a:t>
            </a:r>
            <a:r>
              <a:rPr lang="en-US" sz="1100" dirty="0" err="1"/>
              <a:t>Sõnaveeb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Rakenduslingvistika</a:t>
            </a:r>
            <a:r>
              <a:rPr lang="en-US" sz="1100" dirty="0"/>
              <a:t> </a:t>
            </a:r>
            <a:r>
              <a:rPr lang="en-US" sz="1100" dirty="0" err="1"/>
              <a:t>Ühingu</a:t>
            </a:r>
            <a:r>
              <a:rPr lang="en-US" sz="1100" dirty="0"/>
              <a:t> </a:t>
            </a:r>
            <a:r>
              <a:rPr lang="en-US" sz="1100" dirty="0" err="1"/>
              <a:t>aastaraamat</a:t>
            </a:r>
            <a:r>
              <a:rPr lang="en-US" sz="1100" dirty="0"/>
              <a:t>, 17, 61-80.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Kasik</a:t>
            </a:r>
            <a:r>
              <a:rPr lang="en-US" sz="1100" dirty="0"/>
              <a:t>, Reet 2022. </a:t>
            </a:r>
            <a:r>
              <a:rPr lang="en-US" sz="1100" dirty="0" err="1"/>
              <a:t>Keelekorraldus</a:t>
            </a:r>
            <a:r>
              <a:rPr lang="en-US" sz="1100" dirty="0"/>
              <a:t> </a:t>
            </a:r>
            <a:r>
              <a:rPr lang="en-US" sz="1100" dirty="0" err="1"/>
              <a:t>Nõukogude</a:t>
            </a:r>
            <a:r>
              <a:rPr lang="en-US" sz="1100" dirty="0"/>
              <a:t> </a:t>
            </a:r>
            <a:r>
              <a:rPr lang="en-US" sz="1100" dirty="0" err="1"/>
              <a:t>Eestis</a:t>
            </a:r>
            <a:r>
              <a:rPr lang="en-US" sz="1100" dirty="0"/>
              <a:t>. Keel ja </a:t>
            </a:r>
            <a:r>
              <a:rPr lang="en-US" sz="1100" dirty="0" err="1"/>
              <a:t>Kirjandus</a:t>
            </a:r>
            <a:r>
              <a:rPr lang="en-US" sz="1100" dirty="0"/>
              <a:t> 3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Kerge</a:t>
            </a:r>
            <a:r>
              <a:rPr lang="en-US" sz="1100" dirty="0"/>
              <a:t>, Krista 2022. EMAKEELE SELTSI KEELETOIMKOND JA KEELEKORRALDUS. Keel ja </a:t>
            </a:r>
            <a:r>
              <a:rPr lang="en-US" sz="1100" dirty="0" err="1"/>
              <a:t>kirjandus</a:t>
            </a:r>
            <a:r>
              <a:rPr lang="en-US" sz="1100" dirty="0"/>
              <a:t> 12. 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Kitsnik</a:t>
            </a:r>
            <a:r>
              <a:rPr lang="en-US" sz="1100" dirty="0"/>
              <a:t>, Mare 2006. </a:t>
            </a:r>
            <a:r>
              <a:rPr lang="en-US" sz="1100" dirty="0" err="1"/>
              <a:t>Keelekorpused</a:t>
            </a:r>
            <a:r>
              <a:rPr lang="en-US" sz="1100" dirty="0"/>
              <a:t> ja </a:t>
            </a:r>
            <a:r>
              <a:rPr lang="en-US" sz="1100" dirty="0" err="1"/>
              <a:t>võõrkeeleõpe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Rakenduslingvistika</a:t>
            </a:r>
            <a:r>
              <a:rPr lang="en-US" sz="1100" dirty="0"/>
              <a:t> </a:t>
            </a:r>
            <a:r>
              <a:rPr lang="en-US" sz="1100" dirty="0" err="1"/>
              <a:t>Ühingu</a:t>
            </a:r>
            <a:r>
              <a:rPr lang="en-US" sz="1100" dirty="0"/>
              <a:t> </a:t>
            </a:r>
            <a:r>
              <a:rPr lang="en-US" sz="1100" dirty="0" err="1"/>
              <a:t>aastaraamat</a:t>
            </a:r>
            <a:r>
              <a:rPr lang="en-US" sz="1100" dirty="0"/>
              <a:t>, (2), 93-108.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Koppel, J. 2020. </a:t>
            </a:r>
            <a:r>
              <a:rPr lang="en-US" sz="1100" dirty="0" err="1"/>
              <a:t>Näitelausete</a:t>
            </a:r>
            <a:r>
              <a:rPr lang="en-US" sz="1100" dirty="0"/>
              <a:t> </a:t>
            </a:r>
            <a:r>
              <a:rPr lang="en-US" sz="1100" dirty="0" err="1"/>
              <a:t>korpuspõhine</a:t>
            </a:r>
            <a:r>
              <a:rPr lang="en-US" sz="1100" dirty="0"/>
              <a:t> </a:t>
            </a:r>
            <a:r>
              <a:rPr lang="en-US" sz="1100" dirty="0" err="1"/>
              <a:t>automaattuvastus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</a:t>
            </a:r>
            <a:r>
              <a:rPr lang="en-US" sz="1100" dirty="0"/>
              <a:t> </a:t>
            </a:r>
            <a:r>
              <a:rPr lang="en-US" sz="1100" dirty="0" err="1"/>
              <a:t>õppesõnastikele</a:t>
            </a:r>
            <a:r>
              <a:rPr lang="en-US" sz="1100" dirty="0"/>
              <a:t>. — </a:t>
            </a:r>
            <a:r>
              <a:rPr lang="en-US" sz="1100" dirty="0" err="1"/>
              <a:t>Dissertationes</a:t>
            </a:r>
            <a:r>
              <a:rPr lang="en-US" sz="1100" dirty="0"/>
              <a:t> </a:t>
            </a:r>
            <a:r>
              <a:rPr lang="en-US" sz="1100" dirty="0" err="1"/>
              <a:t>Linguisticae</a:t>
            </a:r>
            <a:r>
              <a:rPr lang="en-US" sz="1100" dirty="0"/>
              <a:t> Universitatis </a:t>
            </a:r>
            <a:r>
              <a:rPr lang="en-US" sz="1100" dirty="0" err="1"/>
              <a:t>Tartuensis</a:t>
            </a:r>
            <a:r>
              <a:rPr lang="en-US" sz="1100" dirty="0"/>
              <a:t>. </a:t>
            </a:r>
            <a:r>
              <a:rPr lang="en-US" sz="1100" dirty="0" err="1"/>
              <a:t>Humanitaarteaduste</a:t>
            </a:r>
            <a:r>
              <a:rPr lang="en-US" sz="1100" dirty="0"/>
              <a:t> ja </a:t>
            </a:r>
            <a:r>
              <a:rPr lang="en-US" sz="1100" dirty="0" err="1"/>
              <a:t>kunstide</a:t>
            </a:r>
            <a:r>
              <a:rPr lang="en-US" sz="1100" dirty="0"/>
              <a:t> </a:t>
            </a:r>
            <a:r>
              <a:rPr lang="en-US" sz="1100" dirty="0" err="1"/>
              <a:t>valdkond</a:t>
            </a:r>
            <a:r>
              <a:rPr lang="en-US" sz="1100" dirty="0"/>
              <a:t>, </a:t>
            </a:r>
            <a:r>
              <a:rPr lang="en-US" sz="1100" dirty="0" err="1"/>
              <a:t>eesti</a:t>
            </a:r>
            <a:r>
              <a:rPr lang="en-US" sz="1100" dirty="0"/>
              <a:t> ja </a:t>
            </a:r>
            <a:r>
              <a:rPr lang="en-US" sz="1100" dirty="0" err="1"/>
              <a:t>üldkeeleteaduse</a:t>
            </a:r>
            <a:r>
              <a:rPr lang="en-US" sz="1100" dirty="0"/>
              <a:t> </a:t>
            </a:r>
            <a:r>
              <a:rPr lang="en-US" sz="1100" dirty="0" err="1"/>
              <a:t>instituut</a:t>
            </a:r>
            <a:r>
              <a:rPr lang="en-US" sz="1100" dirty="0"/>
              <a:t>. </a:t>
            </a:r>
            <a:r>
              <a:rPr lang="en-US" sz="1100" dirty="0" err="1"/>
              <a:t>Doktoritöö</a:t>
            </a:r>
            <a:r>
              <a:rPr lang="en-US" sz="1100" dirty="0"/>
              <a:t>. Tartu </a:t>
            </a:r>
            <a:r>
              <a:rPr lang="en-US" sz="1100" dirty="0" err="1"/>
              <a:t>Ülikooli</a:t>
            </a:r>
            <a:r>
              <a:rPr lang="en-US" sz="1100" dirty="0"/>
              <a:t> </a:t>
            </a:r>
            <a:r>
              <a:rPr lang="en-US" sz="1100" dirty="0" err="1"/>
              <a:t>kirjastus</a:t>
            </a:r>
            <a:r>
              <a:rPr lang="en-US" sz="1100" dirty="0"/>
              <a:t>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Koppel, Kristina; </a:t>
            </a:r>
            <a:r>
              <a:rPr lang="en-US" sz="1100" dirty="0" err="1"/>
              <a:t>Kallas</a:t>
            </a:r>
            <a:r>
              <a:rPr lang="en-US" sz="1100" dirty="0"/>
              <a:t>, Jelena (2022).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</a:t>
            </a:r>
            <a:r>
              <a:rPr lang="en-US" sz="1100" dirty="0"/>
              <a:t> </a:t>
            </a:r>
            <a:r>
              <a:rPr lang="en-US" sz="1100" dirty="0" err="1"/>
              <a:t>ühendkorpuste</a:t>
            </a:r>
            <a:r>
              <a:rPr lang="en-US" sz="1100" dirty="0"/>
              <a:t> sari 2013–2021: </a:t>
            </a:r>
            <a:r>
              <a:rPr lang="en-US" sz="1100" dirty="0" err="1"/>
              <a:t>mahukaim</a:t>
            </a:r>
            <a:r>
              <a:rPr lang="en-US" sz="1100" dirty="0"/>
              <a:t> </a:t>
            </a:r>
            <a:r>
              <a:rPr lang="en-US" sz="1100" dirty="0" err="1"/>
              <a:t>eestikeelsete</a:t>
            </a:r>
            <a:r>
              <a:rPr lang="en-US" sz="1100" dirty="0"/>
              <a:t> </a:t>
            </a:r>
            <a:r>
              <a:rPr lang="en-US" sz="1100" dirty="0" err="1"/>
              <a:t>digitekstide</a:t>
            </a:r>
            <a:r>
              <a:rPr lang="en-US" sz="1100" dirty="0"/>
              <a:t> </a:t>
            </a:r>
            <a:r>
              <a:rPr lang="en-US" sz="1100" dirty="0" err="1"/>
              <a:t>kogu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Rakenduslingvistika</a:t>
            </a:r>
            <a:r>
              <a:rPr lang="en-US" sz="1100" dirty="0"/>
              <a:t> </a:t>
            </a:r>
            <a:r>
              <a:rPr lang="en-US" sz="1100" dirty="0" err="1"/>
              <a:t>Ühingu</a:t>
            </a:r>
            <a:r>
              <a:rPr lang="en-US" sz="1100" dirty="0"/>
              <a:t> </a:t>
            </a:r>
            <a:r>
              <a:rPr lang="en-US" sz="1100" dirty="0" err="1"/>
              <a:t>aastaraamat</a:t>
            </a:r>
            <a:r>
              <a:rPr lang="en-US" sz="1100" dirty="0"/>
              <a:t> = Estonian papers in applied linguistics, 18, 207−228.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cb7c64a90_0_28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Kasutatud allikad</a:t>
            </a:r>
            <a:endParaRPr/>
          </a:p>
        </p:txBody>
      </p:sp>
      <p:sp>
        <p:nvSpPr>
          <p:cNvPr id="217" name="Google Shape;217;g2acb7c64a90_0_28"/>
          <p:cNvSpPr txBox="1">
            <a:spLocks noGrp="1"/>
          </p:cNvSpPr>
          <p:nvPr>
            <p:ph type="body" idx="1"/>
          </p:nvPr>
        </p:nvSpPr>
        <p:spPr>
          <a:xfrm>
            <a:off x="628650" y="1387342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100" dirty="0" err="1"/>
              <a:t>Langemets</a:t>
            </a:r>
            <a:r>
              <a:rPr lang="en-US" sz="1100" dirty="0"/>
              <a:t>, Margit 2019. Quo </a:t>
            </a:r>
            <a:r>
              <a:rPr lang="en-US" sz="1100" dirty="0" err="1"/>
              <a:t>vadis</a:t>
            </a:r>
            <a:r>
              <a:rPr lang="en-US" sz="1100" dirty="0"/>
              <a:t>, </a:t>
            </a:r>
            <a:r>
              <a:rPr lang="en-US" sz="1100" dirty="0" err="1"/>
              <a:t>Sõnaveeb</a:t>
            </a:r>
            <a:r>
              <a:rPr lang="en-US" sz="1100" dirty="0"/>
              <a:t>? – Oma Keel 2, 107–110.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Langemets</a:t>
            </a:r>
            <a:r>
              <a:rPr lang="en-US" sz="1100" dirty="0"/>
              <a:t>, Margit; Koppel, Kristina; </a:t>
            </a:r>
            <a:r>
              <a:rPr lang="en-US" sz="1100" dirty="0" err="1"/>
              <a:t>Kallas</a:t>
            </a:r>
            <a:r>
              <a:rPr lang="en-US" sz="1100" dirty="0"/>
              <a:t>, Jelena; </a:t>
            </a:r>
            <a:r>
              <a:rPr lang="en-US" sz="1100" dirty="0" err="1"/>
              <a:t>Tavast</a:t>
            </a:r>
            <a:r>
              <a:rPr lang="en-US" sz="1100" dirty="0"/>
              <a:t>, </a:t>
            </a:r>
            <a:r>
              <a:rPr lang="en-US" sz="1100" dirty="0" err="1"/>
              <a:t>Arvi</a:t>
            </a:r>
            <a:r>
              <a:rPr lang="en-US" sz="1100" dirty="0"/>
              <a:t> (2021). </a:t>
            </a:r>
            <a:r>
              <a:rPr lang="en-US" sz="1100" dirty="0" err="1"/>
              <a:t>Sõnastikukogust</a:t>
            </a:r>
            <a:r>
              <a:rPr lang="en-US" sz="1100" dirty="0"/>
              <a:t> </a:t>
            </a:r>
            <a:r>
              <a:rPr lang="en-US" sz="1100" dirty="0" err="1"/>
              <a:t>keeleportaaliks</a:t>
            </a:r>
            <a:r>
              <a:rPr lang="en-US" sz="1100" dirty="0"/>
              <a:t>. Keel ja </a:t>
            </a:r>
            <a:r>
              <a:rPr lang="en-US" sz="1100" dirty="0" err="1"/>
              <a:t>Kirjandus</a:t>
            </a:r>
            <a:r>
              <a:rPr lang="en-US" sz="1100" dirty="0"/>
              <a:t>, 8-9, 755−770.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Liina </a:t>
            </a:r>
            <a:r>
              <a:rPr lang="en-US" sz="1100" dirty="0" err="1"/>
              <a:t>Lindström</a:t>
            </a:r>
            <a:r>
              <a:rPr lang="en-US" sz="1100" dirty="0"/>
              <a:t>, 2021. </a:t>
            </a:r>
            <a:r>
              <a:rPr lang="en-US" sz="1100" dirty="0" err="1"/>
              <a:t>Keelekorraldus</a:t>
            </a:r>
            <a:r>
              <a:rPr lang="en-US" sz="1100" dirty="0"/>
              <a:t> </a:t>
            </a:r>
            <a:r>
              <a:rPr lang="en-US" sz="1100" dirty="0" err="1"/>
              <a:t>meie</a:t>
            </a:r>
            <a:r>
              <a:rPr lang="en-US" sz="1100" dirty="0"/>
              <a:t> </a:t>
            </a:r>
            <a:r>
              <a:rPr lang="en-US" sz="1100" dirty="0" err="1"/>
              <a:t>elu</a:t>
            </a:r>
            <a:r>
              <a:rPr lang="en-US" sz="1100" dirty="0"/>
              <a:t> </a:t>
            </a:r>
            <a:r>
              <a:rPr lang="en-US" sz="1100" dirty="0" err="1"/>
              <a:t>kujundamas</a:t>
            </a:r>
            <a:r>
              <a:rPr lang="en-US" sz="1100" dirty="0"/>
              <a:t>. Keel ja </a:t>
            </a:r>
            <a:r>
              <a:rPr lang="en-US" sz="1100" dirty="0" err="1"/>
              <a:t>Kirjandus</a:t>
            </a:r>
            <a:r>
              <a:rPr lang="en-US" sz="1100" dirty="0"/>
              <a:t> 5.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Mägi</a:t>
            </a:r>
            <a:r>
              <a:rPr lang="en-US" sz="1100" dirty="0"/>
              <a:t>, Ruth 2006. </a:t>
            </a:r>
            <a:r>
              <a:rPr lang="en-US" sz="1100" dirty="0" err="1"/>
              <a:t>Eesti</a:t>
            </a:r>
            <a:r>
              <a:rPr lang="en-US" sz="1100" dirty="0"/>
              <a:t> laps </a:t>
            </a:r>
            <a:r>
              <a:rPr lang="en-US" sz="1100" dirty="0" err="1"/>
              <a:t>sõnaraamatu</a:t>
            </a:r>
            <a:r>
              <a:rPr lang="en-US" sz="1100" dirty="0"/>
              <a:t> </a:t>
            </a:r>
            <a:r>
              <a:rPr lang="en-US" sz="1100" dirty="0" err="1"/>
              <a:t>kasutajana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rakenduslingvistika</a:t>
            </a:r>
            <a:r>
              <a:rPr lang="en-US" sz="1100" dirty="0"/>
              <a:t> </a:t>
            </a:r>
            <a:r>
              <a:rPr lang="en-US" sz="1100" dirty="0" err="1"/>
              <a:t>ühingu</a:t>
            </a:r>
            <a:r>
              <a:rPr lang="en-US" sz="1100" dirty="0"/>
              <a:t> </a:t>
            </a:r>
            <a:r>
              <a:rPr lang="en-US" sz="1100" dirty="0" err="1"/>
              <a:t>aastaraamat</a:t>
            </a:r>
            <a:r>
              <a:rPr lang="en-US" sz="1100" dirty="0"/>
              <a:t> 2, 155– 171.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/>
              <a:t>Org, Andrus; </a:t>
            </a:r>
            <a:r>
              <a:rPr lang="en-US" sz="1100" dirty="0" err="1"/>
              <a:t>Aruvee</a:t>
            </a:r>
            <a:r>
              <a:rPr lang="en-US" sz="1100" dirty="0"/>
              <a:t>, </a:t>
            </a:r>
            <a:r>
              <a:rPr lang="en-US" sz="1100" dirty="0" err="1"/>
              <a:t>Merilin</a:t>
            </a:r>
            <a:r>
              <a:rPr lang="en-US" sz="1100" dirty="0"/>
              <a:t> 2023. Kas </a:t>
            </a:r>
            <a:r>
              <a:rPr lang="en-US" sz="1100" dirty="0" err="1"/>
              <a:t>siis</a:t>
            </a:r>
            <a:r>
              <a:rPr lang="en-US" sz="1100" dirty="0"/>
              <a:t> </a:t>
            </a:r>
            <a:r>
              <a:rPr lang="en-US" sz="1100" dirty="0" err="1"/>
              <a:t>selle</a:t>
            </a:r>
            <a:r>
              <a:rPr lang="en-US" sz="1100" dirty="0"/>
              <a:t> maa keel ja </a:t>
            </a:r>
            <a:r>
              <a:rPr lang="en-US" sz="1100" dirty="0" err="1"/>
              <a:t>selle</a:t>
            </a:r>
            <a:r>
              <a:rPr lang="en-US" sz="1100" dirty="0"/>
              <a:t> </a:t>
            </a:r>
            <a:r>
              <a:rPr lang="en-US" sz="1100" dirty="0" err="1"/>
              <a:t>rahva</a:t>
            </a:r>
            <a:r>
              <a:rPr lang="en-US" sz="1100" dirty="0"/>
              <a:t> </a:t>
            </a:r>
            <a:r>
              <a:rPr lang="en-US" sz="1100" dirty="0" err="1"/>
              <a:t>kirjandus</a:t>
            </a:r>
            <a:r>
              <a:rPr lang="en-US" sz="1100" dirty="0"/>
              <a:t>…? </a:t>
            </a:r>
            <a:r>
              <a:rPr lang="en-US" sz="1100" dirty="0" err="1"/>
              <a:t>Ajakohastatud</a:t>
            </a:r>
            <a:r>
              <a:rPr lang="en-US" sz="1100" dirty="0"/>
              <a:t> </a:t>
            </a:r>
            <a:r>
              <a:rPr lang="en-US" sz="1100" dirty="0" err="1"/>
              <a:t>valdkonna</a:t>
            </a:r>
            <a:r>
              <a:rPr lang="en-US" sz="1100" dirty="0"/>
              <a:t>- ja </a:t>
            </a:r>
            <a:r>
              <a:rPr lang="en-US" sz="1100" dirty="0" err="1"/>
              <a:t>ainekavade</a:t>
            </a:r>
            <a:r>
              <a:rPr lang="en-US" sz="1100" dirty="0"/>
              <a:t> </a:t>
            </a:r>
            <a:r>
              <a:rPr lang="en-US" sz="1100" dirty="0" err="1"/>
              <a:t>rõhuasetusi</a:t>
            </a:r>
            <a:r>
              <a:rPr lang="en-US" sz="1100" dirty="0"/>
              <a:t>. – Oma Keel 1, 56–66.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Paet</a:t>
            </a:r>
            <a:r>
              <a:rPr lang="en-US" sz="1100" dirty="0"/>
              <a:t>, </a:t>
            </a:r>
            <a:r>
              <a:rPr lang="en-US" sz="1100" dirty="0" err="1"/>
              <a:t>Tiina</a:t>
            </a:r>
            <a:r>
              <a:rPr lang="en-US" sz="1100" dirty="0"/>
              <a:t> (2022). </a:t>
            </a:r>
            <a:r>
              <a:rPr lang="en-US" sz="1100" dirty="0" err="1"/>
              <a:t>Võõrsõnade</a:t>
            </a:r>
            <a:r>
              <a:rPr lang="en-US" sz="1100" dirty="0"/>
              <a:t> </a:t>
            </a:r>
            <a:r>
              <a:rPr lang="en-US" sz="1100" dirty="0" err="1"/>
              <a:t>kuju</a:t>
            </a:r>
            <a:r>
              <a:rPr lang="en-US" sz="1100" dirty="0"/>
              <a:t> </a:t>
            </a:r>
            <a:r>
              <a:rPr lang="en-US" sz="1100" dirty="0" err="1"/>
              <a:t>normimise</a:t>
            </a:r>
            <a:r>
              <a:rPr lang="en-US" sz="1100" dirty="0"/>
              <a:t> </a:t>
            </a:r>
            <a:r>
              <a:rPr lang="en-US" sz="1100" dirty="0" err="1"/>
              <a:t>probleeme</a:t>
            </a:r>
            <a:r>
              <a:rPr lang="en-US" sz="1100" dirty="0"/>
              <a:t> </a:t>
            </a:r>
            <a:r>
              <a:rPr lang="en-US" sz="1100" dirty="0" err="1"/>
              <a:t>tänapäeva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keeles</a:t>
            </a:r>
            <a:r>
              <a:rPr lang="en-US" sz="1100" dirty="0"/>
              <a:t>. Keel ja </a:t>
            </a:r>
            <a:r>
              <a:rPr lang="en-US" sz="1100" dirty="0" err="1"/>
              <a:t>Kirjandus</a:t>
            </a:r>
            <a:r>
              <a:rPr lang="en-US" sz="1100" dirty="0"/>
              <a:t>, 10, 923−947.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Risberg</a:t>
            </a:r>
            <a:r>
              <a:rPr lang="en-US" sz="1100" dirty="0"/>
              <a:t>, Lydia (2022). Mis on </a:t>
            </a:r>
            <a:r>
              <a:rPr lang="en-US" sz="1100" dirty="0" err="1"/>
              <a:t>peidus</a:t>
            </a:r>
            <a:r>
              <a:rPr lang="en-US" sz="1100" dirty="0"/>
              <a:t> </a:t>
            </a:r>
            <a:r>
              <a:rPr lang="en-US" sz="1100" dirty="0" err="1"/>
              <a:t>sõnaraamatu</a:t>
            </a:r>
            <a:r>
              <a:rPr lang="en-US" sz="1100" dirty="0"/>
              <a:t> </a:t>
            </a:r>
            <a:r>
              <a:rPr lang="en-US" sz="1100" dirty="0" err="1"/>
              <a:t>tähendussoovituste</a:t>
            </a:r>
            <a:r>
              <a:rPr lang="en-US" sz="1100" dirty="0"/>
              <a:t> </a:t>
            </a:r>
            <a:r>
              <a:rPr lang="en-US" sz="1100" dirty="0" err="1"/>
              <a:t>tagahoovis</a:t>
            </a:r>
            <a:r>
              <a:rPr lang="en-US" sz="1100" dirty="0"/>
              <a:t>?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omasõnade</a:t>
            </a:r>
            <a:r>
              <a:rPr lang="en-US" sz="1100" dirty="0"/>
              <a:t> </a:t>
            </a:r>
            <a:r>
              <a:rPr lang="en-US" sz="1100" dirty="0" err="1"/>
              <a:t>käsitlus</a:t>
            </a:r>
            <a:r>
              <a:rPr lang="en-US" sz="1100" dirty="0"/>
              <a:t>. </a:t>
            </a:r>
            <a:r>
              <a:rPr lang="en-US" sz="1100" dirty="0" err="1"/>
              <a:t>Eesti</a:t>
            </a:r>
            <a:r>
              <a:rPr lang="en-US" sz="1100" dirty="0"/>
              <a:t> Ja </a:t>
            </a:r>
            <a:r>
              <a:rPr lang="en-US" sz="1100" dirty="0" err="1"/>
              <a:t>Soome-ugri</a:t>
            </a:r>
            <a:r>
              <a:rPr lang="en-US" sz="1100" dirty="0"/>
              <a:t> </a:t>
            </a:r>
            <a:r>
              <a:rPr lang="en-US" sz="1100" dirty="0" err="1"/>
              <a:t>Keeleteaduse</a:t>
            </a:r>
            <a:r>
              <a:rPr lang="en-US" sz="1100" dirty="0"/>
              <a:t> </a:t>
            </a:r>
            <a:r>
              <a:rPr lang="en-US" sz="1100" dirty="0" err="1"/>
              <a:t>Ajakiri</a:t>
            </a:r>
            <a:r>
              <a:rPr lang="en-US" sz="1100" dirty="0"/>
              <a:t>. Journal of Estonian and </a:t>
            </a:r>
            <a:r>
              <a:rPr lang="en-US" sz="1100" dirty="0" err="1"/>
              <a:t>Finno-ugric</a:t>
            </a:r>
            <a:r>
              <a:rPr lang="en-US" sz="1100" dirty="0"/>
              <a:t> Linguistics, 13 (2), 185−214.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Risberg</a:t>
            </a:r>
            <a:r>
              <a:rPr lang="en-US" sz="1100" dirty="0"/>
              <a:t>, Lydia; </a:t>
            </a:r>
            <a:r>
              <a:rPr lang="en-US" sz="1100" dirty="0" err="1"/>
              <a:t>Langemets</a:t>
            </a:r>
            <a:r>
              <a:rPr lang="en-US" sz="1100" dirty="0"/>
              <a:t>, Margit (2021). </a:t>
            </a:r>
            <a:r>
              <a:rPr lang="en-US" sz="1100" dirty="0" err="1"/>
              <a:t>Paronüümide</a:t>
            </a:r>
            <a:r>
              <a:rPr lang="en-US" sz="1100" dirty="0"/>
              <a:t> </a:t>
            </a:r>
            <a:r>
              <a:rPr lang="en-US" sz="1100" dirty="0" err="1"/>
              <a:t>probleem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keeles</a:t>
            </a:r>
            <a:r>
              <a:rPr lang="en-US" sz="1100" dirty="0"/>
              <a:t>. Keel ja </a:t>
            </a:r>
            <a:r>
              <a:rPr lang="en-US" sz="1100" dirty="0" err="1"/>
              <a:t>Kirjandus</a:t>
            </a:r>
            <a:r>
              <a:rPr lang="en-US" sz="1100" dirty="0"/>
              <a:t>, 10, 903−926.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100" dirty="0" err="1"/>
              <a:t>Risberg</a:t>
            </a:r>
            <a:r>
              <a:rPr lang="en-US" sz="1100" dirty="0"/>
              <a:t>, Lydia, </a:t>
            </a:r>
            <a:r>
              <a:rPr lang="en-US" sz="1100" dirty="0" err="1"/>
              <a:t>Lindström</a:t>
            </a:r>
            <a:r>
              <a:rPr lang="en-US" sz="1100" dirty="0"/>
              <a:t>, Liina  2023. EESTI KEELETEADUSE JA KEELEKORRALDUSE ARENG VERBIREKTSIOONI NÄITEL. Keel ja </a:t>
            </a:r>
            <a:r>
              <a:rPr lang="en-US" sz="1100" dirty="0" err="1"/>
              <a:t>Kirjandus</a:t>
            </a:r>
            <a:r>
              <a:rPr lang="en-US" sz="1100" dirty="0"/>
              <a:t> 3. (</a:t>
            </a:r>
            <a:r>
              <a:rPr lang="en-US" sz="1100" dirty="0" err="1"/>
              <a:t>Vaateid</a:t>
            </a:r>
            <a:r>
              <a:rPr lang="en-US" sz="1100" dirty="0"/>
              <a:t> </a:t>
            </a:r>
            <a:r>
              <a:rPr lang="en-US" sz="1100" dirty="0" err="1"/>
              <a:t>eesti</a:t>
            </a:r>
            <a:r>
              <a:rPr lang="en-US" sz="1100" dirty="0"/>
              <a:t> </a:t>
            </a:r>
            <a:r>
              <a:rPr lang="en-US" sz="1100" dirty="0" err="1"/>
              <a:t>keelekorralduse</a:t>
            </a:r>
            <a:r>
              <a:rPr lang="en-US" sz="1100" dirty="0"/>
              <a:t> </a:t>
            </a:r>
            <a:r>
              <a:rPr lang="en-US" sz="1100" dirty="0" err="1"/>
              <a:t>arenguloole</a:t>
            </a:r>
            <a:r>
              <a:rPr lang="en-US" sz="1100" dirty="0"/>
              <a:t>)</a:t>
            </a: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dirty="0"/>
              <a:t>TÄNAME KUULAMAST!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dirty="0" err="1"/>
              <a:t>Osalejad</a:t>
            </a:r>
            <a:endParaRPr dirty="0"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0000" lvl="0" indent="-3199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666"/>
              <a:buChar char="⎯"/>
            </a:pPr>
            <a:r>
              <a:rPr lang="en-US" dirty="0" err="1"/>
              <a:t>Heleri</a:t>
            </a:r>
            <a:r>
              <a:rPr lang="en-US" dirty="0"/>
              <a:t> </a:t>
            </a:r>
            <a:r>
              <a:rPr lang="en-US" dirty="0" err="1"/>
              <a:t>Piip</a:t>
            </a:r>
            <a:r>
              <a:rPr lang="en-US" dirty="0"/>
              <a:t> (</a:t>
            </a:r>
            <a:r>
              <a:rPr lang="en-US" dirty="0" err="1"/>
              <a:t>keeleteadus</a:t>
            </a:r>
            <a:r>
              <a:rPr lang="en-US" dirty="0"/>
              <a:t> ja </a:t>
            </a:r>
            <a:r>
              <a:rPr lang="en-US" dirty="0" err="1"/>
              <a:t>keeletoimetamine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Leon Hagel (</a:t>
            </a:r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nüüdiskeeled</a:t>
            </a:r>
            <a:r>
              <a:rPr lang="en-US" dirty="0"/>
              <a:t> ja </a:t>
            </a:r>
            <a:r>
              <a:rPr lang="en-US" dirty="0" err="1"/>
              <a:t>kultuurid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Ragnar Taniloo (</a:t>
            </a:r>
            <a:r>
              <a:rPr lang="en-US" dirty="0" err="1"/>
              <a:t>kirjalik</a:t>
            </a:r>
            <a:r>
              <a:rPr lang="en-US" dirty="0"/>
              <a:t> </a:t>
            </a:r>
            <a:r>
              <a:rPr lang="en-US" dirty="0" err="1"/>
              <a:t>tõlge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Kadi </a:t>
            </a:r>
            <a:r>
              <a:rPr lang="en-US" dirty="0" err="1"/>
              <a:t>Tamme</a:t>
            </a:r>
            <a:r>
              <a:rPr lang="en-US" dirty="0"/>
              <a:t> (</a:t>
            </a:r>
            <a:r>
              <a:rPr lang="en-US" dirty="0" err="1"/>
              <a:t>kirjalik</a:t>
            </a:r>
            <a:r>
              <a:rPr lang="en-US" dirty="0"/>
              <a:t> </a:t>
            </a:r>
            <a:r>
              <a:rPr lang="en-US" dirty="0" err="1"/>
              <a:t>tõlge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Andri </a:t>
            </a:r>
            <a:r>
              <a:rPr lang="en-US" dirty="0" err="1"/>
              <a:t>Koolme</a:t>
            </a:r>
            <a:r>
              <a:rPr lang="en-US" dirty="0"/>
              <a:t> (</a:t>
            </a:r>
            <a:r>
              <a:rPr lang="en-US" dirty="0" err="1"/>
              <a:t>õigusteadus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Mart Mikael </a:t>
            </a:r>
            <a:r>
              <a:rPr lang="en-US" dirty="0" err="1"/>
              <a:t>Habicht</a:t>
            </a:r>
            <a:r>
              <a:rPr lang="en-US" dirty="0"/>
              <a:t> (</a:t>
            </a:r>
            <a:r>
              <a:rPr lang="en-US" dirty="0" err="1"/>
              <a:t>õigusteadus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Maire </a:t>
            </a:r>
            <a:r>
              <a:rPr lang="en-US" dirty="0" err="1"/>
              <a:t>Roosileht</a:t>
            </a:r>
            <a:r>
              <a:rPr lang="en-US" dirty="0"/>
              <a:t> (</a:t>
            </a:r>
            <a:r>
              <a:rPr lang="en-US" dirty="0" err="1"/>
              <a:t>õigusteadus</a:t>
            </a:r>
            <a:r>
              <a:rPr lang="en-US" dirty="0"/>
              <a:t>)</a:t>
            </a:r>
            <a:endParaRPr dirty="0"/>
          </a:p>
          <a:p>
            <a:pPr marL="360000" lvl="0" indent="-300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⎯"/>
            </a:pPr>
            <a:r>
              <a:rPr lang="en-US" dirty="0"/>
              <a:t>Christopher </a:t>
            </a:r>
            <a:r>
              <a:rPr lang="en-US" dirty="0" err="1"/>
              <a:t>Tokko</a:t>
            </a:r>
            <a:r>
              <a:rPr lang="en-US" dirty="0"/>
              <a:t> (</a:t>
            </a:r>
            <a:r>
              <a:rPr lang="en-US" dirty="0" err="1"/>
              <a:t>informaatika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Interdistsiplinaarsus</a:t>
            </a:r>
            <a:r>
              <a:rPr lang="en-US" dirty="0"/>
              <a:t>:</a:t>
            </a:r>
            <a:endParaRPr dirty="0"/>
          </a:p>
          <a:p>
            <a:pPr marL="0" marR="368300" lvl="0" indent="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>
                <a:highlight>
                  <a:srgbClr val="FFFFFF"/>
                </a:highlight>
              </a:rPr>
              <a:t>Eesti</a:t>
            </a:r>
            <a:r>
              <a:rPr lang="en-US" sz="1800" dirty="0">
                <a:highlight>
                  <a:srgbClr val="FFFFFF"/>
                </a:highlight>
              </a:rPr>
              <a:t> </a:t>
            </a:r>
            <a:r>
              <a:rPr lang="en-US" sz="1800" dirty="0" err="1">
                <a:highlight>
                  <a:srgbClr val="FFFFFF"/>
                </a:highlight>
              </a:rPr>
              <a:t>filoloogia</a:t>
            </a:r>
            <a:r>
              <a:rPr lang="en-US" sz="1800" dirty="0">
                <a:highlight>
                  <a:srgbClr val="FFFFFF"/>
                </a:highlight>
              </a:rPr>
              <a:t> ja </a:t>
            </a:r>
            <a:r>
              <a:rPr lang="en-US" sz="1800" dirty="0" err="1">
                <a:highlight>
                  <a:srgbClr val="FFFFFF"/>
                </a:highlight>
              </a:rPr>
              <a:t>võõrfiloloogia</a:t>
            </a:r>
            <a:r>
              <a:rPr lang="en-US" sz="1800" dirty="0">
                <a:highlight>
                  <a:srgbClr val="FFFFFF"/>
                </a:highlight>
              </a:rPr>
              <a:t>, </a:t>
            </a:r>
            <a:r>
              <a:rPr lang="en-US" sz="1800" dirty="0" err="1">
                <a:highlight>
                  <a:srgbClr val="FFFFFF"/>
                </a:highlight>
              </a:rPr>
              <a:t>digitehnoloogiad</a:t>
            </a:r>
            <a:r>
              <a:rPr lang="en-US" sz="1800" dirty="0">
                <a:highlight>
                  <a:srgbClr val="FFFFFF"/>
                </a:highlight>
              </a:rPr>
              <a:t> ja </a:t>
            </a:r>
            <a:r>
              <a:rPr lang="en-US" sz="1800" dirty="0" err="1">
                <a:highlight>
                  <a:srgbClr val="FFFFFF"/>
                </a:highlight>
              </a:rPr>
              <a:t>multimeedia</a:t>
            </a:r>
            <a:r>
              <a:rPr lang="en-US" sz="1800" dirty="0">
                <a:highlight>
                  <a:srgbClr val="FFFFFF"/>
                </a:highlight>
              </a:rPr>
              <a:t>. </a:t>
            </a:r>
            <a:endParaRPr sz="1800" i="1" dirty="0"/>
          </a:p>
          <a:p>
            <a:pPr marL="0" marR="368300" lvl="0" indent="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/>
              <a:t>Üldjoontes</a:t>
            </a:r>
            <a:r>
              <a:rPr lang="en-US" sz="1800" dirty="0"/>
              <a:t> </a:t>
            </a:r>
            <a:r>
              <a:rPr lang="en-US" sz="1800" dirty="0" err="1"/>
              <a:t>keele</a:t>
            </a:r>
            <a:r>
              <a:rPr lang="en-US" sz="1800" dirty="0"/>
              <a:t>- ja </a:t>
            </a:r>
            <a:r>
              <a:rPr lang="en-US" sz="1800" dirty="0" err="1"/>
              <a:t>digivaldkonna</a:t>
            </a:r>
            <a:r>
              <a:rPr lang="en-US" sz="1800" dirty="0"/>
              <a:t> </a:t>
            </a:r>
            <a:r>
              <a:rPr lang="en-US" sz="1800" dirty="0" err="1"/>
              <a:t>lõimitus</a:t>
            </a:r>
            <a:r>
              <a:rPr lang="en-US" sz="1800" dirty="0"/>
              <a:t>.</a:t>
            </a:r>
            <a:endParaRPr sz="1800" dirty="0"/>
          </a:p>
          <a:p>
            <a:pPr marL="0" marR="368300" lvl="0" indent="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 err="1"/>
              <a:t>Projekti</a:t>
            </a:r>
            <a:r>
              <a:rPr lang="en-US" sz="1800" dirty="0"/>
              <a:t> </a:t>
            </a:r>
            <a:r>
              <a:rPr lang="en-US" sz="1800" dirty="0" err="1"/>
              <a:t>õnnestumiseks</a:t>
            </a:r>
            <a:r>
              <a:rPr lang="en-US" sz="1800" dirty="0"/>
              <a:t> </a:t>
            </a:r>
            <a:r>
              <a:rPr lang="en-US" sz="1800" dirty="0" err="1"/>
              <a:t>vajalikud</a:t>
            </a:r>
            <a:r>
              <a:rPr lang="en-US" sz="1800" dirty="0"/>
              <a:t> </a:t>
            </a:r>
            <a:r>
              <a:rPr lang="en-US" sz="1800" dirty="0" err="1"/>
              <a:t>teadmised</a:t>
            </a:r>
            <a:r>
              <a:rPr lang="en-US" sz="1800" dirty="0"/>
              <a:t> ja </a:t>
            </a:r>
            <a:r>
              <a:rPr lang="en-US" sz="1800" dirty="0" err="1"/>
              <a:t>oskused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olnud</a:t>
            </a:r>
            <a:r>
              <a:rPr lang="en-US" sz="1800" dirty="0"/>
              <a:t> </a:t>
            </a:r>
            <a:r>
              <a:rPr lang="en-US" sz="1800" dirty="0" err="1"/>
              <a:t>täielikult</a:t>
            </a:r>
            <a:r>
              <a:rPr lang="en-US" sz="1800" dirty="0"/>
              <a:t> </a:t>
            </a:r>
            <a:r>
              <a:rPr lang="en-US" sz="1800" dirty="0" err="1"/>
              <a:t>seotud</a:t>
            </a:r>
            <a:r>
              <a:rPr lang="en-US" sz="1800" dirty="0"/>
              <a:t> </a:t>
            </a:r>
            <a:r>
              <a:rPr lang="en-US" sz="1800" dirty="0" err="1"/>
              <a:t>üliõpilaste</a:t>
            </a:r>
            <a:r>
              <a:rPr lang="en-US" sz="1800" dirty="0"/>
              <a:t> </a:t>
            </a:r>
            <a:r>
              <a:rPr lang="en-US" sz="1800" dirty="0" err="1"/>
              <a:t>erialadega</a:t>
            </a:r>
            <a:r>
              <a:rPr lang="en-US" sz="1800" dirty="0"/>
              <a:t>.</a:t>
            </a:r>
            <a:endParaRPr sz="1800" dirty="0"/>
          </a:p>
          <a:p>
            <a:pPr marL="0" marR="368300" lvl="0" indent="0" algn="just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dirty="0" err="1"/>
              <a:t>Rollijaotused</a:t>
            </a:r>
            <a:r>
              <a:rPr lang="en-US" sz="1800" dirty="0"/>
              <a:t> </a:t>
            </a:r>
            <a:r>
              <a:rPr lang="en-US" sz="1800" dirty="0" err="1"/>
              <a:t>polnud</a:t>
            </a:r>
            <a:r>
              <a:rPr lang="en-US" sz="1800" dirty="0"/>
              <a:t> </a:t>
            </a:r>
            <a:r>
              <a:rPr lang="en-US" sz="1800" dirty="0" err="1"/>
              <a:t>väga</a:t>
            </a:r>
            <a:r>
              <a:rPr lang="en-US" sz="1800" dirty="0"/>
              <a:t> </a:t>
            </a:r>
            <a:r>
              <a:rPr lang="en-US" sz="1800" dirty="0" err="1"/>
              <a:t>rangelt</a:t>
            </a:r>
            <a:r>
              <a:rPr lang="en-US" sz="1800" dirty="0"/>
              <a:t> </a:t>
            </a:r>
            <a:r>
              <a:rPr lang="en-US" sz="1800" dirty="0" err="1"/>
              <a:t>paika</a:t>
            </a:r>
            <a:r>
              <a:rPr lang="en-US" sz="1800" dirty="0"/>
              <a:t> </a:t>
            </a:r>
            <a:r>
              <a:rPr lang="en-US" sz="1800" dirty="0" err="1"/>
              <a:t>pandud</a:t>
            </a:r>
            <a:r>
              <a:rPr lang="en-US" sz="1800" dirty="0"/>
              <a:t>, </a:t>
            </a:r>
            <a:r>
              <a:rPr lang="en-US" sz="1800" dirty="0" err="1"/>
              <a:t>abistasime</a:t>
            </a:r>
            <a:r>
              <a:rPr lang="en-US" sz="1800" dirty="0"/>
              <a:t> </a:t>
            </a:r>
            <a:r>
              <a:rPr lang="en-US" sz="1800" dirty="0" err="1"/>
              <a:t>üksteist</a:t>
            </a:r>
            <a:r>
              <a:rPr lang="en-US" sz="1800" dirty="0"/>
              <a:t> </a:t>
            </a:r>
            <a:r>
              <a:rPr lang="en-US" sz="1800" dirty="0" err="1"/>
              <a:t>erinevates</a:t>
            </a:r>
            <a:r>
              <a:rPr lang="en-US" sz="1800" dirty="0"/>
              <a:t> </a:t>
            </a:r>
            <a:r>
              <a:rPr lang="en-US" sz="1800" dirty="0" err="1"/>
              <a:t>tegevustes</a:t>
            </a:r>
            <a:r>
              <a:rPr lang="en-US" sz="1800" dirty="0"/>
              <a:t> </a:t>
            </a:r>
            <a:r>
              <a:rPr lang="en-US" sz="1800" dirty="0" err="1"/>
              <a:t>nii</a:t>
            </a:r>
            <a:r>
              <a:rPr lang="en-US" sz="1800" dirty="0"/>
              <a:t> </a:t>
            </a:r>
            <a:r>
              <a:rPr lang="en-US" sz="1800" dirty="0" err="1"/>
              <a:t>kuidas</a:t>
            </a:r>
            <a:r>
              <a:rPr lang="en-US" sz="1800" dirty="0"/>
              <a:t> </a:t>
            </a:r>
            <a:r>
              <a:rPr lang="en-US" sz="1800" dirty="0" err="1"/>
              <a:t>vähegi</a:t>
            </a:r>
            <a:r>
              <a:rPr lang="en-US" sz="1800" dirty="0"/>
              <a:t> </a:t>
            </a:r>
            <a:r>
              <a:rPr lang="en-US" sz="1800" dirty="0" err="1"/>
              <a:t>oskasime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e8073a90b_0_19"/>
          <p:cNvSpPr txBox="1">
            <a:spLocks noGrp="1"/>
          </p:cNvSpPr>
          <p:nvPr>
            <p:ph type="title"/>
          </p:nvPr>
        </p:nvSpPr>
        <p:spPr>
          <a:xfrm>
            <a:off x="628650" y="391375"/>
            <a:ext cx="7886700" cy="98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Probleem, olulisus ja eesmärk </a:t>
            </a:r>
            <a:endParaRPr/>
          </a:p>
        </p:txBody>
      </p:sp>
      <p:sp>
        <p:nvSpPr>
          <p:cNvPr id="126" name="Google Shape;126;g28e8073a90b_0_19"/>
          <p:cNvSpPr txBox="1">
            <a:spLocks noGrp="1"/>
          </p:cNvSpPr>
          <p:nvPr>
            <p:ph type="body" idx="1"/>
          </p:nvPr>
        </p:nvSpPr>
        <p:spPr>
          <a:xfrm>
            <a:off x="628650" y="13149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Milline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probleem</a:t>
            </a:r>
            <a:r>
              <a:rPr lang="en-US" sz="1500" dirty="0"/>
              <a:t>,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lahendasite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Õpetajatele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</a:t>
            </a:r>
            <a:r>
              <a:rPr lang="en-US" sz="1500" dirty="0" err="1"/>
              <a:t>olnud</a:t>
            </a:r>
            <a:r>
              <a:rPr lang="en-US" sz="1500" dirty="0"/>
              <a:t> </a:t>
            </a:r>
            <a:r>
              <a:rPr lang="en-US" sz="1500" dirty="0" err="1"/>
              <a:t>varem</a:t>
            </a:r>
            <a:r>
              <a:rPr lang="en-US" sz="1500" dirty="0"/>
              <a:t> </a:t>
            </a:r>
            <a:r>
              <a:rPr lang="en-US" sz="1500" dirty="0" err="1"/>
              <a:t>koostatud</a:t>
            </a:r>
            <a:r>
              <a:rPr lang="en-US" sz="1500" dirty="0"/>
              <a:t> </a:t>
            </a:r>
            <a:r>
              <a:rPr lang="en-US" sz="1500" dirty="0" err="1"/>
              <a:t>ühtegi</a:t>
            </a:r>
            <a:r>
              <a:rPr lang="en-US" sz="1500" dirty="0"/>
              <a:t> </a:t>
            </a:r>
            <a:r>
              <a:rPr lang="en-US" sz="1500" dirty="0" err="1"/>
              <a:t>metodoloogilist</a:t>
            </a:r>
            <a:r>
              <a:rPr lang="en-US" sz="1500" dirty="0"/>
              <a:t> </a:t>
            </a:r>
            <a:r>
              <a:rPr lang="en-US" sz="1500" dirty="0" err="1"/>
              <a:t>keeleallikaid</a:t>
            </a:r>
            <a:r>
              <a:rPr lang="en-US" sz="1500" dirty="0"/>
              <a:t> </a:t>
            </a:r>
            <a:r>
              <a:rPr lang="en-US" sz="1500" dirty="0" err="1"/>
              <a:t>tutvustavat</a:t>
            </a:r>
            <a:r>
              <a:rPr lang="en-US" sz="1500" dirty="0"/>
              <a:t> </a:t>
            </a:r>
            <a:r>
              <a:rPr lang="en-US" sz="1500" dirty="0" err="1"/>
              <a:t>materjali</a:t>
            </a:r>
            <a:r>
              <a:rPr lang="en-US" sz="1500" dirty="0"/>
              <a:t> – </a:t>
            </a:r>
            <a:r>
              <a:rPr lang="en-US" sz="1500" dirty="0" err="1"/>
              <a:t>proovisime</a:t>
            </a:r>
            <a:r>
              <a:rPr lang="en-US" sz="1500" dirty="0"/>
              <a:t> </a:t>
            </a:r>
            <a:r>
              <a:rPr lang="en-US" sz="1500" dirty="0" err="1"/>
              <a:t>täita</a:t>
            </a:r>
            <a:r>
              <a:rPr lang="en-US" sz="1500" dirty="0"/>
              <a:t> </a:t>
            </a:r>
            <a:r>
              <a:rPr lang="en-US" sz="1500" dirty="0" err="1"/>
              <a:t>lünga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Eelkõige</a:t>
            </a:r>
            <a:r>
              <a:rPr lang="en-US" sz="1500" dirty="0"/>
              <a:t> </a:t>
            </a:r>
            <a:r>
              <a:rPr lang="en-US" sz="1500" dirty="0" err="1"/>
              <a:t>kooliõpilaste</a:t>
            </a:r>
            <a:r>
              <a:rPr lang="en-US" sz="1500" dirty="0"/>
              <a:t> ja </a:t>
            </a:r>
            <a:r>
              <a:rPr lang="en-US" sz="1500" dirty="0" err="1"/>
              <a:t>tudengite</a:t>
            </a:r>
            <a:r>
              <a:rPr lang="en-US" sz="1500" dirty="0"/>
              <a:t> </a:t>
            </a:r>
            <a:r>
              <a:rPr lang="en-US" sz="1500" dirty="0" err="1"/>
              <a:t>jaoks</a:t>
            </a:r>
            <a:r>
              <a:rPr lang="en-US" sz="1500" dirty="0"/>
              <a:t>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puudu</a:t>
            </a:r>
            <a:r>
              <a:rPr lang="en-US" sz="1500" dirty="0"/>
              <a:t> </a:t>
            </a:r>
            <a:r>
              <a:rPr lang="en-US" sz="1500" dirty="0" err="1"/>
              <a:t>juhendvideo</a:t>
            </a:r>
            <a:r>
              <a:rPr lang="en-US" sz="1500" dirty="0"/>
              <a:t>, mis </a:t>
            </a:r>
            <a:r>
              <a:rPr lang="en-US" sz="1500" dirty="0" err="1"/>
              <a:t>tutvustaks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portaali</a:t>
            </a:r>
            <a:r>
              <a:rPr lang="en-US" sz="1500" dirty="0"/>
              <a:t> </a:t>
            </a:r>
            <a:r>
              <a:rPr lang="en-US" sz="1500" dirty="0" err="1"/>
              <a:t>kõiki</a:t>
            </a:r>
            <a:r>
              <a:rPr lang="en-US" sz="1500" dirty="0"/>
              <a:t> </a:t>
            </a:r>
            <a:r>
              <a:rPr lang="en-US" sz="1500" dirty="0" err="1"/>
              <a:t>funktsioone</a:t>
            </a:r>
            <a:r>
              <a:rPr lang="en-US" sz="1500" dirty="0"/>
              <a:t> ja </a:t>
            </a:r>
            <a:r>
              <a:rPr lang="en-US" sz="1500" dirty="0" err="1"/>
              <a:t>võimalusi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</a:t>
            </a:r>
            <a:r>
              <a:rPr lang="en-US" sz="1500" dirty="0" err="1"/>
              <a:t>Miks</a:t>
            </a:r>
            <a:r>
              <a:rPr lang="en-US" sz="1500" dirty="0"/>
              <a:t> on/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oluline</a:t>
            </a:r>
            <a:r>
              <a:rPr lang="en-US" sz="1500" dirty="0"/>
              <a:t>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teemaga</a:t>
            </a:r>
            <a:r>
              <a:rPr lang="en-US" sz="1500" dirty="0"/>
              <a:t> </a:t>
            </a:r>
            <a:r>
              <a:rPr lang="en-US" sz="1500" dirty="0" err="1"/>
              <a:t>tegeleda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Et </a:t>
            </a:r>
            <a:r>
              <a:rPr lang="en-US" sz="1500" dirty="0" err="1"/>
              <a:t>nii</a:t>
            </a:r>
            <a:r>
              <a:rPr lang="en-US" sz="1500" dirty="0"/>
              <a:t> </a:t>
            </a:r>
            <a:r>
              <a:rPr lang="en-US" sz="1500" dirty="0" err="1"/>
              <a:t>õpilastest</a:t>
            </a:r>
            <a:r>
              <a:rPr lang="en-US" sz="1500" dirty="0"/>
              <a:t> </a:t>
            </a:r>
            <a:r>
              <a:rPr lang="en-US" sz="1500" dirty="0" err="1"/>
              <a:t>kui</a:t>
            </a:r>
            <a:r>
              <a:rPr lang="en-US" sz="1500" dirty="0"/>
              <a:t> </a:t>
            </a:r>
            <a:r>
              <a:rPr lang="en-US" sz="1500" dirty="0" err="1"/>
              <a:t>õpetajatest</a:t>
            </a:r>
            <a:r>
              <a:rPr lang="en-US" sz="1500" dirty="0"/>
              <a:t> </a:t>
            </a:r>
            <a:r>
              <a:rPr lang="en-US" sz="1500" dirty="0" err="1"/>
              <a:t>saaksid</a:t>
            </a:r>
            <a:r>
              <a:rPr lang="en-US" sz="1500" dirty="0"/>
              <a:t> </a:t>
            </a:r>
            <a:r>
              <a:rPr lang="en-US" sz="1500" dirty="0" err="1"/>
              <a:t>tulevikus</a:t>
            </a:r>
            <a:r>
              <a:rPr lang="en-US" sz="1500" dirty="0"/>
              <a:t> </a:t>
            </a:r>
            <a:r>
              <a:rPr lang="en-US" sz="1500" dirty="0" err="1"/>
              <a:t>allika</a:t>
            </a:r>
            <a:r>
              <a:rPr lang="en-US" sz="1500" dirty="0"/>
              <a:t>- ja </a:t>
            </a:r>
            <a:r>
              <a:rPr lang="en-US" sz="1500" dirty="0" err="1"/>
              <a:t>keeleteadlikumad</a:t>
            </a:r>
            <a:r>
              <a:rPr lang="en-US" sz="1500" dirty="0"/>
              <a:t> </a:t>
            </a:r>
            <a:r>
              <a:rPr lang="en-US" sz="1500" dirty="0" err="1"/>
              <a:t>keelekasutajad</a:t>
            </a:r>
            <a:r>
              <a:rPr lang="en-US" sz="1500" dirty="0"/>
              <a:t>; et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oleks</a:t>
            </a:r>
            <a:r>
              <a:rPr lang="en-US" sz="1500" dirty="0"/>
              <a:t> </a:t>
            </a:r>
            <a:r>
              <a:rPr lang="en-US" sz="1500" dirty="0" err="1"/>
              <a:t>tulevikus</a:t>
            </a:r>
            <a:r>
              <a:rPr lang="en-US" sz="1500" dirty="0"/>
              <a:t> </a:t>
            </a:r>
            <a:r>
              <a:rPr lang="en-US" sz="1500" dirty="0" err="1"/>
              <a:t>mugavam</a:t>
            </a:r>
            <a:r>
              <a:rPr lang="en-US" sz="1500" dirty="0"/>
              <a:t> </a:t>
            </a:r>
            <a:r>
              <a:rPr lang="en-US" sz="1500" dirty="0" err="1"/>
              <a:t>kasutada</a:t>
            </a:r>
            <a:r>
              <a:rPr lang="en-US" sz="1500" dirty="0"/>
              <a:t>, </a:t>
            </a:r>
            <a:r>
              <a:rPr lang="en-US" sz="1500" dirty="0" err="1"/>
              <a:t>teadvustada</a:t>
            </a:r>
            <a:r>
              <a:rPr lang="en-US" sz="1500" dirty="0"/>
              <a:t>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olemasolu</a:t>
            </a:r>
            <a:r>
              <a:rPr lang="en-US" sz="1500" dirty="0"/>
              <a:t> ja </a:t>
            </a:r>
            <a:r>
              <a:rPr lang="en-US" sz="1500" dirty="0" err="1"/>
              <a:t>kasutamisvõimalust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</a:t>
            </a:r>
            <a:r>
              <a:rPr lang="en-US" sz="1500" dirty="0" err="1"/>
              <a:t>arendada</a:t>
            </a:r>
            <a:r>
              <a:rPr lang="en-US" sz="1500" dirty="0"/>
              <a:t> </a:t>
            </a:r>
            <a:r>
              <a:rPr lang="en-US" sz="1500" dirty="0" err="1"/>
              <a:t>seeläbi</a:t>
            </a:r>
            <a:r>
              <a:rPr lang="en-US" sz="1500" dirty="0"/>
              <a:t> </a:t>
            </a:r>
            <a:r>
              <a:rPr lang="en-US" sz="1500" dirty="0" err="1"/>
              <a:t>kirjakeele</a:t>
            </a:r>
            <a:r>
              <a:rPr lang="en-US" sz="1500" dirty="0"/>
              <a:t> </a:t>
            </a:r>
            <a:r>
              <a:rPr lang="en-US" sz="1500" dirty="0" err="1"/>
              <a:t>oskust</a:t>
            </a:r>
            <a:r>
              <a:rPr lang="en-US" sz="1500" dirty="0"/>
              <a:t>.</a:t>
            </a:r>
            <a:endParaRPr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b7c64a90_0_2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Probleem, olulisus ja eesmärk (üliõpilaste rühm)</a:t>
            </a:r>
            <a:endParaRPr/>
          </a:p>
        </p:txBody>
      </p:sp>
      <p:sp>
        <p:nvSpPr>
          <p:cNvPr id="133" name="Google Shape;133;g2acb7c64a90_0_2"/>
          <p:cNvSpPr txBox="1">
            <a:spLocks noGrp="1"/>
          </p:cNvSpPr>
          <p:nvPr>
            <p:ph type="body" idx="1"/>
          </p:nvPr>
        </p:nvSpPr>
        <p:spPr>
          <a:xfrm>
            <a:off x="628650" y="1464000"/>
            <a:ext cx="7886700" cy="282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Mis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eesmärk</a:t>
            </a:r>
            <a:r>
              <a:rPr lang="en-US" sz="1500" dirty="0"/>
              <a:t> 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soovisite</a:t>
            </a:r>
            <a:r>
              <a:rPr lang="en-US" sz="1500" dirty="0"/>
              <a:t> </a:t>
            </a:r>
            <a:r>
              <a:rPr lang="en-US" sz="1500" dirty="0" err="1"/>
              <a:t>saavutada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Kasuliku</a:t>
            </a:r>
            <a:r>
              <a:rPr lang="en-US" sz="1500" dirty="0"/>
              <a:t> ja </a:t>
            </a:r>
            <a:r>
              <a:rPr lang="en-US" sz="1500" dirty="0" err="1"/>
              <a:t>vajaliku</a:t>
            </a:r>
            <a:r>
              <a:rPr lang="en-US" sz="1500" dirty="0"/>
              <a:t> </a:t>
            </a:r>
            <a:r>
              <a:rPr lang="en-US" sz="1500" dirty="0" err="1"/>
              <a:t>juhendvideo</a:t>
            </a:r>
            <a:r>
              <a:rPr lang="en-US" sz="1500" dirty="0"/>
              <a:t> </a:t>
            </a:r>
            <a:r>
              <a:rPr lang="en-US" sz="1500" dirty="0" err="1"/>
              <a:t>loomine</a:t>
            </a:r>
            <a:r>
              <a:rPr lang="en-US" sz="1500" dirty="0"/>
              <a:t>, </a:t>
            </a:r>
            <a:r>
              <a:rPr lang="en-US" sz="1500" dirty="0" err="1"/>
              <a:t>mille</a:t>
            </a:r>
            <a:r>
              <a:rPr lang="en-US" sz="1500" dirty="0"/>
              <a:t> </a:t>
            </a:r>
            <a:r>
              <a:rPr lang="en-US" sz="1500" dirty="0" err="1"/>
              <a:t>abil</a:t>
            </a:r>
            <a:r>
              <a:rPr lang="en-US" sz="1500" dirty="0"/>
              <a:t> </a:t>
            </a:r>
            <a:r>
              <a:rPr lang="en-US" sz="1500" dirty="0" err="1"/>
              <a:t>õpilased</a:t>
            </a:r>
            <a:r>
              <a:rPr lang="en-US" sz="1500" dirty="0"/>
              <a:t> ja </a:t>
            </a:r>
            <a:r>
              <a:rPr lang="en-US" sz="1500" dirty="0" err="1"/>
              <a:t>üliõpilased</a:t>
            </a:r>
            <a:r>
              <a:rPr lang="en-US" sz="1500" dirty="0"/>
              <a:t> </a:t>
            </a:r>
            <a:r>
              <a:rPr lang="en-US" sz="1500" dirty="0" err="1"/>
              <a:t>õpivad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kasutama</a:t>
            </a:r>
            <a:r>
              <a:rPr lang="en-US" sz="1500" dirty="0"/>
              <a:t>. </a:t>
            </a:r>
            <a:r>
              <a:rPr lang="en-US" sz="1500" dirty="0" err="1"/>
              <a:t>Laiem</a:t>
            </a:r>
            <a:r>
              <a:rPr lang="en-US" sz="1500" dirty="0"/>
              <a:t> </a:t>
            </a:r>
            <a:r>
              <a:rPr lang="en-US" sz="1500" dirty="0" err="1"/>
              <a:t>eesmärk</a:t>
            </a:r>
            <a:r>
              <a:rPr lang="en-US" sz="1500" dirty="0"/>
              <a:t> on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populariseerimine</a:t>
            </a:r>
            <a:r>
              <a:rPr lang="en-US" sz="1500" dirty="0"/>
              <a:t>, </a:t>
            </a:r>
            <a:r>
              <a:rPr lang="en-US" sz="1500" dirty="0" err="1"/>
              <a:t>keelekasutajate</a:t>
            </a:r>
            <a:r>
              <a:rPr lang="en-US" sz="1500" dirty="0"/>
              <a:t> </a:t>
            </a:r>
            <a:r>
              <a:rPr lang="en-US" sz="1500" dirty="0" err="1"/>
              <a:t>harimine</a:t>
            </a:r>
            <a:r>
              <a:rPr lang="en-US" sz="1500" dirty="0"/>
              <a:t> ja </a:t>
            </a:r>
            <a:r>
              <a:rPr lang="en-US" sz="1500" dirty="0" err="1"/>
              <a:t>nende</a:t>
            </a:r>
            <a:r>
              <a:rPr lang="en-US" sz="1500" dirty="0"/>
              <a:t> </a:t>
            </a:r>
            <a:r>
              <a:rPr lang="en-US" sz="1500" dirty="0" err="1"/>
              <a:t>keeleteadlikkuse</a:t>
            </a:r>
            <a:r>
              <a:rPr lang="en-US" sz="1500" dirty="0"/>
              <a:t> </a:t>
            </a:r>
            <a:r>
              <a:rPr lang="en-US" sz="1500" dirty="0" err="1"/>
              <a:t>suurendamine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Avardada</a:t>
            </a:r>
            <a:r>
              <a:rPr lang="en-US" sz="1500" dirty="0"/>
              <a:t> </a:t>
            </a:r>
            <a:r>
              <a:rPr lang="en-US" sz="1500" dirty="0" err="1"/>
              <a:t>teadmisi</a:t>
            </a:r>
            <a:r>
              <a:rPr lang="en-US" sz="1500" dirty="0"/>
              <a:t> ka </a:t>
            </a:r>
            <a:r>
              <a:rPr lang="en-US" sz="1500" dirty="0" err="1"/>
              <a:t>teistest</a:t>
            </a:r>
            <a:r>
              <a:rPr lang="en-US" sz="1500" dirty="0"/>
              <a:t> </a:t>
            </a:r>
            <a:r>
              <a:rPr lang="en-US" sz="1500" dirty="0" err="1"/>
              <a:t>keeleallikate</a:t>
            </a:r>
            <a:r>
              <a:rPr lang="en-US" sz="1500" dirty="0"/>
              <a:t> </a:t>
            </a:r>
            <a:r>
              <a:rPr lang="en-US" sz="1500" dirty="0" err="1"/>
              <a:t>võimalustest</a:t>
            </a:r>
            <a:r>
              <a:rPr lang="en-US" sz="1500" dirty="0"/>
              <a:t> </a:t>
            </a:r>
            <a:r>
              <a:rPr lang="en-US" sz="1500" dirty="0" err="1"/>
              <a:t>teadmaks</a:t>
            </a:r>
            <a:r>
              <a:rPr lang="en-US" sz="1500" dirty="0"/>
              <a:t>, </a:t>
            </a:r>
            <a:r>
              <a:rPr lang="en-US" sz="1500" dirty="0" err="1"/>
              <a:t>missugune</a:t>
            </a:r>
            <a:r>
              <a:rPr lang="en-US" sz="1500" dirty="0"/>
              <a:t> </a:t>
            </a:r>
            <a:r>
              <a:rPr lang="en-US" sz="1500" dirty="0" err="1"/>
              <a:t>keelevalik</a:t>
            </a:r>
            <a:r>
              <a:rPr lang="en-US" sz="1500" dirty="0"/>
              <a:t> </a:t>
            </a:r>
            <a:r>
              <a:rPr lang="en-US" sz="1500" dirty="0" err="1"/>
              <a:t>suhtlusolukorda</a:t>
            </a:r>
            <a:r>
              <a:rPr lang="en-US" sz="1500" dirty="0"/>
              <a:t> </a:t>
            </a:r>
            <a:r>
              <a:rPr lang="en-US" sz="1500" dirty="0" err="1"/>
              <a:t>sobib</a:t>
            </a:r>
            <a:r>
              <a:rPr lang="en-US" sz="1500" dirty="0"/>
              <a:t> (</a:t>
            </a:r>
            <a:r>
              <a:rPr lang="en-US" sz="1500" dirty="0" err="1"/>
              <a:t>keelekorraldus</a:t>
            </a:r>
            <a:r>
              <a:rPr lang="en-US" sz="1500" dirty="0"/>
              <a:t>: </a:t>
            </a:r>
            <a:r>
              <a:rPr lang="en-US" sz="1500" dirty="0" err="1"/>
              <a:t>preskriptiivne</a:t>
            </a:r>
            <a:r>
              <a:rPr lang="en-US" sz="1500" dirty="0"/>
              <a:t> → </a:t>
            </a:r>
            <a:r>
              <a:rPr lang="en-US" sz="1500" dirty="0" err="1"/>
              <a:t>deskriptiivne</a:t>
            </a:r>
            <a:r>
              <a:rPr lang="en-US" sz="1500" dirty="0"/>
              <a:t>).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</a:t>
            </a:r>
            <a:r>
              <a:rPr lang="en-US" sz="1500" dirty="0" err="1"/>
              <a:t>Kuidas</a:t>
            </a:r>
            <a:r>
              <a:rPr lang="en-US" sz="1500" dirty="0"/>
              <a:t> </a:t>
            </a:r>
            <a:r>
              <a:rPr lang="en-US" sz="1500" dirty="0" err="1"/>
              <a:t>teate</a:t>
            </a:r>
            <a:r>
              <a:rPr lang="en-US" sz="1500" dirty="0"/>
              <a:t>, et </a:t>
            </a:r>
            <a:r>
              <a:rPr lang="en-US" sz="1500" dirty="0" err="1"/>
              <a:t>olete</a:t>
            </a:r>
            <a:r>
              <a:rPr lang="en-US" sz="1500" dirty="0"/>
              <a:t> </a:t>
            </a:r>
            <a:r>
              <a:rPr lang="en-US" sz="1500" dirty="0" err="1"/>
              <a:t>eesmärgi</a:t>
            </a:r>
            <a:r>
              <a:rPr lang="en-US" sz="1500" dirty="0"/>
              <a:t> </a:t>
            </a:r>
            <a:r>
              <a:rPr lang="en-US" sz="1500" dirty="0" err="1"/>
              <a:t>saavutanud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Videole</a:t>
            </a:r>
            <a:r>
              <a:rPr lang="en-US" sz="1500" dirty="0"/>
              <a:t> </a:t>
            </a:r>
            <a:r>
              <a:rPr lang="en-US" sz="1500" dirty="0" err="1"/>
              <a:t>saadud</a:t>
            </a:r>
            <a:r>
              <a:rPr lang="en-US" sz="1500" dirty="0"/>
              <a:t> </a:t>
            </a:r>
            <a:r>
              <a:rPr lang="en-US" sz="1500" dirty="0" err="1"/>
              <a:t>positiivne</a:t>
            </a:r>
            <a:r>
              <a:rPr lang="en-US" sz="1500" dirty="0"/>
              <a:t> </a:t>
            </a:r>
            <a:r>
              <a:rPr lang="en-US" sz="1500" dirty="0" err="1"/>
              <a:t>tagasiside</a:t>
            </a:r>
            <a:r>
              <a:rPr lang="en-US" sz="1500" dirty="0"/>
              <a:t> EKI-</a:t>
            </a:r>
            <a:r>
              <a:rPr lang="en-US" sz="1500" dirty="0" err="1"/>
              <a:t>lt</a:t>
            </a:r>
            <a:r>
              <a:rPr lang="en-US" sz="1500" dirty="0"/>
              <a:t>, </a:t>
            </a:r>
            <a:r>
              <a:rPr lang="en-US" sz="1500" dirty="0" err="1"/>
              <a:t>sidusrühmadelt</a:t>
            </a:r>
            <a:r>
              <a:rPr lang="en-US" sz="1500" dirty="0"/>
              <a:t> ja </a:t>
            </a:r>
            <a:r>
              <a:rPr lang="en-US" sz="1500" dirty="0" err="1"/>
              <a:t>juhendajalt</a:t>
            </a:r>
            <a:r>
              <a:rPr lang="en-US" sz="1500" dirty="0"/>
              <a:t>. Video on </a:t>
            </a:r>
            <a:r>
              <a:rPr lang="en-US" sz="1500" dirty="0" err="1"/>
              <a:t>avaldatud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EKI on </a:t>
            </a:r>
            <a:r>
              <a:rPr lang="en-US" sz="1500" dirty="0" err="1"/>
              <a:t>hakanud</a:t>
            </a:r>
            <a:r>
              <a:rPr lang="en-US" sz="1500" dirty="0"/>
              <a:t> </a:t>
            </a:r>
            <a:r>
              <a:rPr lang="en-US" sz="1500" dirty="0" err="1"/>
              <a:t>seda</a:t>
            </a:r>
            <a:r>
              <a:rPr lang="en-US" sz="1500" dirty="0"/>
              <a:t> </a:t>
            </a:r>
            <a:r>
              <a:rPr lang="en-US" sz="1500" dirty="0" err="1"/>
              <a:t>oma</a:t>
            </a:r>
            <a:r>
              <a:rPr lang="en-US" sz="1500" dirty="0"/>
              <a:t> </a:t>
            </a:r>
            <a:r>
              <a:rPr lang="en-US" sz="1500" dirty="0" err="1"/>
              <a:t>kanalites</a:t>
            </a:r>
            <a:r>
              <a:rPr lang="en-US" sz="1500" dirty="0"/>
              <a:t> </a:t>
            </a:r>
            <a:r>
              <a:rPr lang="en-US" sz="1500" dirty="0" err="1"/>
              <a:t>levitama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endParaRPr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c8a37d438_1_13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Probleem, olulisus ja eesmärk (õpetajate rühm)</a:t>
            </a:r>
            <a:endParaRPr/>
          </a:p>
        </p:txBody>
      </p:sp>
      <p:sp>
        <p:nvSpPr>
          <p:cNvPr id="140" name="Google Shape;140;g2ac8a37d438_1_13"/>
          <p:cNvSpPr txBox="1">
            <a:spLocks noGrp="1"/>
          </p:cNvSpPr>
          <p:nvPr>
            <p:ph type="body" idx="1"/>
          </p:nvPr>
        </p:nvSpPr>
        <p:spPr>
          <a:xfrm>
            <a:off x="628650" y="1464000"/>
            <a:ext cx="7886700" cy="282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Mis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eesmärk</a:t>
            </a:r>
            <a:r>
              <a:rPr lang="en-US" sz="1500" dirty="0"/>
              <a:t> 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mida</a:t>
            </a:r>
            <a:r>
              <a:rPr lang="en-US" sz="1500" dirty="0"/>
              <a:t> </a:t>
            </a:r>
            <a:r>
              <a:rPr lang="en-US" sz="1500" dirty="0" err="1"/>
              <a:t>soovisite</a:t>
            </a:r>
            <a:r>
              <a:rPr lang="en-US" sz="1500" dirty="0"/>
              <a:t> </a:t>
            </a:r>
            <a:r>
              <a:rPr lang="en-US" sz="1500" dirty="0" err="1"/>
              <a:t>saavutada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Alguses</a:t>
            </a:r>
            <a:r>
              <a:rPr lang="en-US" sz="1500" dirty="0"/>
              <a:t> </a:t>
            </a:r>
            <a:r>
              <a:rPr lang="en-US" sz="1500" dirty="0" err="1"/>
              <a:t>plaanis</a:t>
            </a:r>
            <a:r>
              <a:rPr lang="en-US" sz="1500" dirty="0"/>
              <a:t> </a:t>
            </a:r>
            <a:r>
              <a:rPr lang="en-US" sz="1500" dirty="0" err="1"/>
              <a:t>õpetajate</a:t>
            </a:r>
            <a:r>
              <a:rPr lang="en-US" sz="1500" dirty="0"/>
              <a:t> </a:t>
            </a:r>
            <a:r>
              <a:rPr lang="en-US" sz="1500" dirty="0" err="1"/>
              <a:t>rühm</a:t>
            </a:r>
            <a:r>
              <a:rPr lang="en-US" sz="1500" dirty="0"/>
              <a:t> </a:t>
            </a:r>
            <a:r>
              <a:rPr lang="en-US" sz="1500" dirty="0" err="1"/>
              <a:t>teha</a:t>
            </a:r>
            <a:r>
              <a:rPr lang="en-US" sz="1500" dirty="0"/>
              <a:t> </a:t>
            </a:r>
            <a:r>
              <a:rPr lang="en-US" sz="1500" dirty="0" err="1"/>
              <a:t>videojuhendi</a:t>
            </a:r>
            <a:r>
              <a:rPr lang="en-US" sz="1500" dirty="0"/>
              <a:t>, </a:t>
            </a:r>
            <a:r>
              <a:rPr lang="en-US" sz="1500" dirty="0" err="1"/>
              <a:t>hiljem</a:t>
            </a:r>
            <a:r>
              <a:rPr lang="en-US" sz="1500" dirty="0"/>
              <a:t> </a:t>
            </a:r>
            <a:r>
              <a:rPr lang="en-US" sz="1500" dirty="0" err="1"/>
              <a:t>soovisime</a:t>
            </a:r>
            <a:r>
              <a:rPr lang="en-US" sz="1500" dirty="0"/>
              <a:t> </a:t>
            </a:r>
            <a:r>
              <a:rPr lang="en-US" sz="1500" dirty="0" err="1"/>
              <a:t>teha</a:t>
            </a:r>
            <a:r>
              <a:rPr lang="en-US" sz="1500" dirty="0"/>
              <a:t> </a:t>
            </a:r>
            <a:r>
              <a:rPr lang="en-US" sz="1500" dirty="0" err="1"/>
              <a:t>õpetajatele</a:t>
            </a:r>
            <a:r>
              <a:rPr lang="en-US" sz="1500" dirty="0"/>
              <a:t> </a:t>
            </a:r>
            <a:r>
              <a:rPr lang="en-US" sz="1500" dirty="0" err="1"/>
              <a:t>metoodilise</a:t>
            </a:r>
            <a:r>
              <a:rPr lang="en-US" sz="1500" dirty="0"/>
              <a:t> </a:t>
            </a:r>
            <a:r>
              <a:rPr lang="en-US" sz="1500" dirty="0" err="1"/>
              <a:t>juhendmaterjali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rubriikide</a:t>
            </a:r>
            <a:r>
              <a:rPr lang="en-US" sz="1500" dirty="0"/>
              <a:t> ja </a:t>
            </a:r>
            <a:r>
              <a:rPr lang="en-US" sz="1500" dirty="0" err="1"/>
              <a:t>funktsioonide-võimaluste</a:t>
            </a:r>
            <a:r>
              <a:rPr lang="en-US" sz="1500" dirty="0"/>
              <a:t> </a:t>
            </a:r>
            <a:r>
              <a:rPr lang="en-US" sz="1500" dirty="0" err="1"/>
              <a:t>kohta</a:t>
            </a:r>
            <a:r>
              <a:rPr lang="en-US" sz="1500" dirty="0"/>
              <a:t>; </a:t>
            </a:r>
            <a:r>
              <a:rPr lang="en-US" sz="1500" dirty="0" err="1"/>
              <a:t>luua</a:t>
            </a:r>
            <a:r>
              <a:rPr lang="en-US" sz="1500" dirty="0"/>
              <a:t> </a:t>
            </a:r>
            <a:r>
              <a:rPr lang="en-US" sz="1500" dirty="0" err="1"/>
              <a:t>õpetajatele</a:t>
            </a:r>
            <a:r>
              <a:rPr lang="en-US" sz="1500" dirty="0"/>
              <a:t> </a:t>
            </a:r>
            <a:r>
              <a:rPr lang="en-US" sz="1500" dirty="0" err="1"/>
              <a:t>tugimaterjal</a:t>
            </a:r>
            <a:r>
              <a:rPr lang="en-US" sz="1500" dirty="0"/>
              <a:t> </a:t>
            </a:r>
            <a:r>
              <a:rPr lang="en-US" sz="1500" dirty="0" err="1"/>
              <a:t>eesti</a:t>
            </a:r>
            <a:r>
              <a:rPr lang="en-US" sz="1500" dirty="0"/>
              <a:t> </a:t>
            </a:r>
            <a:r>
              <a:rPr lang="en-US" sz="1500" dirty="0" err="1"/>
              <a:t>keele</a:t>
            </a:r>
            <a:r>
              <a:rPr lang="en-US" sz="1500" dirty="0"/>
              <a:t> </a:t>
            </a:r>
            <a:r>
              <a:rPr lang="en-US" sz="1500" dirty="0" err="1"/>
              <a:t>õpetamisel</a:t>
            </a:r>
            <a:r>
              <a:rPr lang="en-US" sz="1500" dirty="0"/>
              <a:t>. </a:t>
            </a:r>
            <a:r>
              <a:rPr lang="en-US" sz="1500" dirty="0" err="1"/>
              <a:t>Laiem</a:t>
            </a:r>
            <a:r>
              <a:rPr lang="en-US" sz="1500" dirty="0"/>
              <a:t> </a:t>
            </a:r>
            <a:r>
              <a:rPr lang="en-US" sz="1500" dirty="0" err="1"/>
              <a:t>eesmärk</a:t>
            </a:r>
            <a:r>
              <a:rPr lang="en-US" sz="1500" dirty="0"/>
              <a:t> </a:t>
            </a:r>
            <a:r>
              <a:rPr lang="en-US" sz="1500" dirty="0" err="1"/>
              <a:t>kasutajasõbraliku</a:t>
            </a:r>
            <a:r>
              <a:rPr lang="en-US" sz="1500" dirty="0"/>
              <a:t> </a:t>
            </a:r>
            <a:r>
              <a:rPr lang="en-US" sz="1500" dirty="0" err="1"/>
              <a:t>juhendmaterjali</a:t>
            </a:r>
            <a:r>
              <a:rPr lang="en-US" sz="1500" dirty="0"/>
              <a:t> </a:t>
            </a:r>
            <a:r>
              <a:rPr lang="en-US" sz="1500" dirty="0" err="1"/>
              <a:t>loomine</a:t>
            </a:r>
            <a:r>
              <a:rPr lang="en-US" sz="1500" dirty="0"/>
              <a:t>, </a:t>
            </a:r>
            <a:r>
              <a:rPr lang="en-US" sz="1500" dirty="0" err="1"/>
              <a:t>mille</a:t>
            </a:r>
            <a:r>
              <a:rPr lang="en-US" sz="1500" dirty="0"/>
              <a:t> </a:t>
            </a:r>
            <a:r>
              <a:rPr lang="en-US" sz="1500" dirty="0" err="1"/>
              <a:t>levitamisega</a:t>
            </a:r>
            <a:r>
              <a:rPr lang="en-US" sz="1500" dirty="0"/>
              <a:t> </a:t>
            </a:r>
            <a:r>
              <a:rPr lang="en-US" sz="1500" dirty="0" err="1"/>
              <a:t>populariseerida</a:t>
            </a:r>
            <a:r>
              <a:rPr lang="en-US" sz="1500" dirty="0"/>
              <a:t> </a:t>
            </a:r>
            <a:r>
              <a:rPr lang="en-US" sz="1500" dirty="0" err="1"/>
              <a:t>eesti</a:t>
            </a:r>
            <a:r>
              <a:rPr lang="en-US" sz="1500" dirty="0"/>
              <a:t> </a:t>
            </a:r>
            <a:r>
              <a:rPr lang="en-US" sz="1500" dirty="0" err="1"/>
              <a:t>keele</a:t>
            </a:r>
            <a:r>
              <a:rPr lang="en-US" sz="1500" dirty="0"/>
              <a:t> </a:t>
            </a:r>
            <a:r>
              <a:rPr lang="en-US" sz="1500" dirty="0" err="1"/>
              <a:t>allikaid</a:t>
            </a:r>
            <a:r>
              <a:rPr lang="en-US" sz="1500" dirty="0"/>
              <a:t>, </a:t>
            </a:r>
            <a:r>
              <a:rPr lang="en-US" sz="1500" dirty="0" err="1"/>
              <a:t>suurendada</a:t>
            </a:r>
            <a:r>
              <a:rPr lang="en-US" sz="1500" dirty="0"/>
              <a:t> </a:t>
            </a:r>
            <a:r>
              <a:rPr lang="en-US" sz="1500" dirty="0" err="1"/>
              <a:t>keeleteadlikkust</a:t>
            </a:r>
            <a:r>
              <a:rPr lang="en-US" sz="1500" dirty="0"/>
              <a:t>, </a:t>
            </a:r>
            <a:r>
              <a:rPr lang="en-US" sz="1500" dirty="0" err="1"/>
              <a:t>eeskätt</a:t>
            </a:r>
            <a:r>
              <a:rPr lang="en-US" sz="1500" dirty="0"/>
              <a:t> </a:t>
            </a:r>
            <a:r>
              <a:rPr lang="en-US" sz="1500" dirty="0" err="1"/>
              <a:t>rõhuga</a:t>
            </a:r>
            <a:r>
              <a:rPr lang="en-US" sz="1500" dirty="0"/>
              <a:t> </a:t>
            </a:r>
            <a:r>
              <a:rPr lang="en-US" sz="1500" dirty="0" err="1"/>
              <a:t>Sõnaveebil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/>
              <a:t>○ </a:t>
            </a:r>
            <a:r>
              <a:rPr lang="en-US" sz="1500" dirty="0" err="1"/>
              <a:t>Kuidas</a:t>
            </a:r>
            <a:r>
              <a:rPr lang="en-US" sz="1500" dirty="0"/>
              <a:t> </a:t>
            </a:r>
            <a:r>
              <a:rPr lang="en-US" sz="1500" dirty="0" err="1"/>
              <a:t>teate</a:t>
            </a:r>
            <a:r>
              <a:rPr lang="en-US" sz="1500" dirty="0"/>
              <a:t>, et </a:t>
            </a:r>
            <a:r>
              <a:rPr lang="en-US" sz="1500" dirty="0" err="1"/>
              <a:t>olete</a:t>
            </a:r>
            <a:r>
              <a:rPr lang="en-US" sz="1500" dirty="0"/>
              <a:t> </a:t>
            </a:r>
            <a:r>
              <a:rPr lang="en-US" sz="1500" dirty="0" err="1"/>
              <a:t>eesmärgi</a:t>
            </a:r>
            <a:r>
              <a:rPr lang="en-US" sz="1500" dirty="0"/>
              <a:t> </a:t>
            </a:r>
            <a:r>
              <a:rPr lang="en-US" sz="1500" dirty="0" err="1"/>
              <a:t>saavutanud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500" dirty="0" err="1"/>
              <a:t>Valminud</a:t>
            </a:r>
            <a:r>
              <a:rPr lang="en-US" sz="1500" dirty="0"/>
              <a:t> </a:t>
            </a:r>
            <a:r>
              <a:rPr lang="en-US" sz="1500" dirty="0" err="1"/>
              <a:t>juhendile</a:t>
            </a:r>
            <a:r>
              <a:rPr lang="en-US" sz="1500" dirty="0"/>
              <a:t> </a:t>
            </a:r>
            <a:r>
              <a:rPr lang="en-US" sz="1500" dirty="0" err="1"/>
              <a:t>saadud</a:t>
            </a:r>
            <a:r>
              <a:rPr lang="en-US" sz="1500" dirty="0"/>
              <a:t> </a:t>
            </a:r>
            <a:r>
              <a:rPr lang="en-US" sz="1500" dirty="0" err="1"/>
              <a:t>positiivne</a:t>
            </a:r>
            <a:r>
              <a:rPr lang="en-US" sz="1500" dirty="0"/>
              <a:t> </a:t>
            </a:r>
            <a:r>
              <a:rPr lang="en-US" sz="1500" dirty="0" err="1"/>
              <a:t>tagasiside</a:t>
            </a:r>
            <a:r>
              <a:rPr lang="en-US" sz="1500" dirty="0"/>
              <a:t> EKI-</a:t>
            </a:r>
            <a:r>
              <a:rPr lang="en-US" sz="1500" dirty="0" err="1"/>
              <a:t>lt</a:t>
            </a:r>
            <a:r>
              <a:rPr lang="en-US" sz="1500" dirty="0"/>
              <a:t>, </a:t>
            </a:r>
            <a:r>
              <a:rPr lang="en-US" sz="1500" dirty="0" err="1"/>
              <a:t>juhendajalt</a:t>
            </a:r>
            <a:r>
              <a:rPr lang="en-US" sz="1500" dirty="0"/>
              <a:t> ja </a:t>
            </a:r>
            <a:r>
              <a:rPr lang="en-US" sz="1500" dirty="0" err="1"/>
              <a:t>õpetajatelt</a:t>
            </a:r>
            <a:r>
              <a:rPr lang="en-US" sz="1500" dirty="0"/>
              <a:t>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kasutajamugavusest</a:t>
            </a:r>
            <a:r>
              <a:rPr lang="en-US" sz="1500" dirty="0"/>
              <a:t>, </a:t>
            </a:r>
            <a:r>
              <a:rPr lang="en-US" sz="1500" dirty="0" err="1"/>
              <a:t>vajalikkusest</a:t>
            </a:r>
            <a:r>
              <a:rPr lang="en-US" sz="1500" dirty="0"/>
              <a:t>, </a:t>
            </a:r>
            <a:r>
              <a:rPr lang="en-US" sz="1500" dirty="0" err="1"/>
              <a:t>kasust</a:t>
            </a:r>
            <a:r>
              <a:rPr lang="en-US" sz="1500" dirty="0"/>
              <a:t> </a:t>
            </a:r>
            <a:r>
              <a:rPr lang="en-US" sz="1500" dirty="0" err="1"/>
              <a:t>õpetamisel</a:t>
            </a:r>
            <a:r>
              <a:rPr lang="en-US" sz="1500" dirty="0"/>
              <a:t>.  </a:t>
            </a:r>
            <a:endParaRPr sz="15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5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e8073a90b_0_28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Rakendatud tegevused (üliõpilaste rühm)</a:t>
            </a:r>
            <a:endParaRPr/>
          </a:p>
        </p:txBody>
      </p:sp>
      <p:sp>
        <p:nvSpPr>
          <p:cNvPr id="147" name="Google Shape;147;g28e8073a90b_0_28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500" dirty="0"/>
              <a:t>○ </a:t>
            </a:r>
            <a:r>
              <a:rPr lang="en-US" sz="1500" dirty="0" err="1"/>
              <a:t>Milliseid</a:t>
            </a:r>
            <a:r>
              <a:rPr lang="en-US" sz="1500" dirty="0"/>
              <a:t> </a:t>
            </a:r>
            <a:r>
              <a:rPr lang="en-US" sz="1500" dirty="0" err="1"/>
              <a:t>tegevusi</a:t>
            </a:r>
            <a:r>
              <a:rPr lang="en-US" sz="1500" dirty="0"/>
              <a:t> ja/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meetodeid</a:t>
            </a:r>
            <a:r>
              <a:rPr lang="en-US" sz="1500" dirty="0"/>
              <a:t> </a:t>
            </a:r>
            <a:r>
              <a:rPr lang="en-US" sz="1500" dirty="0" err="1"/>
              <a:t>kasutasite</a:t>
            </a:r>
            <a:r>
              <a:rPr lang="en-US" sz="1500" dirty="0"/>
              <a:t>, et </a:t>
            </a:r>
            <a:r>
              <a:rPr lang="en-US" sz="1500" dirty="0" err="1"/>
              <a:t>eesmärgini</a:t>
            </a:r>
            <a:r>
              <a:rPr lang="en-US" sz="1500" dirty="0"/>
              <a:t> </a:t>
            </a:r>
            <a:r>
              <a:rPr lang="en-US" sz="1500" dirty="0" err="1"/>
              <a:t>jõuda</a:t>
            </a:r>
            <a:r>
              <a:rPr lang="en-US" sz="1500" dirty="0"/>
              <a:t>?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Intervjuuküsimuste</a:t>
            </a:r>
            <a:r>
              <a:rPr lang="en-US" sz="1500" dirty="0"/>
              <a:t> </a:t>
            </a:r>
            <a:r>
              <a:rPr lang="en-US" sz="1500" dirty="0" err="1"/>
              <a:t>koostamine</a:t>
            </a:r>
            <a:r>
              <a:rPr lang="en-US" sz="1500" dirty="0"/>
              <a:t> </a:t>
            </a:r>
            <a:r>
              <a:rPr lang="en-US" sz="1500" dirty="0" err="1"/>
              <a:t>vastavalt</a:t>
            </a:r>
            <a:r>
              <a:rPr lang="en-US" sz="1500" dirty="0"/>
              <a:t> </a:t>
            </a:r>
            <a:r>
              <a:rPr lang="en-US" sz="1500" dirty="0" err="1"/>
              <a:t>juhendaja</a:t>
            </a:r>
            <a:r>
              <a:rPr lang="en-US" sz="1500" dirty="0"/>
              <a:t> </a:t>
            </a:r>
            <a:r>
              <a:rPr lang="en-US" sz="1500" dirty="0" err="1"/>
              <a:t>suunistele</a:t>
            </a:r>
            <a:r>
              <a:rPr lang="en-US" sz="1500" dirty="0"/>
              <a:t> ja EKI </a:t>
            </a:r>
            <a:r>
              <a:rPr lang="en-US" sz="1500" dirty="0" err="1"/>
              <a:t>spetsialisti</a:t>
            </a:r>
            <a:r>
              <a:rPr lang="en-US" sz="1500" dirty="0"/>
              <a:t> Lydia </a:t>
            </a:r>
            <a:r>
              <a:rPr lang="en-US" sz="1500" dirty="0" err="1"/>
              <a:t>Risbergi</a:t>
            </a:r>
            <a:r>
              <a:rPr lang="en-US" sz="1500" dirty="0"/>
              <a:t> </a:t>
            </a:r>
            <a:r>
              <a:rPr lang="en-US" sz="1500" dirty="0" err="1"/>
              <a:t>parandusettepanekutele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Üleskutse</a:t>
            </a:r>
            <a:r>
              <a:rPr lang="en-US" sz="1500" dirty="0"/>
              <a:t> </a:t>
            </a:r>
            <a:r>
              <a:rPr lang="en-US" sz="1500" dirty="0" err="1"/>
              <a:t>jagamine</a:t>
            </a:r>
            <a:r>
              <a:rPr lang="en-US" sz="1500" dirty="0"/>
              <a:t> </a:t>
            </a:r>
            <a:r>
              <a:rPr lang="en-US" sz="1500" dirty="0" err="1"/>
              <a:t>intervjuudes</a:t>
            </a:r>
            <a:r>
              <a:rPr lang="en-US" sz="1500" dirty="0"/>
              <a:t> </a:t>
            </a:r>
            <a:r>
              <a:rPr lang="en-US" sz="1500" dirty="0" err="1"/>
              <a:t>osalemiseks</a:t>
            </a:r>
            <a:r>
              <a:rPr lang="en-US" sz="1500" dirty="0"/>
              <a:t>: </a:t>
            </a:r>
            <a:r>
              <a:rPr lang="en-US" sz="1500" dirty="0" err="1"/>
              <a:t>humanitaarteaduste</a:t>
            </a:r>
            <a:r>
              <a:rPr lang="en-US" sz="1500" dirty="0"/>
              <a:t> </a:t>
            </a:r>
            <a:r>
              <a:rPr lang="en-US" sz="1500" dirty="0" err="1"/>
              <a:t>instituudi</a:t>
            </a:r>
            <a:r>
              <a:rPr lang="en-US" sz="1500" dirty="0"/>
              <a:t> </a:t>
            </a:r>
            <a:r>
              <a:rPr lang="en-US" sz="1500" dirty="0" err="1"/>
              <a:t>õppenõustaja</a:t>
            </a:r>
            <a:r>
              <a:rPr lang="en-US" sz="1500" dirty="0"/>
              <a:t> </a:t>
            </a:r>
            <a:r>
              <a:rPr lang="en-US" sz="1500" dirty="0" err="1"/>
              <a:t>saatis</a:t>
            </a:r>
            <a:r>
              <a:rPr lang="en-US" sz="1500" dirty="0"/>
              <a:t> </a:t>
            </a:r>
            <a:r>
              <a:rPr lang="en-US" sz="1500" dirty="0" err="1"/>
              <a:t>kutse</a:t>
            </a:r>
            <a:r>
              <a:rPr lang="en-US" sz="1500" dirty="0"/>
              <a:t> </a:t>
            </a:r>
            <a:r>
              <a:rPr lang="en-US" sz="1500" dirty="0" err="1"/>
              <a:t>eesti</a:t>
            </a:r>
            <a:r>
              <a:rPr lang="en-US" sz="1500" dirty="0"/>
              <a:t> </a:t>
            </a:r>
            <a:r>
              <a:rPr lang="en-US" sz="1500" dirty="0" err="1"/>
              <a:t>filoloogia</a:t>
            </a:r>
            <a:r>
              <a:rPr lang="en-US" sz="1500" dirty="0"/>
              <a:t> </a:t>
            </a:r>
            <a:r>
              <a:rPr lang="en-US" sz="1500" dirty="0" err="1"/>
              <a:t>üliõpilastele</a:t>
            </a:r>
            <a:r>
              <a:rPr lang="en-US" sz="1500" dirty="0"/>
              <a:t>, </a:t>
            </a: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juhendaja</a:t>
            </a:r>
            <a:r>
              <a:rPr lang="en-US" sz="1500" dirty="0"/>
              <a:t> jagas </a:t>
            </a:r>
            <a:r>
              <a:rPr lang="en-US" sz="1500" dirty="0" err="1"/>
              <a:t>kutset</a:t>
            </a:r>
            <a:r>
              <a:rPr lang="en-US" sz="1500" dirty="0"/>
              <a:t> </a:t>
            </a:r>
            <a:r>
              <a:rPr lang="en-US" sz="1500" dirty="0" err="1"/>
              <a:t>oma</a:t>
            </a:r>
            <a:r>
              <a:rPr lang="en-US" sz="1500" dirty="0"/>
              <a:t> </a:t>
            </a:r>
            <a:r>
              <a:rPr lang="en-US" sz="1500" dirty="0" err="1"/>
              <a:t>kontaktide</a:t>
            </a:r>
            <a:r>
              <a:rPr lang="en-US" sz="1500" dirty="0"/>
              <a:t> </a:t>
            </a:r>
            <a:r>
              <a:rPr lang="en-US" sz="1500" dirty="0" err="1"/>
              <a:t>kaudu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Intervjuude</a:t>
            </a:r>
            <a:r>
              <a:rPr lang="en-US" sz="1500" dirty="0"/>
              <a:t> (7 </a:t>
            </a:r>
            <a:r>
              <a:rPr lang="en-US" sz="1500" dirty="0" err="1"/>
              <a:t>tk</a:t>
            </a:r>
            <a:r>
              <a:rPr lang="en-US" sz="1500" dirty="0"/>
              <a:t>) </a:t>
            </a:r>
            <a:r>
              <a:rPr lang="en-US" sz="1500" dirty="0" err="1"/>
              <a:t>läbiviimine</a:t>
            </a:r>
            <a:r>
              <a:rPr lang="en-US" sz="1500" dirty="0"/>
              <a:t>: </a:t>
            </a:r>
            <a:r>
              <a:rPr lang="en-US" sz="1500" dirty="0" err="1"/>
              <a:t>intervjueeritavateks</a:t>
            </a:r>
            <a:r>
              <a:rPr lang="en-US" sz="1500" dirty="0"/>
              <a:t> </a:t>
            </a:r>
            <a:r>
              <a:rPr lang="en-US" sz="1500" dirty="0" err="1"/>
              <a:t>olid</a:t>
            </a:r>
            <a:r>
              <a:rPr lang="en-US" sz="1500" dirty="0"/>
              <a:t> 6 </a:t>
            </a:r>
            <a:r>
              <a:rPr lang="en-US" sz="1500" dirty="0" err="1"/>
              <a:t>Tallinna</a:t>
            </a:r>
            <a:r>
              <a:rPr lang="en-US" sz="1500" dirty="0"/>
              <a:t> </a:t>
            </a:r>
            <a:r>
              <a:rPr lang="en-US" sz="1500" dirty="0" err="1"/>
              <a:t>Ülikooli</a:t>
            </a:r>
            <a:r>
              <a:rPr lang="en-US" sz="1500" dirty="0"/>
              <a:t> </a:t>
            </a:r>
            <a:r>
              <a:rPr lang="en-US" sz="1500" dirty="0" err="1"/>
              <a:t>üliõpilast</a:t>
            </a:r>
            <a:r>
              <a:rPr lang="en-US" sz="1500" dirty="0"/>
              <a:t> ja 1 Tartu </a:t>
            </a:r>
            <a:r>
              <a:rPr lang="en-US" sz="1500" dirty="0" err="1"/>
              <a:t>Ülikooli</a:t>
            </a:r>
            <a:r>
              <a:rPr lang="en-US" sz="1500" dirty="0"/>
              <a:t> </a:t>
            </a:r>
            <a:r>
              <a:rPr lang="en-US" sz="1500" dirty="0" err="1"/>
              <a:t>üliõpilane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Üldistuste</a:t>
            </a:r>
            <a:r>
              <a:rPr lang="en-US" sz="1500" dirty="0"/>
              <a:t> ja </a:t>
            </a:r>
            <a:r>
              <a:rPr lang="en-US" sz="1500" dirty="0" err="1"/>
              <a:t>järelduste</a:t>
            </a:r>
            <a:r>
              <a:rPr lang="en-US" sz="1500" dirty="0"/>
              <a:t> </a:t>
            </a:r>
            <a:r>
              <a:rPr lang="en-US" sz="1500" dirty="0" err="1"/>
              <a:t>tegemine</a:t>
            </a:r>
            <a:r>
              <a:rPr lang="en-US" sz="1500" dirty="0"/>
              <a:t>: </a:t>
            </a:r>
            <a:r>
              <a:rPr lang="en-US" sz="1500" dirty="0" err="1"/>
              <a:t>millist</a:t>
            </a:r>
            <a:r>
              <a:rPr lang="en-US" sz="1500" dirty="0"/>
              <a:t> </a:t>
            </a:r>
            <a:r>
              <a:rPr lang="en-US" sz="1500" dirty="0" err="1"/>
              <a:t>infot</a:t>
            </a:r>
            <a:r>
              <a:rPr lang="en-US" sz="1500" dirty="0"/>
              <a:t> </a:t>
            </a:r>
            <a:r>
              <a:rPr lang="en-US" sz="1500" dirty="0" err="1"/>
              <a:t>intervjueeritavate</a:t>
            </a:r>
            <a:r>
              <a:rPr lang="en-US" sz="1500" dirty="0"/>
              <a:t> </a:t>
            </a:r>
            <a:r>
              <a:rPr lang="en-US" sz="1500" dirty="0" err="1"/>
              <a:t>vastustest</a:t>
            </a:r>
            <a:r>
              <a:rPr lang="en-US" sz="1500" dirty="0"/>
              <a:t> </a:t>
            </a:r>
            <a:r>
              <a:rPr lang="en-US" sz="1500" dirty="0" err="1"/>
              <a:t>kõige</a:t>
            </a:r>
            <a:r>
              <a:rPr lang="en-US" sz="1500" dirty="0"/>
              <a:t> </a:t>
            </a:r>
            <a:r>
              <a:rPr lang="en-US" sz="1500" dirty="0" err="1"/>
              <a:t>olulisemaks</a:t>
            </a:r>
            <a:r>
              <a:rPr lang="en-US" sz="1500" dirty="0"/>
              <a:t> </a:t>
            </a:r>
            <a:r>
              <a:rPr lang="en-US" sz="1500" dirty="0" err="1"/>
              <a:t>pidada</a:t>
            </a:r>
            <a:r>
              <a:rPr lang="en-US" sz="1500" dirty="0"/>
              <a:t>, et see </a:t>
            </a:r>
            <a:r>
              <a:rPr lang="en-US" sz="1500" dirty="0" err="1"/>
              <a:t>aitaks</a:t>
            </a:r>
            <a:r>
              <a:rPr lang="en-US" sz="1500" dirty="0"/>
              <a:t> </a:t>
            </a:r>
            <a:r>
              <a:rPr lang="en-US" sz="1500" dirty="0" err="1"/>
              <a:t>kaasa</a:t>
            </a:r>
            <a:r>
              <a:rPr lang="en-US" sz="1500" dirty="0"/>
              <a:t> </a:t>
            </a:r>
            <a:r>
              <a:rPr lang="en-US" sz="1500" dirty="0" err="1"/>
              <a:t>asjakohase</a:t>
            </a:r>
            <a:r>
              <a:rPr lang="en-US" sz="1500" dirty="0"/>
              <a:t> video </a:t>
            </a:r>
            <a:r>
              <a:rPr lang="en-US" sz="1500" dirty="0" err="1"/>
              <a:t>tegemisele</a:t>
            </a:r>
            <a:endParaRPr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cb7c64a90_0_8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Rakendatud tegevused (õpetajate rühm)</a:t>
            </a:r>
            <a:endParaRPr/>
          </a:p>
        </p:txBody>
      </p:sp>
      <p:sp>
        <p:nvSpPr>
          <p:cNvPr id="154" name="Google Shape;154;g2acb7c64a90_0_8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500" dirty="0"/>
              <a:t>○ </a:t>
            </a:r>
            <a:r>
              <a:rPr lang="en-US" sz="1500" dirty="0" err="1"/>
              <a:t>Milliseid</a:t>
            </a:r>
            <a:r>
              <a:rPr lang="en-US" sz="1500" dirty="0"/>
              <a:t> </a:t>
            </a:r>
            <a:r>
              <a:rPr lang="en-US" sz="1500" dirty="0" err="1"/>
              <a:t>tegevusi</a:t>
            </a:r>
            <a:r>
              <a:rPr lang="en-US" sz="1500" dirty="0"/>
              <a:t> ja/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meetodeid</a:t>
            </a:r>
            <a:r>
              <a:rPr lang="en-US" sz="1500" dirty="0"/>
              <a:t> </a:t>
            </a:r>
            <a:r>
              <a:rPr lang="en-US" sz="1500" dirty="0" err="1"/>
              <a:t>kasutasite</a:t>
            </a:r>
            <a:r>
              <a:rPr lang="en-US" sz="1500" dirty="0"/>
              <a:t>, et </a:t>
            </a:r>
            <a:r>
              <a:rPr lang="en-US" sz="1500" dirty="0" err="1"/>
              <a:t>eesmärgini</a:t>
            </a:r>
            <a:r>
              <a:rPr lang="en-US" sz="1500" dirty="0"/>
              <a:t> </a:t>
            </a:r>
            <a:r>
              <a:rPr lang="en-US" sz="1500" dirty="0" err="1"/>
              <a:t>jõuda</a:t>
            </a:r>
            <a:r>
              <a:rPr lang="en-US" sz="1500" dirty="0"/>
              <a:t>?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Projekti</a:t>
            </a:r>
            <a:r>
              <a:rPr lang="en-US" sz="1500" dirty="0"/>
              <a:t> </a:t>
            </a:r>
            <a:r>
              <a:rPr lang="en-US" sz="1500" dirty="0" err="1"/>
              <a:t>algul</a:t>
            </a:r>
            <a:r>
              <a:rPr lang="en-US" sz="1500" dirty="0"/>
              <a:t> </a:t>
            </a:r>
            <a:r>
              <a:rPr lang="en-US" sz="1500" dirty="0" err="1"/>
              <a:t>viisime</a:t>
            </a:r>
            <a:r>
              <a:rPr lang="en-US" sz="1500" dirty="0"/>
              <a:t> end </a:t>
            </a:r>
            <a:r>
              <a:rPr lang="en-US" sz="1500" dirty="0" err="1"/>
              <a:t>kurssi</a:t>
            </a:r>
            <a:r>
              <a:rPr lang="en-US" sz="1500" dirty="0"/>
              <a:t> </a:t>
            </a:r>
            <a:r>
              <a:rPr lang="en-US" sz="1500" dirty="0" err="1"/>
              <a:t>teooriaga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Intervjuuküsimused</a:t>
            </a:r>
            <a:r>
              <a:rPr lang="en-US" sz="1500" dirty="0"/>
              <a:t> </a:t>
            </a:r>
            <a:r>
              <a:rPr lang="en-US" sz="1500" dirty="0" err="1"/>
              <a:t>koostasime</a:t>
            </a:r>
            <a:r>
              <a:rPr lang="en-US" sz="1500" dirty="0"/>
              <a:t> </a:t>
            </a:r>
            <a:r>
              <a:rPr lang="en-US" sz="1500" dirty="0" err="1"/>
              <a:t>loogiliselt</a:t>
            </a:r>
            <a:r>
              <a:rPr lang="en-US" sz="1500" dirty="0"/>
              <a:t>, et </a:t>
            </a:r>
            <a:r>
              <a:rPr lang="en-US" sz="1500" dirty="0" err="1"/>
              <a:t>ilma</a:t>
            </a:r>
            <a:r>
              <a:rPr lang="en-US" sz="1500" dirty="0"/>
              <a:t> </a:t>
            </a:r>
            <a:r>
              <a:rPr lang="en-US" sz="1500" dirty="0" err="1"/>
              <a:t>suunamata</a:t>
            </a:r>
            <a:r>
              <a:rPr lang="en-US" sz="1500" dirty="0"/>
              <a:t> </a:t>
            </a:r>
            <a:r>
              <a:rPr lang="en-US" sz="1500" dirty="0" err="1"/>
              <a:t>jõuaksid</a:t>
            </a:r>
            <a:r>
              <a:rPr lang="en-US" sz="1500" dirty="0"/>
              <a:t>  </a:t>
            </a:r>
            <a:r>
              <a:rPr lang="en-US" sz="1500" dirty="0" err="1"/>
              <a:t>intervjueeritavad</a:t>
            </a:r>
            <a:r>
              <a:rPr lang="en-US" sz="1500" dirty="0"/>
              <a:t> </a:t>
            </a:r>
            <a:r>
              <a:rPr lang="en-US" sz="1500" dirty="0" err="1"/>
              <a:t>ise</a:t>
            </a:r>
            <a:r>
              <a:rPr lang="en-US" sz="1500" dirty="0"/>
              <a:t> </a:t>
            </a:r>
            <a:r>
              <a:rPr lang="en-US" sz="1500" dirty="0" err="1"/>
              <a:t>järgmise</a:t>
            </a:r>
            <a:r>
              <a:rPr lang="en-US" sz="1500" dirty="0"/>
              <a:t> </a:t>
            </a:r>
            <a:r>
              <a:rPr lang="en-US" sz="1500" dirty="0" err="1"/>
              <a:t>küsimuse</a:t>
            </a:r>
            <a:r>
              <a:rPr lang="en-US" sz="1500" dirty="0"/>
              <a:t> </a:t>
            </a:r>
            <a:r>
              <a:rPr lang="en-US" sz="1500" dirty="0" err="1"/>
              <a:t>juurde</a:t>
            </a:r>
            <a:r>
              <a:rPr lang="en-US" sz="1500" dirty="0"/>
              <a:t> </a:t>
            </a:r>
            <a:r>
              <a:rPr lang="en-US" sz="1500" dirty="0" err="1"/>
              <a:t>või</a:t>
            </a:r>
            <a:r>
              <a:rPr lang="en-US" sz="1500" dirty="0"/>
              <a:t> </a:t>
            </a:r>
            <a:r>
              <a:rPr lang="en-US" sz="1500" dirty="0" err="1"/>
              <a:t>annaksid</a:t>
            </a:r>
            <a:r>
              <a:rPr lang="en-US" sz="1500" dirty="0"/>
              <a:t> </a:t>
            </a:r>
            <a:r>
              <a:rPr lang="en-US" sz="1500" dirty="0" err="1"/>
              <a:t>vastates</a:t>
            </a:r>
            <a:r>
              <a:rPr lang="en-US" sz="1500" dirty="0"/>
              <a:t> ka </a:t>
            </a:r>
            <a:r>
              <a:rPr lang="en-US" sz="1500" dirty="0" err="1"/>
              <a:t>järgmisele</a:t>
            </a:r>
            <a:r>
              <a:rPr lang="en-US" sz="1500" dirty="0"/>
              <a:t> </a:t>
            </a:r>
            <a:r>
              <a:rPr lang="en-US" sz="1500" dirty="0" err="1"/>
              <a:t>küsimusele</a:t>
            </a:r>
            <a:r>
              <a:rPr lang="en-US" sz="1500" dirty="0"/>
              <a:t> </a:t>
            </a:r>
            <a:r>
              <a:rPr lang="en-US" sz="1500" dirty="0" err="1"/>
              <a:t>vastuse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Süvaintervjuud</a:t>
            </a:r>
            <a:r>
              <a:rPr lang="en-US" sz="1500" dirty="0"/>
              <a:t> </a:t>
            </a:r>
            <a:r>
              <a:rPr lang="en-US" sz="1500" dirty="0" err="1"/>
              <a:t>õpetajatega</a:t>
            </a:r>
            <a:r>
              <a:rPr lang="en-US" sz="1500" dirty="0"/>
              <a:t> (7 </a:t>
            </a:r>
            <a:r>
              <a:rPr lang="en-US" sz="1500" dirty="0" err="1"/>
              <a:t>tk</a:t>
            </a:r>
            <a:r>
              <a:rPr lang="en-US" sz="1500" dirty="0"/>
              <a:t>), et </a:t>
            </a:r>
            <a:r>
              <a:rPr lang="en-US" sz="1500" dirty="0" err="1"/>
              <a:t>saada</a:t>
            </a:r>
            <a:r>
              <a:rPr lang="en-US" sz="1500" dirty="0"/>
              <a:t> </a:t>
            </a:r>
            <a:r>
              <a:rPr lang="en-US" sz="1500" dirty="0" err="1"/>
              <a:t>nende</a:t>
            </a:r>
            <a:r>
              <a:rPr lang="en-US" sz="1500" dirty="0"/>
              <a:t> </a:t>
            </a:r>
            <a:r>
              <a:rPr lang="en-US" sz="1500" dirty="0" err="1"/>
              <a:t>sisendit</a:t>
            </a:r>
            <a:r>
              <a:rPr lang="en-US" sz="1500" dirty="0"/>
              <a:t> – </a:t>
            </a:r>
            <a:r>
              <a:rPr lang="en-US" sz="1500" dirty="0" err="1"/>
              <a:t>mõtteid</a:t>
            </a:r>
            <a:r>
              <a:rPr lang="en-US" sz="1500" dirty="0"/>
              <a:t>, </a:t>
            </a:r>
            <a:r>
              <a:rPr lang="en-US" sz="1500" dirty="0" err="1"/>
              <a:t>soove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kohta</a:t>
            </a:r>
            <a:r>
              <a:rPr lang="en-US" sz="1500" dirty="0"/>
              <a:t>, </a:t>
            </a:r>
            <a:r>
              <a:rPr lang="en-US" sz="1500" dirty="0" err="1"/>
              <a:t>lisaks</a:t>
            </a:r>
            <a:r>
              <a:rPr lang="en-US" sz="1500" dirty="0"/>
              <a:t> </a:t>
            </a:r>
            <a:r>
              <a:rPr lang="en-US" sz="1500" dirty="0" err="1"/>
              <a:t>intervjuuks</a:t>
            </a:r>
            <a:r>
              <a:rPr lang="en-US" sz="1500" dirty="0"/>
              <a:t> </a:t>
            </a:r>
            <a:r>
              <a:rPr lang="en-US" sz="1500" dirty="0" err="1"/>
              <a:t>ettevalmistavad</a:t>
            </a:r>
            <a:r>
              <a:rPr lang="en-US" sz="1500" dirty="0"/>
              <a:t> </a:t>
            </a:r>
            <a:r>
              <a:rPr lang="en-US" sz="1500" dirty="0" err="1"/>
              <a:t>tegevused</a:t>
            </a:r>
            <a:r>
              <a:rPr lang="en-US" sz="1500" dirty="0"/>
              <a:t> ja </a:t>
            </a:r>
            <a:r>
              <a:rPr lang="en-US" sz="1500" dirty="0" err="1"/>
              <a:t>hilisem</a:t>
            </a:r>
            <a:r>
              <a:rPr lang="en-US" sz="1500" dirty="0"/>
              <a:t> </a:t>
            </a:r>
            <a:r>
              <a:rPr lang="en-US" sz="1500" dirty="0" err="1"/>
              <a:t>analüüs</a:t>
            </a:r>
            <a:r>
              <a:rPr lang="en-US" sz="1500" dirty="0"/>
              <a:t> 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Intervjuude</a:t>
            </a:r>
            <a:r>
              <a:rPr lang="en-US" sz="1500" dirty="0"/>
              <a:t> </a:t>
            </a:r>
            <a:r>
              <a:rPr lang="en-US" sz="1500" dirty="0" err="1"/>
              <a:t>käigus</a:t>
            </a:r>
            <a:r>
              <a:rPr lang="en-US" sz="1500" dirty="0"/>
              <a:t> </a:t>
            </a:r>
            <a:r>
              <a:rPr lang="en-US" sz="1500" dirty="0" err="1"/>
              <a:t>püüdsime</a:t>
            </a:r>
            <a:r>
              <a:rPr lang="en-US" sz="1500" dirty="0"/>
              <a:t> </a:t>
            </a:r>
            <a:r>
              <a:rPr lang="en-US" sz="1500" dirty="0" err="1"/>
              <a:t>välja</a:t>
            </a:r>
            <a:r>
              <a:rPr lang="en-US" sz="1500" dirty="0"/>
              <a:t> </a:t>
            </a:r>
            <a:r>
              <a:rPr lang="en-US" sz="1500" dirty="0" err="1"/>
              <a:t>selgitada</a:t>
            </a:r>
            <a:r>
              <a:rPr lang="en-US" sz="1500" dirty="0"/>
              <a:t>, </a:t>
            </a:r>
            <a:r>
              <a:rPr lang="en-US" sz="1500" dirty="0" err="1"/>
              <a:t>millest</a:t>
            </a:r>
            <a:r>
              <a:rPr lang="en-US" sz="1500" dirty="0"/>
              <a:t> </a:t>
            </a:r>
            <a:r>
              <a:rPr lang="en-US" sz="1500" dirty="0" err="1"/>
              <a:t>ollakse</a:t>
            </a:r>
            <a:r>
              <a:rPr lang="en-US" sz="1500" dirty="0"/>
              <a:t> </a:t>
            </a:r>
            <a:r>
              <a:rPr lang="en-US" sz="1500" dirty="0" err="1"/>
              <a:t>teadlikud</a:t>
            </a:r>
            <a:r>
              <a:rPr lang="en-US" sz="1500" dirty="0"/>
              <a:t> ja </a:t>
            </a:r>
            <a:r>
              <a:rPr lang="en-US" sz="1500" dirty="0" err="1"/>
              <a:t>mida</a:t>
            </a:r>
            <a:r>
              <a:rPr lang="en-US" sz="1500" dirty="0"/>
              <a:t> on </a:t>
            </a:r>
            <a:r>
              <a:rPr lang="en-US" sz="1500" dirty="0" err="1"/>
              <a:t>vaja</a:t>
            </a:r>
            <a:r>
              <a:rPr lang="en-US" sz="1500" dirty="0"/>
              <a:t> </a:t>
            </a:r>
            <a:r>
              <a:rPr lang="en-US" sz="1500" dirty="0" err="1"/>
              <a:t>lisaks</a:t>
            </a:r>
            <a:r>
              <a:rPr lang="en-US" sz="1500" dirty="0"/>
              <a:t> </a:t>
            </a:r>
            <a:r>
              <a:rPr lang="en-US" sz="1500" dirty="0" err="1"/>
              <a:t>juurutada</a:t>
            </a:r>
            <a:r>
              <a:rPr lang="en-US" sz="1500" dirty="0"/>
              <a:t> ja mis on </a:t>
            </a:r>
            <a:r>
              <a:rPr lang="en-US" sz="1500" dirty="0" err="1"/>
              <a:t>jäänud</a:t>
            </a:r>
            <a:r>
              <a:rPr lang="en-US" sz="1500" dirty="0"/>
              <a:t> </a:t>
            </a:r>
            <a:r>
              <a:rPr lang="en-US" sz="1500" dirty="0" err="1"/>
              <a:t>tähelepanuta</a:t>
            </a: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e8073a90b_0_3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Projekti teaduspõhisus </a:t>
            </a:r>
            <a:endParaRPr/>
          </a:p>
        </p:txBody>
      </p:sp>
      <p:sp>
        <p:nvSpPr>
          <p:cNvPr id="161" name="Google Shape;161;g28e8073a90b_0_36"/>
          <p:cNvSpPr txBox="1">
            <a:spLocks noGrp="1"/>
          </p:cNvSpPr>
          <p:nvPr>
            <p:ph type="body" idx="1"/>
          </p:nvPr>
        </p:nvSpPr>
        <p:spPr>
          <a:xfrm>
            <a:off x="628650" y="1266250"/>
            <a:ext cx="7886700" cy="374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-US" sz="1500" dirty="0"/>
              <a:t>○ </a:t>
            </a:r>
            <a:r>
              <a:rPr lang="en-US" sz="1500" dirty="0" err="1"/>
              <a:t>Millistele</a:t>
            </a:r>
            <a:r>
              <a:rPr lang="en-US" sz="1500" dirty="0"/>
              <a:t> </a:t>
            </a:r>
            <a:r>
              <a:rPr lang="en-US" sz="1500" dirty="0" err="1"/>
              <a:t>allikatele</a:t>
            </a:r>
            <a:r>
              <a:rPr lang="en-US" sz="1500" dirty="0"/>
              <a:t>, </a:t>
            </a:r>
            <a:r>
              <a:rPr lang="en-US" sz="1500" dirty="0" err="1"/>
              <a:t>varasematele</a:t>
            </a:r>
            <a:r>
              <a:rPr lang="en-US" sz="1500" dirty="0"/>
              <a:t> </a:t>
            </a:r>
            <a:r>
              <a:rPr lang="en-US" sz="1500" dirty="0" err="1"/>
              <a:t>uuringutele</a:t>
            </a:r>
            <a:r>
              <a:rPr lang="en-US" sz="1500" dirty="0"/>
              <a:t> </a:t>
            </a:r>
            <a:r>
              <a:rPr lang="en-US" sz="1500" dirty="0" err="1"/>
              <a:t>oma</a:t>
            </a:r>
            <a:r>
              <a:rPr lang="en-US" sz="1500" dirty="0"/>
              <a:t> </a:t>
            </a:r>
            <a:r>
              <a:rPr lang="en-US" sz="1500" dirty="0" err="1"/>
              <a:t>tegevuses</a:t>
            </a:r>
            <a:r>
              <a:rPr lang="en-US" sz="1500" dirty="0"/>
              <a:t> </a:t>
            </a:r>
            <a:r>
              <a:rPr lang="en-US" sz="1500" dirty="0" err="1"/>
              <a:t>tuginesite</a:t>
            </a:r>
            <a:r>
              <a:rPr lang="en-US" sz="1500" dirty="0"/>
              <a:t>? </a:t>
            </a:r>
            <a:endParaRPr sz="1500" dirty="0"/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Teoreetiline</a:t>
            </a:r>
            <a:r>
              <a:rPr lang="en-US" sz="1500" dirty="0"/>
              <a:t> </a:t>
            </a:r>
            <a:r>
              <a:rPr lang="en-US" sz="1500" dirty="0" err="1"/>
              <a:t>raamistik</a:t>
            </a:r>
            <a:r>
              <a:rPr lang="en-US" sz="1500" dirty="0"/>
              <a:t> </a:t>
            </a:r>
            <a:r>
              <a:rPr lang="en-US" sz="1500" dirty="0" err="1"/>
              <a:t>hõlmas</a:t>
            </a:r>
            <a:r>
              <a:rPr lang="en-US" sz="1500" dirty="0"/>
              <a:t> </a:t>
            </a:r>
            <a:r>
              <a:rPr lang="en-US" sz="1500" dirty="0" err="1"/>
              <a:t>esiteks</a:t>
            </a:r>
            <a:r>
              <a:rPr lang="en-US" sz="1500" dirty="0"/>
              <a:t> </a:t>
            </a:r>
            <a:r>
              <a:rPr lang="en-US" sz="1500" dirty="0" err="1"/>
              <a:t>tänapäevase</a:t>
            </a:r>
            <a:r>
              <a:rPr lang="en-US" sz="1500" dirty="0"/>
              <a:t> </a:t>
            </a:r>
            <a:r>
              <a:rPr lang="en-US" sz="1500" dirty="0" err="1"/>
              <a:t>keelekorralduse</a:t>
            </a:r>
            <a:r>
              <a:rPr lang="en-US" sz="1500" dirty="0"/>
              <a:t> </a:t>
            </a:r>
            <a:r>
              <a:rPr lang="en-US" sz="1500" dirty="0" err="1"/>
              <a:t>põhimõtteid</a:t>
            </a:r>
            <a:r>
              <a:rPr lang="en-US" sz="1500" dirty="0"/>
              <a:t> </a:t>
            </a:r>
            <a:r>
              <a:rPr lang="en-US" sz="1500" dirty="0" err="1"/>
              <a:t>ehk</a:t>
            </a:r>
            <a:r>
              <a:rPr lang="en-US" sz="1500" dirty="0"/>
              <a:t> </a:t>
            </a:r>
            <a:r>
              <a:rPr lang="en-US" sz="1500" dirty="0" err="1"/>
              <a:t>liikumist</a:t>
            </a:r>
            <a:r>
              <a:rPr lang="en-US" sz="1500" dirty="0"/>
              <a:t> </a:t>
            </a:r>
            <a:r>
              <a:rPr lang="en-US" sz="1500" dirty="0" err="1"/>
              <a:t>preskriptiivsest</a:t>
            </a:r>
            <a:r>
              <a:rPr lang="en-US" sz="1500" dirty="0"/>
              <a:t> </a:t>
            </a:r>
            <a:r>
              <a:rPr lang="en-US" sz="1500" dirty="0" err="1"/>
              <a:t>deskriptiivseks</a:t>
            </a:r>
            <a:r>
              <a:rPr lang="en-US" sz="1500" dirty="0"/>
              <a:t> (</a:t>
            </a:r>
            <a:r>
              <a:rPr lang="en-US" sz="1500" dirty="0" err="1"/>
              <a:t>sh</a:t>
            </a:r>
            <a:r>
              <a:rPr lang="en-US" sz="1500" dirty="0"/>
              <a:t> </a:t>
            </a:r>
            <a:r>
              <a:rPr lang="en-US" sz="1500" dirty="0" err="1"/>
              <a:t>kasutuspõhiseks</a:t>
            </a:r>
            <a:r>
              <a:rPr lang="en-US" sz="1500" dirty="0"/>
              <a:t>), </a:t>
            </a:r>
            <a:r>
              <a:rPr lang="en-US" sz="1500" dirty="0" err="1"/>
              <a:t>mida</a:t>
            </a:r>
            <a:r>
              <a:rPr lang="en-US" sz="1500" dirty="0"/>
              <a:t> on </a:t>
            </a:r>
            <a:r>
              <a:rPr lang="en-US" sz="1500" dirty="0" err="1"/>
              <a:t>kajastatud</a:t>
            </a:r>
            <a:r>
              <a:rPr lang="en-US" sz="1500" dirty="0"/>
              <a:t> </a:t>
            </a:r>
            <a:r>
              <a:rPr lang="en-US" sz="1500" dirty="0" err="1"/>
              <a:t>mitmes</a:t>
            </a:r>
            <a:r>
              <a:rPr lang="en-US" sz="1500" dirty="0"/>
              <a:t> </a:t>
            </a:r>
            <a:r>
              <a:rPr lang="en-US" sz="1500" dirty="0" err="1"/>
              <a:t>teadusartiklis</a:t>
            </a:r>
            <a:r>
              <a:rPr lang="en-US" sz="1500" dirty="0"/>
              <a:t> (</a:t>
            </a:r>
            <a:r>
              <a:rPr lang="en-US" sz="1500" dirty="0" err="1"/>
              <a:t>vt</a:t>
            </a:r>
            <a:r>
              <a:rPr lang="en-US" sz="1500" dirty="0"/>
              <a:t> </a:t>
            </a:r>
            <a:r>
              <a:rPr lang="en-US" sz="1500" dirty="0" err="1"/>
              <a:t>nt</a:t>
            </a:r>
            <a:r>
              <a:rPr lang="en-US" sz="1500" dirty="0"/>
              <a:t> </a:t>
            </a:r>
            <a:r>
              <a:rPr lang="en-US" sz="1500" dirty="0" err="1"/>
              <a:t>Paet</a:t>
            </a:r>
            <a:r>
              <a:rPr lang="en-US" sz="1500" dirty="0"/>
              <a:t> 2022; </a:t>
            </a:r>
            <a:r>
              <a:rPr lang="en-US" sz="1500" dirty="0" err="1"/>
              <a:t>Risberg</a:t>
            </a:r>
            <a:r>
              <a:rPr lang="en-US" sz="1500" dirty="0"/>
              <a:t> 2022): </a:t>
            </a:r>
            <a:r>
              <a:rPr lang="en-US" sz="1500" dirty="0" err="1"/>
              <a:t>keelekasutajale</a:t>
            </a:r>
            <a:r>
              <a:rPr lang="en-US" sz="1500" dirty="0"/>
              <a:t> </a:t>
            </a:r>
            <a:r>
              <a:rPr lang="en-US" sz="1500" dirty="0" err="1"/>
              <a:t>ei</a:t>
            </a:r>
            <a:r>
              <a:rPr lang="en-US" sz="1500" dirty="0"/>
              <a:t> </a:t>
            </a:r>
            <a:r>
              <a:rPr lang="en-US" sz="1500" dirty="0" err="1"/>
              <a:t>dikteerita</a:t>
            </a:r>
            <a:r>
              <a:rPr lang="en-US" sz="1500" dirty="0"/>
              <a:t> </a:t>
            </a:r>
            <a:r>
              <a:rPr lang="en-US" sz="1500" dirty="0" err="1"/>
              <a:t>enam</a:t>
            </a:r>
            <a:r>
              <a:rPr lang="en-US" sz="1500" dirty="0"/>
              <a:t>, mis on </a:t>
            </a:r>
            <a:r>
              <a:rPr lang="en-US" sz="1500" dirty="0" err="1"/>
              <a:t>õige</a:t>
            </a:r>
            <a:r>
              <a:rPr lang="en-US" sz="1500" dirty="0"/>
              <a:t> ja mis vale.</a:t>
            </a:r>
            <a:endParaRPr sz="15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Teiseks</a:t>
            </a:r>
            <a:r>
              <a:rPr lang="en-US" sz="1500" dirty="0"/>
              <a:t> </a:t>
            </a:r>
            <a:r>
              <a:rPr lang="en-US" sz="1500" dirty="0" err="1"/>
              <a:t>lähtekohaks</a:t>
            </a:r>
            <a:r>
              <a:rPr lang="en-US" sz="1500" dirty="0"/>
              <a:t>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korpusleksikograafia</a:t>
            </a:r>
            <a:r>
              <a:rPr lang="en-US" sz="1500" dirty="0"/>
              <a:t>, mis on </a:t>
            </a:r>
            <a:r>
              <a:rPr lang="en-US" sz="1500" dirty="0" err="1"/>
              <a:t>Sõnaveebi</a:t>
            </a:r>
            <a:r>
              <a:rPr lang="en-US" sz="1500" dirty="0"/>
              <a:t> </a:t>
            </a:r>
            <a:r>
              <a:rPr lang="en-US" sz="1500" dirty="0" err="1"/>
              <a:t>funktsioonide</a:t>
            </a:r>
            <a:r>
              <a:rPr lang="en-US" sz="1500" dirty="0"/>
              <a:t> alus (</a:t>
            </a:r>
            <a:r>
              <a:rPr lang="en-US" sz="1500" dirty="0" err="1"/>
              <a:t>vt</a:t>
            </a:r>
            <a:r>
              <a:rPr lang="en-US" sz="1500" dirty="0"/>
              <a:t> </a:t>
            </a:r>
            <a:r>
              <a:rPr lang="en-US" sz="1500" dirty="0" err="1"/>
              <a:t>nt</a:t>
            </a:r>
            <a:r>
              <a:rPr lang="en-US" sz="1500" dirty="0"/>
              <a:t> </a:t>
            </a:r>
            <a:r>
              <a:rPr lang="en-US" sz="1500" dirty="0" err="1"/>
              <a:t>Kallas</a:t>
            </a:r>
            <a:r>
              <a:rPr lang="en-US" sz="1500" dirty="0"/>
              <a:t> </a:t>
            </a:r>
            <a:r>
              <a:rPr lang="en-US" sz="1500" dirty="0" err="1"/>
              <a:t>jt</a:t>
            </a:r>
            <a:r>
              <a:rPr lang="en-US" sz="1500" dirty="0"/>
              <a:t> 2015; Koppel, </a:t>
            </a:r>
            <a:r>
              <a:rPr lang="en-US" sz="1500" dirty="0" err="1"/>
              <a:t>Kallas</a:t>
            </a:r>
            <a:r>
              <a:rPr lang="en-US" sz="1500" dirty="0"/>
              <a:t> 2022): </a:t>
            </a:r>
            <a:r>
              <a:rPr lang="en-US" sz="1500" dirty="0" err="1"/>
              <a:t>ühendkorpuste</a:t>
            </a:r>
            <a:r>
              <a:rPr lang="en-US" sz="1500" dirty="0"/>
              <a:t> </a:t>
            </a:r>
            <a:r>
              <a:rPr lang="en-US" sz="1500" dirty="0" err="1"/>
              <a:t>abil</a:t>
            </a:r>
            <a:r>
              <a:rPr lang="en-US" sz="1500" dirty="0"/>
              <a:t> on </a:t>
            </a:r>
            <a:r>
              <a:rPr lang="en-US" sz="1500" dirty="0" err="1"/>
              <a:t>võimalik</a:t>
            </a:r>
            <a:r>
              <a:rPr lang="en-US" sz="1500" dirty="0"/>
              <a:t> </a:t>
            </a:r>
            <a:r>
              <a:rPr lang="en-US" sz="1500" dirty="0" err="1"/>
              <a:t>jõuda</a:t>
            </a:r>
            <a:r>
              <a:rPr lang="en-US" sz="1500" dirty="0"/>
              <a:t> </a:t>
            </a:r>
            <a:r>
              <a:rPr lang="en-US" sz="1500" dirty="0" err="1"/>
              <a:t>mitmekülgse</a:t>
            </a:r>
            <a:r>
              <a:rPr lang="en-US" sz="1500" dirty="0"/>
              <a:t> ja </a:t>
            </a:r>
            <a:r>
              <a:rPr lang="en-US" sz="1500" dirty="0" err="1"/>
              <a:t>tervikliku</a:t>
            </a:r>
            <a:r>
              <a:rPr lang="en-US" sz="1500" dirty="0"/>
              <a:t> </a:t>
            </a:r>
            <a:r>
              <a:rPr lang="en-US" sz="1500" dirty="0" err="1"/>
              <a:t>arusaamani</a:t>
            </a:r>
            <a:r>
              <a:rPr lang="en-US" sz="1500" dirty="0"/>
              <a:t> </a:t>
            </a:r>
            <a:r>
              <a:rPr lang="en-US" sz="1500" dirty="0" err="1"/>
              <a:t>tänapäeva</a:t>
            </a:r>
            <a:r>
              <a:rPr lang="en-US" sz="1500" dirty="0"/>
              <a:t> </a:t>
            </a:r>
            <a:r>
              <a:rPr lang="en-US" sz="1500" dirty="0" err="1"/>
              <a:t>keelest</a:t>
            </a:r>
            <a:r>
              <a:rPr lang="en-US" sz="1500" dirty="0"/>
              <a:t>.</a:t>
            </a:r>
            <a:endParaRPr sz="15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Kolmas</a:t>
            </a:r>
            <a:r>
              <a:rPr lang="en-US" sz="1500" dirty="0"/>
              <a:t> </a:t>
            </a:r>
            <a:r>
              <a:rPr lang="en-US" sz="1500" dirty="0" err="1"/>
              <a:t>lähtekoht</a:t>
            </a:r>
            <a:r>
              <a:rPr lang="en-US" sz="1500" dirty="0"/>
              <a:t> </a:t>
            </a:r>
            <a:r>
              <a:rPr lang="en-US" sz="1500" dirty="0" err="1"/>
              <a:t>oli</a:t>
            </a:r>
            <a:r>
              <a:rPr lang="en-US" sz="1500" dirty="0"/>
              <a:t> </a:t>
            </a:r>
            <a:r>
              <a:rPr lang="en-US" sz="1500" dirty="0" err="1"/>
              <a:t>keeleteadlikkus</a:t>
            </a:r>
            <a:r>
              <a:rPr lang="en-US" sz="1500" dirty="0"/>
              <a:t> (</a:t>
            </a:r>
            <a:r>
              <a:rPr lang="en-US" sz="1500" dirty="0" err="1"/>
              <a:t>vt</a:t>
            </a:r>
            <a:r>
              <a:rPr lang="en-US" sz="1500" dirty="0"/>
              <a:t> </a:t>
            </a:r>
            <a:r>
              <a:rPr lang="en-US" sz="1500" dirty="0" err="1"/>
              <a:t>nt</a:t>
            </a:r>
            <a:r>
              <a:rPr lang="en-US" sz="1500" dirty="0"/>
              <a:t> </a:t>
            </a:r>
            <a:r>
              <a:rPr lang="en-US" sz="1500" dirty="0" err="1"/>
              <a:t>Aruvee</a:t>
            </a:r>
            <a:r>
              <a:rPr lang="en-US" sz="1500" dirty="0"/>
              <a:t> 2022; Org, </a:t>
            </a:r>
            <a:r>
              <a:rPr lang="en-US" sz="1500" dirty="0" err="1"/>
              <a:t>Aruvee</a:t>
            </a:r>
            <a:r>
              <a:rPr lang="en-US" sz="1500" dirty="0"/>
              <a:t> 2023): </a:t>
            </a:r>
            <a:r>
              <a:rPr lang="en-US" sz="1500" dirty="0" err="1"/>
              <a:t>inimesed</a:t>
            </a:r>
            <a:r>
              <a:rPr lang="en-US" sz="1500" dirty="0"/>
              <a:t> </a:t>
            </a:r>
            <a:r>
              <a:rPr lang="en-US" sz="1500" dirty="0" err="1"/>
              <a:t>peaksid</a:t>
            </a:r>
            <a:r>
              <a:rPr lang="en-US" sz="1500" dirty="0"/>
              <a:t> </a:t>
            </a:r>
            <a:r>
              <a:rPr lang="en-US" sz="1500" dirty="0" err="1"/>
              <a:t>suutma</a:t>
            </a:r>
            <a:r>
              <a:rPr lang="en-US" sz="1500" dirty="0"/>
              <a:t> </a:t>
            </a:r>
            <a:r>
              <a:rPr lang="en-US" sz="1500" dirty="0" err="1"/>
              <a:t>keeleallikates</a:t>
            </a:r>
            <a:r>
              <a:rPr lang="en-US" sz="1500" dirty="0"/>
              <a:t> </a:t>
            </a:r>
            <a:r>
              <a:rPr lang="en-US" sz="1500" dirty="0" err="1"/>
              <a:t>orienteeruda</a:t>
            </a:r>
            <a:r>
              <a:rPr lang="en-US" sz="1500" dirty="0"/>
              <a:t> </a:t>
            </a:r>
            <a:r>
              <a:rPr lang="en-US" sz="1500" dirty="0" err="1"/>
              <a:t>ning</a:t>
            </a:r>
            <a:r>
              <a:rPr lang="en-US" sz="1500" dirty="0"/>
              <a:t> </a:t>
            </a:r>
            <a:r>
              <a:rPr lang="en-US" sz="1500" dirty="0" err="1"/>
              <a:t>langetada</a:t>
            </a:r>
            <a:r>
              <a:rPr lang="en-US" sz="1500" dirty="0"/>
              <a:t> </a:t>
            </a:r>
            <a:r>
              <a:rPr lang="en-US" sz="1500" dirty="0" err="1"/>
              <a:t>sobilikud</a:t>
            </a:r>
            <a:r>
              <a:rPr lang="en-US" sz="1500" dirty="0"/>
              <a:t> </a:t>
            </a:r>
            <a:r>
              <a:rPr lang="en-US" sz="1500" dirty="0" err="1"/>
              <a:t>valikud</a:t>
            </a:r>
            <a:r>
              <a:rPr lang="en-US" sz="1500" dirty="0"/>
              <a:t>.</a:t>
            </a:r>
            <a:endParaRPr sz="15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⎯"/>
            </a:pPr>
            <a:r>
              <a:rPr lang="en-US" sz="1500" dirty="0" err="1"/>
              <a:t>Kõik</a:t>
            </a:r>
            <a:r>
              <a:rPr lang="en-US" sz="1500" dirty="0"/>
              <a:t> </a:t>
            </a:r>
            <a:r>
              <a:rPr lang="en-US" sz="1500" dirty="0" err="1"/>
              <a:t>nimetatud</a:t>
            </a:r>
            <a:r>
              <a:rPr lang="en-US" sz="1500" dirty="0"/>
              <a:t> </a:t>
            </a:r>
            <a:r>
              <a:rPr lang="en-US" sz="1500" dirty="0" err="1"/>
              <a:t>põhimõtted</a:t>
            </a:r>
            <a:r>
              <a:rPr lang="en-US" sz="1500" dirty="0"/>
              <a:t> </a:t>
            </a:r>
            <a:r>
              <a:rPr lang="en-US" sz="1500" dirty="0" err="1"/>
              <a:t>olid</a:t>
            </a:r>
            <a:r>
              <a:rPr lang="en-US" sz="1500" dirty="0"/>
              <a:t> </a:t>
            </a:r>
            <a:r>
              <a:rPr lang="en-US" sz="1500" dirty="0" err="1"/>
              <a:t>olulised</a:t>
            </a:r>
            <a:r>
              <a:rPr lang="en-US" sz="1500" dirty="0"/>
              <a:t>, </a:t>
            </a:r>
            <a:r>
              <a:rPr lang="en-US" sz="1500" dirty="0" err="1"/>
              <a:t>sest</a:t>
            </a:r>
            <a:r>
              <a:rPr lang="en-US" sz="1500" dirty="0"/>
              <a:t> on </a:t>
            </a:r>
            <a:r>
              <a:rPr lang="en-US" sz="1500" dirty="0" err="1"/>
              <a:t>tugevalt</a:t>
            </a:r>
            <a:r>
              <a:rPr lang="en-US" sz="1500" dirty="0"/>
              <a:t> </a:t>
            </a:r>
            <a:r>
              <a:rPr lang="en-US" sz="1500" dirty="0" err="1"/>
              <a:t>seotud</a:t>
            </a:r>
            <a:r>
              <a:rPr lang="en-US" sz="1500" dirty="0"/>
              <a:t> </a:t>
            </a:r>
            <a:r>
              <a:rPr lang="en-US" sz="1500" dirty="0" err="1"/>
              <a:t>Sõnaveebi</a:t>
            </a:r>
            <a:r>
              <a:rPr lang="en-US" sz="1500" dirty="0"/>
              <a:t> ja </a:t>
            </a:r>
            <a:r>
              <a:rPr lang="en-US" sz="1500" dirty="0" err="1"/>
              <a:t>selle</a:t>
            </a:r>
            <a:r>
              <a:rPr lang="en-US" sz="1500" dirty="0"/>
              <a:t> </a:t>
            </a:r>
            <a:r>
              <a:rPr lang="en-US" sz="1500" dirty="0" err="1"/>
              <a:t>arendamisega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B4C7EB-891E-0324-8B4C-BADD1D3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6D0460A-31F9-9CDB-845D-5B611A151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t-EE" dirty="0"/>
          </a:p>
        </p:txBody>
      </p:sp>
      <p:pic>
        <p:nvPicPr>
          <p:cNvPr id="5" name="Pilt 4" descr="Pilt, millel on kujutatud toas, mööbel, rõivad, tool&#10;&#10;Kirjeldus on genereeritud automaatselt">
            <a:extLst>
              <a:ext uri="{FF2B5EF4-FFF2-40B4-BE49-F238E27FC236}">
                <a16:creationId xmlns:a16="http://schemas.microsoft.com/office/drawing/2014/main" id="{8F39662D-BBD5-1720-8BB4-040F4F95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pic>
        <p:nvPicPr>
          <p:cNvPr id="7" name="Pilt 6" descr="Pilt, millel on kujutatud toas, mööbel, laud, Kontorihoone&#10;&#10;Kirjeldus on genereeritud automaatselt">
            <a:extLst>
              <a:ext uri="{FF2B5EF4-FFF2-40B4-BE49-F238E27FC236}">
                <a16:creationId xmlns:a16="http://schemas.microsoft.com/office/drawing/2014/main" id="{6A18F298-F38B-47C9-AF2A-8E618A6C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0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873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Ekraaniseanss (16:9)</PresentationFormat>
  <Paragraphs>139</Paragraphs>
  <Slides>19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TU white</vt:lpstr>
      <vt:lpstr>Eesti keele instituudi keeleallikate tugimaterjalid ja juhendid </vt:lpstr>
      <vt:lpstr>Osalejad</vt:lpstr>
      <vt:lpstr>Probleem, olulisus ja eesmärk </vt:lpstr>
      <vt:lpstr>Probleem, olulisus ja eesmärk (üliõpilaste rühm)</vt:lpstr>
      <vt:lpstr>Probleem, olulisus ja eesmärk (õpetajate rühm)</vt:lpstr>
      <vt:lpstr>Rakendatud tegevused (üliõpilaste rühm)</vt:lpstr>
      <vt:lpstr>Rakendatud tegevused (õpetajate rühm)</vt:lpstr>
      <vt:lpstr>Projekti teaduspõhisus </vt:lpstr>
      <vt:lpstr>PowerPointi esitlus</vt:lpstr>
      <vt:lpstr>PowerPointi esitlus</vt:lpstr>
      <vt:lpstr>Projekti interdistsiplinaarsus</vt:lpstr>
      <vt:lpstr>Projekti tulemused (üliõpilaste rühm)</vt:lpstr>
      <vt:lpstr>Projekti tulemused (õpetajate rühm)</vt:lpstr>
      <vt:lpstr>Järeldused (üliõpilaste rühm) </vt:lpstr>
      <vt:lpstr>Järeldused (õpetajate rühm)</vt:lpstr>
      <vt:lpstr>Kokkuvõtted</vt:lpstr>
      <vt:lpstr>Kasutatud allikad</vt:lpstr>
      <vt:lpstr>Kasutatud allikad</vt:lpstr>
      <vt:lpstr>TÄNAME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keele instituudi keeleallikate tugimaterjalid ja juhendid </dc:title>
  <dc:creator>Microsoft Office User</dc:creator>
  <cp:lastModifiedBy>Ragnar Taniloo</cp:lastModifiedBy>
  <cp:revision>1</cp:revision>
  <dcterms:created xsi:type="dcterms:W3CDTF">2018-05-31T10:13:30Z</dcterms:created>
  <dcterms:modified xsi:type="dcterms:W3CDTF">2024-01-08T18:55:07Z</dcterms:modified>
</cp:coreProperties>
</file>