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75" r:id="rId23"/>
    <p:sldId id="276" r:id="rId24"/>
    <p:sldId id="277" r:id="rId25"/>
    <p:sldId id="282" r:id="rId26"/>
  </p:sldIdLst>
  <p:sldSz cx="9144000" cy="5143500" type="screen16x9"/>
  <p:notesSz cx="6858000" cy="9144000"/>
  <p:embeddedFontLst>
    <p:embeddedFont>
      <p:font typeface="Barlow Condensed" panose="020B0604020202020204" charset="0"/>
      <p:regular r:id="rId28"/>
      <p:bold r:id="rId29"/>
      <p:italic r:id="rId30"/>
      <p:boldItalic r:id="rId31"/>
    </p:embeddedFont>
    <p:embeddedFont>
      <p:font typeface="Barlow Condensed Medium"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Barlow Condensed ExtraLight" panose="020B0604020202020204" charset="0"/>
      <p:regular r:id="rId40"/>
      <p:bold r:id="rId41"/>
      <p:italic r:id="rId42"/>
      <p:boldItalic r:id="rId43"/>
    </p:embeddedFont>
    <p:embeddedFont>
      <p:font typeface="EB Garamond" panose="020B0604020202020204" charset="0"/>
      <p:regular r:id="rId44"/>
      <p:bold r:id="rId45"/>
      <p:italic r:id="rId46"/>
      <p:boldItalic r:id="rId47"/>
    </p:embeddedFont>
    <p:embeddedFont>
      <p:font typeface="Merriweather Sans"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Lw9dXymEo8kuQUnjxWVyRrcfT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81" d="100"/>
          <a:sy n="81" d="100"/>
        </p:scale>
        <p:origin x="40" y="-104"/>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ylokool.com/helisalv/iseseisvalt-motlema/mis-proble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a7fd942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aa7fd942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03" name="Google Shape;203;g2aa7fd942a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10" name="Google Shape;2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6d451b9fc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a6d451b9fc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6d451b9fc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a6d451b9fc_1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29" name="Google Shape;229;g2a6d451b9fc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6d451b9fc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a6d451b9fc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36" name="Google Shape;236;g2a6d451b9fc_1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aa7fd942a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aa7fd942a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43" name="Google Shape;243;g2aa7fd942a7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a773e5b06c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a773e5b06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50" name="Google Shape;250;g2a773e5b06c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a6d451b9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a6d451b9f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2a6d451b9f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a773e5b06c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a773e5b06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50" name="Google Shape;250;g2a773e5b06c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94760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6d451b9fc_1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a6d451b9fc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a6d451b9fc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a6d451b9fc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62" name="Google Shape;262;g2a6d451b9fc_1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1" name="Google Shape;1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Probleem on:</a:t>
            </a:r>
            <a:endParaRPr/>
          </a:p>
          <a:p>
            <a:pPr marL="457200" marR="0" lvl="0" indent="-228600" algn="l" rtl="0">
              <a:lnSpc>
                <a:spcPct val="100000"/>
              </a:lnSpc>
              <a:spcBef>
                <a:spcPts val="0"/>
              </a:spcBef>
              <a:spcAft>
                <a:spcPts val="0"/>
              </a:spcAft>
              <a:buSzPts val="1400"/>
              <a:buNone/>
            </a:pPr>
            <a:r>
              <a:rPr lang="en-US"/>
              <a:t> - Lahendust nõudev küsimus</a:t>
            </a:r>
            <a:endParaRPr/>
          </a:p>
          <a:p>
            <a:pPr marL="457200" marR="0" lvl="0" indent="-228600" algn="l" rtl="0">
              <a:lnSpc>
                <a:spcPct val="100000"/>
              </a:lnSpc>
              <a:spcBef>
                <a:spcPts val="0"/>
              </a:spcBef>
              <a:spcAft>
                <a:spcPts val="0"/>
              </a:spcAft>
              <a:buSzPts val="1400"/>
              <a:buNone/>
            </a:pPr>
            <a:r>
              <a:rPr lang="en-US"/>
              <a:t> - Takistus, väljakutse</a:t>
            </a:r>
            <a:endParaRPr/>
          </a:p>
          <a:p>
            <a:pPr marL="457200" marR="0" lvl="0" indent="-228600" algn="l" rtl="0">
              <a:lnSpc>
                <a:spcPct val="100000"/>
              </a:lnSpc>
              <a:spcBef>
                <a:spcPts val="0"/>
              </a:spcBef>
              <a:spcAft>
                <a:spcPts val="0"/>
              </a:spcAft>
              <a:buSzPts val="1400"/>
              <a:buNone/>
            </a:pPr>
            <a:r>
              <a:rPr lang="en-US"/>
              <a:t> -  Vastuolu</a:t>
            </a:r>
            <a:endParaRPr/>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Kuula: Ülo Vooglaid, </a:t>
            </a:r>
            <a:r>
              <a:rPr lang="en-US" sz="1000" u="sng">
                <a:solidFill>
                  <a:schemeClr val="hlink"/>
                </a:solidFill>
                <a:hlinkClick r:id="rId3"/>
              </a:rPr>
              <a:t>Mis on probleem?</a:t>
            </a:r>
            <a:endParaRPr sz="1000"/>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400"/>
              <a:buFont typeface="Arial"/>
              <a:buAutoNum type="arabicPeriod"/>
            </a:pPr>
            <a:r>
              <a:rPr lang="en-US" sz="1000"/>
              <a:t>Mida, kui mitu ja kui hästi me plaanime teha?</a:t>
            </a:r>
            <a:endParaRPr/>
          </a:p>
          <a:p>
            <a:pPr marL="457200" lvl="0" indent="-457200" algn="l" rtl="0">
              <a:lnSpc>
                <a:spcPct val="100000"/>
              </a:lnSpc>
              <a:spcBef>
                <a:spcPts val="0"/>
              </a:spcBef>
              <a:spcAft>
                <a:spcPts val="0"/>
              </a:spcAft>
              <a:buSzPts val="1400"/>
              <a:buFont typeface="Arial"/>
              <a:buAutoNum type="arabicPeriod"/>
            </a:pPr>
            <a:r>
              <a:rPr lang="en-US" sz="1000"/>
              <a:t>Kui mitme inimeseni plaanime jõuda? </a:t>
            </a:r>
            <a:endParaRPr/>
          </a:p>
          <a:p>
            <a:pPr marL="457200" lvl="0" indent="-457200" algn="l" rtl="0">
              <a:lnSpc>
                <a:spcPct val="100000"/>
              </a:lnSpc>
              <a:spcBef>
                <a:spcPts val="0"/>
              </a:spcBef>
              <a:spcAft>
                <a:spcPts val="0"/>
              </a:spcAft>
              <a:buSzPts val="1400"/>
              <a:buFont typeface="Arial"/>
              <a:buAutoNum type="arabicPeriod"/>
            </a:pPr>
            <a:r>
              <a:rPr lang="en-US" sz="1000"/>
              <a:t>Mitmeid elusid  plaanime oma tegevusega mõjutada?</a:t>
            </a:r>
            <a:endParaRPr/>
          </a:p>
          <a:p>
            <a:pPr marL="457200" lvl="0" indent="-457200" algn="l" rtl="0">
              <a:lnSpc>
                <a:spcPct val="100000"/>
              </a:lnSpc>
              <a:spcBef>
                <a:spcPts val="0"/>
              </a:spcBef>
              <a:spcAft>
                <a:spcPts val="0"/>
              </a:spcAft>
              <a:buSzPts val="1400"/>
              <a:buFont typeface="Arial"/>
              <a:buAutoNum type="arabicPeriod"/>
            </a:pPr>
            <a:r>
              <a:rPr lang="en-US" sz="1000"/>
              <a:t>Kas me saame üldse midagi muuta?</a:t>
            </a:r>
            <a:endParaRPr/>
          </a:p>
          <a:p>
            <a:pPr marL="457200" lvl="0" indent="-457200" algn="l" rtl="0">
              <a:lnSpc>
                <a:spcPct val="100000"/>
              </a:lnSpc>
              <a:spcBef>
                <a:spcPts val="0"/>
              </a:spcBef>
              <a:spcAft>
                <a:spcPts val="0"/>
              </a:spcAft>
              <a:buSzPts val="1400"/>
              <a:buFont typeface="Arial"/>
              <a:buAutoNum type="arabicPeriod"/>
            </a:pPr>
            <a:r>
              <a:rPr lang="en-US" sz="1000"/>
              <a:t>Jne</a:t>
            </a:r>
            <a:endParaRPr/>
          </a:p>
          <a:p>
            <a:pPr marL="457200" marR="0" lvl="0" indent="-228600" algn="l" rtl="0">
              <a:lnSpc>
                <a:spcPct val="100000"/>
              </a:lnSpc>
              <a:spcBef>
                <a:spcPts val="0"/>
              </a:spcBef>
              <a:spcAft>
                <a:spcPts val="0"/>
              </a:spcAft>
              <a:buSzPts val="1400"/>
              <a:buNone/>
            </a:pPr>
            <a:endParaRPr sz="1000"/>
          </a:p>
        </p:txBody>
      </p:sp>
      <p:sp>
        <p:nvSpPr>
          <p:cNvPr id="170" name="Google Shape;17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moodle</a:t>
            </a:r>
            <a:endParaRPr sz="1000"/>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13"/>
        <p:cNvGrpSpPr/>
        <p:nvPr/>
      </p:nvGrpSpPr>
      <p:grpSpPr>
        <a:xfrm>
          <a:off x="0" y="0"/>
          <a:ext cx="0" cy="0"/>
          <a:chOff x="0" y="0"/>
          <a:chExt cx="0" cy="0"/>
        </a:xfrm>
      </p:grpSpPr>
      <p:sp>
        <p:nvSpPr>
          <p:cNvPr id="14" name="Google Shape;14;p15"/>
          <p:cNvSpPr/>
          <p:nvPr/>
        </p:nvSpPr>
        <p:spPr>
          <a:xfrm>
            <a:off x="0" y="4318000"/>
            <a:ext cx="3263900" cy="82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5" name="Google Shape;15;p15"/>
          <p:cNvPicPr preferRelativeResize="0"/>
          <p:nvPr/>
        </p:nvPicPr>
        <p:blipFill rotWithShape="1">
          <a:blip r:embed="rId2">
            <a:alphaModFix/>
          </a:blip>
          <a:srcRect/>
          <a:stretch/>
        </p:blipFill>
        <p:spPr>
          <a:xfrm>
            <a:off x="6880796" y="2811083"/>
            <a:ext cx="1758374" cy="1017617"/>
          </a:xfrm>
          <a:prstGeom prst="rect">
            <a:avLst/>
          </a:prstGeom>
          <a:noFill/>
          <a:ln>
            <a:noFill/>
          </a:ln>
        </p:spPr>
      </p:pic>
      <p:pic>
        <p:nvPicPr>
          <p:cNvPr id="16" name="Google Shape;16;p15" descr="TLY-est.png"/>
          <p:cNvPicPr preferRelativeResize="0"/>
          <p:nvPr/>
        </p:nvPicPr>
        <p:blipFill rotWithShape="1">
          <a:blip r:embed="rId3">
            <a:alphaModFix/>
          </a:blip>
          <a:srcRect/>
          <a:stretch/>
        </p:blipFill>
        <p:spPr>
          <a:xfrm>
            <a:off x="6918109" y="4120464"/>
            <a:ext cx="1724101" cy="354856"/>
          </a:xfrm>
          <a:prstGeom prst="rect">
            <a:avLst/>
          </a:prstGeom>
          <a:noFill/>
          <a:ln>
            <a:noFill/>
          </a:ln>
        </p:spPr>
      </p:pic>
      <p:cxnSp>
        <p:nvCxnSpPr>
          <p:cNvPr id="17" name="Google Shape;17;p15"/>
          <p:cNvCxnSpPr/>
          <p:nvPr/>
        </p:nvCxnSpPr>
        <p:spPr>
          <a:xfrm flipH="1">
            <a:off x="5676901" y="609600"/>
            <a:ext cx="800099" cy="3888589"/>
          </a:xfrm>
          <a:prstGeom prst="straightConnector1">
            <a:avLst/>
          </a:prstGeom>
          <a:noFill/>
          <a:ln w="44450" cap="flat" cmpd="sng">
            <a:solidFill>
              <a:srgbClr val="D0043C"/>
            </a:solidFill>
            <a:prstDash val="solid"/>
            <a:miter lim="800000"/>
            <a:headEnd type="none" w="sm" len="sm"/>
            <a:tailEnd type="none" w="sm" len="sm"/>
          </a:ln>
        </p:spPr>
      </p:cxnSp>
      <p:sp>
        <p:nvSpPr>
          <p:cNvPr id="18" name="Google Shape;18;p15"/>
          <p:cNvSpPr txBox="1">
            <a:spLocks noGrp="1"/>
          </p:cNvSpPr>
          <p:nvPr>
            <p:ph type="title"/>
          </p:nvPr>
        </p:nvSpPr>
        <p:spPr>
          <a:xfrm>
            <a:off x="628203" y="625298"/>
            <a:ext cx="4781997" cy="38500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15"/>
          <p:cNvPicPr preferRelativeResize="0"/>
          <p:nvPr/>
        </p:nvPicPr>
        <p:blipFill rotWithShape="1">
          <a:blip r:embed="rId4">
            <a:alphaModFix/>
          </a:blip>
          <a:srcRect/>
          <a:stretch/>
        </p:blipFill>
        <p:spPr>
          <a:xfrm>
            <a:off x="12769025" y="27865019"/>
            <a:ext cx="1749449" cy="1749449"/>
          </a:xfrm>
          <a:prstGeom prst="rect">
            <a:avLst/>
          </a:prstGeom>
          <a:noFill/>
          <a:ln>
            <a:noFill/>
          </a:ln>
        </p:spPr>
      </p:pic>
      <p:pic>
        <p:nvPicPr>
          <p:cNvPr id="20" name="Google Shape;20;p15"/>
          <p:cNvPicPr preferRelativeResize="0"/>
          <p:nvPr/>
        </p:nvPicPr>
        <p:blipFill rotWithShape="1">
          <a:blip r:embed="rId5">
            <a:alphaModFix/>
          </a:blip>
          <a:srcRect/>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48"/>
        <p:cNvGrpSpPr/>
        <p:nvPr/>
      </p:nvGrpSpPr>
      <p:grpSpPr>
        <a:xfrm>
          <a:off x="0" y="0"/>
          <a:ext cx="0" cy="0"/>
          <a:chOff x="0" y="0"/>
          <a:chExt cx="0" cy="0"/>
        </a:xfrm>
      </p:grpSpPr>
      <p:sp>
        <p:nvSpPr>
          <p:cNvPr id="49" name="Google Shape;49;p24"/>
          <p:cNvSpPr txBox="1">
            <a:spLocks noGrp="1"/>
          </p:cNvSpPr>
          <p:nvPr>
            <p:ph type="body" idx="1"/>
          </p:nvPr>
        </p:nvSpPr>
        <p:spPr>
          <a:xfrm>
            <a:off x="622300"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body" idx="2"/>
          </p:nvPr>
        </p:nvSpPr>
        <p:spPr>
          <a:xfrm>
            <a:off x="4810126"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4"/>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52"/>
        <p:cNvGrpSpPr/>
        <p:nvPr/>
      </p:nvGrpSpPr>
      <p:grpSpPr>
        <a:xfrm>
          <a:off x="0" y="0"/>
          <a:ext cx="0" cy="0"/>
          <a:chOff x="0" y="0"/>
          <a:chExt cx="0" cy="0"/>
        </a:xfrm>
      </p:grpSpPr>
      <p:sp>
        <p:nvSpPr>
          <p:cNvPr id="53" name="Google Shape;53;p25"/>
          <p:cNvSpPr txBox="1">
            <a:spLocks noGrp="1"/>
          </p:cNvSpPr>
          <p:nvPr>
            <p:ph type="body" idx="1"/>
          </p:nvPr>
        </p:nvSpPr>
        <p:spPr>
          <a:xfrm>
            <a:off x="622300"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5"/>
          <p:cNvSpPr txBox="1">
            <a:spLocks noGrp="1"/>
          </p:cNvSpPr>
          <p:nvPr>
            <p:ph type="body" idx="2"/>
          </p:nvPr>
        </p:nvSpPr>
        <p:spPr>
          <a:xfrm>
            <a:off x="4810126"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5"/>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56"/>
        <p:cNvGrpSpPr/>
        <p:nvPr/>
      </p:nvGrpSpPr>
      <p:grpSpPr>
        <a:xfrm>
          <a:off x="0" y="0"/>
          <a:ext cx="0" cy="0"/>
          <a:chOff x="0" y="0"/>
          <a:chExt cx="0" cy="0"/>
        </a:xfrm>
      </p:grpSpPr>
      <p:sp>
        <p:nvSpPr>
          <p:cNvPr id="57" name="Google Shape;57;p26"/>
          <p:cNvSpPr txBox="1">
            <a:spLocks noGrp="1"/>
          </p:cNvSpPr>
          <p:nvPr>
            <p:ph type="body" idx="1"/>
          </p:nvPr>
        </p:nvSpPr>
        <p:spPr>
          <a:xfrm>
            <a:off x="415007" y="458412"/>
            <a:ext cx="3127768" cy="49911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38000"/>
              <a:buNone/>
              <a:defRPr sz="38000" b="0" i="1">
                <a:solidFill>
                  <a:srgbClr val="D0043C"/>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body" idx="2"/>
          </p:nvPr>
        </p:nvSpPr>
        <p:spPr>
          <a:xfrm>
            <a:off x="3698721" y="1661862"/>
            <a:ext cx="4751812" cy="16753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59"/>
        <p:cNvGrpSpPr/>
        <p:nvPr/>
      </p:nvGrpSpPr>
      <p:grpSpPr>
        <a:xfrm>
          <a:off x="0" y="0"/>
          <a:ext cx="0" cy="0"/>
          <a:chOff x="0" y="0"/>
          <a:chExt cx="0" cy="0"/>
        </a:xfrm>
      </p:grpSpPr>
      <p:sp>
        <p:nvSpPr>
          <p:cNvPr id="60" name="Google Shape;60;p27"/>
          <p:cNvSpPr/>
          <p:nvPr/>
        </p:nvSpPr>
        <p:spPr>
          <a:xfrm>
            <a:off x="7493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 name="Google Shape;61;p27"/>
          <p:cNvSpPr txBox="1">
            <a:spLocks noGrp="1"/>
          </p:cNvSpPr>
          <p:nvPr>
            <p:ph type="title"/>
          </p:nvPr>
        </p:nvSpPr>
        <p:spPr>
          <a:xfrm>
            <a:off x="755576" y="1790344"/>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a:spLocks noGrp="1"/>
          </p:cNvSpPr>
          <p:nvPr>
            <p:ph type="pic" idx="2"/>
          </p:nvPr>
        </p:nvSpPr>
        <p:spPr>
          <a:xfrm>
            <a:off x="3455876" y="519522"/>
            <a:ext cx="2160000" cy="2160000"/>
          </a:xfrm>
          <a:prstGeom prst="rect">
            <a:avLst/>
          </a:prstGeom>
          <a:noFill/>
          <a:ln>
            <a:noFill/>
          </a:ln>
        </p:spPr>
      </p:sp>
      <p:sp>
        <p:nvSpPr>
          <p:cNvPr id="63" name="Google Shape;63;p27"/>
          <p:cNvSpPr>
            <a:spLocks noGrp="1"/>
          </p:cNvSpPr>
          <p:nvPr>
            <p:ph type="pic" idx="3"/>
          </p:nvPr>
        </p:nvSpPr>
        <p:spPr>
          <a:xfrm>
            <a:off x="6156176" y="519522"/>
            <a:ext cx="2160000" cy="2160000"/>
          </a:xfrm>
          <a:prstGeom prst="rect">
            <a:avLst/>
          </a:prstGeom>
          <a:noFill/>
          <a:ln>
            <a:noFill/>
          </a:ln>
        </p:spPr>
      </p:sp>
      <p:sp>
        <p:nvSpPr>
          <p:cNvPr id="64" name="Google Shape;64;p27"/>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7"/>
          <p:cNvSpPr txBox="1"/>
          <p:nvPr/>
        </p:nvSpPr>
        <p:spPr>
          <a:xfrm>
            <a:off x="7555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66"/>
        <p:cNvGrpSpPr/>
        <p:nvPr/>
      </p:nvGrpSpPr>
      <p:grpSpPr>
        <a:xfrm>
          <a:off x="0" y="0"/>
          <a:ext cx="0" cy="0"/>
          <a:chOff x="0" y="0"/>
          <a:chExt cx="0" cy="0"/>
        </a:xfrm>
      </p:grpSpPr>
      <p:sp>
        <p:nvSpPr>
          <p:cNvPr id="67" name="Google Shape;67;p28"/>
          <p:cNvSpPr>
            <a:spLocks noGrp="1"/>
          </p:cNvSpPr>
          <p:nvPr>
            <p:ph type="pic" idx="2"/>
          </p:nvPr>
        </p:nvSpPr>
        <p:spPr>
          <a:xfrm>
            <a:off x="763476" y="519522"/>
            <a:ext cx="2160000" cy="2160000"/>
          </a:xfrm>
          <a:prstGeom prst="rect">
            <a:avLst/>
          </a:prstGeom>
          <a:noFill/>
          <a:ln>
            <a:noFill/>
          </a:ln>
        </p:spPr>
      </p:sp>
      <p:sp>
        <p:nvSpPr>
          <p:cNvPr id="68" name="Google Shape;68;p28"/>
          <p:cNvSpPr>
            <a:spLocks noGrp="1"/>
          </p:cNvSpPr>
          <p:nvPr>
            <p:ph type="pic" idx="3"/>
          </p:nvPr>
        </p:nvSpPr>
        <p:spPr>
          <a:xfrm>
            <a:off x="6156176" y="519522"/>
            <a:ext cx="2160000" cy="2160000"/>
          </a:xfrm>
          <a:prstGeom prst="rect">
            <a:avLst/>
          </a:prstGeom>
          <a:noFill/>
          <a:ln>
            <a:noFill/>
          </a:ln>
        </p:spPr>
      </p:sp>
      <p:sp>
        <p:nvSpPr>
          <p:cNvPr id="69" name="Google Shape;69;p28"/>
          <p:cNvSpPr/>
          <p:nvPr/>
        </p:nvSpPr>
        <p:spPr>
          <a:xfrm>
            <a:off x="34798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0" name="Google Shape;70;p28"/>
          <p:cNvSpPr txBox="1">
            <a:spLocks noGrp="1"/>
          </p:cNvSpPr>
          <p:nvPr>
            <p:ph type="title"/>
          </p:nvPr>
        </p:nvSpPr>
        <p:spPr>
          <a:xfrm>
            <a:off x="3486076" y="1762122"/>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p:nvPr/>
        </p:nvSpPr>
        <p:spPr>
          <a:xfrm>
            <a:off x="34860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72" name="Google Shape;72;p28"/>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73"/>
        <p:cNvGrpSpPr/>
        <p:nvPr/>
      </p:nvGrpSpPr>
      <p:grpSpPr>
        <a:xfrm>
          <a:off x="0" y="0"/>
          <a:ext cx="0" cy="0"/>
          <a:chOff x="0" y="0"/>
          <a:chExt cx="0" cy="0"/>
        </a:xfrm>
      </p:grpSpPr>
      <p:sp>
        <p:nvSpPr>
          <p:cNvPr id="74" name="Google Shape;74;p29"/>
          <p:cNvSpPr>
            <a:spLocks noGrp="1"/>
          </p:cNvSpPr>
          <p:nvPr>
            <p:ph type="pic" idx="2"/>
          </p:nvPr>
        </p:nvSpPr>
        <p:spPr>
          <a:xfrm>
            <a:off x="3455876" y="519522"/>
            <a:ext cx="2160000" cy="2160000"/>
          </a:xfrm>
          <a:prstGeom prst="rect">
            <a:avLst/>
          </a:prstGeom>
          <a:noFill/>
          <a:ln>
            <a:noFill/>
          </a:ln>
        </p:spPr>
      </p:sp>
      <p:sp>
        <p:nvSpPr>
          <p:cNvPr id="75" name="Google Shape;75;p29"/>
          <p:cNvSpPr>
            <a:spLocks noGrp="1"/>
          </p:cNvSpPr>
          <p:nvPr>
            <p:ph type="pic" idx="3"/>
          </p:nvPr>
        </p:nvSpPr>
        <p:spPr>
          <a:xfrm>
            <a:off x="758676" y="519522"/>
            <a:ext cx="2160000" cy="2160000"/>
          </a:xfrm>
          <a:prstGeom prst="rect">
            <a:avLst/>
          </a:prstGeom>
          <a:noFill/>
          <a:ln>
            <a:noFill/>
          </a:ln>
        </p:spPr>
      </p:sp>
      <p:sp>
        <p:nvSpPr>
          <p:cNvPr id="76" name="Google Shape;76;p29"/>
          <p:cNvSpPr/>
          <p:nvPr/>
        </p:nvSpPr>
        <p:spPr>
          <a:xfrm>
            <a:off x="61849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7" name="Google Shape;77;p29"/>
          <p:cNvSpPr txBox="1">
            <a:spLocks noGrp="1"/>
          </p:cNvSpPr>
          <p:nvPr>
            <p:ph type="title"/>
          </p:nvPr>
        </p:nvSpPr>
        <p:spPr>
          <a:xfrm>
            <a:off x="6191176" y="1776233"/>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p:nvPr/>
        </p:nvSpPr>
        <p:spPr>
          <a:xfrm>
            <a:off x="61911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3.</a:t>
            </a:r>
            <a:endParaRPr sz="1400" b="0" i="0" u="none" strike="noStrike" cap="none">
              <a:solidFill>
                <a:srgbClr val="000000"/>
              </a:solidFill>
              <a:latin typeface="Arial"/>
              <a:ea typeface="Arial"/>
              <a:cs typeface="Arial"/>
              <a:sym typeface="Arial"/>
            </a:endParaRPr>
          </a:p>
        </p:txBody>
      </p:sp>
      <p:sp>
        <p:nvSpPr>
          <p:cNvPr id="79" name="Google Shape;79;p29"/>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80"/>
        <p:cNvGrpSpPr/>
        <p:nvPr/>
      </p:nvGrpSpPr>
      <p:grpSpPr>
        <a:xfrm>
          <a:off x="0" y="0"/>
          <a:ext cx="0" cy="0"/>
          <a:chOff x="0" y="0"/>
          <a:chExt cx="0" cy="0"/>
        </a:xfrm>
      </p:grpSpPr>
      <p:sp>
        <p:nvSpPr>
          <p:cNvPr id="81" name="Google Shape;81;p30"/>
          <p:cNvSpPr>
            <a:spLocks noGrp="1"/>
          </p:cNvSpPr>
          <p:nvPr>
            <p:ph type="pic" idx="2"/>
          </p:nvPr>
        </p:nvSpPr>
        <p:spPr>
          <a:xfrm>
            <a:off x="566445" y="777213"/>
            <a:ext cx="3240000" cy="3240000"/>
          </a:xfrm>
          <a:prstGeom prst="ellipse">
            <a:avLst/>
          </a:prstGeom>
          <a:noFill/>
          <a:ln>
            <a:noFill/>
          </a:ln>
        </p:spPr>
      </p:sp>
      <p:sp>
        <p:nvSpPr>
          <p:cNvPr id="82" name="Google Shape;82;p30"/>
          <p:cNvSpPr txBox="1">
            <a:spLocks noGrp="1"/>
          </p:cNvSpPr>
          <p:nvPr>
            <p:ph type="body" idx="1"/>
          </p:nvPr>
        </p:nvSpPr>
        <p:spPr>
          <a:xfrm>
            <a:off x="4247444" y="1762553"/>
            <a:ext cx="4460622" cy="1299411"/>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83"/>
        <p:cNvGrpSpPr/>
        <p:nvPr/>
      </p:nvGrpSpPr>
      <p:grpSpPr>
        <a:xfrm>
          <a:off x="0" y="0"/>
          <a:ext cx="0" cy="0"/>
          <a:chOff x="0" y="0"/>
          <a:chExt cx="0" cy="0"/>
        </a:xfrm>
      </p:grpSpPr>
      <p:sp>
        <p:nvSpPr>
          <p:cNvPr id="84" name="Google Shape;84;p31"/>
          <p:cNvSpPr txBox="1">
            <a:spLocks noGrp="1"/>
          </p:cNvSpPr>
          <p:nvPr>
            <p:ph type="body" idx="1"/>
          </p:nvPr>
        </p:nvSpPr>
        <p:spPr>
          <a:xfrm>
            <a:off x="451930" y="1963490"/>
            <a:ext cx="346656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1"/>
          <p:cNvSpPr>
            <a:spLocks noGrp="1"/>
          </p:cNvSpPr>
          <p:nvPr>
            <p:ph type="pic" idx="2"/>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86"/>
        <p:cNvGrpSpPr/>
        <p:nvPr/>
      </p:nvGrpSpPr>
      <p:grpSpPr>
        <a:xfrm>
          <a:off x="0" y="0"/>
          <a:ext cx="0" cy="0"/>
          <a:chOff x="0" y="0"/>
          <a:chExt cx="0" cy="0"/>
        </a:xfrm>
      </p:grpSpPr>
      <p:sp>
        <p:nvSpPr>
          <p:cNvPr id="87" name="Google Shape;87;p32"/>
          <p:cNvSpPr>
            <a:spLocks noGrp="1"/>
          </p:cNvSpPr>
          <p:nvPr>
            <p:ph type="pic" idx="2"/>
          </p:nvPr>
        </p:nvSpPr>
        <p:spPr>
          <a:xfrm>
            <a:off x="4850090" y="0"/>
            <a:ext cx="4293911" cy="5143500"/>
          </a:xfrm>
          <a:prstGeom prst="rect">
            <a:avLst/>
          </a:prstGeom>
          <a:noFill/>
          <a:ln>
            <a:noFill/>
          </a:ln>
        </p:spPr>
      </p:sp>
      <p:sp>
        <p:nvSpPr>
          <p:cNvPr id="88" name="Google Shape;88;p32"/>
          <p:cNvSpPr txBox="1">
            <a:spLocks noGrp="1"/>
          </p:cNvSpPr>
          <p:nvPr>
            <p:ph type="title"/>
          </p:nvPr>
        </p:nvSpPr>
        <p:spPr>
          <a:xfrm>
            <a:off x="470288" y="984230"/>
            <a:ext cx="3921133"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2"/>
          <p:cNvSpPr txBox="1">
            <a:spLocks noGrp="1"/>
          </p:cNvSpPr>
          <p:nvPr>
            <p:ph type="body" idx="1"/>
          </p:nvPr>
        </p:nvSpPr>
        <p:spPr>
          <a:xfrm>
            <a:off x="515430" y="2563565"/>
            <a:ext cx="387877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90"/>
        <p:cNvGrpSpPr/>
        <p:nvPr/>
      </p:nvGrpSpPr>
      <p:grpSpPr>
        <a:xfrm>
          <a:off x="0" y="0"/>
          <a:ext cx="0" cy="0"/>
          <a:chOff x="0" y="0"/>
          <a:chExt cx="0" cy="0"/>
        </a:xfrm>
      </p:grpSpPr>
      <p:sp>
        <p:nvSpPr>
          <p:cNvPr id="91" name="Google Shape;91;p33"/>
          <p:cNvSpPr>
            <a:spLocks noGrp="1"/>
          </p:cNvSpPr>
          <p:nvPr>
            <p:ph type="pic" idx="2"/>
          </p:nvPr>
        </p:nvSpPr>
        <p:spPr>
          <a:xfrm>
            <a:off x="4850090" y="0"/>
            <a:ext cx="4293911" cy="5143500"/>
          </a:xfrm>
          <a:prstGeom prst="rect">
            <a:avLst/>
          </a:prstGeom>
          <a:noFill/>
          <a:ln>
            <a:noFill/>
          </a:ln>
        </p:spPr>
      </p:sp>
      <p:sp>
        <p:nvSpPr>
          <p:cNvPr id="92" name="Google Shape;92;p33"/>
          <p:cNvSpPr txBox="1">
            <a:spLocks noGrp="1"/>
          </p:cNvSpPr>
          <p:nvPr>
            <p:ph type="body" idx="1"/>
          </p:nvPr>
        </p:nvSpPr>
        <p:spPr>
          <a:xfrm>
            <a:off x="515430" y="1992065"/>
            <a:ext cx="387877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tt pealkirjaga 02">
  <p:cSld name="jutt pealkirjaga 02">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625320" y="1371978"/>
            <a:ext cx="7909080" cy="2925209"/>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93"/>
        <p:cNvGrpSpPr/>
        <p:nvPr/>
      </p:nvGrpSpPr>
      <p:grpSpPr>
        <a:xfrm>
          <a:off x="0" y="0"/>
          <a:ext cx="0" cy="0"/>
          <a:chOff x="0" y="0"/>
          <a:chExt cx="0" cy="0"/>
        </a:xfrm>
      </p:grpSpPr>
      <p:sp>
        <p:nvSpPr>
          <p:cNvPr id="94" name="Google Shape;94;p34"/>
          <p:cNvSpPr>
            <a:spLocks noGrp="1"/>
          </p:cNvSpPr>
          <p:nvPr>
            <p:ph type="pic" idx="2"/>
          </p:nvPr>
        </p:nvSpPr>
        <p:spPr>
          <a:xfrm>
            <a:off x="381000" y="257175"/>
            <a:ext cx="8356600" cy="4010025"/>
          </a:xfrm>
          <a:prstGeom prst="rect">
            <a:avLst/>
          </a:prstGeom>
          <a:noFill/>
          <a:ln>
            <a:noFill/>
          </a:ln>
        </p:spPr>
      </p:sp>
      <p:sp>
        <p:nvSpPr>
          <p:cNvPr id="95" name="Google Shape;95;p34"/>
          <p:cNvSpPr txBox="1">
            <a:spLocks noGrp="1"/>
          </p:cNvSpPr>
          <p:nvPr>
            <p:ph type="body" idx="1"/>
          </p:nvPr>
        </p:nvSpPr>
        <p:spPr>
          <a:xfrm>
            <a:off x="2755900" y="4419600"/>
            <a:ext cx="5969000" cy="425655"/>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96"/>
        <p:cNvGrpSpPr/>
        <p:nvPr/>
      </p:nvGrpSpPr>
      <p:grpSpPr>
        <a:xfrm>
          <a:off x="0" y="0"/>
          <a:ext cx="0" cy="0"/>
          <a:chOff x="0" y="0"/>
          <a:chExt cx="0" cy="0"/>
        </a:xfrm>
      </p:grpSpPr>
      <p:sp>
        <p:nvSpPr>
          <p:cNvPr id="97" name="Google Shape;97;p35"/>
          <p:cNvSpPr txBox="1">
            <a:spLocks noGrp="1"/>
          </p:cNvSpPr>
          <p:nvPr>
            <p:ph type="title"/>
          </p:nvPr>
        </p:nvSpPr>
        <p:spPr>
          <a:xfrm>
            <a:off x="393700" y="471140"/>
            <a:ext cx="8356600" cy="140589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98"/>
        <p:cNvGrpSpPr/>
        <p:nvPr/>
      </p:nvGrpSpPr>
      <p:grpSpPr>
        <a:xfrm>
          <a:off x="0" y="0"/>
          <a:ext cx="0" cy="0"/>
          <a:chOff x="0" y="0"/>
          <a:chExt cx="0" cy="0"/>
        </a:xfrm>
      </p:grpSpPr>
      <p:sp>
        <p:nvSpPr>
          <p:cNvPr id="99" name="Google Shape;99;p36"/>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101"/>
        <p:cNvGrpSpPr/>
        <p:nvPr/>
      </p:nvGrpSpPr>
      <p:grpSpPr>
        <a:xfrm>
          <a:off x="0" y="0"/>
          <a:ext cx="0" cy="0"/>
          <a:chOff x="0" y="0"/>
          <a:chExt cx="0" cy="0"/>
        </a:xfrm>
      </p:grpSpPr>
      <p:sp>
        <p:nvSpPr>
          <p:cNvPr id="102" name="Google Shape;102;p38"/>
          <p:cNvSpPr>
            <a:spLocks noGrp="1"/>
          </p:cNvSpPr>
          <p:nvPr>
            <p:ph type="pic" idx="2"/>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
        <p:cNvGrpSpPr/>
        <p:nvPr/>
      </p:nvGrpSpPr>
      <p:grpSpPr>
        <a:xfrm>
          <a:off x="0" y="0"/>
          <a:ext cx="0" cy="0"/>
          <a:chOff x="0" y="0"/>
          <a:chExt cx="0" cy="0"/>
        </a:xfrm>
      </p:grpSpPr>
      <p:sp>
        <p:nvSpPr>
          <p:cNvPr id="104" name="Google Shape;104;p39"/>
          <p:cNvSpPr>
            <a:spLocks noGrp="1"/>
          </p:cNvSpPr>
          <p:nvPr>
            <p:ph type="pic" idx="2"/>
          </p:nvPr>
        </p:nvSpPr>
        <p:spPr>
          <a:xfrm>
            <a:off x="985545" y="977548"/>
            <a:ext cx="1044000" cy="1044000"/>
          </a:xfrm>
          <a:prstGeom prst="ellipse">
            <a:avLst/>
          </a:prstGeom>
          <a:noFill/>
          <a:ln>
            <a:noFill/>
          </a:ln>
        </p:spPr>
      </p:sp>
      <p:sp>
        <p:nvSpPr>
          <p:cNvPr id="105" name="Google Shape;105;p39"/>
          <p:cNvSpPr>
            <a:spLocks noGrp="1"/>
          </p:cNvSpPr>
          <p:nvPr>
            <p:ph type="pic" idx="3"/>
          </p:nvPr>
        </p:nvSpPr>
        <p:spPr>
          <a:xfrm>
            <a:off x="3474745" y="977548"/>
            <a:ext cx="1044000" cy="1044000"/>
          </a:xfrm>
          <a:prstGeom prst="ellipse">
            <a:avLst/>
          </a:prstGeom>
          <a:noFill/>
          <a:ln>
            <a:noFill/>
          </a:ln>
        </p:spPr>
      </p:sp>
      <p:sp>
        <p:nvSpPr>
          <p:cNvPr id="106" name="Google Shape;106;p39"/>
          <p:cNvSpPr>
            <a:spLocks noGrp="1"/>
          </p:cNvSpPr>
          <p:nvPr>
            <p:ph type="pic" idx="4"/>
          </p:nvPr>
        </p:nvSpPr>
        <p:spPr>
          <a:xfrm>
            <a:off x="5887745" y="977548"/>
            <a:ext cx="1044000" cy="1044000"/>
          </a:xfrm>
          <a:prstGeom prst="ellipse">
            <a:avLst/>
          </a:prstGeom>
          <a:noFill/>
          <a:ln>
            <a:noFill/>
          </a:ln>
        </p:spPr>
      </p:sp>
      <p:sp>
        <p:nvSpPr>
          <p:cNvPr id="107" name="Google Shape;107;p39"/>
          <p:cNvSpPr>
            <a:spLocks noGrp="1"/>
          </p:cNvSpPr>
          <p:nvPr>
            <p:ph type="pic" idx="5"/>
          </p:nvPr>
        </p:nvSpPr>
        <p:spPr>
          <a:xfrm>
            <a:off x="6891045" y="2806348"/>
            <a:ext cx="1044000" cy="1044000"/>
          </a:xfrm>
          <a:prstGeom prst="ellipse">
            <a:avLst/>
          </a:prstGeom>
          <a:noFill/>
          <a:ln>
            <a:noFill/>
          </a:ln>
        </p:spPr>
      </p:sp>
      <p:sp>
        <p:nvSpPr>
          <p:cNvPr id="108" name="Google Shape;108;p39"/>
          <p:cNvSpPr>
            <a:spLocks noGrp="1"/>
          </p:cNvSpPr>
          <p:nvPr>
            <p:ph type="pic" idx="6"/>
          </p:nvPr>
        </p:nvSpPr>
        <p:spPr>
          <a:xfrm>
            <a:off x="4414545" y="2806348"/>
            <a:ext cx="1044000" cy="1044000"/>
          </a:xfrm>
          <a:prstGeom prst="ellipse">
            <a:avLst/>
          </a:prstGeom>
          <a:noFill/>
          <a:ln>
            <a:noFill/>
          </a:ln>
        </p:spPr>
      </p:sp>
      <p:sp>
        <p:nvSpPr>
          <p:cNvPr id="109" name="Google Shape;109;p39"/>
          <p:cNvSpPr>
            <a:spLocks noGrp="1"/>
          </p:cNvSpPr>
          <p:nvPr>
            <p:ph type="pic" idx="7"/>
          </p:nvPr>
        </p:nvSpPr>
        <p:spPr>
          <a:xfrm>
            <a:off x="1963445" y="2806348"/>
            <a:ext cx="1044000" cy="1044000"/>
          </a:xfrm>
          <a:prstGeom prst="ellipse">
            <a:avLst/>
          </a:prstGeom>
          <a:noFill/>
          <a:ln>
            <a:noFill/>
          </a:ln>
        </p:spPr>
      </p:sp>
      <p:sp>
        <p:nvSpPr>
          <p:cNvPr id="110" name="Google Shape;110;p39"/>
          <p:cNvSpPr txBox="1">
            <a:spLocks noGrp="1"/>
          </p:cNvSpPr>
          <p:nvPr>
            <p:ph type="body" idx="1"/>
          </p:nvPr>
        </p:nvSpPr>
        <p:spPr>
          <a:xfrm>
            <a:off x="7874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9"/>
          <p:cNvSpPr txBox="1">
            <a:spLocks noGrp="1"/>
          </p:cNvSpPr>
          <p:nvPr>
            <p:ph type="body" idx="8"/>
          </p:nvPr>
        </p:nvSpPr>
        <p:spPr>
          <a:xfrm>
            <a:off x="32512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9"/>
          <p:cNvSpPr txBox="1">
            <a:spLocks noGrp="1"/>
          </p:cNvSpPr>
          <p:nvPr>
            <p:ph type="body" idx="9"/>
          </p:nvPr>
        </p:nvSpPr>
        <p:spPr>
          <a:xfrm>
            <a:off x="56769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9"/>
          <p:cNvSpPr txBox="1">
            <a:spLocks noGrp="1"/>
          </p:cNvSpPr>
          <p:nvPr>
            <p:ph type="body" idx="13"/>
          </p:nvPr>
        </p:nvSpPr>
        <p:spPr>
          <a:xfrm>
            <a:off x="66802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9"/>
          <p:cNvSpPr txBox="1">
            <a:spLocks noGrp="1"/>
          </p:cNvSpPr>
          <p:nvPr>
            <p:ph type="body" idx="14"/>
          </p:nvPr>
        </p:nvSpPr>
        <p:spPr>
          <a:xfrm>
            <a:off x="42037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9"/>
          <p:cNvSpPr txBox="1">
            <a:spLocks noGrp="1"/>
          </p:cNvSpPr>
          <p:nvPr>
            <p:ph type="body" idx="15"/>
          </p:nvPr>
        </p:nvSpPr>
        <p:spPr>
          <a:xfrm>
            <a:off x="17526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9"/>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6" name="Google Shape;26;p17"/>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27"/>
        <p:cNvGrpSpPr/>
        <p:nvPr/>
      </p:nvGrpSpPr>
      <p:grpSpPr>
        <a:xfrm>
          <a:off x="0" y="0"/>
          <a:ext cx="0" cy="0"/>
          <a:chOff x="0" y="0"/>
          <a:chExt cx="0" cy="0"/>
        </a:xfrm>
      </p:grpSpPr>
      <p:sp>
        <p:nvSpPr>
          <p:cNvPr id="28" name="Google Shape;28;p18"/>
          <p:cNvSpPr txBox="1">
            <a:spLocks noGrp="1"/>
          </p:cNvSpPr>
          <p:nvPr>
            <p:ph type="body" idx="1"/>
          </p:nvPr>
        </p:nvSpPr>
        <p:spPr>
          <a:xfrm>
            <a:off x="477330" y="2563565"/>
            <a:ext cx="346656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a:spLocks noGrp="1"/>
          </p:cNvSpPr>
          <p:nvPr>
            <p:ph type="pic" idx="2"/>
          </p:nvPr>
        </p:nvSpPr>
        <p:spPr>
          <a:xfrm>
            <a:off x="4671398" y="-668680"/>
            <a:ext cx="6732000" cy="6732000"/>
          </a:xfrm>
          <a:prstGeom prst="ellipse">
            <a:avLst/>
          </a:prstGeom>
          <a:noFill/>
          <a:ln>
            <a:noFill/>
          </a:ln>
        </p:spPr>
      </p:sp>
      <p:sp>
        <p:nvSpPr>
          <p:cNvPr id="30" name="Google Shape;30;p18"/>
          <p:cNvSpPr txBox="1">
            <a:spLocks noGrp="1"/>
          </p:cNvSpPr>
          <p:nvPr>
            <p:ph type="title"/>
          </p:nvPr>
        </p:nvSpPr>
        <p:spPr>
          <a:xfrm>
            <a:off x="470288" y="1009630"/>
            <a:ext cx="3452119"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2469826" y="1418720"/>
            <a:ext cx="5944374" cy="20272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19"/>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2472940" y="1421061"/>
            <a:ext cx="5928560" cy="994172"/>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 name="Google Shape;37;p20"/>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2469826" y="1418721"/>
            <a:ext cx="5944374" cy="9941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 name="Google Shape;41;p21"/>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2499021" y="1490409"/>
            <a:ext cx="5724679" cy="19195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22"/>
          <p:cNvCxnSpPr/>
          <p:nvPr/>
        </p:nvCxnSpPr>
        <p:spPr>
          <a:xfrm flipH="1">
            <a:off x="1130535" y="1195554"/>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625320" y="1820334"/>
            <a:ext cx="7909080" cy="2476853"/>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body" idx="1"/>
          </p:nvPr>
        </p:nvSpPr>
        <p:spPr>
          <a:xfrm>
            <a:off x="628650" y="1806221"/>
            <a:ext cx="7886700" cy="28265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 name="Google Shape;11;p14"/>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14" descr="TLY-est.png"/>
          <p:cNvPicPr preferRelativeResize="0"/>
          <p:nvPr/>
        </p:nvPicPr>
        <p:blipFill rotWithShape="1">
          <a:blip r:embed="rId27">
            <a:alphaModFix/>
          </a:blip>
          <a:srcRect/>
          <a:stretch/>
        </p:blipFill>
        <p:spPr>
          <a:xfrm>
            <a:off x="400050" y="4483721"/>
            <a:ext cx="1896511" cy="3903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lu.ee/~drskyri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harno.ee/sites/default/files/documents/2021-06/euroopa_keele6ppe_raamdokument.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title"/>
          </p:nvPr>
        </p:nvSpPr>
        <p:spPr>
          <a:xfrm>
            <a:off x="1408451" y="2949625"/>
            <a:ext cx="3561000" cy="1512000"/>
          </a:xfrm>
          <a:prstGeom prst="rect">
            <a:avLst/>
          </a:prstGeom>
          <a:noFill/>
          <a:ln>
            <a:noFill/>
          </a:ln>
        </p:spPr>
        <p:txBody>
          <a:bodyPr spcFirstLastPara="1" wrap="square" lIns="91425" tIns="45700" rIns="91425" bIns="45700" anchor="ctr" anchorCtr="0">
            <a:noAutofit/>
          </a:bodyPr>
          <a:lstStyle/>
          <a:p>
            <a:pPr marL="0" lvl="0" indent="0" algn="r" rtl="0">
              <a:lnSpc>
                <a:spcPct val="60000"/>
              </a:lnSpc>
              <a:spcBef>
                <a:spcPts val="0"/>
              </a:spcBef>
              <a:spcAft>
                <a:spcPts val="0"/>
              </a:spcAft>
              <a:buClr>
                <a:srgbClr val="EC008B"/>
              </a:buClr>
              <a:buSzPts val="7000"/>
              <a:buFont typeface="Barlow Condensed ExtraLight"/>
              <a:buNone/>
            </a:pPr>
            <a:r>
              <a:rPr lang="en-US" sz="2400">
                <a:solidFill>
                  <a:srgbClr val="24285D"/>
                </a:solidFill>
                <a:latin typeface="Barlow Condensed"/>
                <a:ea typeface="Barlow Condensed"/>
                <a:cs typeface="Barlow Condensed"/>
                <a:sym typeface="Barlow Condensed"/>
              </a:rPr>
              <a:t>	 </a:t>
            </a:r>
            <a:endParaRPr>
              <a:latin typeface="Barlow Condensed"/>
              <a:ea typeface="Barlow Condensed"/>
              <a:cs typeface="Barlow Condensed"/>
              <a:sym typeface="Barlow Condensed"/>
            </a:endParaRPr>
          </a:p>
        </p:txBody>
      </p:sp>
      <p:sp>
        <p:nvSpPr>
          <p:cNvPr id="122" name="Google Shape;122;p1"/>
          <p:cNvSpPr/>
          <p:nvPr/>
        </p:nvSpPr>
        <p:spPr>
          <a:xfrm>
            <a:off x="504549" y="251124"/>
            <a:ext cx="4464900" cy="26985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dk1"/>
              </a:buClr>
              <a:buSzPts val="1100"/>
              <a:buFont typeface="Arial"/>
              <a:buNone/>
            </a:pPr>
            <a:r>
              <a:rPr lang="en-US" sz="5000" i="1" dirty="0" err="1">
                <a:solidFill>
                  <a:srgbClr val="EC008B"/>
                </a:solidFill>
                <a:highlight>
                  <a:srgbClr val="FFFFFF"/>
                </a:highlight>
                <a:latin typeface="Barlow Condensed"/>
                <a:ea typeface="Barlow Condensed"/>
                <a:cs typeface="Barlow Condensed"/>
                <a:sym typeface="Barlow Condensed"/>
              </a:rPr>
              <a:t>Keeleõpe</a:t>
            </a:r>
            <a:r>
              <a:rPr lang="en-US" sz="5000" i="1" dirty="0">
                <a:solidFill>
                  <a:srgbClr val="EC008B"/>
                </a:solidFill>
                <a:highlight>
                  <a:srgbClr val="FFFFFF"/>
                </a:highlight>
                <a:latin typeface="Barlow Condensed"/>
                <a:ea typeface="Barlow Condensed"/>
                <a:cs typeface="Barlow Condensed"/>
                <a:sym typeface="Barlow Condensed"/>
              </a:rPr>
              <a:t> </a:t>
            </a:r>
            <a:r>
              <a:rPr lang="en-US" sz="5000" i="1" dirty="0" err="1">
                <a:solidFill>
                  <a:srgbClr val="EC008B"/>
                </a:solidFill>
                <a:highlight>
                  <a:srgbClr val="FFFFFF"/>
                </a:highlight>
                <a:latin typeface="Barlow Condensed"/>
                <a:ea typeface="Barlow Condensed"/>
                <a:cs typeface="Barlow Condensed"/>
                <a:sym typeface="Barlow Condensed"/>
              </a:rPr>
              <a:t>keelekeskkonnas</a:t>
            </a:r>
            <a:r>
              <a:rPr lang="en-US" sz="5000" i="1" dirty="0">
                <a:solidFill>
                  <a:srgbClr val="EC008B"/>
                </a:solidFill>
                <a:highlight>
                  <a:srgbClr val="FFFFFF"/>
                </a:highlight>
                <a:latin typeface="Barlow Condensed"/>
                <a:ea typeface="Barlow Condensed"/>
                <a:cs typeface="Barlow Condensed"/>
                <a:sym typeface="Barlow Condensed"/>
              </a:rPr>
              <a:t> (</a:t>
            </a:r>
            <a:r>
              <a:rPr lang="en-US" sz="5000" i="1" dirty="0" err="1">
                <a:solidFill>
                  <a:srgbClr val="EC008B"/>
                </a:solidFill>
                <a:highlight>
                  <a:srgbClr val="FFFFFF"/>
                </a:highlight>
                <a:latin typeface="Barlow Condensed"/>
                <a:ea typeface="Barlow Condensed"/>
                <a:cs typeface="Barlow Condensed"/>
                <a:sym typeface="Barlow Condensed"/>
              </a:rPr>
              <a:t>eesti</a:t>
            </a:r>
            <a:r>
              <a:rPr lang="en-US" sz="5000" i="1" dirty="0">
                <a:solidFill>
                  <a:srgbClr val="EC008B"/>
                </a:solidFill>
                <a:highlight>
                  <a:srgbClr val="FFFFFF"/>
                </a:highlight>
                <a:latin typeface="Barlow Condensed"/>
                <a:ea typeface="Barlow Condensed"/>
                <a:cs typeface="Barlow Condensed"/>
                <a:sym typeface="Barlow Condensed"/>
              </a:rPr>
              <a:t> keel </a:t>
            </a:r>
            <a:r>
              <a:rPr lang="en-US" sz="5000" i="1" dirty="0" err="1">
                <a:solidFill>
                  <a:srgbClr val="EC008B"/>
                </a:solidFill>
                <a:highlight>
                  <a:srgbClr val="FFFFFF"/>
                </a:highlight>
                <a:latin typeface="Barlow Condensed"/>
                <a:ea typeface="Barlow Condensed"/>
                <a:cs typeface="Barlow Condensed"/>
                <a:sym typeface="Barlow Condensed"/>
              </a:rPr>
              <a:t>kui</a:t>
            </a:r>
            <a:r>
              <a:rPr lang="en-US" sz="5000" i="1" dirty="0">
                <a:solidFill>
                  <a:srgbClr val="EC008B"/>
                </a:solidFill>
                <a:highlight>
                  <a:srgbClr val="FFFFFF"/>
                </a:highlight>
                <a:latin typeface="Barlow Condensed"/>
                <a:ea typeface="Barlow Condensed"/>
                <a:cs typeface="Barlow Condensed"/>
                <a:sym typeface="Barlow Condensed"/>
              </a:rPr>
              <a:t> </a:t>
            </a:r>
            <a:r>
              <a:rPr lang="en-US" sz="5000" i="1" dirty="0" err="1">
                <a:solidFill>
                  <a:srgbClr val="EC008B"/>
                </a:solidFill>
                <a:highlight>
                  <a:srgbClr val="FFFFFF"/>
                </a:highlight>
                <a:latin typeface="Barlow Condensed"/>
                <a:ea typeface="Barlow Condensed"/>
                <a:cs typeface="Barlow Condensed"/>
                <a:sym typeface="Barlow Condensed"/>
              </a:rPr>
              <a:t>teine</a:t>
            </a:r>
            <a:r>
              <a:rPr lang="en-US" sz="5000" i="1" dirty="0">
                <a:solidFill>
                  <a:srgbClr val="EC008B"/>
                </a:solidFill>
                <a:highlight>
                  <a:srgbClr val="FFFFFF"/>
                </a:highlight>
                <a:latin typeface="Barlow Condensed"/>
                <a:ea typeface="Barlow Condensed"/>
                <a:cs typeface="Barlow Condensed"/>
                <a:sym typeface="Barlow Condensed"/>
              </a:rPr>
              <a:t> keel)</a:t>
            </a:r>
            <a:endParaRPr sz="8000" b="0" i="1" u="none" strike="noStrike" cap="none" dirty="0">
              <a:solidFill>
                <a:srgbClr val="EC008B"/>
              </a:solidFill>
              <a:latin typeface="Barlow Condensed Medium"/>
              <a:ea typeface="Barlow Condensed Medium"/>
              <a:cs typeface="Barlow Condensed Medium"/>
              <a:sym typeface="Barlow Condensed Medium"/>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93025" y="1140625"/>
            <a:ext cx="4545300" cy="3576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r>
              <a:rPr lang="en-US" sz="2100" dirty="0" err="1">
                <a:solidFill>
                  <a:srgbClr val="262261"/>
                </a:solidFill>
                <a:highlight>
                  <a:srgbClr val="FFFFFF"/>
                </a:highlight>
                <a:latin typeface="Barlow Condensed"/>
                <a:ea typeface="Barlow Condensed"/>
                <a:cs typeface="Barlow Condensed"/>
                <a:sym typeface="Barlow Condensed"/>
              </a:rPr>
              <a:t>Projekti</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käigus</a:t>
            </a:r>
            <a:r>
              <a:rPr lang="en-US" sz="2100" dirty="0">
                <a:solidFill>
                  <a:srgbClr val="262261"/>
                </a:solidFill>
                <a:highlight>
                  <a:srgbClr val="FFFFFF"/>
                </a:highlight>
                <a:latin typeface="Barlow Condensed"/>
                <a:ea typeface="Barlow Condensed"/>
                <a:cs typeface="Barlow Condensed"/>
                <a:sym typeface="Barlow Condensed"/>
              </a:rPr>
              <a:t> on </a:t>
            </a:r>
            <a:r>
              <a:rPr lang="en-US" sz="2100" dirty="0" err="1">
                <a:solidFill>
                  <a:srgbClr val="262261"/>
                </a:solidFill>
                <a:highlight>
                  <a:srgbClr val="FFFFFF"/>
                </a:highlight>
                <a:latin typeface="Barlow Condensed"/>
                <a:ea typeface="Barlow Condensed"/>
                <a:cs typeface="Barlow Condensed"/>
                <a:sym typeface="Barlow Condensed"/>
              </a:rPr>
              <a:t>valminud</a:t>
            </a:r>
            <a:r>
              <a:rPr lang="en-US" sz="2100" dirty="0">
                <a:solidFill>
                  <a:srgbClr val="262261"/>
                </a:solidFill>
                <a:highlight>
                  <a:srgbClr val="FFFFFF"/>
                </a:highlight>
                <a:latin typeface="Barlow Condensed"/>
                <a:ea typeface="Barlow Condensed"/>
                <a:cs typeface="Barlow Condensed"/>
                <a:sym typeface="Barlow Condensed"/>
              </a:rPr>
              <a:t> </a:t>
            </a:r>
            <a:r>
              <a:rPr lang="en-US" sz="2100" b="1" dirty="0" err="1">
                <a:solidFill>
                  <a:srgbClr val="262261"/>
                </a:solidFill>
                <a:highlight>
                  <a:srgbClr val="FFFFFF"/>
                </a:highlight>
                <a:latin typeface="Barlow Condensed"/>
                <a:ea typeface="Barlow Condensed"/>
                <a:cs typeface="Barlow Condensed"/>
                <a:sym typeface="Barlow Condensed"/>
              </a:rPr>
              <a:t>juhendmaterjalid</a:t>
            </a:r>
            <a:r>
              <a:rPr lang="en-US" sz="2100" dirty="0">
                <a:solidFill>
                  <a:srgbClr val="262261"/>
                </a:solidFill>
                <a:highlight>
                  <a:srgbClr val="FFFFFF"/>
                </a:highlight>
                <a:latin typeface="Barlow Condensed"/>
                <a:ea typeface="Barlow Condensed"/>
                <a:cs typeface="Barlow Condensed"/>
                <a:sym typeface="Barlow Condensed"/>
              </a:rPr>
              <a:t> ja </a:t>
            </a:r>
            <a:r>
              <a:rPr lang="en-US" sz="2100" dirty="0" err="1">
                <a:solidFill>
                  <a:srgbClr val="262261"/>
                </a:solidFill>
                <a:highlight>
                  <a:srgbClr val="FFFFFF"/>
                </a:highlight>
                <a:latin typeface="Barlow Condensed"/>
                <a:ea typeface="Barlow Condensed"/>
                <a:cs typeface="Barlow Condensed"/>
                <a:sym typeface="Barlow Condensed"/>
              </a:rPr>
              <a:t>keelekeskkonnas</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keele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omandamisele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kaasa</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aitavad</a:t>
            </a:r>
            <a:r>
              <a:rPr lang="en-US" sz="2100" dirty="0">
                <a:solidFill>
                  <a:srgbClr val="262261"/>
                </a:solidFill>
                <a:highlight>
                  <a:srgbClr val="FFFFFF"/>
                </a:highlight>
                <a:latin typeface="Barlow Condensed"/>
                <a:ea typeface="Barlow Condensed"/>
                <a:cs typeface="Barlow Condensed"/>
                <a:sym typeface="Barlow Condensed"/>
              </a:rPr>
              <a:t> </a:t>
            </a:r>
            <a:r>
              <a:rPr lang="en-US" sz="2100" b="1" dirty="0" err="1">
                <a:solidFill>
                  <a:srgbClr val="262261"/>
                </a:solidFill>
                <a:highlight>
                  <a:srgbClr val="FFFFFF"/>
                </a:highlight>
                <a:latin typeface="Barlow Condensed"/>
                <a:ea typeface="Barlow Condensed"/>
                <a:cs typeface="Barlow Condensed"/>
                <a:sym typeface="Barlow Condensed"/>
              </a:rPr>
              <a:t>ülesanded</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mida</a:t>
            </a:r>
            <a:endParaRPr lang="en-US" sz="2100" dirty="0">
              <a:solidFill>
                <a:srgbClr val="262261"/>
              </a:solidFill>
              <a:highlight>
                <a:srgbClr val="FFFFFF"/>
              </a:highlight>
              <a:latin typeface="Barlow Condensed"/>
              <a:ea typeface="Barlow Condensed"/>
              <a:cs typeface="Barlow Condensed"/>
              <a:sym typeface="Barlow Condensed"/>
            </a:endParaRPr>
          </a:p>
          <a:p>
            <a:pPr marL="342900" indent="-342900">
              <a:spcBef>
                <a:spcPts val="1200"/>
              </a:spcBef>
            </a:pPr>
            <a:r>
              <a:rPr lang="en-US" sz="2100" dirty="0" err="1">
                <a:solidFill>
                  <a:srgbClr val="262261"/>
                </a:solidFill>
                <a:highlight>
                  <a:srgbClr val="FFFFFF"/>
                </a:highlight>
                <a:latin typeface="Barlow Condensed"/>
                <a:ea typeface="Barlow Condensed"/>
                <a:cs typeface="Barlow Condensed"/>
                <a:sym typeface="Barlow Condensed"/>
              </a:rPr>
              <a:t>eesti</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keele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kui</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teise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keele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õpetajad</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saavad</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kasutada</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osana</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oma</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keeleõppekursusest</a:t>
            </a:r>
            <a:r>
              <a:rPr lang="en-US" sz="2100" dirty="0">
                <a:solidFill>
                  <a:srgbClr val="262261"/>
                </a:solidFill>
                <a:highlight>
                  <a:srgbClr val="FFFFFF"/>
                </a:highlight>
                <a:latin typeface="Barlow Condensed"/>
                <a:ea typeface="Barlow Condensed"/>
                <a:cs typeface="Barlow Condensed"/>
                <a:sym typeface="Barlow Condensed"/>
              </a:rPr>
              <a:t>;</a:t>
            </a:r>
          </a:p>
          <a:p>
            <a:pPr marL="342900" indent="-342900">
              <a:spcBef>
                <a:spcPts val="1200"/>
              </a:spcBef>
            </a:pP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eesti</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keele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kui</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teise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keele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õppijad</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iseseisvaks</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keeleoskuse</a:t>
            </a:r>
            <a:r>
              <a:rPr lang="en-US" sz="2100" dirty="0">
                <a:solidFill>
                  <a:srgbClr val="262261"/>
                </a:solidFill>
                <a:highlight>
                  <a:srgbClr val="FFFFFF"/>
                </a:highlight>
                <a:latin typeface="Barlow Condensed"/>
                <a:ea typeface="Barlow Condensed"/>
                <a:cs typeface="Barlow Condensed"/>
                <a:sym typeface="Barlow Condensed"/>
              </a:rPr>
              <a:t> </a:t>
            </a:r>
            <a:r>
              <a:rPr lang="en-US" sz="2100" dirty="0" err="1">
                <a:solidFill>
                  <a:srgbClr val="262261"/>
                </a:solidFill>
                <a:highlight>
                  <a:srgbClr val="FFFFFF"/>
                </a:highlight>
                <a:latin typeface="Barlow Condensed"/>
                <a:ea typeface="Barlow Condensed"/>
                <a:cs typeface="Barlow Condensed"/>
                <a:sym typeface="Barlow Condensed"/>
              </a:rPr>
              <a:t>arendamiseks</a:t>
            </a:r>
            <a:r>
              <a:rPr lang="en-US" sz="2100" dirty="0">
                <a:solidFill>
                  <a:srgbClr val="262261"/>
                </a:solidFill>
                <a:highlight>
                  <a:srgbClr val="FFFFFF"/>
                </a:highlight>
                <a:latin typeface="Barlow Condensed"/>
                <a:ea typeface="Barlow Condensed"/>
                <a:cs typeface="Barlow Condensed"/>
                <a:sym typeface="Barlow Condensed"/>
              </a:rPr>
              <a:t>.</a:t>
            </a:r>
            <a:endParaRPr sz="2100" dirty="0">
              <a:solidFill>
                <a:srgbClr val="262261"/>
              </a:solidFill>
              <a:highlight>
                <a:srgbClr val="FFFFFF"/>
              </a:highlight>
              <a:latin typeface="Barlow Condensed"/>
              <a:ea typeface="Barlow Condensed"/>
              <a:cs typeface="Barlow Condensed"/>
              <a:sym typeface="Barlow Condensed"/>
            </a:endParaRPr>
          </a:p>
          <a:p>
            <a:pPr marL="0" lvl="0" indent="0" algn="l" rtl="0">
              <a:lnSpc>
                <a:spcPct val="120000"/>
              </a:lnSpc>
              <a:spcBef>
                <a:spcPts val="14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86" name="Google Shape;186;p8"/>
          <p:cNvSpPr txBox="1">
            <a:spLocks noGrp="1"/>
          </p:cNvSpPr>
          <p:nvPr>
            <p:ph type="title"/>
          </p:nvPr>
        </p:nvSpPr>
        <p:spPr>
          <a:xfrm>
            <a:off x="351275" y="304300"/>
            <a:ext cx="5004000" cy="74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Tegevuste rakendamine</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87" name="Google Shape;187;p8"/>
          <p:cNvPicPr preferRelativeResize="0"/>
          <p:nvPr/>
        </p:nvPicPr>
        <p:blipFill rotWithShape="1">
          <a:blip r:embed="rId3">
            <a:alphaModFix/>
          </a:blip>
          <a:srcRect l="15213" r="16957"/>
          <a:stretch/>
        </p:blipFill>
        <p:spPr>
          <a:xfrm>
            <a:off x="4274716" y="-847584"/>
            <a:ext cx="6732000" cy="6732000"/>
          </a:xfrm>
          <a:prstGeom prst="ellipse">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body" idx="1"/>
          </p:nvPr>
        </p:nvSpPr>
        <p:spPr>
          <a:xfrm>
            <a:off x="201400" y="1115632"/>
            <a:ext cx="4245300" cy="33471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0"/>
              </a:spcBef>
              <a:spcAft>
                <a:spcPts val="0"/>
              </a:spcAft>
              <a:buClr>
                <a:srgbClr val="9B002B"/>
              </a:buClr>
              <a:buSzPts val="1800"/>
              <a:buFont typeface="Barlow Condensed"/>
              <a:buAutoNum type="arabicPeriod"/>
            </a:pPr>
            <a:r>
              <a:rPr lang="en-US" sz="1800" dirty="0" err="1">
                <a:solidFill>
                  <a:srgbClr val="262261"/>
                </a:solidFill>
                <a:latin typeface="Barlow Condensed"/>
                <a:ea typeface="Barlow Condensed"/>
                <a:cs typeface="Barlow Condensed"/>
                <a:sym typeface="Barlow Condensed"/>
              </a:rPr>
              <a:t>Keelekeskkonnategevuste</a:t>
            </a:r>
            <a:r>
              <a:rPr lang="en-US" sz="1800" dirty="0">
                <a:solidFill>
                  <a:srgbClr val="262261"/>
                </a:solidFill>
                <a:latin typeface="Barlow Condensed"/>
                <a:ea typeface="Barlow Condensed"/>
                <a:cs typeface="Barlow Condensed"/>
                <a:sym typeface="Barlow Condensed"/>
              </a:rPr>
              <a:t> kava </a:t>
            </a:r>
            <a:r>
              <a:rPr lang="en-US" sz="1800" dirty="0" err="1">
                <a:solidFill>
                  <a:srgbClr val="262261"/>
                </a:solidFill>
                <a:latin typeface="Barlow Condensed"/>
                <a:ea typeface="Barlow Condensed"/>
                <a:cs typeface="Barlow Condensed"/>
                <a:sym typeface="Barlow Condensed"/>
              </a:rPr>
              <a:t>koostamine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sh</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keelekeskkonna</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tüübi</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sihtrühma</a:t>
            </a:r>
            <a:r>
              <a:rPr lang="en-US" sz="1800" dirty="0">
                <a:solidFill>
                  <a:srgbClr val="262261"/>
                </a:solidFill>
                <a:latin typeface="Barlow Condensed"/>
                <a:ea typeface="Barlow Condensed"/>
                <a:cs typeface="Barlow Condensed"/>
                <a:sym typeface="Barlow Condensed"/>
              </a:rPr>
              <a:t> ja </a:t>
            </a:r>
            <a:r>
              <a:rPr lang="en-US" sz="1800" dirty="0" err="1">
                <a:solidFill>
                  <a:srgbClr val="262261"/>
                </a:solidFill>
                <a:latin typeface="Barlow Condensed"/>
                <a:ea typeface="Barlow Condensed"/>
                <a:cs typeface="Barlow Condensed"/>
                <a:sym typeface="Barlow Condensed"/>
              </a:rPr>
              <a:t>keeletaseme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valimine</a:t>
            </a:r>
            <a:r>
              <a:rPr lang="en-US" sz="1800" dirty="0">
                <a:solidFill>
                  <a:srgbClr val="262261"/>
                </a:solidFill>
                <a:latin typeface="Barlow Condensed"/>
                <a:ea typeface="Barlow Condensed"/>
                <a:cs typeface="Barlow Condensed"/>
                <a:sym typeface="Barlow Condensed"/>
              </a:rPr>
              <a:t>)</a:t>
            </a:r>
            <a:endParaRPr sz="1800" dirty="0">
              <a:latin typeface="Barlow Condensed"/>
              <a:ea typeface="Barlow Condensed"/>
              <a:cs typeface="Barlow Condensed"/>
              <a:sym typeface="Barlow Condensed"/>
            </a:endParaRPr>
          </a:p>
          <a:p>
            <a:pPr marL="457200" lvl="0" indent="-342900" algn="l" rtl="0">
              <a:lnSpc>
                <a:spcPct val="120000"/>
              </a:lnSpc>
              <a:spcBef>
                <a:spcPts val="0"/>
              </a:spcBef>
              <a:spcAft>
                <a:spcPts val="0"/>
              </a:spcAft>
              <a:buClr>
                <a:srgbClr val="9B002B"/>
              </a:buClr>
              <a:buSzPts val="1800"/>
              <a:buFont typeface="Barlow Condensed"/>
              <a:buAutoNum type="arabicPeriod"/>
            </a:pPr>
            <a:r>
              <a:rPr lang="en-US" sz="1800" dirty="0" err="1">
                <a:solidFill>
                  <a:srgbClr val="262261"/>
                </a:solidFill>
                <a:latin typeface="Barlow Condensed"/>
                <a:ea typeface="Barlow Condensed"/>
                <a:cs typeface="Barlow Condensed"/>
                <a:sym typeface="Barlow Condensed"/>
              </a:rPr>
              <a:t>Tegevuskava</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esitamine</a:t>
            </a:r>
            <a:endParaRPr sz="1800" dirty="0">
              <a:latin typeface="Barlow Condensed"/>
              <a:ea typeface="Barlow Condensed"/>
              <a:cs typeface="Barlow Condensed"/>
              <a:sym typeface="Barlow Condensed"/>
            </a:endParaRPr>
          </a:p>
          <a:p>
            <a:pPr marL="457200" lvl="0" indent="-342900" algn="l" rtl="0">
              <a:lnSpc>
                <a:spcPct val="120000"/>
              </a:lnSpc>
              <a:spcBef>
                <a:spcPts val="0"/>
              </a:spcBef>
              <a:spcAft>
                <a:spcPts val="0"/>
              </a:spcAft>
              <a:buClr>
                <a:srgbClr val="9B002B"/>
              </a:buClr>
              <a:buSzPts val="1800"/>
              <a:buFont typeface="Barlow Condensed"/>
              <a:buAutoNum type="arabicPeriod"/>
            </a:pPr>
            <a:r>
              <a:rPr lang="en-US" sz="1800" dirty="0" err="1">
                <a:solidFill>
                  <a:srgbClr val="262261"/>
                </a:solidFill>
                <a:latin typeface="Barlow Condensed"/>
                <a:ea typeface="Barlow Condensed"/>
                <a:cs typeface="Barlow Condensed"/>
                <a:sym typeface="Barlow Condensed"/>
              </a:rPr>
              <a:t>Vahenädala</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ankeedi</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ettevalmistamine</a:t>
            </a:r>
            <a:endParaRPr sz="1800" dirty="0">
              <a:latin typeface="Barlow Condensed"/>
              <a:ea typeface="Barlow Condensed"/>
              <a:cs typeface="Barlow Condensed"/>
              <a:sym typeface="Barlow Condensed"/>
            </a:endParaRPr>
          </a:p>
          <a:p>
            <a:pPr marL="457200" lvl="0" indent="-342900" algn="l" rtl="0">
              <a:lnSpc>
                <a:spcPct val="120000"/>
              </a:lnSpc>
              <a:spcBef>
                <a:spcPts val="0"/>
              </a:spcBef>
              <a:spcAft>
                <a:spcPts val="0"/>
              </a:spcAft>
              <a:buClr>
                <a:srgbClr val="9B002B"/>
              </a:buClr>
              <a:buSzPts val="1800"/>
              <a:buFont typeface="Barlow Condensed"/>
              <a:buAutoNum type="arabicPeriod"/>
            </a:pPr>
            <a:r>
              <a:rPr lang="en-US" sz="1800" dirty="0" err="1">
                <a:solidFill>
                  <a:srgbClr val="262261"/>
                </a:solidFill>
                <a:latin typeface="Barlow Condensed"/>
                <a:ea typeface="Barlow Condensed"/>
                <a:cs typeface="Barlow Condensed"/>
                <a:sym typeface="Barlow Condensed"/>
              </a:rPr>
              <a:t>Vahenädala</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esitlus</a:t>
            </a:r>
            <a:endParaRPr sz="1800" dirty="0">
              <a:latin typeface="Barlow Condensed"/>
              <a:ea typeface="Barlow Condensed"/>
              <a:cs typeface="Barlow Condensed"/>
              <a:sym typeface="Barlow Condensed"/>
            </a:endParaRPr>
          </a:p>
          <a:p>
            <a:pPr marL="457200" lvl="0" indent="-342900" algn="l" rtl="0">
              <a:lnSpc>
                <a:spcPct val="120000"/>
              </a:lnSpc>
              <a:spcBef>
                <a:spcPts val="0"/>
              </a:spcBef>
              <a:spcAft>
                <a:spcPts val="0"/>
              </a:spcAft>
              <a:buClr>
                <a:srgbClr val="9B002B"/>
              </a:buClr>
              <a:buSzPts val="1800"/>
              <a:buFont typeface="Barlow Condensed"/>
              <a:buAutoNum type="arabicPeriod"/>
            </a:pPr>
            <a:r>
              <a:rPr lang="en-US" sz="1800" dirty="0" err="1">
                <a:solidFill>
                  <a:srgbClr val="24285D"/>
                </a:solidFill>
                <a:latin typeface="Barlow Condensed"/>
                <a:ea typeface="Barlow Condensed"/>
                <a:cs typeface="Barlow Condensed"/>
                <a:sym typeface="Barlow Condensed"/>
              </a:rPr>
              <a:t>Õ</a:t>
            </a:r>
            <a:r>
              <a:rPr lang="en-US" sz="1800" dirty="0" err="1">
                <a:solidFill>
                  <a:srgbClr val="262261"/>
                </a:solidFill>
                <a:latin typeface="Barlow Condensed"/>
                <a:ea typeface="Barlow Condensed"/>
                <a:cs typeface="Barlow Condensed"/>
                <a:sym typeface="Barlow Condensed"/>
              </a:rPr>
              <a:t>ppematerjalide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koostamise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algus</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arutlus</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vahenädala</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seminari</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tagasisidest</a:t>
            </a:r>
            <a:endParaRPr sz="1800" dirty="0">
              <a:solidFill>
                <a:srgbClr val="262261"/>
              </a:solidFill>
              <a:latin typeface="Barlow Condensed"/>
              <a:ea typeface="Barlow Condensed"/>
              <a:cs typeface="Barlow Condensed"/>
              <a:sym typeface="Barlow Condensed"/>
            </a:endParaRPr>
          </a:p>
          <a:p>
            <a:pPr marL="457200" lvl="0" indent="-342900" algn="l" rtl="0">
              <a:lnSpc>
                <a:spcPct val="120000"/>
              </a:lnSpc>
              <a:spcBef>
                <a:spcPts val="0"/>
              </a:spcBef>
              <a:spcAft>
                <a:spcPts val="0"/>
              </a:spcAft>
              <a:buClr>
                <a:srgbClr val="9B002B"/>
              </a:buClr>
              <a:buSzPts val="1800"/>
              <a:buFont typeface="Barlow Condensed"/>
              <a:buAutoNum type="arabicPeriod"/>
            </a:pPr>
            <a:r>
              <a:rPr lang="en-US" sz="1800" dirty="0" err="1">
                <a:solidFill>
                  <a:srgbClr val="262261"/>
                </a:solidFill>
                <a:latin typeface="Barlow Condensed"/>
                <a:ea typeface="Barlow Condensed"/>
                <a:cs typeface="Barlow Condensed"/>
                <a:sym typeface="Barlow Condensed"/>
              </a:rPr>
              <a:t>Keelekeskkonnas</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vajaliku</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keelematerjali</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kavandamine</a:t>
            </a:r>
            <a:endParaRPr sz="1800" dirty="0">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2400"/>
              <a:buNone/>
            </a:pPr>
            <a:endParaRPr sz="1800" dirty="0">
              <a:solidFill>
                <a:srgbClr val="262261"/>
              </a:solidFill>
              <a:latin typeface="Barlow Condensed"/>
              <a:ea typeface="Barlow Condensed"/>
              <a:cs typeface="Barlow Condensed"/>
              <a:sym typeface="Barlow Condensed"/>
            </a:endParaRPr>
          </a:p>
        </p:txBody>
      </p:sp>
      <p:sp>
        <p:nvSpPr>
          <p:cNvPr id="193" name="Google Shape;193;p9"/>
          <p:cNvSpPr txBox="1">
            <a:spLocks noGrp="1"/>
          </p:cNvSpPr>
          <p:nvPr>
            <p:ph type="title"/>
          </p:nvPr>
        </p:nvSpPr>
        <p:spPr>
          <a:xfrm>
            <a:off x="477330" y="39594"/>
            <a:ext cx="4462418" cy="9540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TEGEVUSKAVA</a:t>
            </a:r>
            <a:endParaRPr sz="4500" i="1">
              <a:solidFill>
                <a:srgbClr val="EC008B"/>
              </a:solidFill>
              <a:latin typeface="Barlow Condensed ExtraLight"/>
              <a:ea typeface="Barlow Condensed ExtraLight"/>
              <a:cs typeface="Barlow Condensed ExtraLight"/>
              <a:sym typeface="Barlow Condensed ExtraLight"/>
            </a:endParaRPr>
          </a:p>
        </p:txBody>
      </p:sp>
      <p:sp>
        <p:nvSpPr>
          <p:cNvPr id="194" name="Google Shape;194;p9"/>
          <p:cNvSpPr txBox="1">
            <a:spLocks noGrp="1"/>
          </p:cNvSpPr>
          <p:nvPr>
            <p:ph type="body" idx="1"/>
          </p:nvPr>
        </p:nvSpPr>
        <p:spPr>
          <a:xfrm>
            <a:off x="4511574" y="1392865"/>
            <a:ext cx="4431026" cy="301886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400"/>
              <a:buNone/>
            </a:pPr>
            <a:r>
              <a:rPr lang="en-US" sz="1800" dirty="0">
                <a:solidFill>
                  <a:srgbClr val="9B002B"/>
                </a:solidFill>
                <a:latin typeface="Barlow Condensed"/>
                <a:ea typeface="Barlow Condensed"/>
                <a:cs typeface="Barlow Condensed"/>
                <a:sym typeface="Barlow Condensed"/>
              </a:rPr>
              <a:t>7.   </a:t>
            </a:r>
            <a:r>
              <a:rPr lang="en-US" sz="1800" dirty="0" err="1">
                <a:solidFill>
                  <a:srgbClr val="262261"/>
                </a:solidFill>
                <a:latin typeface="Barlow Condensed"/>
                <a:ea typeface="Barlow Condensed"/>
                <a:cs typeface="Barlow Condensed"/>
                <a:sym typeface="Barlow Condensed"/>
              </a:rPr>
              <a:t>Ülesannete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tutvustamine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katseisiku</a:t>
            </a:r>
            <a:r>
              <a:rPr lang="en-US" sz="1800" dirty="0">
                <a:solidFill>
                  <a:srgbClr val="262261"/>
                </a:solidFill>
                <a:latin typeface="Barlow Condensed"/>
                <a:ea typeface="Barlow Condensed"/>
                <a:cs typeface="Barlow Condensed"/>
                <a:sym typeface="Barlow Condensed"/>
              </a:rPr>
              <a:t>(</a:t>
            </a:r>
            <a:r>
              <a:rPr lang="en-US" sz="1800" dirty="0" err="1">
                <a:solidFill>
                  <a:srgbClr val="262261"/>
                </a:solidFill>
                <a:latin typeface="Barlow Condensed"/>
                <a:ea typeface="Barlow Condensed"/>
                <a:cs typeface="Barlow Condensed"/>
                <a:sym typeface="Barlow Condensed"/>
              </a:rPr>
              <a:t>te</a:t>
            </a:r>
            <a:r>
              <a:rPr lang="en-US" sz="1800" dirty="0">
                <a:solidFill>
                  <a:srgbClr val="262261"/>
                </a:solidFill>
                <a:latin typeface="Barlow Condensed"/>
                <a:ea typeface="Barlow Condensed"/>
                <a:cs typeface="Barlow Condensed"/>
                <a:sym typeface="Barlow Condensed"/>
              </a:rPr>
              <a:t>)le</a:t>
            </a:r>
            <a:endParaRPr sz="1800" dirty="0">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2400"/>
              <a:buNone/>
            </a:pPr>
            <a:r>
              <a:rPr lang="en-US" sz="1800" dirty="0">
                <a:solidFill>
                  <a:srgbClr val="9B002B"/>
                </a:solidFill>
                <a:latin typeface="Barlow Condensed"/>
                <a:ea typeface="Barlow Condensed"/>
                <a:cs typeface="Barlow Condensed"/>
                <a:sym typeface="Barlow Condensed"/>
              </a:rPr>
              <a:t>8. </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Katse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läbiviimine</a:t>
            </a:r>
            <a:endParaRPr sz="1800" dirty="0">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2400"/>
              <a:buNone/>
            </a:pPr>
            <a:r>
              <a:rPr lang="en-US" sz="1800" dirty="0">
                <a:solidFill>
                  <a:srgbClr val="9B002B"/>
                </a:solidFill>
                <a:latin typeface="Barlow Condensed"/>
                <a:ea typeface="Barlow Condensed"/>
                <a:cs typeface="Barlow Condensed"/>
                <a:sym typeface="Barlow Condensed"/>
              </a:rPr>
              <a:t>9.</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Tagasiside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katseisiku</a:t>
            </a:r>
            <a:r>
              <a:rPr lang="en-US" sz="1800" dirty="0">
                <a:solidFill>
                  <a:srgbClr val="262261"/>
                </a:solidFill>
                <a:latin typeface="Barlow Condensed"/>
                <a:ea typeface="Barlow Condensed"/>
                <a:cs typeface="Barlow Condensed"/>
                <a:sym typeface="Barlow Condensed"/>
              </a:rPr>
              <a:t>(</a:t>
            </a:r>
            <a:r>
              <a:rPr lang="en-US" sz="1800" dirty="0" err="1">
                <a:solidFill>
                  <a:srgbClr val="262261"/>
                </a:solidFill>
                <a:latin typeface="Barlow Condensed"/>
                <a:ea typeface="Barlow Condensed"/>
                <a:cs typeface="Barlow Condensed"/>
                <a:sym typeface="Barlow Condensed"/>
              </a:rPr>
              <a:t>te</a:t>
            </a:r>
            <a:r>
              <a:rPr lang="en-US" sz="1800" dirty="0">
                <a:solidFill>
                  <a:srgbClr val="262261"/>
                </a:solidFill>
                <a:latin typeface="Barlow Condensed"/>
                <a:ea typeface="Barlow Condensed"/>
                <a:cs typeface="Barlow Condensed"/>
                <a:sym typeface="Barlow Condensed"/>
              </a:rPr>
              <a:t>)</a:t>
            </a:r>
            <a:r>
              <a:rPr lang="en-US" sz="1800" dirty="0" err="1">
                <a:solidFill>
                  <a:srgbClr val="262261"/>
                </a:solidFill>
                <a:latin typeface="Barlow Condensed"/>
                <a:ea typeface="Barlow Condensed"/>
                <a:cs typeface="Barlow Condensed"/>
                <a:sym typeface="Barlow Condensed"/>
              </a:rPr>
              <a:t>lt</a:t>
            </a:r>
            <a:endParaRPr sz="1800" dirty="0">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2400"/>
              <a:buNone/>
            </a:pPr>
            <a:r>
              <a:rPr lang="en-US" sz="1800" dirty="0">
                <a:solidFill>
                  <a:srgbClr val="9B002B"/>
                </a:solidFill>
                <a:latin typeface="Barlow Condensed"/>
                <a:ea typeface="Barlow Condensed"/>
                <a:cs typeface="Barlow Condensed"/>
                <a:sym typeface="Barlow Condensed"/>
              </a:rPr>
              <a:t>10. </a:t>
            </a:r>
            <a:r>
              <a:rPr lang="en-US" sz="1800" dirty="0" err="1">
                <a:solidFill>
                  <a:srgbClr val="262261"/>
                </a:solidFill>
                <a:latin typeface="Barlow Condensed"/>
                <a:ea typeface="Barlow Condensed"/>
                <a:cs typeface="Barlow Condensed"/>
                <a:sym typeface="Barlow Condensed"/>
              </a:rPr>
              <a:t>Katsete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analüüs</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katseisikute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tagasiside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põhjal</a:t>
            </a:r>
            <a:r>
              <a:rPr lang="en-US" sz="1800" dirty="0">
                <a:solidFill>
                  <a:srgbClr val="262261"/>
                </a:solidFill>
                <a:latin typeface="Barlow Condensed"/>
                <a:ea typeface="Barlow Condensed"/>
                <a:cs typeface="Barlow Condensed"/>
                <a:sym typeface="Barlow Condensed"/>
              </a:rPr>
              <a:t> ja </a:t>
            </a:r>
            <a:r>
              <a:rPr lang="en-US" sz="1800" dirty="0" err="1">
                <a:solidFill>
                  <a:srgbClr val="262261"/>
                </a:solidFill>
                <a:latin typeface="Barlow Condensed"/>
                <a:ea typeface="Barlow Condensed"/>
                <a:cs typeface="Barlow Condensed"/>
                <a:sym typeface="Barlow Condensed"/>
              </a:rPr>
              <a:t>parandamise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plaanid</a:t>
            </a:r>
            <a:endParaRPr sz="1800" dirty="0">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2400"/>
              <a:buNone/>
            </a:pPr>
            <a:r>
              <a:rPr lang="en-US" sz="1800" dirty="0">
                <a:solidFill>
                  <a:srgbClr val="9B002B"/>
                </a:solidFill>
                <a:latin typeface="Barlow Condensed"/>
                <a:ea typeface="Barlow Condensed"/>
                <a:cs typeface="Barlow Condensed"/>
                <a:sym typeface="Barlow Condensed"/>
              </a:rPr>
              <a:t>11.</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Ülesannete</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kohandamine</a:t>
            </a:r>
            <a:r>
              <a:rPr lang="en-US" sz="1800" dirty="0">
                <a:solidFill>
                  <a:srgbClr val="262261"/>
                </a:solidFill>
                <a:latin typeface="Barlow Condensed"/>
                <a:ea typeface="Barlow Condensed"/>
                <a:cs typeface="Barlow Condensed"/>
                <a:sym typeface="Barlow Condensed"/>
              </a:rPr>
              <a:t> ja </a:t>
            </a:r>
            <a:r>
              <a:rPr lang="en-US" sz="1800" dirty="0" err="1">
                <a:solidFill>
                  <a:srgbClr val="262261"/>
                </a:solidFill>
                <a:latin typeface="Barlow Condensed"/>
                <a:ea typeface="Barlow Condensed"/>
                <a:cs typeface="Barlow Condensed"/>
                <a:sym typeface="Barlow Condensed"/>
              </a:rPr>
              <a:t>lõplik</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vormistamine</a:t>
            </a:r>
            <a:endParaRPr sz="1800" dirty="0">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2400"/>
              <a:buNone/>
            </a:pPr>
            <a:r>
              <a:rPr lang="en-US" sz="1800" dirty="0">
                <a:solidFill>
                  <a:srgbClr val="9B002B"/>
                </a:solidFill>
                <a:latin typeface="Barlow Condensed"/>
                <a:ea typeface="Barlow Condensed"/>
                <a:cs typeface="Barlow Condensed"/>
                <a:sym typeface="Barlow Condensed"/>
              </a:rPr>
              <a:t>12. </a:t>
            </a:r>
            <a:r>
              <a:rPr lang="en-US" sz="1800" dirty="0" err="1">
                <a:solidFill>
                  <a:srgbClr val="262261"/>
                </a:solidFill>
                <a:latin typeface="Barlow Condensed"/>
                <a:ea typeface="Barlow Condensed"/>
                <a:cs typeface="Barlow Condensed"/>
                <a:sym typeface="Barlow Condensed"/>
              </a:rPr>
              <a:t>Projekti</a:t>
            </a:r>
            <a:r>
              <a:rPr lang="en-US" sz="1800" dirty="0">
                <a:solidFill>
                  <a:srgbClr val="262261"/>
                </a:solidFill>
                <a:latin typeface="Barlow Condensed"/>
                <a:ea typeface="Barlow Condensed"/>
                <a:cs typeface="Barlow Condensed"/>
                <a:sym typeface="Barlow Condensed"/>
              </a:rPr>
              <a:t> portfolio </a:t>
            </a:r>
            <a:r>
              <a:rPr lang="en-US" sz="1800" dirty="0" err="1">
                <a:solidFill>
                  <a:srgbClr val="262261"/>
                </a:solidFill>
                <a:latin typeface="Barlow Condensed"/>
                <a:ea typeface="Barlow Condensed"/>
                <a:cs typeface="Barlow Condensed"/>
                <a:sym typeface="Barlow Condensed"/>
              </a:rPr>
              <a:t>koostamine</a:t>
            </a:r>
            <a:endParaRPr sz="1800" dirty="0">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2400"/>
              <a:buNone/>
            </a:pPr>
            <a:r>
              <a:rPr lang="en-US" sz="1800" dirty="0">
                <a:solidFill>
                  <a:srgbClr val="9B002B"/>
                </a:solidFill>
                <a:latin typeface="Barlow Condensed"/>
                <a:ea typeface="Barlow Condensed"/>
                <a:cs typeface="Barlow Condensed"/>
                <a:sym typeface="Barlow Condensed"/>
              </a:rPr>
              <a:t>13.</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Esitlussessioon</a:t>
            </a:r>
            <a:r>
              <a:rPr lang="en-US" sz="1800" dirty="0">
                <a:solidFill>
                  <a:srgbClr val="262261"/>
                </a:solidFill>
                <a:latin typeface="Barlow Condensed"/>
                <a:ea typeface="Barlow Condensed"/>
                <a:cs typeface="Barlow Condensed"/>
                <a:sym typeface="Barlow Condensed"/>
              </a:rPr>
              <a:t> </a:t>
            </a:r>
            <a:r>
              <a:rPr lang="en-US" sz="1800" dirty="0" err="1">
                <a:solidFill>
                  <a:srgbClr val="262261"/>
                </a:solidFill>
                <a:latin typeface="Barlow Condensed"/>
                <a:ea typeface="Barlow Condensed"/>
                <a:cs typeface="Barlow Condensed"/>
                <a:sym typeface="Barlow Condensed"/>
              </a:rPr>
              <a:t>ülikoolis</a:t>
            </a:r>
            <a:endParaRPr sz="1800" dirty="0">
              <a:solidFill>
                <a:srgbClr val="262261"/>
              </a:solidFill>
              <a:latin typeface="Barlow Condensed"/>
              <a:ea typeface="Barlow Condensed"/>
              <a:cs typeface="Barlow Condensed"/>
              <a:sym typeface="Barlow Condensed"/>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1623060" y="1370525"/>
            <a:ext cx="6767789" cy="2110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6000" dirty="0">
                <a:solidFill>
                  <a:srgbClr val="EC008B"/>
                </a:solidFill>
                <a:latin typeface="Barlow Condensed ExtraLight"/>
                <a:ea typeface="Barlow Condensed ExtraLight"/>
                <a:cs typeface="Barlow Condensed ExtraLight"/>
                <a:sym typeface="Barlow Condensed ExtraLight"/>
              </a:rPr>
              <a:t>TEADUSPÕHISUS  JA INTERDISTSIPLINAARSUS</a:t>
            </a:r>
            <a:endParaRPr sz="6000"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aa7fd942a7_0_0"/>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TEADUSPÕHISUS</a:t>
            </a:r>
            <a:endParaRPr sz="4500" i="1">
              <a:solidFill>
                <a:srgbClr val="EC008B"/>
              </a:solidFill>
              <a:latin typeface="Barlow Condensed ExtraLight"/>
              <a:ea typeface="Barlow Condensed ExtraLight"/>
              <a:cs typeface="Barlow Condensed ExtraLight"/>
              <a:sym typeface="Barlow Condensed ExtraLight"/>
            </a:endParaRPr>
          </a:p>
        </p:txBody>
      </p:sp>
      <p:sp>
        <p:nvSpPr>
          <p:cNvPr id="206" name="Google Shape;206;g2aa7fd942a7_0_0"/>
          <p:cNvSpPr txBox="1">
            <a:spLocks noGrp="1"/>
          </p:cNvSpPr>
          <p:nvPr>
            <p:ph type="body" idx="1"/>
          </p:nvPr>
        </p:nvSpPr>
        <p:spPr>
          <a:xfrm>
            <a:off x="365250" y="944725"/>
            <a:ext cx="8413500" cy="3556500"/>
          </a:xfrm>
          <a:prstGeom prst="rect">
            <a:avLst/>
          </a:prstGeom>
          <a:noFill/>
          <a:ln>
            <a:noFill/>
          </a:ln>
        </p:spPr>
        <p:txBody>
          <a:bodyPr spcFirstLastPara="1" wrap="square" lIns="91425" tIns="45700" rIns="91425" bIns="45700" anchor="t" anchorCtr="0">
            <a:noAutofit/>
          </a:bodyPr>
          <a:lstStyle/>
          <a:p>
            <a:pPr marL="400050" marR="365760" indent="-285750" algn="just">
              <a:lnSpc>
                <a:spcPct val="110000"/>
              </a:lnSpc>
              <a:spcBef>
                <a:spcPts val="800"/>
              </a:spcBef>
              <a:buClr>
                <a:srgbClr val="262261"/>
              </a:buClr>
              <a:buSzPts val="1800"/>
            </a:pPr>
            <a:r>
              <a:rPr lang="en-US" sz="1800" dirty="0" err="1">
                <a:solidFill>
                  <a:srgbClr val="262261"/>
                </a:solidFill>
                <a:highlight>
                  <a:schemeClr val="lt1"/>
                </a:highlight>
                <a:latin typeface="Barlow Condensed"/>
                <a:ea typeface="Barlow Condensed"/>
                <a:cs typeface="Barlow Condensed"/>
                <a:sym typeface="Barlow Condensed"/>
              </a:rPr>
              <a:t>Teoreetiline</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raamistik</a:t>
            </a:r>
            <a:r>
              <a:rPr lang="en-US" sz="1800" dirty="0">
                <a:solidFill>
                  <a:srgbClr val="262261"/>
                </a:solidFill>
                <a:highlight>
                  <a:schemeClr val="lt1"/>
                </a:highlight>
                <a:latin typeface="Barlow Condensed"/>
                <a:ea typeface="Barlow Condensed"/>
                <a:cs typeface="Barlow Condensed"/>
                <a:sym typeface="Barlow Condensed"/>
              </a:rPr>
              <a:t>, mis </a:t>
            </a:r>
            <a:r>
              <a:rPr lang="en-US" sz="1800" dirty="0" err="1">
                <a:solidFill>
                  <a:srgbClr val="262261"/>
                </a:solidFill>
                <a:highlight>
                  <a:schemeClr val="lt1"/>
                </a:highlight>
                <a:latin typeface="Barlow Condensed"/>
                <a:ea typeface="Barlow Condensed"/>
                <a:cs typeface="Barlow Condensed"/>
                <a:sym typeface="Barlow Condensed"/>
              </a:rPr>
              <a:t>keskendub</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motivatsiooniteooriate</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edasiarendusele</a:t>
            </a:r>
            <a:r>
              <a:rPr lang="en-US" sz="1800" dirty="0">
                <a:solidFill>
                  <a:srgbClr val="262261"/>
                </a:solidFill>
                <a:highlight>
                  <a:schemeClr val="lt1"/>
                </a:highlight>
                <a:latin typeface="Barlow Condensed"/>
                <a:ea typeface="Barlow Condensed"/>
                <a:cs typeface="Barlow Condensed"/>
                <a:sym typeface="Barlow Condensed"/>
              </a:rPr>
              <a:t> (Klaas </a:t>
            </a:r>
            <a:r>
              <a:rPr lang="en-US" sz="1800" dirty="0">
                <a:solidFill>
                  <a:srgbClr val="262261"/>
                </a:solidFill>
                <a:effectLst/>
                <a:latin typeface="Barlow Condensed" panose="00000506000000000000" pitchFamily="2" charset="0"/>
                <a:ea typeface="Barlow Condensed" panose="00000506000000000000" pitchFamily="2" charset="0"/>
                <a:cs typeface="Barlow Condensed" panose="00000506000000000000" pitchFamily="2" charset="0"/>
              </a:rPr>
              <a:t>&amp; Lang, 2022)</a:t>
            </a:r>
            <a:endParaRPr sz="1800"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en-US" sz="1800" dirty="0" err="1">
                <a:solidFill>
                  <a:srgbClr val="262261"/>
                </a:solidFill>
                <a:highlight>
                  <a:schemeClr val="lt1"/>
                </a:highlight>
                <a:latin typeface="Barlow Condensed"/>
                <a:ea typeface="Barlow Condensed"/>
                <a:cs typeface="Barlow Condensed"/>
                <a:sym typeface="Barlow Condensed"/>
              </a:rPr>
              <a:t>Juhindumine</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tuleviku-minast</a:t>
            </a:r>
            <a:endParaRPr sz="1800"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en-US" sz="1800" dirty="0" err="1">
                <a:solidFill>
                  <a:srgbClr val="262261"/>
                </a:solidFill>
                <a:highlight>
                  <a:schemeClr val="lt1"/>
                </a:highlight>
                <a:latin typeface="Barlow Condensed"/>
                <a:ea typeface="Barlow Condensed"/>
                <a:cs typeface="Barlow Condensed"/>
                <a:sym typeface="Barlow Condensed"/>
              </a:rPr>
              <a:t>Vastutus</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liigub</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õpetajalt</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õppijale</a:t>
            </a:r>
            <a:endParaRPr sz="1800" dirty="0">
              <a:solidFill>
                <a:srgbClr val="262261"/>
              </a:solidFill>
              <a:highlight>
                <a:schemeClr val="lt1"/>
              </a:highlight>
              <a:latin typeface="Barlow Condensed"/>
              <a:ea typeface="Barlow Condensed"/>
              <a:cs typeface="Barlow Condensed"/>
              <a:sym typeface="Barlow Condensed"/>
            </a:endParaRPr>
          </a:p>
          <a:p>
            <a:pPr marL="400050" marR="365760" indent="-285750" algn="just">
              <a:lnSpc>
                <a:spcPct val="110000"/>
              </a:lnSpc>
              <a:spcBef>
                <a:spcPts val="0"/>
              </a:spcBef>
              <a:buClr>
                <a:srgbClr val="262261"/>
              </a:buClr>
              <a:buSzPts val="1800"/>
            </a:pPr>
            <a:r>
              <a:rPr lang="en-US" sz="1800" dirty="0" err="1">
                <a:solidFill>
                  <a:srgbClr val="262261"/>
                </a:solidFill>
                <a:highlight>
                  <a:schemeClr val="lt1"/>
                </a:highlight>
                <a:latin typeface="Barlow Condensed"/>
                <a:ea typeface="Barlow Condensed"/>
                <a:cs typeface="Barlow Condensed"/>
                <a:sym typeface="Barlow Condensed"/>
              </a:rPr>
              <a:t>Keelekeskkonna</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rolli</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olulisus</a:t>
            </a:r>
            <a:r>
              <a:rPr lang="en-US" sz="1800" dirty="0">
                <a:solidFill>
                  <a:srgbClr val="262261"/>
                </a:solidFill>
                <a:highlight>
                  <a:schemeClr val="lt1"/>
                </a:highlight>
                <a:latin typeface="Barlow Condensed"/>
                <a:ea typeface="Barlow Condensed"/>
                <a:cs typeface="Barlow Condensed"/>
                <a:sym typeface="Barlow Condensed"/>
              </a:rPr>
              <a:t> (Rüütmaa </a:t>
            </a:r>
            <a:r>
              <a:rPr lang="en-US" sz="1800" dirty="0">
                <a:solidFill>
                  <a:srgbClr val="262261"/>
                </a:solidFill>
                <a:effectLst/>
                <a:latin typeface="Barlow Condensed" panose="00000506000000000000" pitchFamily="2" charset="0"/>
                <a:ea typeface="Barlow Condensed" panose="00000506000000000000" pitchFamily="2" charset="0"/>
                <a:cs typeface="Barlow Condensed" panose="00000506000000000000" pitchFamily="2" charset="0"/>
              </a:rPr>
              <a:t>&amp; </a:t>
            </a:r>
            <a:r>
              <a:rPr lang="en-US" sz="1800" dirty="0" err="1">
                <a:solidFill>
                  <a:srgbClr val="262261"/>
                </a:solidFill>
                <a:effectLst/>
                <a:latin typeface="Barlow Condensed" panose="00000506000000000000" pitchFamily="2" charset="0"/>
                <a:ea typeface="Barlow Condensed" panose="00000506000000000000" pitchFamily="2" charset="0"/>
                <a:cs typeface="Barlow Condensed" panose="00000506000000000000" pitchFamily="2" charset="0"/>
              </a:rPr>
              <a:t>Aruvee</a:t>
            </a:r>
            <a:r>
              <a:rPr lang="en-US" sz="1800" dirty="0">
                <a:solidFill>
                  <a:srgbClr val="262261"/>
                </a:solidFill>
                <a:effectLst/>
                <a:latin typeface="Barlow Condensed" panose="00000506000000000000" pitchFamily="2" charset="0"/>
                <a:ea typeface="Barlow Condensed" panose="00000506000000000000" pitchFamily="2" charset="0"/>
                <a:cs typeface="Barlow Condensed" panose="00000506000000000000" pitchFamily="2" charset="0"/>
              </a:rPr>
              <a:t>, 2022)</a:t>
            </a:r>
            <a:endParaRPr sz="1800"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en-US" sz="1800" dirty="0">
                <a:solidFill>
                  <a:srgbClr val="262261"/>
                </a:solidFill>
                <a:highlight>
                  <a:schemeClr val="lt1"/>
                </a:highlight>
                <a:latin typeface="Barlow Condensed"/>
                <a:ea typeface="Barlow Condensed"/>
                <a:cs typeface="Barlow Condensed"/>
                <a:sym typeface="Barlow Condensed"/>
              </a:rPr>
              <a:t>Keele </a:t>
            </a:r>
            <a:r>
              <a:rPr lang="en-US" sz="1800" dirty="0" err="1">
                <a:solidFill>
                  <a:srgbClr val="262261"/>
                </a:solidFill>
                <a:highlight>
                  <a:schemeClr val="lt1"/>
                </a:highlight>
                <a:latin typeface="Barlow Condensed"/>
                <a:ea typeface="Barlow Condensed"/>
                <a:cs typeface="Barlow Condensed"/>
                <a:sym typeface="Barlow Condensed"/>
              </a:rPr>
              <a:t>omandamiseks</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ei</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piisa</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vaid</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klassiruumi</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õppest</a:t>
            </a:r>
            <a:endParaRPr lang="fi-FI" sz="1800" strike="sngStrike"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fi-FI" sz="1800" dirty="0">
                <a:solidFill>
                  <a:srgbClr val="262261"/>
                </a:solidFill>
                <a:highlight>
                  <a:schemeClr val="lt1"/>
                </a:highlight>
                <a:latin typeface="Barlow Condensed"/>
                <a:ea typeface="Barlow Condensed"/>
                <a:cs typeface="Barlow Condensed"/>
                <a:sym typeface="Barlow Condensed"/>
              </a:rPr>
              <a:t>Keeleliste, sotsiaalsete ja psühholoogiliste takistuste ületamine</a:t>
            </a:r>
          </a:p>
          <a:p>
            <a:pPr marL="914400" marR="365760" lvl="1" indent="-342900" algn="just" rtl="0">
              <a:lnSpc>
                <a:spcPct val="110000"/>
              </a:lnSpc>
              <a:spcBef>
                <a:spcPts val="0"/>
              </a:spcBef>
              <a:spcAft>
                <a:spcPts val="0"/>
              </a:spcAft>
              <a:buClr>
                <a:srgbClr val="262261"/>
              </a:buClr>
              <a:buSzPts val="1800"/>
              <a:buFont typeface="Barlow Condensed"/>
              <a:buChar char="○"/>
            </a:pPr>
            <a:r>
              <a:rPr lang="en-US" sz="1800" dirty="0">
                <a:solidFill>
                  <a:srgbClr val="262261"/>
                </a:solidFill>
                <a:highlight>
                  <a:schemeClr val="lt1"/>
                </a:highlight>
                <a:latin typeface="Barlow Condensed"/>
                <a:ea typeface="Barlow Condensed"/>
                <a:cs typeface="Barlow Condensed"/>
                <a:sym typeface="Barlow Condensed"/>
              </a:rPr>
              <a:t>Keele </a:t>
            </a:r>
            <a:r>
              <a:rPr lang="en-US" sz="1800" dirty="0" err="1">
                <a:solidFill>
                  <a:srgbClr val="262261"/>
                </a:solidFill>
                <a:highlight>
                  <a:schemeClr val="lt1"/>
                </a:highlight>
                <a:latin typeface="Barlow Condensed"/>
                <a:ea typeface="Barlow Condensed"/>
                <a:cs typeface="Barlow Condensed"/>
                <a:sym typeface="Barlow Condensed"/>
              </a:rPr>
              <a:t>igapäevases</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elus</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kasutamise</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plussid</a:t>
            </a:r>
            <a:endParaRPr sz="1800" dirty="0">
              <a:solidFill>
                <a:srgbClr val="262261"/>
              </a:solidFill>
              <a:highlight>
                <a:schemeClr val="lt1"/>
              </a:highlight>
              <a:latin typeface="Barlow Condensed"/>
              <a:ea typeface="Barlow Condensed"/>
              <a:cs typeface="Barlow Condensed"/>
              <a:sym typeface="Barlow Condensed"/>
            </a:endParaRPr>
          </a:p>
          <a:p>
            <a:pPr marL="400050" marR="365760" indent="-285750" algn="just">
              <a:lnSpc>
                <a:spcPct val="110000"/>
              </a:lnSpc>
              <a:spcBef>
                <a:spcPts val="0"/>
              </a:spcBef>
              <a:buClr>
                <a:srgbClr val="262261"/>
              </a:buClr>
              <a:buSzPts val="1800"/>
            </a:pPr>
            <a:r>
              <a:rPr lang="en-US" sz="1800" dirty="0" err="1">
                <a:solidFill>
                  <a:srgbClr val="262261"/>
                </a:solidFill>
                <a:highlight>
                  <a:schemeClr val="lt1"/>
                </a:highlight>
                <a:latin typeface="Barlow Condensed"/>
                <a:ea typeface="Barlow Condensed"/>
                <a:cs typeface="Barlow Condensed"/>
                <a:sym typeface="Barlow Condensed"/>
              </a:rPr>
              <a:t>Parimad</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praktikad</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Kitsnik</a:t>
            </a:r>
            <a:r>
              <a:rPr lang="en-US" sz="1800" dirty="0">
                <a:solidFill>
                  <a:srgbClr val="262261"/>
                </a:solidFill>
                <a:highlight>
                  <a:schemeClr val="lt1"/>
                </a:highlight>
                <a:latin typeface="Barlow Condensed"/>
                <a:ea typeface="Barlow Condensed"/>
                <a:cs typeface="Barlow Condensed"/>
                <a:sym typeface="Barlow Condensed"/>
              </a:rPr>
              <a:t>, 2019)</a:t>
            </a:r>
            <a:endParaRPr sz="1800"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en-US" sz="1800" dirty="0" err="1">
                <a:solidFill>
                  <a:srgbClr val="262261"/>
                </a:solidFill>
                <a:highlight>
                  <a:schemeClr val="lt1"/>
                </a:highlight>
                <a:latin typeface="Barlow Condensed"/>
                <a:ea typeface="Barlow Condensed"/>
                <a:cs typeface="Barlow Condensed"/>
                <a:sym typeface="Barlow Condensed"/>
              </a:rPr>
              <a:t>Mängustatud-improvisatsioonilise</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õppemeetod</a:t>
            </a:r>
            <a:endParaRPr sz="1800"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en-US" sz="1800" dirty="0" err="1">
                <a:solidFill>
                  <a:srgbClr val="262261"/>
                </a:solidFill>
                <a:highlight>
                  <a:schemeClr val="lt1"/>
                </a:highlight>
                <a:latin typeface="Barlow Condensed"/>
                <a:ea typeface="Barlow Condensed"/>
                <a:cs typeface="Barlow Condensed"/>
                <a:sym typeface="Barlow Condensed"/>
              </a:rPr>
              <a:t>Juhend</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iseseisvaks</a:t>
            </a:r>
            <a:r>
              <a:rPr lang="en-US" sz="1800" dirty="0">
                <a:solidFill>
                  <a:srgbClr val="262261"/>
                </a:solidFill>
                <a:highlight>
                  <a:schemeClr val="lt1"/>
                </a:highlight>
                <a:latin typeface="Barlow Condensed"/>
                <a:ea typeface="Barlow Condensed"/>
                <a:cs typeface="Barlow Condensed"/>
                <a:sym typeface="Barlow Condensed"/>
              </a:rPr>
              <a:t> </a:t>
            </a:r>
            <a:r>
              <a:rPr lang="en-US" sz="1800" dirty="0" err="1">
                <a:solidFill>
                  <a:srgbClr val="262261"/>
                </a:solidFill>
                <a:highlight>
                  <a:schemeClr val="lt1"/>
                </a:highlight>
                <a:latin typeface="Barlow Condensed"/>
                <a:ea typeface="Barlow Condensed"/>
                <a:cs typeface="Barlow Condensed"/>
                <a:sym typeface="Barlow Condensed"/>
              </a:rPr>
              <a:t>keeleõppeks</a:t>
            </a:r>
            <a:endParaRPr lang="en-US" sz="1800" dirty="0">
              <a:solidFill>
                <a:srgbClr val="262261"/>
              </a:solidFill>
              <a:highlight>
                <a:schemeClr val="lt1"/>
              </a:highlight>
              <a:latin typeface="Barlow Condensed"/>
              <a:ea typeface="Barlow Condensed"/>
              <a:cs typeface="Barlow Condensed"/>
              <a:sym typeface="Barlow Condensed"/>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body" idx="1"/>
          </p:nvPr>
        </p:nvSpPr>
        <p:spPr>
          <a:xfrm>
            <a:off x="365250" y="944725"/>
            <a:ext cx="8413500" cy="3556500"/>
          </a:xfrm>
          <a:prstGeom prst="rect">
            <a:avLst/>
          </a:prstGeom>
          <a:noFill/>
          <a:ln>
            <a:noFill/>
          </a:ln>
        </p:spPr>
        <p:txBody>
          <a:bodyPr spcFirstLastPara="1" wrap="square" lIns="91425" tIns="45700" rIns="91425" bIns="45700" anchor="t" anchorCtr="0">
            <a:noAutofit/>
          </a:bodyPr>
          <a:lstStyle/>
          <a:p>
            <a:pPr marL="285750" marR="365760" indent="-285750">
              <a:lnSpc>
                <a:spcPct val="110000"/>
              </a:lnSpc>
              <a:spcBef>
                <a:spcPts val="800"/>
              </a:spcBef>
            </a:pPr>
            <a:r>
              <a:rPr lang="en-US" sz="1800" dirty="0" err="1">
                <a:solidFill>
                  <a:srgbClr val="002060"/>
                </a:solidFill>
                <a:highlight>
                  <a:srgbClr val="FFFFFF"/>
                </a:highlight>
                <a:latin typeface="Barlow Condensed"/>
                <a:ea typeface="Barlow Condensed"/>
                <a:cs typeface="Barlow Condensed"/>
                <a:sym typeface="Barlow Condensed"/>
              </a:rPr>
              <a:t>Aluseks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Euroopa</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keeleõppe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raamdokument</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kus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kommunikatiivses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keeleõpetuses</a:t>
            </a:r>
            <a:r>
              <a:rPr lang="en-US" sz="1800" dirty="0">
                <a:solidFill>
                  <a:srgbClr val="002060"/>
                </a:solidFill>
                <a:highlight>
                  <a:srgbClr val="FFFFFF"/>
                </a:highlight>
                <a:latin typeface="Barlow Condensed"/>
                <a:ea typeface="Barlow Condensed"/>
                <a:cs typeface="Barlow Condensed"/>
                <a:sym typeface="Barlow Condensed"/>
              </a:rPr>
              <a:t> on </a:t>
            </a:r>
            <a:r>
              <a:rPr lang="en-US" sz="1800" dirty="0" err="1">
                <a:solidFill>
                  <a:srgbClr val="002060"/>
                </a:solidFill>
                <a:highlight>
                  <a:srgbClr val="FFFFFF"/>
                </a:highlight>
                <a:latin typeface="Barlow Condensed"/>
                <a:ea typeface="Barlow Condensed"/>
                <a:cs typeface="Barlow Condensed"/>
                <a:sym typeface="Barlow Condensed"/>
              </a:rPr>
              <a:t>rõhk</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interaktiivsusel</a:t>
            </a:r>
            <a:r>
              <a:rPr lang="en-US" sz="1800" dirty="0">
                <a:solidFill>
                  <a:srgbClr val="002060"/>
                </a:solidFill>
                <a:highlight>
                  <a:srgbClr val="FFFFFF"/>
                </a:highlight>
                <a:latin typeface="Barlow Condensed"/>
                <a:ea typeface="Barlow Condensed"/>
                <a:cs typeface="Barlow Condensed"/>
                <a:sym typeface="Barlow Condensed"/>
              </a:rPr>
              <a:t> ja </a:t>
            </a:r>
            <a:r>
              <a:rPr lang="en-US" sz="1800" dirty="0" err="1">
                <a:solidFill>
                  <a:srgbClr val="002060"/>
                </a:solidFill>
                <a:highlight>
                  <a:srgbClr val="FFFFFF"/>
                </a:highlight>
                <a:latin typeface="Barlow Condensed"/>
                <a:ea typeface="Barlow Condensed"/>
                <a:cs typeface="Barlow Condensed"/>
                <a:sym typeface="Barlow Condensed"/>
              </a:rPr>
              <a:t>õpitava</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kasutamisel</a:t>
            </a:r>
            <a:r>
              <a:rPr lang="en-US" sz="1800" dirty="0">
                <a:solidFill>
                  <a:srgbClr val="002060"/>
                </a:solidFill>
                <a:highlight>
                  <a:srgbClr val="FFFFFF"/>
                </a:highlight>
                <a:latin typeface="Barlow Condensed"/>
                <a:ea typeface="Barlow Condensed"/>
                <a:cs typeface="Barlow Condensed"/>
                <a:sym typeface="Barlow Condensed"/>
              </a:rPr>
              <a:t>. </a:t>
            </a:r>
            <a:endParaRPr sz="1800" dirty="0">
              <a:solidFill>
                <a:srgbClr val="002060"/>
              </a:solidFill>
              <a:highlight>
                <a:srgbClr val="FFFFFF"/>
              </a:highlight>
              <a:latin typeface="Barlow Condensed"/>
              <a:ea typeface="Barlow Condensed"/>
              <a:cs typeface="Barlow Condensed"/>
              <a:sym typeface="Barlow Condensed"/>
            </a:endParaRPr>
          </a:p>
          <a:p>
            <a:pPr marL="285750" marR="365760" indent="-285750">
              <a:lnSpc>
                <a:spcPct val="110000"/>
              </a:lnSpc>
              <a:spcBef>
                <a:spcPts val="800"/>
              </a:spcBef>
            </a:pPr>
            <a:r>
              <a:rPr lang="en-US" sz="1800" dirty="0" err="1">
                <a:solidFill>
                  <a:srgbClr val="002060"/>
                </a:solidFill>
                <a:highlight>
                  <a:srgbClr val="FFFFFF"/>
                </a:highlight>
                <a:latin typeface="Barlow Condensed"/>
                <a:ea typeface="Barlow Condensed"/>
                <a:cs typeface="Barlow Condensed"/>
                <a:sym typeface="Barlow Condensed"/>
              </a:rPr>
              <a:t>Kommunikatiivne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keeleoskus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ehk</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suhtluspädevus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hõlmab</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kolme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komponenti</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keelelist</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sotsiolingvistilist</a:t>
            </a:r>
            <a:r>
              <a:rPr lang="en-US" sz="1800" dirty="0">
                <a:solidFill>
                  <a:srgbClr val="002060"/>
                </a:solidFill>
                <a:highlight>
                  <a:srgbClr val="FFFFFF"/>
                </a:highlight>
                <a:latin typeface="Barlow Condensed"/>
                <a:ea typeface="Barlow Condensed"/>
                <a:cs typeface="Barlow Condensed"/>
                <a:sym typeface="Barlow Condensed"/>
              </a:rPr>
              <a:t> ja </a:t>
            </a:r>
            <a:r>
              <a:rPr lang="en-US" sz="1800" dirty="0" err="1">
                <a:solidFill>
                  <a:srgbClr val="002060"/>
                </a:solidFill>
                <a:highlight>
                  <a:srgbClr val="FFFFFF"/>
                </a:highlight>
                <a:latin typeface="Barlow Condensed"/>
                <a:ea typeface="Barlow Condensed"/>
                <a:cs typeface="Barlow Condensed"/>
                <a:sym typeface="Barlow Condensed"/>
              </a:rPr>
              <a:t>pragmaatilist</a:t>
            </a:r>
            <a:r>
              <a:rPr lang="en-US" sz="1800" dirty="0">
                <a:solidFill>
                  <a:srgbClr val="002060"/>
                </a:solidFill>
                <a:highlight>
                  <a:srgbClr val="FFFFFF"/>
                </a:highlight>
                <a:latin typeface="Barlow Condensed"/>
                <a:ea typeface="Barlow Condensed"/>
                <a:cs typeface="Barlow Condensed"/>
                <a:sym typeface="Barlow Condensed"/>
              </a:rPr>
              <a:t>. </a:t>
            </a:r>
            <a:endParaRPr sz="1800" dirty="0">
              <a:solidFill>
                <a:srgbClr val="002060"/>
              </a:solidFill>
              <a:highlight>
                <a:srgbClr val="FFFFFF"/>
              </a:highlight>
              <a:latin typeface="Barlow Condensed"/>
              <a:ea typeface="Barlow Condensed"/>
              <a:cs typeface="Barlow Condensed"/>
              <a:sym typeface="Barlow Condensed"/>
            </a:endParaRPr>
          </a:p>
          <a:p>
            <a:pPr marL="914400" marR="365760" lvl="1" indent="-342900" algn="l" rtl="0">
              <a:lnSpc>
                <a:spcPct val="110000"/>
              </a:lnSpc>
              <a:spcBef>
                <a:spcPts val="800"/>
              </a:spcBef>
              <a:spcAft>
                <a:spcPts val="0"/>
              </a:spcAft>
              <a:buClr>
                <a:srgbClr val="262261"/>
              </a:buClr>
              <a:buSzPts val="1800"/>
              <a:buFont typeface="Barlow Condensed"/>
              <a:buChar char="○"/>
            </a:pPr>
            <a:r>
              <a:rPr lang="en-US" sz="1800" dirty="0" err="1">
                <a:solidFill>
                  <a:srgbClr val="002060"/>
                </a:solidFill>
                <a:highlight>
                  <a:srgbClr val="FFFFFF"/>
                </a:highlight>
                <a:latin typeface="Barlow Condensed"/>
                <a:ea typeface="Barlow Condensed"/>
                <a:cs typeface="Barlow Condensed"/>
                <a:sym typeface="Barlow Condensed"/>
              </a:rPr>
              <a:t>Sotsiolingvistilise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pädevuse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kaudu</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areneb</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õppija</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keelekasutuse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olukohasus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viisakusreeglid</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keeleregister</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jm</a:t>
            </a:r>
            <a:r>
              <a:rPr lang="en-US" sz="1800" dirty="0">
                <a:solidFill>
                  <a:srgbClr val="002060"/>
                </a:solidFill>
                <a:highlight>
                  <a:srgbClr val="FFFFFF"/>
                </a:highlight>
                <a:latin typeface="Barlow Condensed"/>
                <a:ea typeface="Barlow Condensed"/>
                <a:cs typeface="Barlow Condensed"/>
                <a:sym typeface="Barlow Condensed"/>
              </a:rPr>
              <a:t>). </a:t>
            </a:r>
            <a:endParaRPr sz="1800" dirty="0">
              <a:solidFill>
                <a:srgbClr val="002060"/>
              </a:solidFill>
              <a:highlight>
                <a:srgbClr val="FFFFFF"/>
              </a:highlight>
              <a:latin typeface="Barlow Condensed"/>
              <a:ea typeface="Barlow Condensed"/>
              <a:cs typeface="Barlow Condensed"/>
              <a:sym typeface="Barlow Condensed"/>
            </a:endParaRPr>
          </a:p>
          <a:p>
            <a:pPr marL="914400" marR="365760" lvl="1" indent="-342900" algn="l" rtl="0">
              <a:lnSpc>
                <a:spcPct val="110000"/>
              </a:lnSpc>
              <a:spcBef>
                <a:spcPts val="0"/>
              </a:spcBef>
              <a:spcAft>
                <a:spcPts val="0"/>
              </a:spcAft>
              <a:buClr>
                <a:srgbClr val="262261"/>
              </a:buClr>
              <a:buSzPts val="1800"/>
              <a:buFont typeface="Barlow Condensed"/>
              <a:buChar char="○"/>
            </a:pPr>
            <a:r>
              <a:rPr lang="en-US" sz="1800" dirty="0" err="1">
                <a:solidFill>
                  <a:srgbClr val="002060"/>
                </a:solidFill>
                <a:highlight>
                  <a:srgbClr val="FFFFFF"/>
                </a:highlight>
                <a:latin typeface="Barlow Condensed"/>
                <a:ea typeface="Barlow Condensed"/>
                <a:cs typeface="Barlow Condensed"/>
                <a:sym typeface="Barlow Condensed"/>
              </a:rPr>
              <a:t>Pragmaatilise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pädevuse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kaudu</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areneb</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õppija</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arusaamise</a:t>
            </a:r>
            <a:r>
              <a:rPr lang="en-US" sz="1800" dirty="0">
                <a:solidFill>
                  <a:srgbClr val="002060"/>
                </a:solidFill>
                <a:highlight>
                  <a:srgbClr val="FFFFFF"/>
                </a:highlight>
                <a:latin typeface="Barlow Condensed"/>
                <a:ea typeface="Barlow Condensed"/>
                <a:cs typeface="Barlow Condensed"/>
                <a:sym typeface="Barlow Condensed"/>
              </a:rPr>
              <a:t> ja </a:t>
            </a:r>
            <a:r>
              <a:rPr lang="en-US" sz="1800" dirty="0" err="1">
                <a:solidFill>
                  <a:srgbClr val="002060"/>
                </a:solidFill>
                <a:highlight>
                  <a:srgbClr val="FFFFFF"/>
                </a:highlight>
                <a:latin typeface="Barlow Condensed"/>
                <a:ea typeface="Barlow Condensed"/>
                <a:cs typeface="Barlow Condensed"/>
                <a:sym typeface="Barlow Condensed"/>
              </a:rPr>
              <a:t>keelekasutuse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võime</a:t>
            </a:r>
            <a:r>
              <a:rPr lang="en-US" sz="1800" dirty="0">
                <a:solidFill>
                  <a:srgbClr val="002060"/>
                </a:solidFill>
                <a:highlight>
                  <a:srgbClr val="FFFFFF"/>
                </a:highlight>
                <a:latin typeface="Barlow Condensed"/>
                <a:ea typeface="Barlow Condensed"/>
                <a:cs typeface="Barlow Condensed"/>
                <a:sym typeface="Barlow Condensed"/>
              </a:rPr>
              <a:t>.</a:t>
            </a:r>
            <a:endParaRPr sz="1800" dirty="0">
              <a:solidFill>
                <a:srgbClr val="002060"/>
              </a:solidFill>
              <a:highlight>
                <a:srgbClr val="FFFFFF"/>
              </a:highlight>
              <a:latin typeface="Barlow Condensed"/>
              <a:ea typeface="Barlow Condensed"/>
              <a:cs typeface="Barlow Condensed"/>
              <a:sym typeface="Barlow Condensed"/>
            </a:endParaRPr>
          </a:p>
          <a:p>
            <a:pPr marL="914400" marR="365760" lvl="1" indent="-342900" algn="l" rtl="0">
              <a:lnSpc>
                <a:spcPct val="110000"/>
              </a:lnSpc>
              <a:spcBef>
                <a:spcPts val="0"/>
              </a:spcBef>
              <a:spcAft>
                <a:spcPts val="0"/>
              </a:spcAft>
              <a:buClr>
                <a:srgbClr val="262261"/>
              </a:buClr>
              <a:buSzPts val="1800"/>
              <a:buFont typeface="Barlow Condensed"/>
              <a:buChar char="○"/>
            </a:pPr>
            <a:r>
              <a:rPr lang="en-US" sz="1800" dirty="0" err="1">
                <a:solidFill>
                  <a:srgbClr val="002060"/>
                </a:solidFill>
                <a:highlight>
                  <a:srgbClr val="FFFFFF"/>
                </a:highlight>
                <a:latin typeface="Barlow Condensed"/>
                <a:ea typeface="Barlow Condensed"/>
                <a:cs typeface="Barlow Condensed"/>
                <a:sym typeface="Barlow Condensed"/>
              </a:rPr>
              <a:t>Suhtlemine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keelekeskkonnas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võimaldab</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õppijal</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harjutada</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igapäevastes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olukordades</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toimetulekut</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ehtne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keelekeskkond</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pakub</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tähenduslikku</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keelekogemust</a:t>
            </a:r>
            <a:r>
              <a:rPr lang="en-US" sz="1800" dirty="0">
                <a:solidFill>
                  <a:srgbClr val="002060"/>
                </a:solidFill>
                <a:highlight>
                  <a:srgbClr val="FFFFFF"/>
                </a:highlight>
                <a:latin typeface="Barlow Condensed"/>
                <a:ea typeface="Barlow Condensed"/>
                <a:cs typeface="Barlow Condensed"/>
                <a:sym typeface="Barlow Condensed"/>
              </a:rPr>
              <a:t>.</a:t>
            </a:r>
            <a:endParaRPr sz="1800" dirty="0">
              <a:solidFill>
                <a:srgbClr val="002060"/>
              </a:solidFill>
              <a:highlight>
                <a:schemeClr val="lt1"/>
              </a:highlight>
              <a:latin typeface="Barlow Condensed"/>
              <a:ea typeface="Barlow Condensed"/>
              <a:cs typeface="Barlow Condensed"/>
              <a:sym typeface="Barlow Condensed"/>
            </a:endParaRPr>
          </a:p>
          <a:p>
            <a:pPr marL="914400" marR="365760" lvl="0" indent="0" algn="r" rtl="0">
              <a:lnSpc>
                <a:spcPct val="110000"/>
              </a:lnSpc>
              <a:spcBef>
                <a:spcPts val="800"/>
              </a:spcBef>
              <a:spcAft>
                <a:spcPts val="0"/>
              </a:spcAft>
              <a:buNone/>
            </a:pPr>
            <a:r>
              <a:rPr lang="en-US" sz="1800" dirty="0">
                <a:solidFill>
                  <a:srgbClr val="002060"/>
                </a:solidFill>
                <a:highlight>
                  <a:srgbClr val="FFFFFF"/>
                </a:highlight>
                <a:latin typeface="Barlow Condensed"/>
                <a:ea typeface="Barlow Condensed"/>
                <a:cs typeface="Barlow Condensed"/>
                <a:sym typeface="Barlow Condensed"/>
              </a:rPr>
              <a:t>(</a:t>
            </a:r>
            <a:r>
              <a:rPr lang="en-US" sz="1800" dirty="0" err="1">
                <a:solidFill>
                  <a:srgbClr val="002060"/>
                </a:solidFill>
                <a:highlight>
                  <a:srgbClr val="FFFFFF"/>
                </a:highlight>
                <a:latin typeface="Barlow Condensed"/>
                <a:ea typeface="Barlow Condensed"/>
                <a:cs typeface="Barlow Condensed"/>
                <a:sym typeface="Barlow Condensed"/>
              </a:rPr>
              <a:t>Euroopa</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keeleõppe</a:t>
            </a:r>
            <a:r>
              <a:rPr lang="en-US" sz="1800" dirty="0">
                <a:solidFill>
                  <a:srgbClr val="002060"/>
                </a:solidFill>
                <a:highlight>
                  <a:srgbClr val="FFFFFF"/>
                </a:highlight>
                <a:latin typeface="Barlow Condensed"/>
                <a:ea typeface="Barlow Condensed"/>
                <a:cs typeface="Barlow Condensed"/>
                <a:sym typeface="Barlow Condensed"/>
              </a:rPr>
              <a:t> </a:t>
            </a:r>
            <a:r>
              <a:rPr lang="en-US" sz="1800" dirty="0" err="1">
                <a:solidFill>
                  <a:srgbClr val="002060"/>
                </a:solidFill>
                <a:highlight>
                  <a:srgbClr val="FFFFFF"/>
                </a:highlight>
                <a:latin typeface="Barlow Condensed"/>
                <a:ea typeface="Barlow Condensed"/>
                <a:cs typeface="Barlow Condensed"/>
                <a:sym typeface="Barlow Condensed"/>
              </a:rPr>
              <a:t>raamdokument</a:t>
            </a:r>
            <a:r>
              <a:rPr lang="en-US" sz="1800" dirty="0">
                <a:solidFill>
                  <a:srgbClr val="002060"/>
                </a:solidFill>
                <a:highlight>
                  <a:srgbClr val="FFFFFF"/>
                </a:highlight>
                <a:latin typeface="Barlow Condensed"/>
                <a:ea typeface="Barlow Condensed"/>
                <a:cs typeface="Barlow Condensed"/>
                <a:sym typeface="Barlow Condensed"/>
              </a:rPr>
              <a:t>, 2007)</a:t>
            </a:r>
            <a:endParaRPr sz="1800" dirty="0">
              <a:solidFill>
                <a:srgbClr val="002060"/>
              </a:solidFill>
              <a:highlight>
                <a:schemeClr val="lt1"/>
              </a:highlight>
              <a:latin typeface="Barlow Condensed"/>
              <a:ea typeface="Barlow Condensed"/>
              <a:cs typeface="Barlow Condensed"/>
              <a:sym typeface="Barlow Condensed"/>
            </a:endParaRPr>
          </a:p>
        </p:txBody>
      </p:sp>
      <p:sp>
        <p:nvSpPr>
          <p:cNvPr id="213" name="Google Shape;213;p11"/>
          <p:cNvSpPr txBox="1">
            <a:spLocks noGrp="1"/>
          </p:cNvSpPr>
          <p:nvPr>
            <p:ph type="title"/>
          </p:nvPr>
        </p:nvSpPr>
        <p:spPr>
          <a:xfrm>
            <a:off x="477330" y="39594"/>
            <a:ext cx="4462418" cy="9540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a:solidFill>
                  <a:srgbClr val="EC008B"/>
                </a:solidFill>
                <a:latin typeface="Barlow Condensed ExtraLight"/>
                <a:ea typeface="Barlow Condensed ExtraLight"/>
                <a:cs typeface="Barlow Condensed ExtraLight"/>
                <a:sym typeface="Barlow Condensed ExtraLight"/>
              </a:rPr>
              <a:t>TEADUSPÕHISUS</a:t>
            </a:r>
            <a:endParaRPr sz="4500" i="1"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body" idx="1"/>
          </p:nvPr>
        </p:nvSpPr>
        <p:spPr>
          <a:xfrm>
            <a:off x="477325" y="1223764"/>
            <a:ext cx="4572300" cy="3653100"/>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0"/>
              </a:spcBef>
              <a:spcAft>
                <a:spcPts val="0"/>
              </a:spcAft>
              <a:buClr>
                <a:srgbClr val="24285D"/>
              </a:buClr>
              <a:buSzPts val="2400"/>
              <a:buFont typeface="Barlow Condensed"/>
              <a:buChar char="-"/>
            </a:pPr>
            <a:r>
              <a:rPr lang="en-US">
                <a:solidFill>
                  <a:srgbClr val="262261"/>
                </a:solidFill>
                <a:latin typeface="Barlow Condensed"/>
                <a:ea typeface="Barlow Condensed"/>
                <a:cs typeface="Barlow Condensed"/>
                <a:sym typeface="Barlow Condensed"/>
              </a:rPr>
              <a:t>Kuidas meie ülesande ideed katseisikule selliselt tutvustada, et tal oleks motivatsioon ülesannet ka praktiliselt katsetada?</a:t>
            </a:r>
            <a:r>
              <a:rPr lang="en-US">
                <a:solidFill>
                  <a:srgbClr val="24285D"/>
                </a:solidFill>
                <a:highlight>
                  <a:schemeClr val="lt1"/>
                </a:highlight>
                <a:latin typeface="Barlow Condensed"/>
                <a:ea typeface="Barlow Condensed"/>
                <a:cs typeface="Barlow Condensed"/>
                <a:sym typeface="Barlow Condensed"/>
              </a:rPr>
              <a:t> </a:t>
            </a:r>
            <a:endParaRPr/>
          </a:p>
          <a:p>
            <a:pPr marL="0" lvl="0" indent="0" algn="l" rtl="0">
              <a:lnSpc>
                <a:spcPct val="120000"/>
              </a:lnSpc>
              <a:spcBef>
                <a:spcPts val="1000"/>
              </a:spcBef>
              <a:spcAft>
                <a:spcPts val="0"/>
              </a:spcAft>
              <a:buSzPts val="2400"/>
              <a:buNone/>
            </a:pPr>
            <a:endParaRPr sz="2200">
              <a:solidFill>
                <a:srgbClr val="24285D"/>
              </a:solidFill>
              <a:latin typeface="Barlow Condensed"/>
              <a:ea typeface="Barlow Condensed"/>
              <a:cs typeface="Barlow Condensed"/>
              <a:sym typeface="Barlow Condensed"/>
            </a:endParaRPr>
          </a:p>
        </p:txBody>
      </p:sp>
      <p:sp>
        <p:nvSpPr>
          <p:cNvPr id="219" name="Google Shape;219;p12"/>
          <p:cNvSpPr txBox="1">
            <a:spLocks noGrp="1"/>
          </p:cNvSpPr>
          <p:nvPr>
            <p:ph type="title"/>
          </p:nvPr>
        </p:nvSpPr>
        <p:spPr>
          <a:xfrm>
            <a:off x="184928" y="129976"/>
            <a:ext cx="64773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100" i="1" dirty="0">
                <a:solidFill>
                  <a:srgbClr val="EC008B"/>
                </a:solidFill>
                <a:latin typeface="Barlow Condensed ExtraLight"/>
                <a:ea typeface="Barlow Condensed ExtraLight"/>
                <a:cs typeface="Barlow Condensed ExtraLight"/>
                <a:sym typeface="Barlow Condensed ExtraLight"/>
              </a:rPr>
              <a:t>VÄLJAKUTSED  &amp; KÜSIMUSED</a:t>
            </a:r>
            <a:endParaRPr sz="4100" i="1" dirty="0">
              <a:solidFill>
                <a:srgbClr val="EC008B"/>
              </a:solidFill>
              <a:latin typeface="Barlow Condensed ExtraLight"/>
              <a:ea typeface="Barlow Condensed ExtraLight"/>
              <a:cs typeface="Barlow Condensed ExtraLight"/>
              <a:sym typeface="Barlow Condensed ExtraLight"/>
            </a:endParaRPr>
          </a:p>
        </p:txBody>
      </p:sp>
      <p:pic>
        <p:nvPicPr>
          <p:cNvPr id="220" name="Google Shape;220;p12"/>
          <p:cNvPicPr preferRelativeResize="0">
            <a:picLocks noGrp="1"/>
          </p:cNvPicPr>
          <p:nvPr>
            <p:ph type="pic" idx="2"/>
          </p:nvPr>
        </p:nvPicPr>
        <p:blipFill rotWithShape="1">
          <a:blip r:embed="rId3">
            <a:alphaModFix/>
          </a:blip>
          <a:srcRect l="16667" r="16666"/>
          <a:stretch/>
        </p:blipFill>
        <p:spPr>
          <a:xfrm>
            <a:off x="4712038" y="-1379880"/>
            <a:ext cx="6732000" cy="6732000"/>
          </a:xfrm>
          <a:prstGeom prst="ellipse">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a6d451b9fc_1_16"/>
          <p:cNvSpPr txBox="1">
            <a:spLocks noGrp="1"/>
          </p:cNvSpPr>
          <p:nvPr>
            <p:ph type="title"/>
          </p:nvPr>
        </p:nvSpPr>
        <p:spPr>
          <a:xfrm>
            <a:off x="2003699" y="880675"/>
            <a:ext cx="6331500" cy="2110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PROJEKTI TULEMUSED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a6d451b9fc_1_25"/>
          <p:cNvSpPr txBox="1">
            <a:spLocks noGrp="1"/>
          </p:cNvSpPr>
          <p:nvPr>
            <p:ph type="body" idx="1"/>
          </p:nvPr>
        </p:nvSpPr>
        <p:spPr>
          <a:xfrm>
            <a:off x="319016" y="516594"/>
            <a:ext cx="8413500" cy="3556500"/>
          </a:xfrm>
          <a:prstGeom prst="rect">
            <a:avLst/>
          </a:prstGeom>
          <a:noFill/>
          <a:ln>
            <a:noFill/>
          </a:ln>
        </p:spPr>
        <p:txBody>
          <a:bodyPr spcFirstLastPara="1" wrap="square" lIns="91425" tIns="45700" rIns="91425" bIns="45700" anchor="t" anchorCtr="0">
            <a:noAutofit/>
          </a:bodyPr>
          <a:lstStyle/>
          <a:p>
            <a:pPr marL="0" marR="365760" lvl="0" indent="0" algn="just" rtl="0">
              <a:lnSpc>
                <a:spcPct val="115000"/>
              </a:lnSpc>
              <a:spcBef>
                <a:spcPts val="800"/>
              </a:spcBef>
              <a:spcAft>
                <a:spcPts val="0"/>
              </a:spcAft>
              <a:buNone/>
            </a:pPr>
            <a:endParaRPr sz="1800" dirty="0">
              <a:solidFill>
                <a:srgbClr val="262261"/>
              </a:solidFill>
              <a:highlight>
                <a:schemeClr val="lt1"/>
              </a:highlight>
              <a:latin typeface="Barlow Condensed"/>
              <a:ea typeface="Barlow Condensed"/>
              <a:cs typeface="Barlow Condensed"/>
              <a:sym typeface="Barlow Condensed"/>
            </a:endParaRPr>
          </a:p>
          <a:p>
            <a:pPr marL="457200" marR="365760" lvl="0" indent="-355600" algn="just" rtl="0">
              <a:lnSpc>
                <a:spcPct val="115000"/>
              </a:lnSpc>
              <a:spcBef>
                <a:spcPts val="800"/>
              </a:spcBef>
              <a:spcAft>
                <a:spcPts val="0"/>
              </a:spcAft>
              <a:buClr>
                <a:srgbClr val="262261"/>
              </a:buClr>
              <a:buSzPts val="2000"/>
              <a:buFont typeface="Barlow Condensed"/>
              <a:buChar char="●"/>
            </a:pPr>
            <a:r>
              <a:rPr lang="en-US" dirty="0" err="1">
                <a:solidFill>
                  <a:srgbClr val="262261"/>
                </a:solidFill>
                <a:highlight>
                  <a:schemeClr val="lt1"/>
                </a:highlight>
                <a:latin typeface="Barlow Condensed"/>
                <a:ea typeface="Barlow Condensed"/>
                <a:cs typeface="Barlow Condensed"/>
                <a:sym typeface="Barlow Condensed"/>
              </a:rPr>
              <a:t>Testija</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läbis</a:t>
            </a:r>
            <a:r>
              <a:rPr lang="en-US" dirty="0">
                <a:solidFill>
                  <a:srgbClr val="262261"/>
                </a:solidFill>
                <a:highlight>
                  <a:schemeClr val="lt1"/>
                </a:highlight>
                <a:latin typeface="Barlow Condensed"/>
                <a:ea typeface="Barlow Condensed"/>
                <a:cs typeface="Barlow Condensed"/>
                <a:sym typeface="Barlow Condensed"/>
              </a:rPr>
              <a:t> 3 </a:t>
            </a:r>
            <a:r>
              <a:rPr lang="en-US" dirty="0" err="1">
                <a:solidFill>
                  <a:srgbClr val="262261"/>
                </a:solidFill>
                <a:highlight>
                  <a:schemeClr val="lt1"/>
                </a:highlight>
                <a:latin typeface="Barlow Condensed"/>
                <a:ea typeface="Barlow Condensed"/>
                <a:cs typeface="Barlow Condensed"/>
                <a:sym typeface="Barlow Condensed"/>
              </a:rPr>
              <a:t>katset</a:t>
            </a:r>
            <a:r>
              <a:rPr lang="en-US" dirty="0">
                <a:solidFill>
                  <a:srgbClr val="262261"/>
                </a:solidFill>
                <a:highlight>
                  <a:schemeClr val="lt1"/>
                </a:highlight>
                <a:latin typeface="Barlow Condensed"/>
                <a:ea typeface="Barlow Condensed"/>
                <a:cs typeface="Barlow Condensed"/>
                <a:sym typeface="Barlow Condensed"/>
              </a:rPr>
              <a:t> ja </a:t>
            </a:r>
            <a:r>
              <a:rPr lang="en-US" dirty="0" err="1">
                <a:solidFill>
                  <a:srgbClr val="262261"/>
                </a:solidFill>
                <a:highlight>
                  <a:schemeClr val="lt1"/>
                </a:highlight>
                <a:latin typeface="Barlow Condensed"/>
                <a:ea typeface="Barlow Condensed"/>
                <a:cs typeface="Barlow Condensed"/>
                <a:sym typeface="Barlow Condensed"/>
              </a:rPr>
              <a:t>andis</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konstruktiivset</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tagasisidet</a:t>
            </a:r>
            <a:r>
              <a:rPr lang="en-US" dirty="0">
                <a:solidFill>
                  <a:srgbClr val="262261"/>
                </a:solidFill>
                <a:highlight>
                  <a:schemeClr val="lt1"/>
                </a:highlight>
                <a:latin typeface="Barlow Condensed"/>
                <a:ea typeface="Barlow Condensed"/>
                <a:cs typeface="Barlow Condensed"/>
                <a:sym typeface="Barlow Condensed"/>
              </a:rPr>
              <a:t>. </a:t>
            </a:r>
            <a:endParaRPr dirty="0">
              <a:solidFill>
                <a:srgbClr val="262261"/>
              </a:solidFill>
              <a:highlight>
                <a:schemeClr val="lt1"/>
              </a:highlight>
              <a:latin typeface="Barlow Condensed"/>
              <a:ea typeface="Barlow Condensed"/>
              <a:cs typeface="Barlow Condensed"/>
              <a:sym typeface="Barlow Condensed"/>
            </a:endParaRPr>
          </a:p>
          <a:p>
            <a:pPr marL="457200" marR="365760" lvl="0" indent="-355600" algn="just" rtl="0">
              <a:lnSpc>
                <a:spcPct val="115000"/>
              </a:lnSpc>
              <a:spcBef>
                <a:spcPts val="0"/>
              </a:spcBef>
              <a:spcAft>
                <a:spcPts val="0"/>
              </a:spcAft>
              <a:buClr>
                <a:srgbClr val="262261"/>
              </a:buClr>
              <a:buSzPts val="2000"/>
              <a:buFont typeface="Barlow Condensed"/>
              <a:buChar char="●"/>
            </a:pPr>
            <a:r>
              <a:rPr lang="en-US" dirty="0" err="1">
                <a:solidFill>
                  <a:srgbClr val="262261"/>
                </a:solidFill>
                <a:highlight>
                  <a:schemeClr val="lt1"/>
                </a:highlight>
                <a:latin typeface="Barlow Condensed"/>
                <a:ea typeface="Barlow Condensed"/>
                <a:cs typeface="Barlow Condensed"/>
                <a:sym typeface="Barlow Condensed"/>
              </a:rPr>
              <a:t>Katse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esitlesime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järel</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muutsime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katse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ülesandeid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vastavalt</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tagasisidele</a:t>
            </a:r>
            <a:r>
              <a:rPr lang="en-US" dirty="0">
                <a:solidFill>
                  <a:srgbClr val="262261"/>
                </a:solidFill>
                <a:highlight>
                  <a:schemeClr val="lt1"/>
                </a:highlight>
                <a:latin typeface="Barlow Condensed"/>
                <a:ea typeface="Barlow Condensed"/>
                <a:cs typeface="Barlow Condensed"/>
                <a:sym typeface="Barlow Condensed"/>
              </a:rPr>
              <a:t>. </a:t>
            </a:r>
          </a:p>
          <a:p>
            <a:pPr marL="457200" marR="365760" lvl="0" indent="-355600" algn="just" rtl="0">
              <a:lnSpc>
                <a:spcPct val="115000"/>
              </a:lnSpc>
              <a:spcBef>
                <a:spcPts val="0"/>
              </a:spcBef>
              <a:spcAft>
                <a:spcPts val="0"/>
              </a:spcAft>
              <a:buClr>
                <a:srgbClr val="262261"/>
              </a:buClr>
              <a:buSzPts val="2000"/>
              <a:buFont typeface="Barlow Condensed"/>
              <a:buChar char="●"/>
            </a:pPr>
            <a:r>
              <a:rPr lang="en-US" dirty="0" err="1">
                <a:solidFill>
                  <a:srgbClr val="262261"/>
                </a:solidFill>
                <a:highlight>
                  <a:schemeClr val="lt1"/>
                </a:highlight>
                <a:latin typeface="Barlow Condensed"/>
                <a:ea typeface="Barlow Condensed"/>
                <a:cs typeface="Barlow Condensed"/>
                <a:sym typeface="Barlow Condensed"/>
              </a:rPr>
              <a:t>Testija</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soovitusel</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muutsime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ülesanded</a:t>
            </a:r>
            <a:r>
              <a:rPr lang="en-US" dirty="0">
                <a:solidFill>
                  <a:srgbClr val="262261"/>
                </a:solidFill>
                <a:highlight>
                  <a:schemeClr val="lt1"/>
                </a:highlight>
                <a:latin typeface="Barlow Condensed"/>
                <a:ea typeface="Barlow Condensed"/>
                <a:cs typeface="Barlow Condensed"/>
                <a:sym typeface="Barlow Condensed"/>
              </a:rPr>
              <a:t> </a:t>
            </a:r>
            <a:r>
              <a:rPr lang="en-US" dirty="0" err="1" smtClean="0">
                <a:solidFill>
                  <a:srgbClr val="262261"/>
                </a:solidFill>
                <a:highlight>
                  <a:schemeClr val="lt1"/>
                </a:highlight>
                <a:latin typeface="Barlow Condensed"/>
                <a:ea typeface="Barlow Condensed"/>
                <a:cs typeface="Barlow Condensed"/>
                <a:sym typeface="Barlow Condensed"/>
              </a:rPr>
              <a:t>struktureeritumaks</a:t>
            </a:r>
            <a:r>
              <a:rPr lang="en-US" dirty="0">
                <a:solidFill>
                  <a:srgbClr val="262261"/>
                </a:solidFill>
                <a:highlight>
                  <a:schemeClr val="lt1"/>
                </a:highlight>
                <a:latin typeface="Barlow Condensed"/>
                <a:ea typeface="Barlow Condensed"/>
                <a:cs typeface="Barlow Condensed"/>
                <a:sym typeface="Barlow Condensed"/>
              </a:rPr>
              <a:t>.</a:t>
            </a:r>
            <a:endParaRPr dirty="0">
              <a:solidFill>
                <a:srgbClr val="262261"/>
              </a:solidFill>
              <a:highlight>
                <a:schemeClr val="lt1"/>
              </a:highlight>
              <a:latin typeface="Barlow Condensed"/>
              <a:ea typeface="Barlow Condensed"/>
              <a:cs typeface="Barlow Condensed"/>
              <a:sym typeface="Barlow Condensed"/>
            </a:endParaRPr>
          </a:p>
          <a:p>
            <a:pPr marL="457200" marR="365760" lvl="0" indent="-355600" algn="just" rtl="0">
              <a:lnSpc>
                <a:spcPct val="115000"/>
              </a:lnSpc>
              <a:spcBef>
                <a:spcPts val="0"/>
              </a:spcBef>
              <a:spcAft>
                <a:spcPts val="0"/>
              </a:spcAft>
              <a:buClr>
                <a:srgbClr val="262261"/>
              </a:buClr>
              <a:buSzPts val="2000"/>
              <a:buFont typeface="Barlow Condensed"/>
              <a:buChar char="●"/>
            </a:pPr>
            <a:r>
              <a:rPr lang="en-US" dirty="0" err="1">
                <a:solidFill>
                  <a:srgbClr val="262261"/>
                </a:solidFill>
                <a:highlight>
                  <a:schemeClr val="lt1"/>
                </a:highlight>
                <a:latin typeface="Barlow Condensed"/>
                <a:ea typeface="Barlow Condensed"/>
                <a:cs typeface="Barlow Condensed"/>
                <a:sym typeface="Barlow Condensed"/>
              </a:rPr>
              <a:t>Omandasime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teadmised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kuidas</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katseid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planeerida</a:t>
            </a:r>
            <a:r>
              <a:rPr lang="en-US" dirty="0">
                <a:solidFill>
                  <a:srgbClr val="262261"/>
                </a:solidFill>
                <a:highlight>
                  <a:schemeClr val="lt1"/>
                </a:highlight>
                <a:latin typeface="Barlow Condensed"/>
                <a:ea typeface="Barlow Condensed"/>
                <a:cs typeface="Barlow Condensed"/>
                <a:sym typeface="Barlow Condensed"/>
              </a:rPr>
              <a:t> ja </a:t>
            </a:r>
            <a:r>
              <a:rPr lang="en-US" dirty="0" err="1">
                <a:solidFill>
                  <a:srgbClr val="262261"/>
                </a:solidFill>
                <a:highlight>
                  <a:schemeClr val="lt1"/>
                </a:highlight>
                <a:latin typeface="Barlow Condensed"/>
                <a:ea typeface="Barlow Condensed"/>
                <a:cs typeface="Barlow Condensed"/>
                <a:sym typeface="Barlow Condensed"/>
              </a:rPr>
              <a:t>läbi</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viia</a:t>
            </a:r>
            <a:r>
              <a:rPr lang="en-US" dirty="0">
                <a:solidFill>
                  <a:srgbClr val="262261"/>
                </a:solidFill>
                <a:highlight>
                  <a:schemeClr val="lt1"/>
                </a:highlight>
                <a:latin typeface="Barlow Condensed"/>
                <a:ea typeface="Barlow Condensed"/>
                <a:cs typeface="Barlow Condensed"/>
                <a:sym typeface="Barlow Condensed"/>
              </a:rPr>
              <a:t>.</a:t>
            </a:r>
            <a:endParaRPr dirty="0">
              <a:solidFill>
                <a:srgbClr val="262261"/>
              </a:solidFill>
              <a:highlight>
                <a:schemeClr val="lt1"/>
              </a:highlight>
              <a:latin typeface="Barlow Condensed"/>
              <a:ea typeface="Barlow Condensed"/>
              <a:cs typeface="Barlow Condensed"/>
              <a:sym typeface="Barlow Condensed"/>
            </a:endParaRPr>
          </a:p>
          <a:p>
            <a:pPr marL="457200" marR="365760" lvl="0" indent="-355600" algn="just" rtl="0">
              <a:lnSpc>
                <a:spcPct val="115000"/>
              </a:lnSpc>
              <a:spcBef>
                <a:spcPts val="0"/>
              </a:spcBef>
              <a:spcAft>
                <a:spcPts val="0"/>
              </a:spcAft>
              <a:buClr>
                <a:srgbClr val="262261"/>
              </a:buClr>
              <a:buSzPts val="2000"/>
              <a:buFont typeface="Barlow Condensed"/>
              <a:buChar char="●"/>
            </a:pPr>
            <a:r>
              <a:rPr lang="en-US" dirty="0" err="1">
                <a:solidFill>
                  <a:srgbClr val="262261"/>
                </a:solidFill>
                <a:highlight>
                  <a:schemeClr val="lt1"/>
                </a:highlight>
                <a:latin typeface="Barlow Condensed"/>
                <a:ea typeface="Barlow Condensed"/>
                <a:cs typeface="Barlow Condensed"/>
                <a:sym typeface="Barlow Condensed"/>
              </a:rPr>
              <a:t>Mõju</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laieneb</a:t>
            </a:r>
            <a:r>
              <a:rPr lang="en-US" dirty="0">
                <a:solidFill>
                  <a:srgbClr val="262261"/>
                </a:solidFill>
                <a:highlight>
                  <a:schemeClr val="lt1"/>
                </a:highlight>
                <a:latin typeface="Barlow Condensed"/>
                <a:ea typeface="Barlow Condensed"/>
                <a:cs typeface="Barlow Condensed"/>
                <a:sym typeface="Barlow Condensed"/>
              </a:rPr>
              <a:t> ka </a:t>
            </a:r>
            <a:r>
              <a:rPr lang="en-US" dirty="0" err="1">
                <a:solidFill>
                  <a:srgbClr val="262261"/>
                </a:solidFill>
                <a:highlight>
                  <a:schemeClr val="lt1"/>
                </a:highlight>
                <a:latin typeface="Barlow Condensed"/>
                <a:ea typeface="Barlow Condensed"/>
                <a:cs typeface="Barlow Condensed"/>
                <a:sym typeface="Barlow Condensed"/>
              </a:rPr>
              <a:t>katseisiku</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perekonnale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sõpradele</a:t>
            </a:r>
            <a:r>
              <a:rPr lang="en-US" dirty="0">
                <a:solidFill>
                  <a:srgbClr val="262261"/>
                </a:solidFill>
                <a:highlight>
                  <a:schemeClr val="lt1"/>
                </a:highlight>
                <a:latin typeface="Barlow Condensed"/>
                <a:ea typeface="Barlow Condensed"/>
                <a:cs typeface="Barlow Condensed"/>
                <a:sym typeface="Barlow Condensed"/>
              </a:rPr>
              <a:t>: arenes </a:t>
            </a:r>
            <a:r>
              <a:rPr lang="en-US" dirty="0" err="1">
                <a:solidFill>
                  <a:srgbClr val="262261"/>
                </a:solidFill>
                <a:highlight>
                  <a:schemeClr val="lt1"/>
                </a:highlight>
                <a:latin typeface="Barlow Condensed"/>
                <a:ea typeface="Barlow Condensed"/>
                <a:cs typeface="Barlow Condensed"/>
                <a:sym typeface="Barlow Condensed"/>
              </a:rPr>
              <a:t>katseisiku</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motivatsioon</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keelt</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õppida</a:t>
            </a:r>
            <a:r>
              <a:rPr lang="en-US" dirty="0">
                <a:solidFill>
                  <a:srgbClr val="262261"/>
                </a:solidFill>
                <a:highlight>
                  <a:schemeClr val="lt1"/>
                </a:highlight>
                <a:latin typeface="Barlow Condensed"/>
                <a:ea typeface="Barlow Condensed"/>
                <a:cs typeface="Barlow Condensed"/>
                <a:sym typeface="Barlow Condensed"/>
              </a:rPr>
              <a:t>.</a:t>
            </a:r>
          </a:p>
        </p:txBody>
      </p:sp>
      <p:sp>
        <p:nvSpPr>
          <p:cNvPr id="232" name="Google Shape;232;g2a6d451b9fc_1_25"/>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I GRUPP</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a6d451b9fc_1_43"/>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II GRUPP</a:t>
            </a:r>
            <a:endParaRPr sz="4500" i="1">
              <a:solidFill>
                <a:srgbClr val="EC008B"/>
              </a:solidFill>
              <a:latin typeface="Barlow Condensed ExtraLight"/>
              <a:ea typeface="Barlow Condensed ExtraLight"/>
              <a:cs typeface="Barlow Condensed ExtraLight"/>
              <a:sym typeface="Barlow Condensed ExtraLight"/>
            </a:endParaRPr>
          </a:p>
        </p:txBody>
      </p:sp>
      <p:sp>
        <p:nvSpPr>
          <p:cNvPr id="239" name="Google Shape;239;g2a6d451b9fc_1_43"/>
          <p:cNvSpPr txBox="1">
            <a:spLocks noGrp="1"/>
          </p:cNvSpPr>
          <p:nvPr>
            <p:ph type="body" idx="1"/>
          </p:nvPr>
        </p:nvSpPr>
        <p:spPr>
          <a:xfrm>
            <a:off x="365250" y="944725"/>
            <a:ext cx="8357510" cy="3103293"/>
          </a:xfrm>
          <a:prstGeom prst="rect">
            <a:avLst/>
          </a:prstGeom>
          <a:noFill/>
          <a:ln>
            <a:noFill/>
          </a:ln>
        </p:spPr>
        <p:txBody>
          <a:bodyPr spcFirstLastPara="1" wrap="square" lIns="91425" tIns="45700" rIns="91425" bIns="45700" anchor="t" anchorCtr="0">
            <a:noAutofit/>
          </a:bodyPr>
          <a:lstStyle/>
          <a:p>
            <a:pPr marL="457200" marR="365760" lvl="0" indent="-349250" algn="just" rtl="0">
              <a:lnSpc>
                <a:spcPct val="100000"/>
              </a:lnSpc>
              <a:spcBef>
                <a:spcPts val="800"/>
              </a:spcBef>
              <a:spcAft>
                <a:spcPts val="0"/>
              </a:spcAft>
              <a:buClr>
                <a:srgbClr val="262261"/>
              </a:buClr>
              <a:buSzPts val="1900"/>
              <a:buFont typeface="Arial" panose="020B0604020202020204" pitchFamily="34" charset="0"/>
              <a:buChar char="•"/>
            </a:pPr>
            <a:r>
              <a:rPr lang="en-US" sz="2000" dirty="0" err="1">
                <a:solidFill>
                  <a:srgbClr val="262261"/>
                </a:solidFill>
                <a:highlight>
                  <a:schemeClr val="lt1"/>
                </a:highlight>
                <a:latin typeface="Barlow Condensed"/>
                <a:ea typeface="Barlow Condensed"/>
                <a:cs typeface="Barlow Condensed"/>
                <a:sym typeface="Barlow Condensed"/>
              </a:rPr>
              <a:t>Valmis</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virtuaalne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kuue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päeva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väljakutse</a:t>
            </a:r>
            <a:r>
              <a:rPr lang="en-US" sz="2000" dirty="0">
                <a:solidFill>
                  <a:srgbClr val="262261"/>
                </a:solidFill>
                <a:highlight>
                  <a:schemeClr val="lt1"/>
                </a:highlight>
                <a:latin typeface="Barlow Condensed"/>
                <a:ea typeface="Barlow Condensed"/>
                <a:cs typeface="Barlow Condensed"/>
                <a:sym typeface="Barlow Condensed"/>
              </a:rPr>
              <a:t>. </a:t>
            </a:r>
          </a:p>
          <a:p>
            <a:pPr marL="457200" marR="365760" lvl="0" indent="-349250" algn="just" rtl="0">
              <a:lnSpc>
                <a:spcPct val="100000"/>
              </a:lnSpc>
              <a:spcBef>
                <a:spcPts val="800"/>
              </a:spcBef>
              <a:spcAft>
                <a:spcPts val="0"/>
              </a:spcAft>
              <a:buClr>
                <a:srgbClr val="262261"/>
              </a:buClr>
              <a:buSzPts val="1900"/>
              <a:buFont typeface="Arial" panose="020B0604020202020204" pitchFamily="34" charset="0"/>
              <a:buChar char="•"/>
            </a:pPr>
            <a:r>
              <a:rPr lang="en-US" sz="2000" dirty="0" err="1">
                <a:solidFill>
                  <a:srgbClr val="262261"/>
                </a:solidFill>
                <a:highlight>
                  <a:schemeClr val="lt1"/>
                </a:highlight>
                <a:latin typeface="Barlow Condensed"/>
                <a:ea typeface="Barlow Condensed"/>
                <a:cs typeface="Barlow Condensed"/>
                <a:sym typeface="Barlow Condensed"/>
              </a:rPr>
              <a:t>Enne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keele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praktiseerimist</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saab</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õppija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vaadata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õppevideot</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dialoogiga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mida</a:t>
            </a:r>
            <a:r>
              <a:rPr lang="en-US" sz="2000" dirty="0">
                <a:solidFill>
                  <a:srgbClr val="262261"/>
                </a:solidFill>
                <a:highlight>
                  <a:schemeClr val="lt1"/>
                </a:highlight>
                <a:latin typeface="Barlow Condensed"/>
                <a:ea typeface="Barlow Condensed"/>
                <a:cs typeface="Barlow Condensed"/>
                <a:sym typeface="Barlow Condensed"/>
              </a:rPr>
              <a:t> on </a:t>
            </a:r>
            <a:r>
              <a:rPr lang="en-US" sz="2000" dirty="0" err="1">
                <a:solidFill>
                  <a:srgbClr val="262261"/>
                </a:solidFill>
                <a:highlight>
                  <a:schemeClr val="lt1"/>
                </a:highlight>
                <a:latin typeface="Barlow Condensed"/>
                <a:ea typeface="Barlow Condensed"/>
                <a:cs typeface="Barlow Condensed"/>
                <a:sym typeface="Barlow Condensed"/>
              </a:rPr>
              <a:t>võimalik</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jälgida</a:t>
            </a:r>
            <a:r>
              <a:rPr lang="en-US" sz="2000" dirty="0">
                <a:solidFill>
                  <a:srgbClr val="262261"/>
                </a:solidFill>
                <a:highlight>
                  <a:schemeClr val="lt1"/>
                </a:highlight>
                <a:latin typeface="Barlow Condensed"/>
                <a:ea typeface="Barlow Condensed"/>
                <a:cs typeface="Barlow Condensed"/>
                <a:sym typeface="Barlow Condensed"/>
              </a:rPr>
              <a:t> ka </a:t>
            </a:r>
            <a:r>
              <a:rPr lang="en-US" sz="2000" dirty="0" err="1">
                <a:solidFill>
                  <a:srgbClr val="262261"/>
                </a:solidFill>
                <a:highlight>
                  <a:schemeClr val="lt1"/>
                </a:highlight>
                <a:latin typeface="Barlow Condensed"/>
                <a:ea typeface="Barlow Condensed"/>
                <a:cs typeface="Barlow Condensed"/>
                <a:sym typeface="Barlow Condensed"/>
              </a:rPr>
              <a:t>kirjapildis</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Seejärel</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suundub</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õppija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keelekasutusolukorda</a:t>
            </a:r>
            <a:r>
              <a:rPr lang="en-US" sz="2000" dirty="0">
                <a:solidFill>
                  <a:srgbClr val="262261"/>
                </a:solidFill>
                <a:highlight>
                  <a:schemeClr val="lt1"/>
                </a:highlight>
                <a:latin typeface="Barlow Condensed"/>
                <a:ea typeface="Barlow Condensed"/>
                <a:cs typeface="Barlow Condensed"/>
                <a:sym typeface="Barlow Condensed"/>
              </a:rPr>
              <a:t>.</a:t>
            </a:r>
          </a:p>
          <a:p>
            <a:pPr marL="457200" marR="365760" lvl="0" indent="-349250" algn="just" rtl="0">
              <a:lnSpc>
                <a:spcPct val="100000"/>
              </a:lnSpc>
              <a:spcBef>
                <a:spcPts val="0"/>
              </a:spcBef>
              <a:spcAft>
                <a:spcPts val="0"/>
              </a:spcAft>
              <a:buClr>
                <a:srgbClr val="262261"/>
              </a:buClr>
              <a:buSzPts val="1900"/>
              <a:buFont typeface="Arial" panose="020B0604020202020204" pitchFamily="34" charset="0"/>
              <a:buChar char="•"/>
            </a:pPr>
            <a:r>
              <a:rPr lang="en-US" sz="2000" dirty="0" err="1">
                <a:solidFill>
                  <a:srgbClr val="262261"/>
                </a:solidFill>
                <a:highlight>
                  <a:schemeClr val="lt1"/>
                </a:highlight>
                <a:latin typeface="Barlow Condensed"/>
                <a:ea typeface="Barlow Condensed"/>
                <a:cs typeface="Barlow Condensed"/>
                <a:sym typeface="Barlow Condensed"/>
              </a:rPr>
              <a:t>Lõpuks</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täidab</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õppija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virtuaalpäeviku</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kus</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kirjeldab</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oma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õpikogemust</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ning</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emotsioone</a:t>
            </a:r>
            <a:r>
              <a:rPr lang="en-US" sz="2000" dirty="0">
                <a:solidFill>
                  <a:srgbClr val="262261"/>
                </a:solidFill>
                <a:highlight>
                  <a:schemeClr val="lt1"/>
                </a:highlight>
                <a:latin typeface="Barlow Condensed"/>
                <a:ea typeface="Barlow Condensed"/>
                <a:cs typeface="Barlow Condensed"/>
                <a:sym typeface="Barlow Condensed"/>
              </a:rPr>
              <a:t>. </a:t>
            </a:r>
            <a:endParaRPr sz="2000" dirty="0">
              <a:solidFill>
                <a:srgbClr val="262261"/>
              </a:solidFill>
              <a:highlight>
                <a:schemeClr val="lt1"/>
              </a:highlight>
              <a:latin typeface="Barlow Condensed"/>
              <a:ea typeface="Barlow Condensed"/>
              <a:cs typeface="Barlow Condensed"/>
              <a:sym typeface="Barlow Condensed"/>
            </a:endParaRPr>
          </a:p>
          <a:p>
            <a:pPr marL="457200" marR="365760" lvl="0" indent="-349250" algn="just" rtl="0">
              <a:lnSpc>
                <a:spcPct val="100000"/>
              </a:lnSpc>
              <a:spcBef>
                <a:spcPts val="0"/>
              </a:spcBef>
              <a:spcAft>
                <a:spcPts val="0"/>
              </a:spcAft>
              <a:buClr>
                <a:srgbClr val="262261"/>
              </a:buClr>
              <a:buSzPts val="1900"/>
              <a:buFont typeface="Arial" panose="020B0604020202020204" pitchFamily="34" charset="0"/>
              <a:buChar char="•"/>
            </a:pPr>
            <a:r>
              <a:rPr lang="en-US" sz="2000" dirty="0" err="1">
                <a:solidFill>
                  <a:srgbClr val="262261"/>
                </a:solidFill>
                <a:highlight>
                  <a:schemeClr val="lt1"/>
                </a:highlight>
                <a:latin typeface="Barlow Condensed"/>
                <a:ea typeface="Barlow Condensed"/>
                <a:cs typeface="Barlow Condensed"/>
                <a:sym typeface="Barlow Condensed"/>
              </a:rPr>
              <a:t>Meie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ülesandeid</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katsetasid</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kolm</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testijat</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kelle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keeletase</a:t>
            </a:r>
            <a:r>
              <a:rPr lang="en-US" sz="2000" dirty="0">
                <a:solidFill>
                  <a:srgbClr val="262261"/>
                </a:solidFill>
                <a:highlight>
                  <a:schemeClr val="lt1"/>
                </a:highlight>
                <a:latin typeface="Barlow Condensed"/>
                <a:ea typeface="Barlow Condensed"/>
                <a:cs typeface="Barlow Condensed"/>
                <a:sym typeface="Barlow Condensed"/>
              </a:rPr>
              <a:t> on A2. </a:t>
            </a:r>
          </a:p>
          <a:p>
            <a:pPr marL="457200" marR="365760" lvl="0" indent="-349250" algn="just" rtl="0">
              <a:lnSpc>
                <a:spcPct val="100000"/>
              </a:lnSpc>
              <a:spcBef>
                <a:spcPts val="0"/>
              </a:spcBef>
              <a:spcAft>
                <a:spcPts val="0"/>
              </a:spcAft>
              <a:buClr>
                <a:srgbClr val="262261"/>
              </a:buClr>
              <a:buSzPts val="1900"/>
              <a:buFont typeface="Arial" panose="020B0604020202020204" pitchFamily="34" charset="0"/>
              <a:buChar char="•"/>
            </a:pPr>
            <a:r>
              <a:rPr lang="en-US" sz="2000" dirty="0" err="1">
                <a:solidFill>
                  <a:srgbClr val="262261"/>
                </a:solidFill>
                <a:highlight>
                  <a:schemeClr val="lt1"/>
                </a:highlight>
                <a:latin typeface="Barlow Condensed"/>
                <a:ea typeface="Barlow Condensed"/>
                <a:cs typeface="Barlow Condensed"/>
                <a:sym typeface="Barlow Condensed"/>
              </a:rPr>
              <a:t>Testijatele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meeldis</a:t>
            </a:r>
            <a:r>
              <a:rPr lang="en-US" sz="2000" dirty="0">
                <a:solidFill>
                  <a:srgbClr val="262261"/>
                </a:solidFill>
                <a:highlight>
                  <a:schemeClr val="lt1"/>
                </a:highlight>
                <a:latin typeface="Barlow Condensed"/>
                <a:ea typeface="Barlow Condensed"/>
                <a:cs typeface="Barlow Condensed"/>
                <a:sym typeface="Barlow Condensed"/>
              </a:rPr>
              <a:t>, et </a:t>
            </a:r>
            <a:r>
              <a:rPr lang="en-US" sz="2000" dirty="0" err="1">
                <a:solidFill>
                  <a:srgbClr val="262261"/>
                </a:solidFill>
                <a:highlight>
                  <a:schemeClr val="lt1"/>
                </a:highlight>
                <a:latin typeface="Barlow Condensed"/>
                <a:ea typeface="Barlow Condensed"/>
                <a:cs typeface="Barlow Condensed"/>
                <a:sym typeface="Barlow Condensed"/>
              </a:rPr>
              <a:t>õppevideoid</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sai</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mitu</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korda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uuesti</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vaadata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ning</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samal</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ajal</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jälgida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dialoogi</a:t>
            </a:r>
            <a:r>
              <a:rPr lang="en-US" sz="2000" dirty="0">
                <a:solidFill>
                  <a:srgbClr val="262261"/>
                </a:solidFill>
                <a:highlight>
                  <a:schemeClr val="lt1"/>
                </a:highlight>
                <a:latin typeface="Barlow Condensed"/>
                <a:ea typeface="Barlow Condensed"/>
                <a:cs typeface="Barlow Condensed"/>
                <a:sym typeface="Barlow Condensed"/>
              </a:rPr>
              <a:t> ka </a:t>
            </a:r>
            <a:r>
              <a:rPr lang="en-US" sz="2000" dirty="0" err="1">
                <a:solidFill>
                  <a:srgbClr val="262261"/>
                </a:solidFill>
                <a:highlight>
                  <a:schemeClr val="lt1"/>
                </a:highlight>
                <a:latin typeface="Barlow Condensed"/>
                <a:ea typeface="Barlow Condensed"/>
                <a:cs typeface="Barlow Condensed"/>
                <a:sym typeface="Barlow Condensed"/>
              </a:rPr>
              <a:t>kirjapildis</a:t>
            </a:r>
            <a:r>
              <a:rPr lang="en-US" sz="2000" dirty="0">
                <a:solidFill>
                  <a:srgbClr val="262261"/>
                </a:solidFill>
                <a:highlight>
                  <a:schemeClr val="lt1"/>
                </a:highlight>
                <a:latin typeface="Barlow Condensed"/>
                <a:ea typeface="Barlow Condensed"/>
                <a:cs typeface="Barlow Condensed"/>
                <a:sym typeface="Barlow Condensed"/>
              </a:rPr>
              <a:t>.</a:t>
            </a:r>
            <a:endParaRPr sz="2000" dirty="0">
              <a:solidFill>
                <a:srgbClr val="262261"/>
              </a:solidFill>
              <a:highlight>
                <a:schemeClr val="lt1"/>
              </a:highlight>
              <a:latin typeface="Barlow Condensed"/>
              <a:ea typeface="Barlow Condensed"/>
              <a:cs typeface="Barlow Condensed"/>
              <a:sym typeface="Barlow Condensed"/>
            </a:endParaRPr>
          </a:p>
          <a:p>
            <a:pPr marL="0" marR="365760" lvl="0" indent="0" algn="just" rtl="0">
              <a:lnSpc>
                <a:spcPct val="110000"/>
              </a:lnSpc>
              <a:spcBef>
                <a:spcPts val="800"/>
              </a:spcBef>
              <a:spcAft>
                <a:spcPts val="0"/>
              </a:spcAft>
              <a:buNone/>
            </a:pPr>
            <a:endParaRPr sz="1800" dirty="0">
              <a:solidFill>
                <a:srgbClr val="262261"/>
              </a:solidFill>
              <a:highlight>
                <a:schemeClr val="lt1"/>
              </a:highlight>
              <a:latin typeface="Barlow Condensed"/>
              <a:ea typeface="Barlow Condensed"/>
              <a:cs typeface="Barlow Condensed"/>
              <a:sym typeface="Barlow Condensed"/>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aa7fd942a7_0_7"/>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III GRUPP</a:t>
            </a:r>
            <a:endParaRPr sz="4500" i="1">
              <a:solidFill>
                <a:srgbClr val="EC008B"/>
              </a:solidFill>
              <a:latin typeface="Barlow Condensed ExtraLight"/>
              <a:ea typeface="Barlow Condensed ExtraLight"/>
              <a:cs typeface="Barlow Condensed ExtraLight"/>
              <a:sym typeface="Barlow Condensed ExtraLight"/>
            </a:endParaRPr>
          </a:p>
        </p:txBody>
      </p:sp>
      <p:sp>
        <p:nvSpPr>
          <p:cNvPr id="246" name="Google Shape;246;g2aa7fd942a7_0_7"/>
          <p:cNvSpPr txBox="1">
            <a:spLocks noGrp="1"/>
          </p:cNvSpPr>
          <p:nvPr>
            <p:ph type="body" idx="1"/>
          </p:nvPr>
        </p:nvSpPr>
        <p:spPr>
          <a:xfrm>
            <a:off x="365250" y="944725"/>
            <a:ext cx="8712300" cy="3556500"/>
          </a:xfrm>
          <a:prstGeom prst="rect">
            <a:avLst/>
          </a:prstGeom>
          <a:noFill/>
          <a:ln>
            <a:noFill/>
          </a:ln>
        </p:spPr>
        <p:txBody>
          <a:bodyPr spcFirstLastPara="1" wrap="square" lIns="91425" tIns="45700" rIns="91425" bIns="45700" anchor="t" anchorCtr="0">
            <a:noAutofit/>
          </a:bodyPr>
          <a:lstStyle/>
          <a:p>
            <a:pPr marR="365760" lvl="0" indent="-349250">
              <a:lnSpc>
                <a:spcPct val="110000"/>
              </a:lnSpc>
              <a:spcBef>
                <a:spcPts val="800"/>
              </a:spcBef>
              <a:buClr>
                <a:srgbClr val="262261"/>
              </a:buClr>
              <a:buSzPts val="1900"/>
              <a:buFont typeface="Arial" panose="020B0604020202020204" pitchFamily="34" charset="0"/>
              <a:buChar char="•"/>
            </a:pPr>
            <a:r>
              <a:rPr lang="en-US" dirty="0" err="1">
                <a:solidFill>
                  <a:srgbClr val="262261"/>
                </a:solidFill>
                <a:highlight>
                  <a:schemeClr val="lt1"/>
                </a:highlight>
                <a:latin typeface="Barlow Condensed"/>
                <a:ea typeface="Barlow Condensed"/>
                <a:cs typeface="Barlow Condensed"/>
                <a:sym typeface="Barlow Condensed"/>
              </a:rPr>
              <a:t>Projekti</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tulemusena</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valmisid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ülesanded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eesti</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keele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harjutamiseks</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peamiselt</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virtuaalses</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keelekeskkonnas</a:t>
            </a:r>
            <a:r>
              <a:rPr lang="en-US" dirty="0">
                <a:solidFill>
                  <a:srgbClr val="262261"/>
                </a:solidFill>
                <a:highlight>
                  <a:schemeClr val="lt1"/>
                </a:highlight>
                <a:latin typeface="Barlow Condensed"/>
                <a:ea typeface="Barlow Condensed"/>
                <a:cs typeface="Barlow Condensed"/>
                <a:sym typeface="Barlow Condensed"/>
              </a:rPr>
              <a:t>.</a:t>
            </a:r>
            <a:endParaRPr dirty="0">
              <a:solidFill>
                <a:srgbClr val="262261"/>
              </a:solidFill>
              <a:highlight>
                <a:schemeClr val="lt1"/>
              </a:highlight>
              <a:latin typeface="Barlow Condensed"/>
              <a:ea typeface="Barlow Condensed"/>
              <a:cs typeface="Barlow Condensed"/>
              <a:sym typeface="Barlow Condensed"/>
            </a:endParaRPr>
          </a:p>
          <a:p>
            <a:pPr marR="365760" lvl="0" indent="-349250" algn="just">
              <a:lnSpc>
                <a:spcPct val="110000"/>
              </a:lnSpc>
              <a:spcBef>
                <a:spcPts val="0"/>
              </a:spcBef>
              <a:buClr>
                <a:srgbClr val="262261"/>
              </a:buClr>
              <a:buSzPts val="1900"/>
              <a:buFont typeface="Arial" panose="020B0604020202020204" pitchFamily="34" charset="0"/>
              <a:buChar char="•"/>
            </a:pPr>
            <a:r>
              <a:rPr lang="en-US" dirty="0" err="1">
                <a:solidFill>
                  <a:srgbClr val="262261"/>
                </a:solidFill>
                <a:highlight>
                  <a:schemeClr val="lt1"/>
                </a:highlight>
                <a:latin typeface="Barlow Condensed"/>
                <a:ea typeface="Barlow Condensed"/>
                <a:cs typeface="Barlow Condensed"/>
                <a:sym typeface="Barlow Condensed"/>
              </a:rPr>
              <a:t>Lisaks</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sisaldab</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materjal</a:t>
            </a:r>
            <a:r>
              <a:rPr lang="en-US" dirty="0">
                <a:solidFill>
                  <a:srgbClr val="262261"/>
                </a:solidFill>
                <a:highlight>
                  <a:schemeClr val="lt1"/>
                </a:highlight>
                <a:latin typeface="Barlow Condensed"/>
                <a:ea typeface="Barlow Condensed"/>
                <a:cs typeface="Barlow Condensed"/>
                <a:sym typeface="Barlow Condensed"/>
              </a:rPr>
              <a:t>:</a:t>
            </a:r>
          </a:p>
          <a:p>
            <a:pPr marL="850900" marR="365760" lvl="1" indent="-285750" algn="just">
              <a:lnSpc>
                <a:spcPct val="110000"/>
              </a:lnSpc>
              <a:spcBef>
                <a:spcPts val="0"/>
              </a:spcBef>
              <a:buClr>
                <a:srgbClr val="262261"/>
              </a:buClr>
              <a:buSzPts val="1900"/>
            </a:pPr>
            <a:r>
              <a:rPr lang="en-US" sz="2400" dirty="0" err="1">
                <a:solidFill>
                  <a:srgbClr val="262261"/>
                </a:solidFill>
                <a:highlight>
                  <a:schemeClr val="lt1"/>
                </a:highlight>
                <a:latin typeface="Barlow Condensed"/>
                <a:ea typeface="Barlow Condensed"/>
                <a:cs typeface="Barlow Condensed"/>
                <a:sym typeface="Barlow Condensed"/>
              </a:rPr>
              <a:t>linke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interaktiivsetele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keelematerjalidele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mida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õppija</a:t>
            </a:r>
            <a:r>
              <a:rPr lang="en-US" sz="2400" dirty="0">
                <a:solidFill>
                  <a:srgbClr val="262261"/>
                </a:solidFill>
                <a:highlight>
                  <a:schemeClr val="lt1"/>
                </a:highlight>
                <a:latin typeface="Barlow Condensed"/>
                <a:ea typeface="Barlow Condensed"/>
                <a:cs typeface="Barlow Condensed"/>
                <a:sym typeface="Barlow Condensed"/>
              </a:rPr>
              <a:t> ja/</a:t>
            </a:r>
            <a:r>
              <a:rPr lang="en-US" sz="2400" dirty="0" err="1">
                <a:solidFill>
                  <a:srgbClr val="262261"/>
                </a:solidFill>
                <a:highlight>
                  <a:schemeClr val="lt1"/>
                </a:highlight>
                <a:latin typeface="Barlow Condensed"/>
                <a:ea typeface="Barlow Condensed"/>
                <a:cs typeface="Barlow Condensed"/>
                <a:sym typeface="Barlow Condensed"/>
              </a:rPr>
              <a:t>või</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õpetaja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saab</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kasutada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ettevalmistusfaasis</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enne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keelekeskkonda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suundumist</a:t>
            </a:r>
            <a:r>
              <a:rPr lang="en-US" sz="2400" dirty="0">
                <a:solidFill>
                  <a:srgbClr val="262261"/>
                </a:solidFill>
                <a:highlight>
                  <a:schemeClr val="lt1"/>
                </a:highlight>
                <a:latin typeface="Barlow Condensed"/>
                <a:ea typeface="Barlow Condensed"/>
                <a:cs typeface="Barlow Condensed"/>
                <a:sym typeface="Barlow Condensed"/>
              </a:rPr>
              <a:t>,</a:t>
            </a:r>
          </a:p>
          <a:p>
            <a:pPr marL="850900" marR="365760" lvl="1" indent="-285750" algn="just">
              <a:lnSpc>
                <a:spcPct val="110000"/>
              </a:lnSpc>
              <a:spcBef>
                <a:spcPts val="0"/>
              </a:spcBef>
              <a:buClr>
                <a:srgbClr val="262261"/>
              </a:buClr>
              <a:buSzPts val="1900"/>
            </a:pPr>
            <a:r>
              <a:rPr lang="en-US" sz="2400" dirty="0" err="1">
                <a:solidFill>
                  <a:srgbClr val="262261"/>
                </a:solidFill>
                <a:highlight>
                  <a:schemeClr val="lt1"/>
                </a:highlight>
                <a:latin typeface="Barlow Condensed"/>
                <a:ea typeface="Barlow Condensed"/>
                <a:cs typeface="Barlow Condensed"/>
                <a:sym typeface="Barlow Condensed"/>
              </a:rPr>
              <a:t>teemakohast</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sõnavara</a:t>
            </a:r>
            <a:r>
              <a:rPr lang="en-US" sz="2400" dirty="0">
                <a:solidFill>
                  <a:srgbClr val="262261"/>
                </a:solidFill>
                <a:highlight>
                  <a:schemeClr val="lt1"/>
                </a:highlight>
                <a:latin typeface="Barlow Condensed"/>
                <a:ea typeface="Barlow Condensed"/>
                <a:cs typeface="Barlow Condensed"/>
                <a:sym typeface="Barlow Condensed"/>
              </a:rPr>
              <a:t> ja </a:t>
            </a:r>
            <a:r>
              <a:rPr lang="en-US" sz="2400" dirty="0" err="1">
                <a:solidFill>
                  <a:srgbClr val="262261"/>
                </a:solidFill>
                <a:highlight>
                  <a:schemeClr val="lt1"/>
                </a:highlight>
                <a:latin typeface="Barlow Condensed"/>
                <a:ea typeface="Barlow Condensed"/>
                <a:cs typeface="Barlow Condensed"/>
                <a:sym typeface="Barlow Condensed"/>
              </a:rPr>
              <a:t>väljendeid</a:t>
            </a:r>
            <a:r>
              <a:rPr lang="en-US" sz="2400" dirty="0">
                <a:solidFill>
                  <a:srgbClr val="262261"/>
                </a:solidFill>
                <a:highlight>
                  <a:schemeClr val="lt1"/>
                </a:highlight>
                <a:latin typeface="Barlow Condensed"/>
                <a:ea typeface="Barlow Condensed"/>
                <a:cs typeface="Barlow Condensed"/>
                <a:sym typeface="Barlow Condensed"/>
              </a:rPr>
              <a:t> </a:t>
            </a:r>
          </a:p>
          <a:p>
            <a:pPr marL="850900" marR="365760" lvl="1" indent="-285750" algn="just">
              <a:lnSpc>
                <a:spcPct val="110000"/>
              </a:lnSpc>
              <a:spcBef>
                <a:spcPts val="0"/>
              </a:spcBef>
              <a:buClr>
                <a:srgbClr val="262261"/>
              </a:buClr>
              <a:buSzPts val="1900"/>
            </a:pPr>
            <a:r>
              <a:rPr lang="en-US" sz="2400" dirty="0" err="1">
                <a:solidFill>
                  <a:srgbClr val="262261"/>
                </a:solidFill>
                <a:highlight>
                  <a:schemeClr val="lt1"/>
                </a:highlight>
                <a:latin typeface="Barlow Condensed"/>
                <a:ea typeface="Barlow Condensed"/>
                <a:cs typeface="Barlow Condensed"/>
                <a:sym typeface="Barlow Condensed"/>
              </a:rPr>
              <a:t>linke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teemaga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seotud</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lisamaterjalile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Internetis</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laulud</a:t>
            </a:r>
            <a:r>
              <a:rPr lang="en-US" sz="2400" dirty="0">
                <a:solidFill>
                  <a:srgbClr val="262261"/>
                </a:solidFill>
                <a:highlight>
                  <a:schemeClr val="lt1"/>
                </a:highlight>
                <a:latin typeface="Barlow Condensed"/>
                <a:ea typeface="Barlow Condensed"/>
                <a:cs typeface="Barlow Condensed"/>
                <a:sym typeface="Barlow Condensed"/>
              </a:rPr>
              <a:t> ja </a:t>
            </a:r>
            <a:r>
              <a:rPr lang="en-US" sz="2400" dirty="0" err="1">
                <a:solidFill>
                  <a:srgbClr val="262261"/>
                </a:solidFill>
                <a:highlight>
                  <a:schemeClr val="lt1"/>
                </a:highlight>
                <a:latin typeface="Barlow Condensed"/>
                <a:ea typeface="Barlow Condensed"/>
                <a:cs typeface="Barlow Condensed"/>
                <a:sym typeface="Barlow Condensed"/>
              </a:rPr>
              <a:t>luuletused</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rõivaste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teemal</a:t>
            </a:r>
            <a:r>
              <a:rPr lang="en-US" sz="2400" dirty="0">
                <a:solidFill>
                  <a:srgbClr val="262261"/>
                </a:solidFill>
                <a:highlight>
                  <a:schemeClr val="lt1"/>
                </a:highlight>
                <a:latin typeface="Barlow Condensed"/>
                <a:ea typeface="Barlow Condensed"/>
                <a:cs typeface="Barlow Condensed"/>
                <a:sym typeface="Barlow Condensed"/>
              </a:rPr>
              <a:t>)</a:t>
            </a:r>
          </a:p>
          <a:p>
            <a:pPr marL="565150" marR="365760" lvl="1" indent="0" algn="just">
              <a:lnSpc>
                <a:spcPct val="110000"/>
              </a:lnSpc>
              <a:spcBef>
                <a:spcPts val="0"/>
              </a:spcBef>
              <a:buClr>
                <a:srgbClr val="262261"/>
              </a:buClr>
              <a:buSzPts val="1900"/>
              <a:buNone/>
            </a:pPr>
            <a:endParaRPr sz="1800" strike="sngStrike" dirty="0">
              <a:solidFill>
                <a:srgbClr val="262261"/>
              </a:solidFill>
              <a:highlight>
                <a:schemeClr val="lt1"/>
              </a:highlight>
              <a:latin typeface="Barlow Condensed"/>
              <a:ea typeface="Barlow Condensed"/>
              <a:cs typeface="Barlow Condensed"/>
              <a:sym typeface="Barlow Condensed"/>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a6d451b9fc_0_0"/>
          <p:cNvSpPr txBox="1">
            <a:spLocks noGrp="1"/>
          </p:cNvSpPr>
          <p:nvPr>
            <p:ph type="title"/>
          </p:nvPr>
        </p:nvSpPr>
        <p:spPr>
          <a:xfrm>
            <a:off x="160625" y="544150"/>
            <a:ext cx="4782000" cy="435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dirty="0" err="1">
                <a:latin typeface="Barlow Condensed"/>
                <a:ea typeface="Barlow Condensed"/>
                <a:cs typeface="Barlow Condensed"/>
                <a:sym typeface="Barlow Condensed"/>
              </a:rPr>
              <a:t>Juhendaja</a:t>
            </a:r>
            <a:r>
              <a:rPr lang="en-US" sz="2200" b="1" dirty="0">
                <a:latin typeface="Barlow Condensed"/>
                <a:ea typeface="Barlow Condensed"/>
                <a:cs typeface="Barlow Condensed"/>
                <a:sym typeface="Barlow Condensed"/>
              </a:rPr>
              <a:t>: </a:t>
            </a:r>
            <a:r>
              <a:rPr lang="en-US" sz="2200" dirty="0" err="1">
                <a:latin typeface="Barlow Condensed"/>
                <a:ea typeface="Barlow Condensed"/>
                <a:cs typeface="Barlow Condensed"/>
                <a:sym typeface="Barlow Condensed"/>
              </a:rPr>
              <a:t>Tiina</a:t>
            </a:r>
            <a:r>
              <a:rPr lang="en-US" sz="2200" dirty="0">
                <a:latin typeface="Barlow Condensed"/>
                <a:ea typeface="Barlow Condensed"/>
                <a:cs typeface="Barlow Condensed"/>
                <a:sym typeface="Barlow Condensed"/>
              </a:rPr>
              <a:t> Rüütmaa				 </a:t>
            </a:r>
            <a:endParaRPr sz="2200" dirty="0">
              <a:latin typeface="Barlow Condensed"/>
              <a:ea typeface="Barlow Condensed"/>
              <a:cs typeface="Barlow Condensed"/>
              <a:sym typeface="Barlow Condensed"/>
            </a:endParaRPr>
          </a:p>
          <a:p>
            <a:pPr marL="0" lvl="0" indent="0" algn="l" rtl="0">
              <a:spcBef>
                <a:spcPts val="0"/>
              </a:spcBef>
              <a:spcAft>
                <a:spcPts val="0"/>
              </a:spcAft>
              <a:buNone/>
            </a:pPr>
            <a:r>
              <a:rPr lang="en-US" sz="2200" b="1" dirty="0" err="1">
                <a:latin typeface="Barlow Condensed"/>
                <a:ea typeface="Barlow Condensed"/>
                <a:cs typeface="Barlow Condensed"/>
                <a:sym typeface="Barlow Condensed"/>
              </a:rPr>
              <a:t>Liikmed</a:t>
            </a:r>
            <a:r>
              <a:rPr lang="en-US" sz="2200" b="1" dirty="0">
                <a:latin typeface="Barlow Condensed"/>
                <a:ea typeface="Barlow Condensed"/>
                <a:cs typeface="Barlow Condensed"/>
                <a:sym typeface="Barlow Condensed"/>
              </a:rPr>
              <a:t>: </a:t>
            </a:r>
            <a:r>
              <a:rPr lang="en-US" sz="2200" dirty="0">
                <a:latin typeface="Barlow Condensed"/>
                <a:ea typeface="Barlow Condensed"/>
                <a:cs typeface="Barlow Condensed"/>
                <a:sym typeface="Barlow Condensed"/>
              </a:rPr>
              <a:t>Monika </a:t>
            </a:r>
            <a:r>
              <a:rPr lang="en-US" sz="2200" dirty="0" err="1">
                <a:latin typeface="Barlow Condensed"/>
                <a:ea typeface="Barlow Condensed"/>
                <a:cs typeface="Barlow Condensed"/>
                <a:sym typeface="Barlow Condensed"/>
              </a:rPr>
              <a:t>Blagi</a:t>
            </a:r>
            <a:r>
              <a:rPr lang="en-US" sz="2200" dirty="0">
                <a:latin typeface="Barlow Condensed"/>
                <a:ea typeface="Barlow Condensed"/>
                <a:cs typeface="Barlow Condensed"/>
                <a:sym typeface="Barlow Condensed"/>
              </a:rPr>
              <a:t>, Alina </a:t>
            </a:r>
            <a:r>
              <a:rPr lang="en-US" sz="2200" dirty="0" err="1">
                <a:latin typeface="Barlow Condensed"/>
                <a:ea typeface="Barlow Condensed"/>
                <a:cs typeface="Barlow Condensed"/>
                <a:sym typeface="Barlow Condensed"/>
              </a:rPr>
              <a:t>Boiko</a:t>
            </a:r>
            <a:r>
              <a:rPr lang="en-US" sz="2200" dirty="0">
                <a:latin typeface="Barlow Condensed"/>
                <a:ea typeface="Barlow Condensed"/>
                <a:cs typeface="Barlow Condensed"/>
                <a:sym typeface="Barlow Condensed"/>
              </a:rPr>
              <a:t>, Epp </a:t>
            </a:r>
            <a:r>
              <a:rPr lang="en-US" sz="2200" dirty="0" err="1">
                <a:latin typeface="Barlow Condensed"/>
                <a:ea typeface="Barlow Condensed"/>
                <a:cs typeface="Barlow Condensed"/>
                <a:sym typeface="Barlow Condensed"/>
              </a:rPr>
              <a:t>Ehasalu</a:t>
            </a:r>
            <a:r>
              <a:rPr lang="en-US" sz="2200" dirty="0">
                <a:latin typeface="Barlow Condensed"/>
                <a:ea typeface="Barlow Condensed"/>
                <a:cs typeface="Barlow Condensed"/>
                <a:sym typeface="Barlow Condensed"/>
              </a:rPr>
              <a:t>, Kristina </a:t>
            </a:r>
            <a:r>
              <a:rPr lang="en-US" sz="2200" dirty="0" err="1">
                <a:latin typeface="Barlow Condensed"/>
                <a:ea typeface="Barlow Condensed"/>
                <a:cs typeface="Barlow Condensed"/>
                <a:sym typeface="Barlow Condensed"/>
              </a:rPr>
              <a:t>Holostõhh</a:t>
            </a:r>
            <a:r>
              <a:rPr lang="en-US" sz="2200" dirty="0">
                <a:latin typeface="Barlow Condensed"/>
                <a:ea typeface="Barlow Condensed"/>
                <a:cs typeface="Barlow Condensed"/>
                <a:sym typeface="Barlow Condensed"/>
              </a:rPr>
              <a:t>, </a:t>
            </a:r>
            <a:r>
              <a:rPr lang="en-US" sz="2200" dirty="0" err="1">
                <a:latin typeface="Barlow Condensed"/>
                <a:ea typeface="Barlow Condensed"/>
                <a:cs typeface="Barlow Condensed"/>
                <a:sym typeface="Barlow Condensed"/>
              </a:rPr>
              <a:t>Helis</a:t>
            </a:r>
            <a:r>
              <a:rPr lang="en-US" sz="2200" dirty="0">
                <a:latin typeface="Barlow Condensed"/>
                <a:ea typeface="Barlow Condensed"/>
                <a:cs typeface="Barlow Condensed"/>
                <a:sym typeface="Barlow Condensed"/>
              </a:rPr>
              <a:t> </a:t>
            </a:r>
            <a:r>
              <a:rPr lang="en-US" sz="2200" dirty="0" err="1">
                <a:latin typeface="Barlow Condensed"/>
                <a:ea typeface="Barlow Condensed"/>
                <a:cs typeface="Barlow Condensed"/>
                <a:sym typeface="Barlow Condensed"/>
              </a:rPr>
              <a:t>Ilumäe</a:t>
            </a:r>
            <a:r>
              <a:rPr lang="en-US" sz="2200" dirty="0">
                <a:latin typeface="Barlow Condensed"/>
                <a:ea typeface="Barlow Condensed"/>
                <a:cs typeface="Barlow Condensed"/>
                <a:sym typeface="Barlow Condensed"/>
              </a:rPr>
              <a:t>, Kai </a:t>
            </a:r>
            <a:r>
              <a:rPr lang="en-US" sz="2200" dirty="0" err="1">
                <a:latin typeface="Barlow Condensed"/>
                <a:ea typeface="Barlow Condensed"/>
                <a:cs typeface="Barlow Condensed"/>
                <a:sym typeface="Barlow Condensed"/>
              </a:rPr>
              <a:t>Käärik</a:t>
            </a:r>
            <a:r>
              <a:rPr lang="en-US" sz="2200" dirty="0">
                <a:latin typeface="Barlow Condensed"/>
                <a:ea typeface="Barlow Condensed"/>
                <a:cs typeface="Barlow Condensed"/>
                <a:sym typeface="Barlow Condensed"/>
              </a:rPr>
              <a:t>, Stefany </a:t>
            </a:r>
            <a:r>
              <a:rPr lang="en-US" sz="2200" dirty="0" err="1">
                <a:latin typeface="Barlow Condensed"/>
                <a:ea typeface="Barlow Condensed"/>
                <a:cs typeface="Barlow Condensed"/>
                <a:sym typeface="Barlow Condensed"/>
              </a:rPr>
              <a:t>Kaljut</a:t>
            </a:r>
            <a:r>
              <a:rPr lang="en-US" sz="2200" dirty="0">
                <a:latin typeface="Barlow Condensed"/>
                <a:ea typeface="Barlow Condensed"/>
                <a:cs typeface="Barlow Condensed"/>
                <a:sym typeface="Barlow Condensed"/>
              </a:rPr>
              <a:t>, Monika </a:t>
            </a:r>
            <a:r>
              <a:rPr lang="en-US" sz="2200" dirty="0" err="1">
                <a:latin typeface="Barlow Condensed"/>
                <a:ea typeface="Barlow Condensed"/>
                <a:cs typeface="Barlow Condensed"/>
                <a:sym typeface="Barlow Condensed"/>
              </a:rPr>
              <a:t>Kihuoja</a:t>
            </a:r>
            <a:r>
              <a:rPr lang="en-US" sz="2200" dirty="0">
                <a:latin typeface="Barlow Condensed"/>
                <a:ea typeface="Barlow Condensed"/>
                <a:cs typeface="Barlow Condensed"/>
                <a:sym typeface="Barlow Condensed"/>
              </a:rPr>
              <a:t>, Oona </a:t>
            </a:r>
            <a:r>
              <a:rPr lang="en-US" sz="2200" dirty="0" err="1">
                <a:latin typeface="Barlow Condensed"/>
                <a:ea typeface="Barlow Condensed"/>
                <a:cs typeface="Barlow Condensed"/>
                <a:sym typeface="Barlow Condensed"/>
              </a:rPr>
              <a:t>Koplimäe</a:t>
            </a:r>
            <a:r>
              <a:rPr lang="en-US" sz="2200" dirty="0">
                <a:latin typeface="Barlow Condensed"/>
                <a:ea typeface="Barlow Condensed"/>
                <a:cs typeface="Barlow Condensed"/>
                <a:sym typeface="Barlow Condensed"/>
              </a:rPr>
              <a:t>, Anna </a:t>
            </a:r>
            <a:r>
              <a:rPr lang="en-US" sz="2200" dirty="0" err="1">
                <a:latin typeface="Barlow Condensed"/>
                <a:ea typeface="Barlow Condensed"/>
                <a:cs typeface="Barlow Condensed"/>
                <a:sym typeface="Barlow Condensed"/>
              </a:rPr>
              <a:t>Lugenberg</a:t>
            </a:r>
            <a:r>
              <a:rPr lang="en-US" sz="2200" dirty="0">
                <a:latin typeface="Barlow Condensed"/>
                <a:ea typeface="Barlow Condensed"/>
                <a:cs typeface="Barlow Condensed"/>
                <a:sym typeface="Barlow Condensed"/>
              </a:rPr>
              <a:t>, Martin Lukas, Ene McLaughlin, Celyn Pirs, </a:t>
            </a:r>
            <a:r>
              <a:rPr lang="en-US" sz="2200" dirty="0" err="1">
                <a:latin typeface="Barlow Condensed"/>
                <a:ea typeface="Barlow Condensed"/>
                <a:cs typeface="Barlow Condensed"/>
                <a:sym typeface="Barlow Condensed"/>
              </a:rPr>
              <a:t>Anastassia</a:t>
            </a:r>
            <a:r>
              <a:rPr lang="en-US" sz="2200" dirty="0">
                <a:latin typeface="Barlow Condensed"/>
                <a:ea typeface="Barlow Condensed"/>
                <a:cs typeface="Barlow Condensed"/>
                <a:sym typeface="Barlow Condensed"/>
              </a:rPr>
              <a:t> </a:t>
            </a:r>
            <a:r>
              <a:rPr lang="en-US" sz="2200" dirty="0" err="1">
                <a:latin typeface="Barlow Condensed"/>
                <a:ea typeface="Barlow Condensed"/>
                <a:cs typeface="Barlow Condensed"/>
                <a:sym typeface="Barlow Condensed"/>
              </a:rPr>
              <a:t>Sinkevitš</a:t>
            </a:r>
            <a:r>
              <a:rPr lang="en-US" sz="2200" dirty="0">
                <a:latin typeface="Barlow Condensed"/>
                <a:ea typeface="Barlow Condensed"/>
                <a:cs typeface="Barlow Condensed"/>
                <a:sym typeface="Barlow Condensed"/>
              </a:rPr>
              <a:t>, Maria </a:t>
            </a:r>
            <a:r>
              <a:rPr lang="en-US" sz="2200" dirty="0" err="1">
                <a:latin typeface="Barlow Condensed"/>
                <a:ea typeface="Barlow Condensed"/>
                <a:cs typeface="Barlow Condensed"/>
                <a:sym typeface="Barlow Condensed"/>
              </a:rPr>
              <a:t>Trifonova</a:t>
            </a:r>
            <a:r>
              <a:rPr lang="en-US" sz="2200" dirty="0">
                <a:latin typeface="Barlow Condensed"/>
                <a:ea typeface="Barlow Condensed"/>
                <a:cs typeface="Barlow Condensed"/>
                <a:sym typeface="Barlow Condensed"/>
              </a:rPr>
              <a:t>, Hanna Veiert, Julia Voronina</a:t>
            </a:r>
            <a:endParaRPr sz="1700" dirty="0">
              <a:latin typeface="Barlow Condensed"/>
              <a:ea typeface="Barlow Condensed"/>
              <a:cs typeface="Barlow Condensed"/>
              <a:sym typeface="Barlow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a773e5b06c_0_4"/>
          <p:cNvSpPr txBox="1">
            <a:spLocks noGrp="1"/>
          </p:cNvSpPr>
          <p:nvPr>
            <p:ph type="body" idx="1"/>
          </p:nvPr>
        </p:nvSpPr>
        <p:spPr>
          <a:xfrm>
            <a:off x="365250" y="1320200"/>
            <a:ext cx="8413500" cy="3180900"/>
          </a:xfrm>
          <a:prstGeom prst="rect">
            <a:avLst/>
          </a:prstGeom>
          <a:noFill/>
          <a:ln>
            <a:noFill/>
          </a:ln>
        </p:spPr>
        <p:txBody>
          <a:bodyPr spcFirstLastPara="1" wrap="square" lIns="91425" tIns="45700" rIns="91425" bIns="45700" anchor="t" anchorCtr="0">
            <a:noAutofit/>
          </a:bodyPr>
          <a:lstStyle/>
          <a:p>
            <a:pPr marL="457200" marR="365760" lvl="0" indent="-342900" algn="just" rtl="0">
              <a:lnSpc>
                <a:spcPct val="110000"/>
              </a:lnSpc>
              <a:spcBef>
                <a:spcPts val="800"/>
              </a:spcBef>
              <a:spcAft>
                <a:spcPts val="0"/>
              </a:spcAft>
              <a:buClr>
                <a:srgbClr val="262261"/>
              </a:buClr>
              <a:buSzPts val="1800"/>
              <a:buFont typeface="Barlow Condensed"/>
              <a:buChar char="●"/>
            </a:pPr>
            <a:r>
              <a:rPr lang="en-US" sz="2000" dirty="0" err="1">
                <a:solidFill>
                  <a:srgbClr val="262261"/>
                </a:solidFill>
                <a:highlight>
                  <a:schemeClr val="lt1"/>
                </a:highlight>
                <a:latin typeface="Barlow Condensed"/>
                <a:ea typeface="Barlow Condensed"/>
                <a:cs typeface="Barlow Condensed"/>
                <a:sym typeface="Barlow Condensed"/>
              </a:rPr>
              <a:t>Projekti</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tulemusena</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valmis</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koduleht</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kuhu</a:t>
            </a:r>
            <a:r>
              <a:rPr lang="en-US" sz="2000" dirty="0">
                <a:solidFill>
                  <a:srgbClr val="262261"/>
                </a:solidFill>
                <a:highlight>
                  <a:schemeClr val="lt1"/>
                </a:highlight>
                <a:latin typeface="Barlow Condensed"/>
                <a:ea typeface="Barlow Condensed"/>
                <a:cs typeface="Barlow Condensed"/>
                <a:sym typeface="Barlow Condensed"/>
              </a:rPr>
              <a:t> on </a:t>
            </a:r>
            <a:r>
              <a:rPr lang="en-US" sz="2000" dirty="0" err="1">
                <a:solidFill>
                  <a:srgbClr val="262261"/>
                </a:solidFill>
                <a:highlight>
                  <a:schemeClr val="lt1"/>
                </a:highlight>
                <a:latin typeface="Barlow Condensed"/>
                <a:ea typeface="Barlow Condensed"/>
                <a:cs typeface="Barlow Condensed"/>
                <a:sym typeface="Barlow Condensed"/>
              </a:rPr>
              <a:t>koondatud</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kõigi</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kolme</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grupi</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err="1">
                <a:solidFill>
                  <a:srgbClr val="262261"/>
                </a:solidFill>
                <a:highlight>
                  <a:schemeClr val="lt1"/>
                </a:highlight>
                <a:latin typeface="Barlow Condensed"/>
                <a:ea typeface="Barlow Condensed"/>
                <a:cs typeface="Barlow Condensed"/>
                <a:sym typeface="Barlow Condensed"/>
              </a:rPr>
              <a:t>ülesanded</a:t>
            </a:r>
            <a:r>
              <a:rPr lang="en-US" sz="2000" dirty="0">
                <a:solidFill>
                  <a:srgbClr val="262261"/>
                </a:solidFill>
                <a:highlight>
                  <a:schemeClr val="lt1"/>
                </a:highlight>
                <a:latin typeface="Barlow Condensed"/>
                <a:ea typeface="Barlow Condensed"/>
                <a:cs typeface="Barlow Condensed"/>
                <a:sym typeface="Barlow Condensed"/>
              </a:rPr>
              <a:t> </a:t>
            </a:r>
            <a:r>
              <a:rPr lang="en-US" sz="2000" dirty="0">
                <a:solidFill>
                  <a:srgbClr val="262261"/>
                </a:solidFill>
                <a:highlight>
                  <a:schemeClr val="lt1"/>
                </a:highlight>
                <a:latin typeface="Barlow Condensed"/>
                <a:ea typeface="Barlow Condensed"/>
                <a:cs typeface="Barlow Condensed"/>
                <a:sym typeface="Barlow Condensed"/>
                <a:hlinkClick r:id="rId3"/>
              </a:rPr>
              <a:t>https://www.tlu.ee/~drskyrim</a:t>
            </a:r>
            <a:r>
              <a:rPr lang="en-US" sz="2000" dirty="0">
                <a:solidFill>
                  <a:srgbClr val="262261"/>
                </a:solidFill>
                <a:highlight>
                  <a:schemeClr val="lt1"/>
                </a:highlight>
                <a:latin typeface="Barlow Condensed"/>
                <a:ea typeface="Barlow Condensed"/>
                <a:cs typeface="Barlow Condensed"/>
                <a:sym typeface="Barlow Condensed"/>
              </a:rPr>
              <a:t> </a:t>
            </a:r>
          </a:p>
          <a:p>
            <a:pPr marL="114300" marR="365760" lvl="0" indent="0" algn="just" rtl="0">
              <a:lnSpc>
                <a:spcPct val="110000"/>
              </a:lnSpc>
              <a:spcBef>
                <a:spcPts val="800"/>
              </a:spcBef>
              <a:spcAft>
                <a:spcPts val="0"/>
              </a:spcAft>
              <a:buClr>
                <a:srgbClr val="262261"/>
              </a:buClr>
              <a:buSzPts val="1800"/>
              <a:buNone/>
            </a:pPr>
            <a:endParaRPr sz="2000" dirty="0">
              <a:solidFill>
                <a:srgbClr val="262261"/>
              </a:solidFill>
              <a:highlight>
                <a:schemeClr val="lt1"/>
              </a:highlight>
              <a:latin typeface="Barlow Condensed"/>
              <a:ea typeface="Barlow Condensed"/>
              <a:cs typeface="Barlow Condensed"/>
              <a:sym typeface="Barlow Condensed"/>
            </a:endParaRPr>
          </a:p>
          <a:p>
            <a:pPr marL="0" marR="365760" lvl="0" indent="0" algn="just" rtl="0">
              <a:lnSpc>
                <a:spcPct val="110000"/>
              </a:lnSpc>
              <a:spcBef>
                <a:spcPts val="800"/>
              </a:spcBef>
              <a:spcAft>
                <a:spcPts val="0"/>
              </a:spcAft>
              <a:buNone/>
            </a:pPr>
            <a:endParaRPr sz="1800" dirty="0">
              <a:solidFill>
                <a:srgbClr val="262261"/>
              </a:solidFill>
              <a:highlight>
                <a:schemeClr val="lt1"/>
              </a:highlight>
              <a:latin typeface="Barlow Condensed"/>
              <a:ea typeface="Barlow Condensed"/>
              <a:cs typeface="Barlow Condensed"/>
              <a:sym typeface="Barlow Condensed"/>
            </a:endParaRPr>
          </a:p>
        </p:txBody>
      </p:sp>
      <p:sp>
        <p:nvSpPr>
          <p:cNvPr id="253" name="Google Shape;253;g2a773e5b06c_0_4"/>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a:solidFill>
                  <a:srgbClr val="EC008B"/>
                </a:solidFill>
                <a:latin typeface="Barlow Condensed ExtraLight"/>
                <a:ea typeface="Barlow Condensed ExtraLight"/>
                <a:cs typeface="Barlow Condensed ExtraLight"/>
                <a:sym typeface="Barlow Condensed ExtraLight"/>
              </a:rPr>
              <a:t>KODULEHT</a:t>
            </a:r>
            <a:endParaRPr sz="4500" i="1"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a773e5b06c_0_4"/>
          <p:cNvSpPr txBox="1">
            <a:spLocks noGrp="1"/>
          </p:cNvSpPr>
          <p:nvPr>
            <p:ph type="body" idx="1"/>
          </p:nvPr>
        </p:nvSpPr>
        <p:spPr>
          <a:xfrm>
            <a:off x="365250" y="1320200"/>
            <a:ext cx="8413500" cy="3180900"/>
          </a:xfrm>
          <a:prstGeom prst="rect">
            <a:avLst/>
          </a:prstGeom>
          <a:noFill/>
          <a:ln>
            <a:noFill/>
          </a:ln>
        </p:spPr>
        <p:txBody>
          <a:bodyPr spcFirstLastPara="1" wrap="square" lIns="91425" tIns="45700" rIns="91425" bIns="45700" anchor="t" anchorCtr="0">
            <a:noAutofit/>
          </a:bodyPr>
          <a:lstStyle/>
          <a:p>
            <a:pPr marL="285750" marR="365760" indent="-285750" algn="just">
              <a:lnSpc>
                <a:spcPct val="110000"/>
              </a:lnSpc>
              <a:spcBef>
                <a:spcPts val="800"/>
              </a:spcBef>
              <a:buFont typeface="Arial" panose="020B0604020202020204" pitchFamily="34" charset="0"/>
              <a:buChar char="•"/>
            </a:pPr>
            <a:r>
              <a:rPr lang="en-US" dirty="0">
                <a:solidFill>
                  <a:srgbClr val="262261"/>
                </a:solidFill>
                <a:highlight>
                  <a:schemeClr val="lt1"/>
                </a:highlight>
                <a:latin typeface="Barlow Condensed"/>
                <a:ea typeface="Barlow Condensed"/>
                <a:cs typeface="Barlow Condensed"/>
                <a:sym typeface="Barlow Condensed"/>
              </a:rPr>
              <a:t>16.01 </a:t>
            </a:r>
            <a:r>
              <a:rPr lang="en-US" dirty="0" err="1">
                <a:solidFill>
                  <a:srgbClr val="262261"/>
                </a:solidFill>
                <a:highlight>
                  <a:schemeClr val="lt1"/>
                </a:highlight>
                <a:latin typeface="Barlow Condensed"/>
                <a:ea typeface="Barlow Condensed"/>
                <a:cs typeface="Barlow Condensed"/>
                <a:sym typeface="Barlow Condensed"/>
              </a:rPr>
              <a:t>ilmub</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projektist</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artikkel</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Õpetajate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Lehes</a:t>
            </a:r>
            <a:r>
              <a:rPr lang="en-US" dirty="0">
                <a:solidFill>
                  <a:srgbClr val="262261"/>
                </a:solidFill>
                <a:highlight>
                  <a:schemeClr val="lt1"/>
                </a:highlight>
                <a:latin typeface="Barlow Condensed"/>
                <a:ea typeface="Barlow Condensed"/>
                <a:cs typeface="Barlow Condensed"/>
                <a:sym typeface="Barlow Condensed"/>
              </a:rPr>
              <a:t>. </a:t>
            </a:r>
          </a:p>
          <a:p>
            <a:pPr marL="285750" marR="365760" indent="-285750" algn="just">
              <a:lnSpc>
                <a:spcPct val="110000"/>
              </a:lnSpc>
              <a:spcBef>
                <a:spcPts val="800"/>
              </a:spcBef>
              <a:buFont typeface="Arial" panose="020B0604020202020204" pitchFamily="34" charset="0"/>
              <a:buChar char="•"/>
            </a:pPr>
            <a:r>
              <a:rPr lang="en-US" dirty="0" err="1">
                <a:solidFill>
                  <a:srgbClr val="262261"/>
                </a:solidFill>
                <a:highlight>
                  <a:schemeClr val="lt1"/>
                </a:highlight>
                <a:latin typeface="Barlow Condensed"/>
                <a:ea typeface="Barlow Condensed"/>
                <a:cs typeface="Barlow Condensed"/>
                <a:sym typeface="Barlow Condensed"/>
              </a:rPr>
              <a:t>Humanitaarteaduste</a:t>
            </a:r>
            <a:r>
              <a:rPr lang="en-US" dirty="0">
                <a:solidFill>
                  <a:srgbClr val="262261"/>
                </a:solidFill>
                <a:highlight>
                  <a:schemeClr val="lt1"/>
                </a:highlight>
                <a:latin typeface="Barlow Condensed"/>
                <a:ea typeface="Barlow Condensed"/>
                <a:cs typeface="Barlow Condensed"/>
                <a:sym typeface="Barlow Condensed"/>
              </a:rPr>
              <a:t> ja </a:t>
            </a:r>
            <a:r>
              <a:rPr lang="en-US" dirty="0" err="1">
                <a:solidFill>
                  <a:srgbClr val="262261"/>
                </a:solidFill>
                <a:highlight>
                  <a:schemeClr val="lt1"/>
                </a:highlight>
                <a:latin typeface="Barlow Condensed"/>
                <a:ea typeface="Barlow Condensed"/>
                <a:cs typeface="Barlow Condensed"/>
                <a:sym typeface="Barlow Condensed"/>
              </a:rPr>
              <a:t>Haridusteaduste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Instituut</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kui</a:t>
            </a:r>
            <a:r>
              <a:rPr lang="en-US" dirty="0">
                <a:solidFill>
                  <a:srgbClr val="262261"/>
                </a:solidFill>
                <a:highlight>
                  <a:schemeClr val="lt1"/>
                </a:highlight>
                <a:latin typeface="Barlow Condensed"/>
                <a:ea typeface="Barlow Condensed"/>
                <a:cs typeface="Barlow Condensed"/>
                <a:sym typeface="Barlow Condensed"/>
              </a:rPr>
              <a:t> ka </a:t>
            </a:r>
            <a:r>
              <a:rPr lang="en-US" dirty="0" err="1">
                <a:solidFill>
                  <a:srgbClr val="262261"/>
                </a:solidFill>
                <a:highlight>
                  <a:schemeClr val="lt1"/>
                </a:highlight>
                <a:latin typeface="Barlow Condensed"/>
                <a:ea typeface="Barlow Condensed"/>
                <a:cs typeface="Barlow Condensed"/>
                <a:sym typeface="Barlow Condensed"/>
              </a:rPr>
              <a:t>erinevad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keelegrupid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näiteks</a:t>
            </a:r>
            <a:r>
              <a:rPr lang="en-US" dirty="0">
                <a:solidFill>
                  <a:srgbClr val="262261"/>
                </a:solidFill>
                <a:highlight>
                  <a:schemeClr val="lt1"/>
                </a:highlight>
                <a:latin typeface="Barlow Condensed"/>
                <a:ea typeface="Barlow Condensed"/>
                <a:cs typeface="Barlow Condensed"/>
                <a:sym typeface="Barlow Condensed"/>
              </a:rPr>
              <a:t> E </a:t>
            </a:r>
            <a:r>
              <a:rPr lang="en-US" dirty="0" err="1">
                <a:solidFill>
                  <a:srgbClr val="262261"/>
                </a:solidFill>
                <a:highlight>
                  <a:schemeClr val="lt1"/>
                </a:highlight>
                <a:latin typeface="Barlow Condensed"/>
                <a:ea typeface="Barlow Condensed"/>
                <a:cs typeface="Barlow Condensed"/>
                <a:sym typeface="Barlow Condensed"/>
              </a:rPr>
              <a:t>nagu</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Eesti</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jagavad</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Õpetaja</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Lehe</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artiklit</a:t>
            </a:r>
            <a:r>
              <a:rPr lang="en-US" dirty="0">
                <a:solidFill>
                  <a:srgbClr val="262261"/>
                </a:solidFill>
                <a:highlight>
                  <a:schemeClr val="lt1"/>
                </a:highlight>
                <a:latin typeface="Barlow Condensed"/>
                <a:ea typeface="Barlow Condensed"/>
                <a:cs typeface="Barlow Condensed"/>
                <a:sym typeface="Barlow Condensed"/>
              </a:rPr>
              <a:t> </a:t>
            </a:r>
            <a:r>
              <a:rPr lang="en-US" dirty="0" err="1">
                <a:solidFill>
                  <a:srgbClr val="262261"/>
                </a:solidFill>
                <a:highlight>
                  <a:schemeClr val="lt1"/>
                </a:highlight>
                <a:latin typeface="Barlow Condensed"/>
                <a:ea typeface="Barlow Condensed"/>
                <a:cs typeface="Barlow Condensed"/>
                <a:sym typeface="Barlow Condensed"/>
              </a:rPr>
              <a:t>enda</a:t>
            </a:r>
            <a:r>
              <a:rPr lang="en-US" dirty="0">
                <a:solidFill>
                  <a:srgbClr val="262261"/>
                </a:solidFill>
                <a:highlight>
                  <a:schemeClr val="lt1"/>
                </a:highlight>
                <a:latin typeface="Barlow Condensed"/>
                <a:ea typeface="Barlow Condensed"/>
                <a:cs typeface="Barlow Condensed"/>
                <a:sym typeface="Barlow Condensed"/>
              </a:rPr>
              <a:t> </a:t>
            </a:r>
            <a:r>
              <a:rPr lang="en-US" i="1" dirty="0" err="1">
                <a:solidFill>
                  <a:srgbClr val="262261"/>
                </a:solidFill>
                <a:highlight>
                  <a:schemeClr val="lt1"/>
                </a:highlight>
                <a:latin typeface="Barlow Condensed"/>
                <a:ea typeface="Barlow Condensed"/>
                <a:cs typeface="Barlow Condensed"/>
                <a:sym typeface="Barlow Condensed"/>
              </a:rPr>
              <a:t>facebooki</a:t>
            </a:r>
            <a:r>
              <a:rPr lang="en-US" i="1" dirty="0">
                <a:solidFill>
                  <a:srgbClr val="262261"/>
                </a:solidFill>
                <a:highlight>
                  <a:schemeClr val="lt1"/>
                </a:highlight>
                <a:latin typeface="Barlow Condensed"/>
                <a:ea typeface="Barlow Condensed"/>
                <a:cs typeface="Barlow Condensed"/>
                <a:sym typeface="Barlow Condensed"/>
              </a:rPr>
              <a:t> </a:t>
            </a:r>
            <a:r>
              <a:rPr lang="en-US" i="1" dirty="0" err="1">
                <a:solidFill>
                  <a:srgbClr val="262261"/>
                </a:solidFill>
                <a:highlight>
                  <a:schemeClr val="lt1"/>
                </a:highlight>
                <a:latin typeface="Barlow Condensed"/>
                <a:ea typeface="Barlow Condensed"/>
                <a:cs typeface="Barlow Condensed"/>
                <a:sym typeface="Barlow Condensed"/>
              </a:rPr>
              <a:t>avalehel</a:t>
            </a:r>
            <a:endParaRPr lang="en-US" dirty="0">
              <a:solidFill>
                <a:srgbClr val="262261"/>
              </a:solidFill>
              <a:highlight>
                <a:schemeClr val="lt1"/>
              </a:highlight>
              <a:latin typeface="Barlow Condensed"/>
              <a:ea typeface="Barlow Condensed"/>
              <a:cs typeface="Barlow Condensed"/>
              <a:sym typeface="Barlow Condensed"/>
            </a:endParaRPr>
          </a:p>
          <a:p>
            <a:pPr marL="285750" marR="365760" indent="-285750" algn="just">
              <a:lnSpc>
                <a:spcPct val="110000"/>
              </a:lnSpc>
              <a:spcBef>
                <a:spcPts val="800"/>
              </a:spcBef>
              <a:buFont typeface="Arial" panose="020B0604020202020204" pitchFamily="34" charset="0"/>
              <a:buChar char="•"/>
            </a:pPr>
            <a:endParaRPr lang="en-US" sz="1800" dirty="0">
              <a:solidFill>
                <a:srgbClr val="262261"/>
              </a:solidFill>
              <a:highlight>
                <a:schemeClr val="lt1"/>
              </a:highlight>
              <a:latin typeface="Barlow Condensed"/>
              <a:ea typeface="Barlow Condensed"/>
              <a:cs typeface="Barlow Condensed"/>
              <a:sym typeface="Barlow Condensed"/>
            </a:endParaRPr>
          </a:p>
          <a:p>
            <a:pPr marL="0" marR="365760" indent="0" algn="just">
              <a:lnSpc>
                <a:spcPct val="110000"/>
              </a:lnSpc>
              <a:spcBef>
                <a:spcPts val="800"/>
              </a:spcBef>
              <a:buNone/>
            </a:pPr>
            <a:endParaRPr lang="en-US" sz="1800" dirty="0">
              <a:solidFill>
                <a:srgbClr val="262261"/>
              </a:solidFill>
              <a:highlight>
                <a:schemeClr val="lt1"/>
              </a:highlight>
              <a:latin typeface="Barlow Condensed"/>
              <a:ea typeface="Barlow Condensed"/>
              <a:cs typeface="Barlow Condensed"/>
              <a:sym typeface="Barlow Condensed"/>
            </a:endParaRPr>
          </a:p>
        </p:txBody>
      </p:sp>
      <p:sp>
        <p:nvSpPr>
          <p:cNvPr id="253" name="Google Shape;253;g2a773e5b06c_0_4"/>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a:solidFill>
                  <a:srgbClr val="EC008B"/>
                </a:solidFill>
                <a:latin typeface="Barlow Condensed ExtraLight"/>
                <a:ea typeface="Barlow Condensed ExtraLight"/>
                <a:cs typeface="Barlow Condensed ExtraLight"/>
                <a:sym typeface="Barlow Condensed ExtraLight"/>
              </a:rPr>
              <a:t>MEEDIAKAJASTUS</a:t>
            </a:r>
            <a:endParaRPr sz="4500" i="1" dirty="0">
              <a:solidFill>
                <a:srgbClr val="EC008B"/>
              </a:solidFill>
              <a:latin typeface="Barlow Condensed ExtraLight"/>
              <a:ea typeface="Barlow Condensed ExtraLight"/>
              <a:cs typeface="Barlow Condensed ExtraLight"/>
              <a:sym typeface="Barlow Condensed ExtraLight"/>
            </a:endParaRPr>
          </a:p>
        </p:txBody>
      </p:sp>
    </p:spTree>
    <p:extLst>
      <p:ext uri="{BB962C8B-B14F-4D97-AF65-F5344CB8AC3E}">
        <p14:creationId xmlns:p14="http://schemas.microsoft.com/office/powerpoint/2010/main" val="11503520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a6d451b9fc_1_32"/>
          <p:cNvSpPr txBox="1">
            <a:spLocks noGrp="1"/>
          </p:cNvSpPr>
          <p:nvPr>
            <p:ph type="title"/>
          </p:nvPr>
        </p:nvSpPr>
        <p:spPr>
          <a:xfrm>
            <a:off x="2003699" y="880675"/>
            <a:ext cx="6331500" cy="2110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6000" dirty="0">
                <a:solidFill>
                  <a:srgbClr val="EC008B"/>
                </a:solidFill>
                <a:latin typeface="Barlow Condensed ExtraLight"/>
                <a:ea typeface="Barlow Condensed ExtraLight"/>
                <a:cs typeface="Barlow Condensed ExtraLight"/>
                <a:sym typeface="Barlow Condensed ExtraLight"/>
              </a:rPr>
              <a:t>JÄRELDUSED</a:t>
            </a:r>
            <a:endParaRPr sz="6000"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a6d451b9fc_1_36"/>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endParaRPr sz="4500" i="1" strike="sngStrike" dirty="0">
              <a:solidFill>
                <a:srgbClr val="EC008B"/>
              </a:solidFill>
              <a:latin typeface="Barlow Condensed ExtraLight"/>
              <a:ea typeface="Barlow Condensed ExtraLight"/>
              <a:cs typeface="Barlow Condensed ExtraLight"/>
              <a:sym typeface="Barlow Condensed ExtraLight"/>
            </a:endParaRPr>
          </a:p>
        </p:txBody>
      </p:sp>
      <p:sp>
        <p:nvSpPr>
          <p:cNvPr id="265" name="Google Shape;265;g2a6d451b9fc_1_36"/>
          <p:cNvSpPr txBox="1">
            <a:spLocks noGrp="1"/>
          </p:cNvSpPr>
          <p:nvPr>
            <p:ph type="body" idx="1"/>
          </p:nvPr>
        </p:nvSpPr>
        <p:spPr>
          <a:xfrm>
            <a:off x="365250" y="944725"/>
            <a:ext cx="8413500" cy="3556500"/>
          </a:xfrm>
          <a:prstGeom prst="rect">
            <a:avLst/>
          </a:prstGeom>
          <a:noFill/>
          <a:ln>
            <a:noFill/>
          </a:ln>
        </p:spPr>
        <p:txBody>
          <a:bodyPr spcFirstLastPara="1" wrap="square" lIns="91425" tIns="45700" rIns="91425" bIns="45700" anchor="t" anchorCtr="0">
            <a:noAutofit/>
          </a:bodyPr>
          <a:lstStyle/>
          <a:p>
            <a:pPr marL="457200" marR="365760" lvl="0" indent="0" algn="just" rtl="0">
              <a:lnSpc>
                <a:spcPct val="110000"/>
              </a:lnSpc>
              <a:spcBef>
                <a:spcPts val="800"/>
              </a:spcBef>
              <a:spcAft>
                <a:spcPts val="0"/>
              </a:spcAft>
              <a:buNone/>
            </a:pPr>
            <a:endParaRPr sz="1800" strike="sngStrike"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800"/>
              </a:spcBef>
              <a:spcAft>
                <a:spcPts val="0"/>
              </a:spcAft>
              <a:buClr>
                <a:srgbClr val="262261"/>
              </a:buClr>
              <a:buSzPts val="1800"/>
              <a:buFont typeface="Barlow Condensed"/>
              <a:buChar char="○"/>
            </a:pPr>
            <a:r>
              <a:rPr lang="en-US" sz="2400" dirty="0" err="1">
                <a:solidFill>
                  <a:srgbClr val="262261"/>
                </a:solidFill>
                <a:highlight>
                  <a:schemeClr val="lt1"/>
                </a:highlight>
                <a:latin typeface="Barlow Condensed"/>
                <a:ea typeface="Barlow Condensed"/>
                <a:cs typeface="Barlow Condensed"/>
                <a:sym typeface="Barlow Condensed"/>
              </a:rPr>
              <a:t>Parem</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arusaam</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keeleõppija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vastutusest</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keele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smtClean="0">
                <a:solidFill>
                  <a:srgbClr val="262261"/>
                </a:solidFill>
                <a:highlight>
                  <a:schemeClr val="lt1"/>
                </a:highlight>
                <a:latin typeface="Barlow Condensed"/>
                <a:ea typeface="Barlow Condensed"/>
                <a:cs typeface="Barlow Condensed"/>
                <a:sym typeface="Barlow Condensed"/>
              </a:rPr>
              <a:t>õppimisel</a:t>
            </a:r>
            <a:r>
              <a:rPr lang="en-US" sz="2400" dirty="0" smtClean="0">
                <a:solidFill>
                  <a:srgbClr val="262261"/>
                </a:solidFill>
                <a:highlight>
                  <a:schemeClr val="lt1"/>
                </a:highlight>
                <a:latin typeface="Barlow Condensed"/>
                <a:ea typeface="Barlow Condensed"/>
                <a:cs typeface="Barlow Condensed"/>
                <a:sym typeface="Barlow Condensed"/>
              </a:rPr>
              <a:t>: </a:t>
            </a:r>
            <a:br>
              <a:rPr lang="en-US" sz="2400" dirty="0" smtClean="0">
                <a:solidFill>
                  <a:srgbClr val="262261"/>
                </a:solidFill>
                <a:highlight>
                  <a:schemeClr val="lt1"/>
                </a:highlight>
                <a:latin typeface="Barlow Condensed"/>
                <a:ea typeface="Barlow Condensed"/>
                <a:cs typeface="Barlow Condensed"/>
                <a:sym typeface="Barlow Condensed"/>
              </a:rPr>
            </a:br>
            <a:r>
              <a:rPr lang="en-US" sz="2400" dirty="0" err="1" smtClean="0">
                <a:solidFill>
                  <a:srgbClr val="262261"/>
                </a:solidFill>
                <a:highlight>
                  <a:schemeClr val="lt1"/>
                </a:highlight>
                <a:latin typeface="Barlow Condensed"/>
                <a:ea typeface="Barlow Condensed"/>
                <a:cs typeface="Barlow Condensed"/>
                <a:sym typeface="Barlow Condensed"/>
              </a:rPr>
              <a:t>saime</a:t>
            </a:r>
            <a:r>
              <a:rPr lang="en-US" sz="2400" dirty="0" smtClean="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teada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kuidas</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toetada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keeleõppijaid</a:t>
            </a:r>
            <a:r>
              <a:rPr lang="en-US" sz="2400" dirty="0">
                <a:solidFill>
                  <a:srgbClr val="262261"/>
                </a:solidFill>
                <a:highlight>
                  <a:schemeClr val="lt1"/>
                </a:highlight>
                <a:latin typeface="Barlow Condensed"/>
                <a:ea typeface="Barlow Condensed"/>
                <a:cs typeface="Barlow Condensed"/>
                <a:sym typeface="Barlow Condensed"/>
              </a:rPr>
              <a:t>.</a:t>
            </a:r>
            <a:endParaRPr sz="2400"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en-US" sz="2400" dirty="0" err="1">
                <a:solidFill>
                  <a:srgbClr val="262261"/>
                </a:solidFill>
                <a:highlight>
                  <a:schemeClr val="lt1"/>
                </a:highlight>
                <a:latin typeface="Barlow Condensed"/>
                <a:ea typeface="Barlow Condensed"/>
                <a:cs typeface="Barlow Condensed"/>
                <a:sym typeface="Barlow Condensed"/>
              </a:rPr>
              <a:t>Keeleomandamine</a:t>
            </a:r>
            <a:r>
              <a:rPr lang="en-US" sz="2400" dirty="0">
                <a:solidFill>
                  <a:srgbClr val="262261"/>
                </a:solidFill>
                <a:highlight>
                  <a:schemeClr val="lt1"/>
                </a:highlight>
                <a:latin typeface="Barlow Condensed"/>
                <a:ea typeface="Barlow Condensed"/>
                <a:cs typeface="Barlow Condensed"/>
                <a:sym typeface="Barlow Condensed"/>
              </a:rPr>
              <a:t> on </a:t>
            </a:r>
            <a:r>
              <a:rPr lang="en-US" sz="2400" dirty="0" err="1">
                <a:solidFill>
                  <a:srgbClr val="262261"/>
                </a:solidFill>
                <a:highlight>
                  <a:schemeClr val="lt1"/>
                </a:highlight>
                <a:latin typeface="Barlow Condensed"/>
                <a:ea typeface="Barlow Condensed"/>
                <a:cs typeface="Barlow Condensed"/>
                <a:sym typeface="Barlow Condensed"/>
              </a:rPr>
              <a:t>kõige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tõhusam</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siis</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kui</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keeleõppija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saab</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võimaluse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ise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keelt</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aktiivselt</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kasutada</a:t>
            </a:r>
            <a:r>
              <a:rPr lang="en-US" sz="2400" dirty="0">
                <a:solidFill>
                  <a:srgbClr val="262261"/>
                </a:solidFill>
                <a:highlight>
                  <a:schemeClr val="lt1"/>
                </a:highlight>
                <a:latin typeface="Barlow Condensed"/>
                <a:ea typeface="Barlow Condensed"/>
                <a:cs typeface="Barlow Condensed"/>
                <a:sym typeface="Barlow Condensed"/>
              </a:rPr>
              <a:t>.</a:t>
            </a:r>
            <a:endParaRPr sz="2400" dirty="0">
              <a:solidFill>
                <a:srgbClr val="262261"/>
              </a:solidFill>
              <a:highlight>
                <a:schemeClr val="lt1"/>
              </a:highlight>
              <a:latin typeface="Barlow Condensed"/>
              <a:ea typeface="Barlow Condensed"/>
              <a:cs typeface="Barlow Condensed"/>
              <a:sym typeface="Barlow Condensed"/>
            </a:endParaRPr>
          </a:p>
          <a:p>
            <a:pPr marL="914400" marR="365760" lvl="1" indent="-342900" algn="just" rtl="0">
              <a:lnSpc>
                <a:spcPct val="110000"/>
              </a:lnSpc>
              <a:spcBef>
                <a:spcPts val="0"/>
              </a:spcBef>
              <a:spcAft>
                <a:spcPts val="0"/>
              </a:spcAft>
              <a:buClr>
                <a:srgbClr val="262261"/>
              </a:buClr>
              <a:buSzPts val="1800"/>
              <a:buFont typeface="Barlow Condensed"/>
              <a:buChar char="○"/>
            </a:pPr>
            <a:r>
              <a:rPr lang="en-US" sz="2400" dirty="0" err="1">
                <a:solidFill>
                  <a:srgbClr val="262261"/>
                </a:solidFill>
                <a:highlight>
                  <a:schemeClr val="lt1"/>
                </a:highlight>
                <a:latin typeface="Barlow Condensed"/>
                <a:ea typeface="Barlow Condensed"/>
                <a:cs typeface="Barlow Condensed"/>
                <a:sym typeface="Barlow Condensed"/>
              </a:rPr>
              <a:t>Keeleõppimine</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ei</a:t>
            </a:r>
            <a:r>
              <a:rPr lang="en-US" sz="2400" dirty="0">
                <a:solidFill>
                  <a:srgbClr val="262261"/>
                </a:solidFill>
                <a:highlight>
                  <a:schemeClr val="lt1"/>
                </a:highlight>
                <a:latin typeface="Barlow Condensed"/>
                <a:ea typeface="Barlow Condensed"/>
                <a:cs typeface="Barlow Condensed"/>
                <a:sym typeface="Barlow Condensed"/>
              </a:rPr>
              <a:t> pea </a:t>
            </a:r>
            <a:r>
              <a:rPr lang="en-US" sz="2400" dirty="0" err="1">
                <a:solidFill>
                  <a:srgbClr val="262261"/>
                </a:solidFill>
                <a:highlight>
                  <a:schemeClr val="lt1"/>
                </a:highlight>
                <a:latin typeface="Barlow Condensed"/>
                <a:ea typeface="Barlow Condensed"/>
                <a:cs typeface="Barlow Condensed"/>
                <a:sym typeface="Barlow Condensed"/>
              </a:rPr>
              <a:t>tähendama</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vaid</a:t>
            </a:r>
            <a:r>
              <a:rPr lang="en-US" sz="2400" dirty="0">
                <a:solidFill>
                  <a:srgbClr val="262261"/>
                </a:solidFill>
                <a:highlight>
                  <a:schemeClr val="lt1"/>
                </a:highlight>
                <a:latin typeface="Barlow Condensed"/>
                <a:ea typeface="Barlow Condensed"/>
                <a:cs typeface="Barlow Condensed"/>
                <a:sym typeface="Barlow Condensed"/>
              </a:rPr>
              <a:t> </a:t>
            </a:r>
            <a:r>
              <a:rPr lang="en-US" sz="2400" dirty="0" err="1">
                <a:solidFill>
                  <a:srgbClr val="262261"/>
                </a:solidFill>
                <a:highlight>
                  <a:schemeClr val="lt1"/>
                </a:highlight>
                <a:latin typeface="Barlow Condensed"/>
                <a:ea typeface="Barlow Condensed"/>
                <a:cs typeface="Barlow Condensed"/>
                <a:sym typeface="Barlow Condensed"/>
              </a:rPr>
              <a:t>grammatikaülesandeid</a:t>
            </a:r>
            <a:r>
              <a:rPr lang="en-US" sz="2400" dirty="0">
                <a:solidFill>
                  <a:srgbClr val="262261"/>
                </a:solidFill>
                <a:highlight>
                  <a:schemeClr val="lt1"/>
                </a:highlight>
                <a:latin typeface="Barlow Condensed"/>
                <a:ea typeface="Barlow Condensed"/>
                <a:cs typeface="Barlow Condensed"/>
                <a:sym typeface="Barlow Condensed"/>
              </a:rPr>
              <a:t>.</a:t>
            </a:r>
            <a:endParaRPr sz="2400" dirty="0">
              <a:solidFill>
                <a:srgbClr val="262261"/>
              </a:solidFill>
              <a:highlight>
                <a:schemeClr val="lt1"/>
              </a:highlight>
              <a:latin typeface="Barlow Condensed"/>
              <a:ea typeface="Barlow Condensed"/>
              <a:cs typeface="Barlow Condensed"/>
              <a:sym typeface="Barlow Condensed"/>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p:nvPr/>
        </p:nvSpPr>
        <p:spPr>
          <a:xfrm>
            <a:off x="608451" y="1341475"/>
            <a:ext cx="4461600" cy="31812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5000"/>
              <a:buFont typeface="Arial"/>
              <a:buNone/>
            </a:pPr>
            <a:r>
              <a:rPr lang="en-US" sz="5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r>
              <a:rPr lang="en-US" sz="8000" b="0" i="1" u="none" strike="noStrike" cap="none">
                <a:solidFill>
                  <a:srgbClr val="EC008B"/>
                </a:solidFill>
                <a:latin typeface="Barlow Condensed ExtraLight"/>
                <a:ea typeface="Barlow Condensed ExtraLight"/>
                <a:cs typeface="Barlow Condensed ExtraLight"/>
                <a:sym typeface="Barlow Condensed ExtraLight"/>
              </a:rPr>
              <a:t>TÄNAME KUULAMAST</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908C-C23C-2A8D-863A-CB86152DA943}"/>
              </a:ext>
            </a:extLst>
          </p:cNvPr>
          <p:cNvSpPr>
            <a:spLocks noGrp="1"/>
          </p:cNvSpPr>
          <p:nvPr>
            <p:ph type="title"/>
          </p:nvPr>
        </p:nvSpPr>
        <p:spPr>
          <a:xfrm>
            <a:off x="564407" y="2342456"/>
            <a:ext cx="4781997" cy="3850022"/>
          </a:xfrm>
        </p:spPr>
        <p:txBody>
          <a:bodyPr/>
          <a:lstStyle/>
          <a:p>
            <a:r>
              <a:rPr lang="en-US" sz="3200" dirty="0" err="1">
                <a:solidFill>
                  <a:srgbClr val="002060"/>
                </a:solidFill>
              </a:rPr>
              <a:t>Kasutatud</a:t>
            </a:r>
            <a:r>
              <a:rPr lang="en-US" sz="3200" dirty="0">
                <a:solidFill>
                  <a:srgbClr val="002060"/>
                </a:solidFill>
              </a:rPr>
              <a:t> </a:t>
            </a:r>
            <a:r>
              <a:rPr lang="en-US" sz="3200" dirty="0" err="1">
                <a:solidFill>
                  <a:srgbClr val="002060"/>
                </a:solidFill>
              </a:rPr>
              <a:t>allikad</a:t>
            </a:r>
            <a:r>
              <a:rPr lang="en-US" dirty="0"/>
              <a:t/>
            </a:r>
            <a:br>
              <a:rPr lang="en-US" dirty="0"/>
            </a:br>
            <a:r>
              <a:rPr lang="en-US" sz="1400" dirty="0" err="1">
                <a:solidFill>
                  <a:srgbClr val="002060"/>
                </a:solidFill>
              </a:rPr>
              <a:t>Euroopa</a:t>
            </a:r>
            <a:r>
              <a:rPr lang="en-US" sz="1400" dirty="0">
                <a:solidFill>
                  <a:srgbClr val="002060"/>
                </a:solidFill>
              </a:rPr>
              <a:t> </a:t>
            </a:r>
            <a:r>
              <a:rPr lang="en-US" sz="1400" dirty="0" err="1">
                <a:solidFill>
                  <a:srgbClr val="002060"/>
                </a:solidFill>
              </a:rPr>
              <a:t>keeleõppe</a:t>
            </a:r>
            <a:r>
              <a:rPr lang="en-US" sz="1400" dirty="0">
                <a:solidFill>
                  <a:srgbClr val="002060"/>
                </a:solidFill>
              </a:rPr>
              <a:t> </a:t>
            </a:r>
            <a:r>
              <a:rPr lang="en-US" sz="1400" dirty="0" err="1">
                <a:solidFill>
                  <a:srgbClr val="002060"/>
                </a:solidFill>
              </a:rPr>
              <a:t>raamdokument</a:t>
            </a:r>
            <a:r>
              <a:rPr lang="en-US" sz="1400" dirty="0">
                <a:solidFill>
                  <a:srgbClr val="002060"/>
                </a:solidFill>
              </a:rPr>
              <a:t>. (2007). </a:t>
            </a:r>
            <a:r>
              <a:rPr lang="en-US" sz="1400" dirty="0" err="1">
                <a:solidFill>
                  <a:srgbClr val="002060"/>
                </a:solidFill>
              </a:rPr>
              <a:t>Euroopa</a:t>
            </a:r>
            <a:r>
              <a:rPr lang="en-US" sz="1400" dirty="0">
                <a:solidFill>
                  <a:srgbClr val="002060"/>
                </a:solidFill>
              </a:rPr>
              <a:t> </a:t>
            </a:r>
            <a:r>
              <a:rPr lang="en-US" sz="1400" dirty="0" err="1">
                <a:solidFill>
                  <a:srgbClr val="002060"/>
                </a:solidFill>
              </a:rPr>
              <a:t>keeleõppe</a:t>
            </a:r>
            <a:r>
              <a:rPr lang="en-US" sz="1400" dirty="0">
                <a:solidFill>
                  <a:srgbClr val="002060"/>
                </a:solidFill>
              </a:rPr>
              <a:t> </a:t>
            </a:r>
            <a:r>
              <a:rPr lang="en-US" sz="1400" dirty="0" err="1">
                <a:solidFill>
                  <a:srgbClr val="002060"/>
                </a:solidFill>
              </a:rPr>
              <a:t>raamdokument</a:t>
            </a:r>
            <a:r>
              <a:rPr lang="en-US" sz="1400" dirty="0">
                <a:solidFill>
                  <a:srgbClr val="002060"/>
                </a:solidFill>
              </a:rPr>
              <a:t>: </a:t>
            </a:r>
            <a:r>
              <a:rPr lang="en-US" sz="1400" dirty="0" err="1">
                <a:solidFill>
                  <a:srgbClr val="002060"/>
                </a:solidFill>
              </a:rPr>
              <a:t>õppimine</a:t>
            </a:r>
            <a:r>
              <a:rPr lang="en-US" sz="1400" dirty="0">
                <a:solidFill>
                  <a:srgbClr val="002060"/>
                </a:solidFill>
              </a:rPr>
              <a:t>, </a:t>
            </a:r>
            <a:r>
              <a:rPr lang="en-US" sz="1400" dirty="0" err="1">
                <a:solidFill>
                  <a:srgbClr val="002060"/>
                </a:solidFill>
              </a:rPr>
              <a:t>õpetamine</a:t>
            </a:r>
            <a:r>
              <a:rPr lang="en-US" sz="1400" dirty="0">
                <a:solidFill>
                  <a:srgbClr val="002060"/>
                </a:solidFill>
              </a:rPr>
              <a:t> ja </a:t>
            </a:r>
            <a:br>
              <a:rPr lang="en-US" sz="1400" dirty="0">
                <a:solidFill>
                  <a:srgbClr val="002060"/>
                </a:solidFill>
              </a:rPr>
            </a:br>
            <a:r>
              <a:rPr lang="en-US" sz="1400" dirty="0" err="1">
                <a:solidFill>
                  <a:srgbClr val="002060"/>
                </a:solidFill>
              </a:rPr>
              <a:t>hindamine</a:t>
            </a:r>
            <a:r>
              <a:rPr lang="en-US" sz="1400" dirty="0">
                <a:solidFill>
                  <a:srgbClr val="002060"/>
                </a:solidFill>
              </a:rPr>
              <a:t>. </a:t>
            </a:r>
            <a:r>
              <a:rPr lang="en-US" sz="1400" dirty="0" err="1">
                <a:solidFill>
                  <a:srgbClr val="002060"/>
                </a:solidFill>
              </a:rPr>
              <a:t>Haridus</a:t>
            </a:r>
            <a:r>
              <a:rPr lang="en-US" sz="1400" dirty="0">
                <a:solidFill>
                  <a:srgbClr val="002060"/>
                </a:solidFill>
              </a:rPr>
              <a:t> - ja </a:t>
            </a:r>
            <a:r>
              <a:rPr lang="en-US" sz="1400" dirty="0" err="1">
                <a:solidFill>
                  <a:srgbClr val="002060"/>
                </a:solidFill>
              </a:rPr>
              <a:t>teadusministeerium</a:t>
            </a:r>
            <a:r>
              <a:rPr lang="en-US" sz="1400" dirty="0">
                <a:solidFill>
                  <a:srgbClr val="002060"/>
                </a:solidFill>
              </a:rPr>
              <a:t>.</a:t>
            </a:r>
            <a:br>
              <a:rPr lang="en-US" sz="1400" dirty="0">
                <a:solidFill>
                  <a:srgbClr val="002060"/>
                </a:solidFill>
              </a:rPr>
            </a:br>
            <a:r>
              <a:rPr lang="en-US" sz="1400" dirty="0">
                <a:solidFill>
                  <a:srgbClr val="002060"/>
                </a:solidFill>
                <a:hlinkClick r:id="rId2">
                  <a:extLst>
                    <a:ext uri="{A12FA001-AC4F-418D-AE19-62706E023703}">
                      <ahyp:hlinkClr xmlns:ahyp="http://schemas.microsoft.com/office/drawing/2018/hyperlinkcolor" xmlns="" val="tx"/>
                    </a:ext>
                  </a:extLst>
                </a:hlinkClick>
              </a:rPr>
              <a:t>https://harno.ee/sites/default/files/documents/2021-06/euroopa_keele6ppe_raamdokument.pdf</a:t>
            </a:r>
            <a:r>
              <a:rPr lang="en-US" sz="1400" dirty="0">
                <a:solidFill>
                  <a:srgbClr val="002060"/>
                </a:solidFill>
              </a:rPr>
              <a:t> </a:t>
            </a:r>
            <a:br>
              <a:rPr lang="en-US" sz="1400" dirty="0">
                <a:solidFill>
                  <a:srgbClr val="002060"/>
                </a:solidFill>
              </a:rPr>
            </a:br>
            <a:r>
              <a:rPr lang="en-US" sz="1400" dirty="0">
                <a:solidFill>
                  <a:srgbClr val="002060"/>
                </a:solidFill>
              </a:rPr>
              <a:t/>
            </a:r>
            <a:br>
              <a:rPr lang="en-US" sz="1400" dirty="0">
                <a:solidFill>
                  <a:srgbClr val="002060"/>
                </a:solidFill>
              </a:rPr>
            </a:br>
            <a:r>
              <a:rPr lang="en-US" sz="1400" dirty="0" err="1">
                <a:solidFill>
                  <a:srgbClr val="002060"/>
                </a:solidFill>
              </a:rPr>
              <a:t>Kitsnik</a:t>
            </a:r>
            <a:r>
              <a:rPr lang="en-US" sz="1400" dirty="0">
                <a:solidFill>
                  <a:srgbClr val="002060"/>
                </a:solidFill>
              </a:rPr>
              <a:t>, M. (2019). </a:t>
            </a:r>
            <a:r>
              <a:rPr lang="en-US" sz="1400" dirty="0" err="1">
                <a:solidFill>
                  <a:srgbClr val="002060"/>
                </a:solidFill>
              </a:rPr>
              <a:t>Eesti</a:t>
            </a:r>
            <a:r>
              <a:rPr lang="en-US" sz="1400" dirty="0">
                <a:solidFill>
                  <a:srgbClr val="002060"/>
                </a:solidFill>
              </a:rPr>
              <a:t> keel </a:t>
            </a:r>
            <a:r>
              <a:rPr lang="en-US" sz="1400" dirty="0" err="1">
                <a:solidFill>
                  <a:srgbClr val="002060"/>
                </a:solidFill>
              </a:rPr>
              <a:t>kui</a:t>
            </a:r>
            <a:r>
              <a:rPr lang="en-US" sz="1400" dirty="0">
                <a:solidFill>
                  <a:srgbClr val="002060"/>
                </a:solidFill>
              </a:rPr>
              <a:t> </a:t>
            </a:r>
            <a:r>
              <a:rPr lang="en-US" sz="1400" dirty="0" err="1">
                <a:solidFill>
                  <a:srgbClr val="002060"/>
                </a:solidFill>
              </a:rPr>
              <a:t>teise</a:t>
            </a:r>
            <a:r>
              <a:rPr lang="en-US" sz="1400" dirty="0">
                <a:solidFill>
                  <a:srgbClr val="002060"/>
                </a:solidFill>
              </a:rPr>
              <a:t> </a:t>
            </a:r>
            <a:r>
              <a:rPr lang="en-US" sz="1400" dirty="0" err="1">
                <a:solidFill>
                  <a:srgbClr val="002060"/>
                </a:solidFill>
              </a:rPr>
              <a:t>keele</a:t>
            </a:r>
            <a:r>
              <a:rPr lang="en-US" sz="1400" dirty="0">
                <a:solidFill>
                  <a:srgbClr val="002060"/>
                </a:solidFill>
              </a:rPr>
              <a:t> </a:t>
            </a:r>
            <a:r>
              <a:rPr lang="en-US" sz="1400" dirty="0" err="1">
                <a:solidFill>
                  <a:srgbClr val="002060"/>
                </a:solidFill>
              </a:rPr>
              <a:t>õppimine</a:t>
            </a:r>
            <a:r>
              <a:rPr lang="en-US" sz="1400" dirty="0">
                <a:solidFill>
                  <a:srgbClr val="002060"/>
                </a:solidFill>
              </a:rPr>
              <a:t>: kas </a:t>
            </a:r>
            <a:r>
              <a:rPr lang="en-US" sz="1400" dirty="0" err="1">
                <a:solidFill>
                  <a:srgbClr val="002060"/>
                </a:solidFill>
              </a:rPr>
              <a:t>raske</a:t>
            </a:r>
            <a:r>
              <a:rPr lang="en-US" sz="1400" dirty="0">
                <a:solidFill>
                  <a:srgbClr val="002060"/>
                </a:solidFill>
              </a:rPr>
              <a:t> </a:t>
            </a:r>
            <a:r>
              <a:rPr lang="en-US" sz="1400" dirty="0" err="1">
                <a:solidFill>
                  <a:srgbClr val="002060"/>
                </a:solidFill>
              </a:rPr>
              <a:t>töö</a:t>
            </a:r>
            <a:r>
              <a:rPr lang="en-US" sz="1400" dirty="0">
                <a:solidFill>
                  <a:srgbClr val="002060"/>
                </a:solidFill>
              </a:rPr>
              <a:t> </a:t>
            </a:r>
            <a:r>
              <a:rPr lang="en-US" sz="1400" dirty="0" err="1">
                <a:solidFill>
                  <a:srgbClr val="002060"/>
                </a:solidFill>
              </a:rPr>
              <a:t>või</a:t>
            </a:r>
            <a:r>
              <a:rPr lang="en-US" sz="1400" dirty="0">
                <a:solidFill>
                  <a:srgbClr val="002060"/>
                </a:solidFill>
              </a:rPr>
              <a:t> </a:t>
            </a:r>
            <a:r>
              <a:rPr lang="en-US" sz="1400" dirty="0" err="1">
                <a:solidFill>
                  <a:srgbClr val="002060"/>
                </a:solidFill>
              </a:rPr>
              <a:t>kerge</a:t>
            </a:r>
            <a:r>
              <a:rPr lang="en-US" sz="1400" dirty="0">
                <a:solidFill>
                  <a:srgbClr val="002060"/>
                </a:solidFill>
              </a:rPr>
              <a:t> </a:t>
            </a:r>
            <a:r>
              <a:rPr lang="en-US" sz="1400" dirty="0" err="1">
                <a:solidFill>
                  <a:srgbClr val="002060"/>
                </a:solidFill>
              </a:rPr>
              <a:t>lõbu</a:t>
            </a:r>
            <a:r>
              <a:rPr lang="en-US" sz="1400" dirty="0">
                <a:solidFill>
                  <a:srgbClr val="002060"/>
                </a:solidFill>
              </a:rPr>
              <a:t>? </a:t>
            </a:r>
            <a:r>
              <a:rPr lang="en-US" sz="1400" i="1" dirty="0">
                <a:solidFill>
                  <a:srgbClr val="002060"/>
                </a:solidFill>
              </a:rPr>
              <a:t>Keel ja </a:t>
            </a:r>
            <a:r>
              <a:rPr lang="en-US" sz="1400" i="1" dirty="0" err="1">
                <a:solidFill>
                  <a:srgbClr val="002060"/>
                </a:solidFill>
              </a:rPr>
              <a:t>Kirjandus</a:t>
            </a:r>
            <a:r>
              <a:rPr lang="en-US" sz="1400" i="1" dirty="0">
                <a:solidFill>
                  <a:srgbClr val="002060"/>
                </a:solidFill>
              </a:rPr>
              <a:t>. </a:t>
            </a:r>
            <a:br>
              <a:rPr lang="en-US" sz="1400" i="1" dirty="0">
                <a:solidFill>
                  <a:srgbClr val="002060"/>
                </a:solidFill>
              </a:rPr>
            </a:br>
            <a:r>
              <a:rPr lang="en-US" sz="1400" dirty="0">
                <a:solidFill>
                  <a:srgbClr val="002060"/>
                </a:solidFill>
              </a:rPr>
              <a:t/>
            </a:r>
            <a:br>
              <a:rPr lang="en-US" sz="1400" dirty="0">
                <a:solidFill>
                  <a:srgbClr val="002060"/>
                </a:solidFill>
              </a:rPr>
            </a:br>
            <a:r>
              <a:rPr lang="en-US" sz="1400" dirty="0">
                <a:solidFill>
                  <a:srgbClr val="002060"/>
                </a:solidFill>
              </a:rPr>
              <a:t>Klaas-Lang.; </a:t>
            </a:r>
            <a:r>
              <a:rPr lang="en-US" sz="1400" dirty="0" err="1">
                <a:solidFill>
                  <a:srgbClr val="002060"/>
                </a:solidFill>
              </a:rPr>
              <a:t>Birute</a:t>
            </a:r>
            <a:r>
              <a:rPr lang="en-US" sz="1400" dirty="0">
                <a:solidFill>
                  <a:srgbClr val="002060"/>
                </a:solidFill>
              </a:rPr>
              <a:t>. (2022). </a:t>
            </a:r>
            <a:r>
              <a:rPr lang="en-US" sz="1400" dirty="0" err="1">
                <a:solidFill>
                  <a:srgbClr val="002060"/>
                </a:solidFill>
              </a:rPr>
              <a:t>Kogukondlik</a:t>
            </a:r>
            <a:r>
              <a:rPr lang="en-US" sz="1400" dirty="0">
                <a:solidFill>
                  <a:srgbClr val="002060"/>
                </a:solidFill>
              </a:rPr>
              <a:t> </a:t>
            </a:r>
            <a:r>
              <a:rPr lang="en-US" sz="1400" dirty="0" err="1">
                <a:solidFill>
                  <a:srgbClr val="002060"/>
                </a:solidFill>
              </a:rPr>
              <a:t>keeleõpe</a:t>
            </a:r>
            <a:r>
              <a:rPr lang="en-US" sz="1400" dirty="0">
                <a:solidFill>
                  <a:srgbClr val="002060"/>
                </a:solidFill>
              </a:rPr>
              <a:t> – </a:t>
            </a:r>
            <a:r>
              <a:rPr lang="en-US" sz="1400" dirty="0" err="1">
                <a:solidFill>
                  <a:srgbClr val="002060"/>
                </a:solidFill>
              </a:rPr>
              <a:t>võimalus</a:t>
            </a:r>
            <a:r>
              <a:rPr lang="en-US" sz="1400" dirty="0">
                <a:solidFill>
                  <a:srgbClr val="002060"/>
                </a:solidFill>
              </a:rPr>
              <a:t> </a:t>
            </a:r>
            <a:r>
              <a:rPr lang="en-US" sz="1400" dirty="0" err="1">
                <a:solidFill>
                  <a:srgbClr val="002060"/>
                </a:solidFill>
              </a:rPr>
              <a:t>kasvatada</a:t>
            </a:r>
            <a:r>
              <a:rPr lang="en-US" sz="1400" dirty="0">
                <a:solidFill>
                  <a:srgbClr val="002060"/>
                </a:solidFill>
              </a:rPr>
              <a:t> </a:t>
            </a:r>
            <a:r>
              <a:rPr lang="en-US" sz="1400" dirty="0" err="1">
                <a:solidFill>
                  <a:srgbClr val="002060"/>
                </a:solidFill>
              </a:rPr>
              <a:t>keeleõppe</a:t>
            </a:r>
            <a:r>
              <a:rPr lang="en-US" sz="1400" dirty="0">
                <a:solidFill>
                  <a:srgbClr val="002060"/>
                </a:solidFill>
              </a:rPr>
              <a:t> </a:t>
            </a:r>
            <a:r>
              <a:rPr lang="en-US" sz="1400" dirty="0" err="1">
                <a:solidFill>
                  <a:srgbClr val="002060"/>
                </a:solidFill>
              </a:rPr>
              <a:t>motivatsiooni</a:t>
            </a:r>
            <a:r>
              <a:rPr lang="en-US" sz="1400" dirty="0">
                <a:solidFill>
                  <a:srgbClr val="002060"/>
                </a:solidFill>
              </a:rPr>
              <a:t>.  </a:t>
            </a:r>
            <a:r>
              <a:rPr lang="en-US" sz="1400" dirty="0" err="1">
                <a:solidFill>
                  <a:srgbClr val="002060"/>
                </a:solidFill>
              </a:rPr>
              <a:t>Eesti</a:t>
            </a:r>
            <a:r>
              <a:rPr lang="en-US" sz="1400" dirty="0">
                <a:solidFill>
                  <a:srgbClr val="002060"/>
                </a:solidFill>
              </a:rPr>
              <a:t> </a:t>
            </a:r>
            <a:br>
              <a:rPr lang="en-US" sz="1400" dirty="0">
                <a:solidFill>
                  <a:srgbClr val="002060"/>
                </a:solidFill>
              </a:rPr>
            </a:br>
            <a:r>
              <a:rPr lang="en-US" sz="1400" dirty="0" err="1">
                <a:solidFill>
                  <a:srgbClr val="002060"/>
                </a:solidFill>
              </a:rPr>
              <a:t>Haridusteaduste</a:t>
            </a:r>
            <a:r>
              <a:rPr lang="en-US" sz="1400" dirty="0">
                <a:solidFill>
                  <a:srgbClr val="002060"/>
                </a:solidFill>
              </a:rPr>
              <a:t> </a:t>
            </a:r>
            <a:r>
              <a:rPr lang="en-US" sz="1400" dirty="0" err="1">
                <a:solidFill>
                  <a:srgbClr val="002060"/>
                </a:solidFill>
              </a:rPr>
              <a:t>Ajakiri</a:t>
            </a:r>
            <a:r>
              <a:rPr lang="en-US" sz="1400" dirty="0">
                <a:solidFill>
                  <a:srgbClr val="002060"/>
                </a:solidFill>
              </a:rPr>
              <a:t>, 10, 228—250.</a:t>
            </a:r>
            <a:br>
              <a:rPr lang="en-US" sz="1400" dirty="0">
                <a:solidFill>
                  <a:srgbClr val="002060"/>
                </a:solidFill>
              </a:rPr>
            </a:br>
            <a:r>
              <a:rPr lang="en-US" sz="1400" dirty="0">
                <a:solidFill>
                  <a:srgbClr val="002060"/>
                </a:solidFill>
              </a:rPr>
              <a:t/>
            </a:r>
            <a:br>
              <a:rPr lang="en-US" sz="1400" dirty="0">
                <a:solidFill>
                  <a:srgbClr val="002060"/>
                </a:solidFill>
              </a:rPr>
            </a:br>
            <a:r>
              <a:rPr lang="en-US" sz="1400" dirty="0">
                <a:solidFill>
                  <a:srgbClr val="002060"/>
                </a:solidFill>
              </a:rPr>
              <a:t>Rüütmaa, T.; </a:t>
            </a:r>
            <a:r>
              <a:rPr lang="en-US" sz="1400" dirty="0" err="1">
                <a:solidFill>
                  <a:srgbClr val="002060"/>
                </a:solidFill>
              </a:rPr>
              <a:t>Aruvee</a:t>
            </a:r>
            <a:r>
              <a:rPr lang="en-US" sz="1400" dirty="0">
                <a:solidFill>
                  <a:srgbClr val="002060"/>
                </a:solidFill>
              </a:rPr>
              <a:t>, M. ( 2022).  </a:t>
            </a:r>
            <a:r>
              <a:rPr lang="en-US" sz="1400" dirty="0" err="1">
                <a:solidFill>
                  <a:srgbClr val="002060"/>
                </a:solidFill>
              </a:rPr>
              <a:t>Juhtumianalüüs</a:t>
            </a:r>
            <a:r>
              <a:rPr lang="en-US" sz="1400" dirty="0">
                <a:solidFill>
                  <a:srgbClr val="002060"/>
                </a:solidFill>
              </a:rPr>
              <a:t>: </a:t>
            </a:r>
            <a:r>
              <a:rPr lang="en-US" sz="1400" dirty="0" err="1">
                <a:solidFill>
                  <a:srgbClr val="002060"/>
                </a:solidFill>
              </a:rPr>
              <a:t>märkamatu</a:t>
            </a:r>
            <a:r>
              <a:rPr lang="en-US" sz="1400" dirty="0">
                <a:solidFill>
                  <a:srgbClr val="002060"/>
                </a:solidFill>
              </a:rPr>
              <a:t> </a:t>
            </a:r>
            <a:r>
              <a:rPr lang="en-US" sz="1400" dirty="0" err="1">
                <a:solidFill>
                  <a:srgbClr val="002060"/>
                </a:solidFill>
              </a:rPr>
              <a:t>keeleõppe</a:t>
            </a:r>
            <a:r>
              <a:rPr lang="en-US" sz="1400" dirty="0">
                <a:solidFill>
                  <a:srgbClr val="002060"/>
                </a:solidFill>
              </a:rPr>
              <a:t> </a:t>
            </a:r>
            <a:r>
              <a:rPr lang="en-US" sz="1400" dirty="0" err="1">
                <a:solidFill>
                  <a:srgbClr val="002060"/>
                </a:solidFill>
              </a:rPr>
              <a:t>projekt</a:t>
            </a:r>
            <a:r>
              <a:rPr lang="en-US" sz="1400" dirty="0">
                <a:solidFill>
                  <a:srgbClr val="002060"/>
                </a:solidFill>
              </a:rPr>
              <a:t> TLÜ-s.  </a:t>
            </a:r>
            <a:r>
              <a:rPr lang="en-US" sz="1400" dirty="0" err="1">
                <a:solidFill>
                  <a:srgbClr val="002060"/>
                </a:solidFill>
              </a:rPr>
              <a:t>Eesti</a:t>
            </a:r>
            <a:r>
              <a:rPr lang="en-US" sz="1400" dirty="0">
                <a:solidFill>
                  <a:srgbClr val="002060"/>
                </a:solidFill>
              </a:rPr>
              <a:t/>
            </a:r>
            <a:br>
              <a:rPr lang="en-US" sz="1400" dirty="0">
                <a:solidFill>
                  <a:srgbClr val="002060"/>
                </a:solidFill>
              </a:rPr>
            </a:br>
            <a:r>
              <a:rPr lang="en-US" sz="1400" dirty="0" err="1">
                <a:solidFill>
                  <a:srgbClr val="002060"/>
                </a:solidFill>
              </a:rPr>
              <a:t>Rakenduslingvistika</a:t>
            </a:r>
            <a:r>
              <a:rPr lang="en-US" sz="1400" dirty="0">
                <a:solidFill>
                  <a:srgbClr val="002060"/>
                </a:solidFill>
              </a:rPr>
              <a:t> </a:t>
            </a:r>
            <a:r>
              <a:rPr lang="en-US" sz="1400" dirty="0" err="1">
                <a:solidFill>
                  <a:srgbClr val="002060"/>
                </a:solidFill>
              </a:rPr>
              <a:t>Ühingu</a:t>
            </a:r>
            <a:r>
              <a:rPr lang="en-US" sz="1400" dirty="0">
                <a:solidFill>
                  <a:srgbClr val="002060"/>
                </a:solidFill>
              </a:rPr>
              <a:t> </a:t>
            </a:r>
            <a:r>
              <a:rPr lang="en-US" sz="1400" dirty="0" err="1">
                <a:solidFill>
                  <a:srgbClr val="002060"/>
                </a:solidFill>
              </a:rPr>
              <a:t>aastaraamat</a:t>
            </a:r>
            <a:r>
              <a:rPr lang="en-US" sz="1400" dirty="0">
                <a:solidFill>
                  <a:srgbClr val="002060"/>
                </a:solidFill>
              </a:rPr>
              <a:t>, 18, 245–261.</a:t>
            </a:r>
            <a:r>
              <a:rPr lang="en-US" sz="1100" dirty="0"/>
              <a:t/>
            </a:r>
            <a:br>
              <a:rPr lang="en-US" sz="1100" dirty="0"/>
            </a:br>
            <a:r>
              <a:rPr lang="en-US" sz="1100" dirty="0"/>
              <a:t/>
            </a:r>
            <a:br>
              <a:rPr lang="en-US" sz="1100"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2313274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334141" y="215699"/>
            <a:ext cx="7962900" cy="9261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a:ea typeface="Barlow Condensed"/>
                <a:cs typeface="Barlow Condensed"/>
                <a:sym typeface="Barlow Condensed"/>
              </a:rPr>
              <a:t>TEEMAD</a:t>
            </a:r>
            <a:endParaRPr sz="4500" i="1">
              <a:solidFill>
                <a:srgbClr val="EC008B"/>
              </a:solidFill>
              <a:latin typeface="Barlow Condensed"/>
              <a:ea typeface="Barlow Condensed"/>
              <a:cs typeface="Barlow Condensed"/>
              <a:sym typeface="Barlow Condensed"/>
            </a:endParaRPr>
          </a:p>
        </p:txBody>
      </p:sp>
      <p:sp>
        <p:nvSpPr>
          <p:cNvPr id="134" name="Google Shape;134;p2"/>
          <p:cNvSpPr/>
          <p:nvPr/>
        </p:nvSpPr>
        <p:spPr>
          <a:xfrm>
            <a:off x="1626548" y="2287423"/>
            <a:ext cx="1833589"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Tiimiliikmed ja erialad,</a:t>
            </a:r>
            <a:endParaRPr sz="1700" b="0" i="0" u="none" strike="noStrike" cap="none">
              <a:solidFill>
                <a:srgbClr val="24285D"/>
              </a:solidFill>
              <a:latin typeface="Barlow Condensed"/>
              <a:ea typeface="Barlow Condensed"/>
              <a:cs typeface="Barlow Condensed"/>
              <a:sym typeface="Barlow Condensed"/>
            </a:endParaRPr>
          </a:p>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juhendajad</a:t>
            </a:r>
            <a:endParaRPr sz="1700" b="0" i="0" u="none" strike="noStrike" cap="none">
              <a:solidFill>
                <a:srgbClr val="24285D"/>
              </a:solidFill>
              <a:latin typeface="Barlow Condensed"/>
              <a:ea typeface="Barlow Condensed"/>
              <a:cs typeface="Barlow Condensed"/>
              <a:sym typeface="Barlow Condensed"/>
            </a:endParaRPr>
          </a:p>
        </p:txBody>
      </p:sp>
      <p:sp>
        <p:nvSpPr>
          <p:cNvPr id="135" name="Google Shape;135;p2"/>
          <p:cNvSpPr/>
          <p:nvPr/>
        </p:nvSpPr>
        <p:spPr>
          <a:xfrm>
            <a:off x="5850020" y="2298000"/>
            <a:ext cx="1982534"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Tegevuste rakendamine ja projektiga seotud sidusrühmad</a:t>
            </a:r>
            <a:endParaRPr sz="1700" b="0" i="0" u="none" strike="noStrike" cap="none">
              <a:solidFill>
                <a:srgbClr val="24285D"/>
              </a:solidFill>
              <a:latin typeface="Barlow Condensed"/>
              <a:ea typeface="Barlow Condensed"/>
              <a:cs typeface="Barlow Condensed"/>
              <a:sym typeface="Barlow Condensed"/>
            </a:endParaRPr>
          </a:p>
        </p:txBody>
      </p:sp>
      <p:sp>
        <p:nvSpPr>
          <p:cNvPr id="136" name="Google Shape;136;p2"/>
          <p:cNvSpPr/>
          <p:nvPr/>
        </p:nvSpPr>
        <p:spPr>
          <a:xfrm>
            <a:off x="2471929" y="3911997"/>
            <a:ext cx="1758450" cy="5847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Projekti teaduspõhisus ja interdistsiplinaarsus</a:t>
            </a:r>
            <a:endParaRPr sz="1700" b="0" i="0" u="none" strike="noStrike" cap="none">
              <a:solidFill>
                <a:srgbClr val="24285D"/>
              </a:solidFill>
              <a:latin typeface="Barlow Condensed"/>
              <a:ea typeface="Barlow Condensed"/>
              <a:cs typeface="Barlow Condensed"/>
              <a:sym typeface="Barlow Condensed"/>
            </a:endParaRPr>
          </a:p>
        </p:txBody>
      </p:sp>
      <p:sp>
        <p:nvSpPr>
          <p:cNvPr id="137" name="Google Shape;137;p2"/>
          <p:cNvSpPr/>
          <p:nvPr/>
        </p:nvSpPr>
        <p:spPr>
          <a:xfrm>
            <a:off x="3743547" y="2288304"/>
            <a:ext cx="1751482"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Projekti eesmärk ja olulisus</a:t>
            </a:r>
            <a:endParaRPr sz="1700" b="0" i="0" u="none" strike="noStrike" cap="none">
              <a:solidFill>
                <a:srgbClr val="24285D"/>
              </a:solidFill>
              <a:latin typeface="Barlow Condensed"/>
              <a:ea typeface="Barlow Condensed"/>
              <a:cs typeface="Barlow Condensed"/>
              <a:sym typeface="Barlow Condensed"/>
            </a:endParaRPr>
          </a:p>
        </p:txBody>
      </p:sp>
      <p:pic>
        <p:nvPicPr>
          <p:cNvPr id="138" name="Google Shape;138;p2"/>
          <p:cNvPicPr preferRelativeResize="0"/>
          <p:nvPr/>
        </p:nvPicPr>
        <p:blipFill rotWithShape="1">
          <a:blip r:embed="rId3">
            <a:alphaModFix/>
          </a:blip>
          <a:srcRect/>
          <a:stretch/>
        </p:blipFill>
        <p:spPr>
          <a:xfrm>
            <a:off x="2947064" y="3022750"/>
            <a:ext cx="842298" cy="756000"/>
          </a:xfrm>
          <a:prstGeom prst="rect">
            <a:avLst/>
          </a:prstGeom>
          <a:noFill/>
          <a:ln>
            <a:noFill/>
          </a:ln>
        </p:spPr>
      </p:pic>
      <p:pic>
        <p:nvPicPr>
          <p:cNvPr id="139" name="Google Shape;139;p2"/>
          <p:cNvPicPr preferRelativeResize="0"/>
          <p:nvPr/>
        </p:nvPicPr>
        <p:blipFill rotWithShape="1">
          <a:blip r:embed="rId4">
            <a:alphaModFix/>
          </a:blip>
          <a:srcRect/>
          <a:stretch/>
        </p:blipFill>
        <p:spPr>
          <a:xfrm>
            <a:off x="4230379" y="1346926"/>
            <a:ext cx="942543" cy="720000"/>
          </a:xfrm>
          <a:prstGeom prst="rect">
            <a:avLst/>
          </a:prstGeom>
          <a:noFill/>
          <a:ln>
            <a:noFill/>
          </a:ln>
        </p:spPr>
      </p:pic>
      <p:cxnSp>
        <p:nvCxnSpPr>
          <p:cNvPr id="140" name="Google Shape;140;p2"/>
          <p:cNvCxnSpPr/>
          <p:nvPr/>
        </p:nvCxnSpPr>
        <p:spPr>
          <a:xfrm flipH="1">
            <a:off x="3520889" y="1371266"/>
            <a:ext cx="164726" cy="659800"/>
          </a:xfrm>
          <a:prstGeom prst="straightConnector1">
            <a:avLst/>
          </a:prstGeom>
          <a:noFill/>
          <a:ln w="53975" cap="flat" cmpd="sng">
            <a:solidFill>
              <a:srgbClr val="BE1E2D"/>
            </a:solidFill>
            <a:prstDash val="solid"/>
            <a:miter lim="800000"/>
            <a:headEnd type="none" w="sm" len="sm"/>
            <a:tailEnd type="none" w="sm" len="sm"/>
          </a:ln>
        </p:spPr>
      </p:cxnSp>
      <p:pic>
        <p:nvPicPr>
          <p:cNvPr id="141" name="Google Shape;141;p2"/>
          <p:cNvPicPr preferRelativeResize="0"/>
          <p:nvPr/>
        </p:nvPicPr>
        <p:blipFill rotWithShape="1">
          <a:blip r:embed="rId5">
            <a:alphaModFix/>
          </a:blip>
          <a:srcRect/>
          <a:stretch/>
        </p:blipFill>
        <p:spPr>
          <a:xfrm>
            <a:off x="6279945" y="1322539"/>
            <a:ext cx="877137" cy="756000"/>
          </a:xfrm>
          <a:prstGeom prst="rect">
            <a:avLst/>
          </a:prstGeom>
          <a:noFill/>
          <a:ln>
            <a:noFill/>
          </a:ln>
        </p:spPr>
      </p:pic>
      <p:pic>
        <p:nvPicPr>
          <p:cNvPr id="142" name="Google Shape;142;p2"/>
          <p:cNvPicPr preferRelativeResize="0"/>
          <p:nvPr/>
        </p:nvPicPr>
        <p:blipFill rotWithShape="1">
          <a:blip r:embed="rId6">
            <a:alphaModFix/>
          </a:blip>
          <a:srcRect/>
          <a:stretch/>
        </p:blipFill>
        <p:spPr>
          <a:xfrm>
            <a:off x="2189817" y="1167066"/>
            <a:ext cx="707052" cy="864000"/>
          </a:xfrm>
          <a:prstGeom prst="rect">
            <a:avLst/>
          </a:prstGeom>
          <a:noFill/>
          <a:ln>
            <a:noFill/>
          </a:ln>
        </p:spPr>
      </p:pic>
      <p:pic>
        <p:nvPicPr>
          <p:cNvPr id="143" name="Google Shape;143;p2"/>
          <p:cNvPicPr preferRelativeResize="0"/>
          <p:nvPr/>
        </p:nvPicPr>
        <p:blipFill rotWithShape="1">
          <a:blip r:embed="rId7">
            <a:alphaModFix/>
          </a:blip>
          <a:srcRect/>
          <a:stretch/>
        </p:blipFill>
        <p:spPr>
          <a:xfrm>
            <a:off x="5354480" y="3052492"/>
            <a:ext cx="829438" cy="792000"/>
          </a:xfrm>
          <a:prstGeom prst="rect">
            <a:avLst/>
          </a:prstGeom>
          <a:noFill/>
          <a:ln>
            <a:noFill/>
          </a:ln>
        </p:spPr>
      </p:pic>
      <p:cxnSp>
        <p:nvCxnSpPr>
          <p:cNvPr id="144" name="Google Shape;144;p2"/>
          <p:cNvCxnSpPr/>
          <p:nvPr/>
        </p:nvCxnSpPr>
        <p:spPr>
          <a:xfrm flipH="1">
            <a:off x="5604473" y="1365821"/>
            <a:ext cx="164726" cy="659800"/>
          </a:xfrm>
          <a:prstGeom prst="straightConnector1">
            <a:avLst/>
          </a:prstGeom>
          <a:noFill/>
          <a:ln w="53975" cap="flat" cmpd="sng">
            <a:solidFill>
              <a:srgbClr val="BE1E2D"/>
            </a:solidFill>
            <a:prstDash val="solid"/>
            <a:miter lim="800000"/>
            <a:headEnd type="none" w="sm" len="sm"/>
            <a:tailEnd type="none" w="sm" len="sm"/>
          </a:ln>
        </p:spPr>
      </p:cxnSp>
      <p:cxnSp>
        <p:nvCxnSpPr>
          <p:cNvPr id="145" name="Google Shape;145;p2"/>
          <p:cNvCxnSpPr/>
          <p:nvPr/>
        </p:nvCxnSpPr>
        <p:spPr>
          <a:xfrm flipH="1">
            <a:off x="7667828" y="1345332"/>
            <a:ext cx="164726" cy="659800"/>
          </a:xfrm>
          <a:prstGeom prst="straightConnector1">
            <a:avLst/>
          </a:prstGeom>
          <a:noFill/>
          <a:ln w="53975" cap="flat" cmpd="sng">
            <a:solidFill>
              <a:srgbClr val="BE1E2D"/>
            </a:solidFill>
            <a:prstDash val="solid"/>
            <a:miter lim="800000"/>
            <a:headEnd type="none" w="sm" len="sm"/>
            <a:tailEnd type="none" w="sm" len="sm"/>
          </a:ln>
        </p:spPr>
      </p:cxnSp>
      <p:cxnSp>
        <p:nvCxnSpPr>
          <p:cNvPr id="146" name="Google Shape;146;p2"/>
          <p:cNvCxnSpPr/>
          <p:nvPr/>
        </p:nvCxnSpPr>
        <p:spPr>
          <a:xfrm flipH="1">
            <a:off x="4536925" y="3180921"/>
            <a:ext cx="164726" cy="659800"/>
          </a:xfrm>
          <a:prstGeom prst="straightConnector1">
            <a:avLst/>
          </a:prstGeom>
          <a:noFill/>
          <a:ln w="53975" cap="flat" cmpd="sng">
            <a:solidFill>
              <a:srgbClr val="BE1E2D"/>
            </a:solidFill>
            <a:prstDash val="solid"/>
            <a:miter lim="800000"/>
            <a:headEnd type="none" w="sm" len="sm"/>
            <a:tailEnd type="none" w="sm" len="sm"/>
          </a:ln>
        </p:spPr>
      </p:cxnSp>
      <p:sp>
        <p:nvSpPr>
          <p:cNvPr id="147" name="Google Shape;147;p2"/>
          <p:cNvSpPr/>
          <p:nvPr/>
        </p:nvSpPr>
        <p:spPr>
          <a:xfrm>
            <a:off x="4755711" y="3977599"/>
            <a:ext cx="2026976" cy="61555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Väljakutsed ja küsimused</a:t>
            </a:r>
            <a:endParaRPr sz="1700" b="0" i="0" u="none" strike="noStrike" cap="non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p:nvPr/>
        </p:nvSpPr>
        <p:spPr>
          <a:xfrm>
            <a:off x="367119" y="430880"/>
            <a:ext cx="5259300" cy="4939784"/>
          </a:xfrm>
          <a:prstGeom prst="rect">
            <a:avLst/>
          </a:prstGeom>
          <a:noFill/>
          <a:ln>
            <a:noFill/>
          </a:ln>
        </p:spPr>
        <p:txBody>
          <a:bodyPr spcFirstLastPara="1" wrap="square" lIns="91425" tIns="91425" rIns="91425" bIns="91425" anchor="t" anchorCtr="0">
            <a:spAutoFit/>
          </a:bodyPr>
          <a:lstStyle/>
          <a:p>
            <a:r>
              <a:rPr lang="en-US" sz="2200" b="1" dirty="0">
                <a:solidFill>
                  <a:srgbClr val="002060"/>
                </a:solidFill>
                <a:latin typeface="Barlow Condensed"/>
                <a:ea typeface="Barlow Condensed"/>
                <a:cs typeface="Barlow Condensed"/>
                <a:sym typeface="Barlow Condensed"/>
              </a:rPr>
              <a:t>PROBLEEM</a:t>
            </a:r>
          </a:p>
          <a:p>
            <a:pPr marL="342900" indent="-342900" algn="just">
              <a:lnSpc>
                <a:spcPct val="150000"/>
              </a:lnSpc>
              <a:buFont typeface="Arial" panose="020B0604020202020204" pitchFamily="34" charset="0"/>
              <a:buChar char="•"/>
            </a:pPr>
            <a:r>
              <a:rPr lang="en-US" sz="2200" dirty="0" err="1">
                <a:solidFill>
                  <a:srgbClr val="002060"/>
                </a:solidFill>
                <a:latin typeface="Barlow Condensed"/>
                <a:ea typeface="Barlow Condensed"/>
                <a:cs typeface="Barlow Condensed"/>
                <a:sym typeface="Barlow Condensed"/>
              </a:rPr>
              <a:t>Keeleõpe</a:t>
            </a:r>
            <a:r>
              <a:rPr lang="en-US" sz="2200" dirty="0">
                <a:solidFill>
                  <a:srgbClr val="002060"/>
                </a:solidFill>
                <a:latin typeface="Barlow Condensed"/>
                <a:ea typeface="Barlow Condensed"/>
                <a:cs typeface="Barlow Condensed"/>
                <a:sym typeface="Barlow Condensed"/>
              </a:rPr>
              <a:t> on </a:t>
            </a:r>
            <a:r>
              <a:rPr lang="en-US" sz="2200" dirty="0" err="1">
                <a:solidFill>
                  <a:srgbClr val="002060"/>
                </a:solidFill>
                <a:latin typeface="Barlow Condensed"/>
                <a:ea typeface="Barlow Condensed"/>
                <a:cs typeface="Barlow Condensed"/>
                <a:sym typeface="Barlow Condensed"/>
              </a:rPr>
              <a:t>enamasti</a:t>
            </a:r>
            <a:r>
              <a:rPr lang="en-US" sz="2200" dirty="0">
                <a:solidFill>
                  <a:srgbClr val="002060"/>
                </a:solidFill>
                <a:latin typeface="Barlow Condensed"/>
                <a:ea typeface="Barlow Condensed"/>
                <a:cs typeface="Barlow Condensed"/>
                <a:sym typeface="Barlow Condensed"/>
              </a:rPr>
              <a:t> </a:t>
            </a:r>
            <a:r>
              <a:rPr lang="en-US" sz="2200" dirty="0" err="1">
                <a:solidFill>
                  <a:srgbClr val="002060"/>
                </a:solidFill>
                <a:latin typeface="Barlow Condensed"/>
                <a:ea typeface="Barlow Condensed"/>
                <a:cs typeface="Barlow Condensed"/>
                <a:sym typeface="Barlow Condensed"/>
              </a:rPr>
              <a:t>traditsiooniline</a:t>
            </a:r>
            <a:r>
              <a:rPr lang="en-US" sz="2200" dirty="0">
                <a:solidFill>
                  <a:srgbClr val="002060"/>
                </a:solidFill>
                <a:latin typeface="Barlow Condensed"/>
                <a:ea typeface="Barlow Condensed"/>
                <a:cs typeface="Barlow Condensed"/>
                <a:sym typeface="Barlow Condensed"/>
              </a:rPr>
              <a:t>.</a:t>
            </a:r>
          </a:p>
          <a:p>
            <a:pPr marL="342900" indent="-342900" algn="just">
              <a:lnSpc>
                <a:spcPct val="150000"/>
              </a:lnSpc>
              <a:buFont typeface="Arial" panose="020B0604020202020204" pitchFamily="34" charset="0"/>
              <a:buChar char="•"/>
            </a:pPr>
            <a:r>
              <a:rPr lang="en-US" sz="2200" dirty="0">
                <a:solidFill>
                  <a:srgbClr val="002060"/>
                </a:solidFill>
                <a:latin typeface="Barlow Condensed"/>
                <a:ea typeface="Barlow Condensed"/>
                <a:cs typeface="Barlow Condensed"/>
                <a:sym typeface="Barlow Condensed"/>
              </a:rPr>
              <a:t>Ei </a:t>
            </a:r>
            <a:r>
              <a:rPr lang="en-US" sz="2200" dirty="0" err="1">
                <a:solidFill>
                  <a:srgbClr val="002060"/>
                </a:solidFill>
                <a:latin typeface="Barlow Condensed"/>
                <a:ea typeface="Barlow Condensed"/>
                <a:cs typeface="Barlow Condensed"/>
                <a:sym typeface="Barlow Condensed"/>
              </a:rPr>
              <a:t>omandata</a:t>
            </a:r>
            <a:r>
              <a:rPr lang="en-US" sz="2200" dirty="0">
                <a:solidFill>
                  <a:srgbClr val="002060"/>
                </a:solidFill>
                <a:latin typeface="Barlow Condensed"/>
                <a:ea typeface="Barlow Condensed"/>
                <a:cs typeface="Barlow Condensed"/>
                <a:sym typeface="Barlow Condensed"/>
              </a:rPr>
              <a:t> </a:t>
            </a:r>
            <a:r>
              <a:rPr lang="en-US" sz="2200" dirty="0" err="1">
                <a:solidFill>
                  <a:srgbClr val="002060"/>
                </a:solidFill>
                <a:latin typeface="Barlow Condensed"/>
                <a:ea typeface="Barlow Condensed"/>
                <a:cs typeface="Barlow Condensed"/>
                <a:sym typeface="Barlow Condensed"/>
              </a:rPr>
              <a:t>suhtluspädevust</a:t>
            </a:r>
            <a:r>
              <a:rPr lang="en-US" sz="2200" dirty="0">
                <a:solidFill>
                  <a:srgbClr val="002060"/>
                </a:solidFill>
                <a:latin typeface="Barlow Condensed"/>
                <a:ea typeface="Barlow Condensed"/>
                <a:cs typeface="Barlow Condensed"/>
                <a:sym typeface="Barlow Condensed"/>
              </a:rPr>
              <a:t>, mis on </a:t>
            </a:r>
            <a:r>
              <a:rPr lang="en-US" sz="2200" dirty="0" err="1">
                <a:solidFill>
                  <a:srgbClr val="002060"/>
                </a:solidFill>
                <a:latin typeface="Barlow Condensed"/>
                <a:ea typeface="Barlow Condensed"/>
                <a:cs typeface="Barlow Condensed"/>
                <a:sym typeface="Barlow Condensed"/>
              </a:rPr>
              <a:t>tänapäeva</a:t>
            </a:r>
            <a:r>
              <a:rPr lang="en-US" sz="2200" dirty="0">
                <a:solidFill>
                  <a:srgbClr val="002060"/>
                </a:solidFill>
                <a:latin typeface="Barlow Condensed"/>
                <a:ea typeface="Barlow Condensed"/>
                <a:cs typeface="Barlow Condensed"/>
                <a:sym typeface="Barlow Condensed"/>
              </a:rPr>
              <a:t> </a:t>
            </a:r>
            <a:r>
              <a:rPr lang="en-US" sz="2200" dirty="0" err="1">
                <a:solidFill>
                  <a:srgbClr val="002060"/>
                </a:solidFill>
                <a:latin typeface="Barlow Condensed"/>
                <a:ea typeface="Barlow Condensed"/>
                <a:cs typeface="Barlow Condensed"/>
                <a:sym typeface="Barlow Condensed"/>
              </a:rPr>
              <a:t>keeleõppe</a:t>
            </a:r>
            <a:r>
              <a:rPr lang="en-US" sz="2200" dirty="0">
                <a:solidFill>
                  <a:srgbClr val="002060"/>
                </a:solidFill>
                <a:latin typeface="Barlow Condensed"/>
                <a:ea typeface="Barlow Condensed"/>
                <a:cs typeface="Barlow Condensed"/>
                <a:sym typeface="Barlow Condensed"/>
              </a:rPr>
              <a:t> </a:t>
            </a:r>
            <a:r>
              <a:rPr lang="en-US" sz="2200" dirty="0" err="1">
                <a:solidFill>
                  <a:srgbClr val="002060"/>
                </a:solidFill>
                <a:latin typeface="Barlow Condensed"/>
                <a:ea typeface="Barlow Condensed"/>
                <a:cs typeface="Barlow Condensed"/>
                <a:sym typeface="Barlow Condensed"/>
              </a:rPr>
              <a:t>põhieesmärk</a:t>
            </a:r>
            <a:r>
              <a:rPr lang="en-US" sz="2200" dirty="0">
                <a:solidFill>
                  <a:srgbClr val="002060"/>
                </a:solidFill>
                <a:latin typeface="Barlow Condensed"/>
                <a:ea typeface="Barlow Condensed"/>
                <a:cs typeface="Barlow Condensed"/>
                <a:sym typeface="Barlow Condensed"/>
              </a:rPr>
              <a:t>.</a:t>
            </a:r>
            <a:endParaRPr lang="en-US" sz="2200" dirty="0">
              <a:solidFill>
                <a:srgbClr val="002060"/>
              </a:solidFill>
              <a:highlight>
                <a:srgbClr val="FFFFFF"/>
              </a:highlight>
              <a:latin typeface="Barlow Condensed"/>
              <a:ea typeface="Barlow Condensed"/>
              <a:cs typeface="Barlow Condensed"/>
              <a:sym typeface="Barlow Condensed"/>
            </a:endParaRPr>
          </a:p>
          <a:p>
            <a:pPr lvl="0" algn="just">
              <a:lnSpc>
                <a:spcPct val="150000"/>
              </a:lnSpc>
            </a:pPr>
            <a:r>
              <a:rPr lang="en-US" sz="2400" dirty="0">
                <a:solidFill>
                  <a:srgbClr val="002060"/>
                </a:solidFill>
                <a:highlight>
                  <a:srgbClr val="FFFFFF"/>
                </a:highlight>
                <a:latin typeface="Barlow Condensed"/>
                <a:ea typeface="Barlow Condensed"/>
                <a:cs typeface="Barlow Condensed"/>
                <a:sym typeface="Barlow Condensed"/>
              </a:rPr>
              <a:t>See </a:t>
            </a:r>
            <a:r>
              <a:rPr lang="en-US" sz="2400" dirty="0" err="1">
                <a:solidFill>
                  <a:srgbClr val="002060"/>
                </a:solidFill>
                <a:highlight>
                  <a:srgbClr val="FFFFFF"/>
                </a:highlight>
                <a:latin typeface="Barlow Condensed"/>
                <a:ea typeface="Barlow Condensed"/>
                <a:cs typeface="Barlow Condensed"/>
                <a:sym typeface="Barlow Condensed"/>
              </a:rPr>
              <a:t>kehtib</a:t>
            </a:r>
            <a:r>
              <a:rPr lang="en-US" sz="2400" dirty="0">
                <a:solidFill>
                  <a:srgbClr val="002060"/>
                </a:solidFill>
                <a:highlight>
                  <a:srgbClr val="FFFFFF"/>
                </a:highlight>
                <a:latin typeface="Barlow Condensed"/>
                <a:ea typeface="Barlow Condensed"/>
                <a:cs typeface="Barlow Condensed"/>
                <a:sym typeface="Barlow Condensed"/>
              </a:rPr>
              <a:t> ka </a:t>
            </a:r>
            <a:r>
              <a:rPr lang="en-US" sz="2400" dirty="0" err="1">
                <a:solidFill>
                  <a:srgbClr val="002060"/>
                </a:solidFill>
                <a:highlight>
                  <a:srgbClr val="FFFFFF"/>
                </a:highlight>
                <a:latin typeface="Barlow Condensed"/>
                <a:ea typeface="Barlow Condensed"/>
                <a:cs typeface="Barlow Condensed"/>
                <a:sym typeface="Barlow Condensed"/>
              </a:rPr>
              <a:t>eesti</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keele</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kui</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teise</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keele</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õppes</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keelt</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õpitakse</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sageli</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ainult</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keeletunnis</a:t>
            </a:r>
            <a:r>
              <a:rPr lang="en-US" sz="2400" dirty="0">
                <a:solidFill>
                  <a:srgbClr val="002060"/>
                </a:solidFill>
                <a:highlight>
                  <a:srgbClr val="FFFFFF"/>
                </a:highlight>
                <a:latin typeface="Barlow Condensed"/>
                <a:ea typeface="Barlow Condensed"/>
                <a:cs typeface="Barlow Condensed"/>
                <a:sym typeface="Barlow Condensed"/>
              </a:rPr>
              <a:t> ja </a:t>
            </a:r>
            <a:r>
              <a:rPr lang="en-US" sz="2400" dirty="0" err="1">
                <a:solidFill>
                  <a:srgbClr val="002060"/>
                </a:solidFill>
                <a:highlight>
                  <a:srgbClr val="FFFFFF"/>
                </a:highlight>
                <a:latin typeface="Barlow Condensed"/>
                <a:ea typeface="Barlow Condensed"/>
                <a:cs typeface="Barlow Condensed"/>
                <a:sym typeface="Barlow Condensed"/>
              </a:rPr>
              <a:t>keelekeskkonna</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võimalused</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jäetakse</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täielikult</a:t>
            </a:r>
            <a:r>
              <a:rPr lang="en-US" sz="2400" dirty="0">
                <a:solidFill>
                  <a:srgbClr val="002060"/>
                </a:solidFill>
                <a:highlight>
                  <a:srgbClr val="FFFFFF"/>
                </a:highlight>
                <a:latin typeface="Barlow Condensed"/>
                <a:ea typeface="Barlow Condensed"/>
                <a:cs typeface="Barlow Condensed"/>
                <a:sym typeface="Barlow Condensed"/>
              </a:rPr>
              <a:t> </a:t>
            </a:r>
            <a:r>
              <a:rPr lang="en-US" sz="2400" dirty="0" err="1">
                <a:solidFill>
                  <a:srgbClr val="002060"/>
                </a:solidFill>
                <a:highlight>
                  <a:srgbClr val="FFFFFF"/>
                </a:highlight>
                <a:latin typeface="Barlow Condensed"/>
                <a:ea typeface="Barlow Condensed"/>
                <a:cs typeface="Barlow Condensed"/>
                <a:sym typeface="Barlow Condensed"/>
              </a:rPr>
              <a:t>kasutamata</a:t>
            </a:r>
            <a:r>
              <a:rPr lang="en-US" sz="2400" dirty="0">
                <a:solidFill>
                  <a:srgbClr val="002060"/>
                </a:solidFill>
                <a:highlight>
                  <a:srgbClr val="FFFFFF"/>
                </a:highlight>
                <a:latin typeface="Barlow Condensed"/>
                <a:ea typeface="Barlow Condensed"/>
                <a:cs typeface="Barlow Condensed"/>
                <a:sym typeface="Barlow Condensed"/>
              </a:rPr>
              <a:t>.</a:t>
            </a:r>
          </a:p>
          <a:p>
            <a:r>
              <a:rPr lang="en-US" sz="2200" dirty="0">
                <a:latin typeface="Barlow Condensed"/>
                <a:ea typeface="Barlow Condensed"/>
                <a:cs typeface="Barlow Condensed"/>
                <a:sym typeface="Barlow Condensed"/>
              </a:rPr>
              <a:t>  </a:t>
            </a:r>
          </a:p>
          <a:p>
            <a:endParaRPr sz="2200" dirty="0">
              <a:latin typeface="Barlow Condensed"/>
              <a:ea typeface="Barlow Condensed"/>
              <a:cs typeface="Barlow Condensed"/>
              <a:sym typeface="Barlow Condense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84" y="53163"/>
            <a:ext cx="5342860" cy="3927743"/>
          </a:xfrm>
        </p:spPr>
        <p:txBody>
          <a:bodyPr/>
          <a:lstStyle/>
          <a:p>
            <a:pPr lvl="0">
              <a:lnSpc>
                <a:spcPct val="150000"/>
              </a:lnSpc>
            </a:pPr>
            <a:r>
              <a:rPr lang="en-US" sz="2400" b="1" dirty="0">
                <a:solidFill>
                  <a:srgbClr val="002060"/>
                </a:solidFill>
                <a:latin typeface="Barlow Condensed"/>
                <a:ea typeface="Barlow Condensed"/>
                <a:cs typeface="Barlow Condensed"/>
                <a:sym typeface="Barlow Condensed"/>
              </a:rPr>
              <a:t>LAHENDUS</a:t>
            </a:r>
            <a:r>
              <a:rPr lang="en-US" sz="2400" dirty="0">
                <a:solidFill>
                  <a:srgbClr val="002060"/>
                </a:solidFill>
                <a:latin typeface="Barlow Condensed"/>
                <a:ea typeface="Barlow Condensed"/>
                <a:cs typeface="Barlow Condensed"/>
                <a:sym typeface="Barlow Condensed"/>
              </a:rPr>
              <a:t/>
            </a:r>
            <a:br>
              <a:rPr lang="en-US" sz="2400" dirty="0">
                <a:solidFill>
                  <a:srgbClr val="002060"/>
                </a:solidFill>
                <a:latin typeface="Barlow Condensed"/>
                <a:ea typeface="Barlow Condensed"/>
                <a:cs typeface="Barlow Condensed"/>
                <a:sym typeface="Barlow Condensed"/>
              </a:rPr>
            </a:br>
            <a:r>
              <a:rPr lang="en-US" sz="2400" dirty="0" err="1">
                <a:solidFill>
                  <a:srgbClr val="002060"/>
                </a:solidFill>
                <a:latin typeface="Barlow Condensed"/>
                <a:ea typeface="Barlow Condensed"/>
                <a:cs typeface="Barlow Condensed"/>
                <a:sym typeface="Barlow Condensed"/>
              </a:rPr>
              <a:t>Keeleõppes</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tuleks</a:t>
            </a:r>
            <a:r>
              <a:rPr lang="en-US" sz="2400" dirty="0">
                <a:solidFill>
                  <a:srgbClr val="002060"/>
                </a:solidFill>
                <a:latin typeface="Barlow Condensed"/>
                <a:ea typeface="Barlow Condensed"/>
                <a:cs typeface="Barlow Condensed"/>
                <a:sym typeface="Barlow Condensed"/>
              </a:rPr>
              <a:t> panna </a:t>
            </a:r>
            <a:r>
              <a:rPr lang="en-US" sz="2400" dirty="0" err="1">
                <a:solidFill>
                  <a:srgbClr val="002060"/>
                </a:solidFill>
                <a:latin typeface="Barlow Condensed"/>
                <a:ea typeface="Barlow Condensed"/>
                <a:cs typeface="Barlow Condensed"/>
                <a:sym typeface="Barlow Condensed"/>
              </a:rPr>
              <a:t>rohkem</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rõhku</a:t>
            </a:r>
            <a:r>
              <a:rPr lang="en-US" sz="2400" dirty="0">
                <a:solidFill>
                  <a:srgbClr val="002060"/>
                </a:solidFill>
                <a:latin typeface="Barlow Condensed"/>
                <a:ea typeface="Barlow Condensed"/>
                <a:cs typeface="Barlow Condensed"/>
                <a:sym typeface="Barlow Condensed"/>
              </a:rPr>
              <a:t/>
            </a:r>
            <a:br>
              <a:rPr lang="en-US" sz="2400" dirty="0">
                <a:solidFill>
                  <a:srgbClr val="002060"/>
                </a:solidFill>
                <a:latin typeface="Barlow Condensed"/>
                <a:ea typeface="Barlow Condensed"/>
                <a:cs typeface="Barlow Condensed"/>
                <a:sym typeface="Barlow Condensed"/>
              </a:rPr>
            </a:br>
            <a:r>
              <a:rPr lang="en-US" sz="2400" dirty="0" err="1">
                <a:solidFill>
                  <a:srgbClr val="002060"/>
                </a:solidFill>
                <a:latin typeface="Barlow Condensed"/>
                <a:ea typeface="Barlow Condensed"/>
                <a:cs typeface="Barlow Condensed"/>
                <a:sym typeface="Barlow Condensed"/>
              </a:rPr>
              <a:t>keele</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kasutamisele</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keelekeskkonnas</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ning</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suunata</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õppijaid</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katsetama</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keelekeskkonna</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võimalusi</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keele</a:t>
            </a:r>
            <a:r>
              <a:rPr lang="en-US" sz="2400" dirty="0">
                <a:solidFill>
                  <a:srgbClr val="002060"/>
                </a:solidFill>
                <a:latin typeface="Barlow Condensed"/>
                <a:ea typeface="Barlow Condensed"/>
                <a:cs typeface="Barlow Condensed"/>
                <a:sym typeface="Barlow Condensed"/>
              </a:rPr>
              <a:t> </a:t>
            </a:r>
            <a:r>
              <a:rPr lang="en-US" sz="2400" dirty="0" err="1">
                <a:solidFill>
                  <a:srgbClr val="002060"/>
                </a:solidFill>
                <a:latin typeface="Barlow Condensed"/>
                <a:ea typeface="Barlow Condensed"/>
                <a:cs typeface="Barlow Condensed"/>
                <a:sym typeface="Barlow Condensed"/>
              </a:rPr>
              <a:t>omandamisel</a:t>
            </a:r>
            <a:r>
              <a:rPr lang="en-US" sz="2400" dirty="0">
                <a:solidFill>
                  <a:srgbClr val="002060"/>
                </a:solidFill>
                <a:latin typeface="Barlow Condensed"/>
                <a:ea typeface="Barlow Condensed"/>
                <a:cs typeface="Barlow Condensed"/>
                <a:sym typeface="Barlow Condensed"/>
              </a:rPr>
              <a:t>.</a:t>
            </a:r>
          </a:p>
        </p:txBody>
      </p:sp>
    </p:spTree>
    <p:extLst>
      <p:ext uri="{BB962C8B-B14F-4D97-AF65-F5344CB8AC3E}">
        <p14:creationId xmlns:p14="http://schemas.microsoft.com/office/powerpoint/2010/main" val="34805971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2105078" y="1794510"/>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EESMÄRK JA OLULISUS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body" idx="1"/>
          </p:nvPr>
        </p:nvSpPr>
        <p:spPr>
          <a:xfrm>
            <a:off x="179211" y="239026"/>
            <a:ext cx="5240400" cy="3916080"/>
          </a:xfrm>
          <a:prstGeom prst="rect">
            <a:avLst/>
          </a:prstGeom>
          <a:noFill/>
          <a:ln>
            <a:noFill/>
          </a:ln>
        </p:spPr>
        <p:txBody>
          <a:bodyPr spcFirstLastPara="1" wrap="square" lIns="91425" tIns="45700" rIns="91425" bIns="45700" anchor="t" anchorCtr="0">
            <a:noAutofit/>
          </a:bodyPr>
          <a:lstStyle/>
          <a:p>
            <a:pPr marL="0" indent="0">
              <a:spcBef>
                <a:spcPts val="1200"/>
              </a:spcBef>
              <a:buNone/>
            </a:pPr>
            <a:endParaRPr lang="en-US" sz="2000" dirty="0">
              <a:solidFill>
                <a:srgbClr val="262261"/>
              </a:solidFill>
              <a:highlight>
                <a:srgbClr val="FFFFFF"/>
              </a:highlight>
              <a:latin typeface="Barlow Condensed"/>
              <a:ea typeface="Barlow Condensed"/>
              <a:cs typeface="Barlow Condensed"/>
              <a:sym typeface="Barlow Condensed"/>
            </a:endParaRPr>
          </a:p>
          <a:p>
            <a:pPr marL="0" indent="0">
              <a:spcBef>
                <a:spcPts val="1200"/>
              </a:spcBef>
              <a:buNone/>
            </a:pPr>
            <a:r>
              <a:rPr lang="en-US" sz="1600" b="1" dirty="0">
                <a:solidFill>
                  <a:srgbClr val="002060"/>
                </a:solidFill>
                <a:highlight>
                  <a:srgbClr val="FFFFFF"/>
                </a:highlight>
                <a:latin typeface="Barlow Condensed"/>
                <a:ea typeface="Barlow Condensed"/>
                <a:cs typeface="Barlow Condensed"/>
                <a:sym typeface="Barlow Condensed"/>
              </a:rPr>
              <a:t>LUUA ÜLESANDED, </a:t>
            </a:r>
          </a:p>
          <a:p>
            <a:pPr marL="342900" indent="-342900">
              <a:spcBef>
                <a:spcPts val="1200"/>
              </a:spcBef>
            </a:pPr>
            <a:r>
              <a:rPr lang="en-US" sz="1600" dirty="0">
                <a:solidFill>
                  <a:srgbClr val="002060"/>
                </a:solidFill>
                <a:highlight>
                  <a:srgbClr val="FFFFFF"/>
                </a:highlight>
                <a:latin typeface="Barlow Condensed"/>
                <a:ea typeface="Barlow Condensed"/>
                <a:cs typeface="Barlow Condensed"/>
                <a:sym typeface="Barlow Condensed"/>
              </a:rPr>
              <a:t>mis </a:t>
            </a:r>
            <a:r>
              <a:rPr lang="en-US" sz="1600" dirty="0" err="1">
                <a:solidFill>
                  <a:srgbClr val="002060"/>
                </a:solidFill>
                <a:highlight>
                  <a:srgbClr val="FFFFFF"/>
                </a:highlight>
                <a:latin typeface="Barlow Condensed"/>
                <a:ea typeface="Barlow Condensed"/>
                <a:cs typeface="Barlow Condensed"/>
                <a:sym typeface="Barlow Condensed"/>
              </a:rPr>
              <a:t>valmistavad</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keeleõppijaid</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ette</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keelekeskkonnas</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hakkama</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saamiseks</a:t>
            </a:r>
            <a:r>
              <a:rPr lang="en-US" sz="1600" dirty="0">
                <a:solidFill>
                  <a:srgbClr val="002060"/>
                </a:solidFill>
                <a:highlight>
                  <a:srgbClr val="FFFFFF"/>
                </a:highlight>
                <a:latin typeface="Barlow Condensed"/>
                <a:ea typeface="Barlow Condensed"/>
                <a:cs typeface="Barlow Condensed"/>
                <a:sym typeface="Barlow Condensed"/>
              </a:rPr>
              <a:t> ja </a:t>
            </a:r>
            <a:r>
              <a:rPr lang="en-US" sz="1600" dirty="0" err="1">
                <a:solidFill>
                  <a:srgbClr val="002060"/>
                </a:solidFill>
                <a:highlight>
                  <a:srgbClr val="FFFFFF"/>
                </a:highlight>
                <a:latin typeface="Barlow Condensed"/>
                <a:ea typeface="Barlow Condensed"/>
                <a:cs typeface="Barlow Condensed"/>
                <a:sym typeface="Barlow Condensed"/>
              </a:rPr>
              <a:t>toetavad</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neid</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autentsetes</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suhtlusolukordades</a:t>
            </a:r>
            <a:r>
              <a:rPr lang="en-US" sz="1600" dirty="0">
                <a:solidFill>
                  <a:srgbClr val="002060"/>
                </a:solidFill>
                <a:highlight>
                  <a:srgbClr val="FFFFFF"/>
                </a:highlight>
                <a:latin typeface="Barlow Condensed"/>
                <a:ea typeface="Barlow Condensed"/>
                <a:cs typeface="Barlow Condensed"/>
                <a:sym typeface="Barlow Condensed"/>
              </a:rPr>
              <a:t>;</a:t>
            </a:r>
          </a:p>
          <a:p>
            <a:pPr marL="342900" indent="-342900">
              <a:spcBef>
                <a:spcPts val="1200"/>
              </a:spcBef>
            </a:pPr>
            <a:r>
              <a:rPr lang="en-US" sz="1600" dirty="0" err="1">
                <a:solidFill>
                  <a:srgbClr val="002060"/>
                </a:solidFill>
                <a:highlight>
                  <a:srgbClr val="FFFFFF"/>
                </a:highlight>
                <a:latin typeface="Barlow Condensed"/>
                <a:ea typeface="Barlow Condensed"/>
                <a:cs typeface="Barlow Condensed"/>
                <a:sym typeface="Barlow Condensed"/>
              </a:rPr>
              <a:t>mida</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keeleõpetajad</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saavad</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kasutada</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oma</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õpilasi</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keelekeskkonda</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suunates</a:t>
            </a:r>
            <a:r>
              <a:rPr lang="en-US" sz="1600" dirty="0">
                <a:solidFill>
                  <a:srgbClr val="002060"/>
                </a:solidFill>
                <a:highlight>
                  <a:srgbClr val="FFFFFF"/>
                </a:highlight>
                <a:latin typeface="Barlow Condensed"/>
                <a:ea typeface="Barlow Condensed"/>
                <a:cs typeface="Barlow Condensed"/>
                <a:sym typeface="Barlow Condensed"/>
              </a:rPr>
              <a:t>.</a:t>
            </a:r>
          </a:p>
          <a:p>
            <a:pPr marL="0" lvl="0" indent="0">
              <a:spcBef>
                <a:spcPts val="1200"/>
              </a:spcBef>
              <a:buNone/>
            </a:pPr>
            <a:r>
              <a:rPr lang="en-US" sz="1600" b="1" dirty="0">
                <a:solidFill>
                  <a:srgbClr val="002060"/>
                </a:solidFill>
                <a:highlight>
                  <a:srgbClr val="FFFFFF"/>
                </a:highlight>
                <a:latin typeface="Barlow Condensed"/>
                <a:ea typeface="Barlow Condensed"/>
                <a:cs typeface="Barlow Condensed"/>
                <a:sym typeface="Barlow Condensed"/>
              </a:rPr>
              <a:t>NÄIDATA, et</a:t>
            </a:r>
          </a:p>
          <a:p>
            <a:pPr marL="342900" indent="-342900">
              <a:spcBef>
                <a:spcPts val="1200"/>
              </a:spcBef>
            </a:pPr>
            <a:r>
              <a:rPr lang="en-US" sz="1600" dirty="0" err="1">
                <a:solidFill>
                  <a:srgbClr val="002060"/>
                </a:solidFill>
                <a:highlight>
                  <a:srgbClr val="FFFFFF"/>
                </a:highlight>
                <a:latin typeface="Barlow Condensed"/>
                <a:ea typeface="Barlow Condensed"/>
                <a:cs typeface="Barlow Condensed"/>
                <a:sym typeface="Barlow Condensed"/>
              </a:rPr>
              <a:t>meil</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kui</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eesti</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kõnelejatel</a:t>
            </a:r>
            <a:r>
              <a:rPr lang="en-US" sz="1600" dirty="0">
                <a:solidFill>
                  <a:srgbClr val="002060"/>
                </a:solidFill>
                <a:highlight>
                  <a:srgbClr val="FFFFFF"/>
                </a:highlight>
                <a:latin typeface="Barlow Condensed"/>
                <a:ea typeface="Barlow Condensed"/>
                <a:cs typeface="Barlow Condensed"/>
                <a:sym typeface="Barlow Condensed"/>
              </a:rPr>
              <a:t> on </a:t>
            </a:r>
            <a:r>
              <a:rPr lang="en-US" sz="1600" dirty="0" err="1">
                <a:solidFill>
                  <a:srgbClr val="002060"/>
                </a:solidFill>
                <a:highlight>
                  <a:srgbClr val="FFFFFF"/>
                </a:highlight>
                <a:latin typeface="Barlow Condensed"/>
                <a:ea typeface="Barlow Condensed"/>
                <a:cs typeface="Barlow Condensed"/>
                <a:sym typeface="Barlow Condensed"/>
              </a:rPr>
              <a:t>oluline</a:t>
            </a:r>
            <a:r>
              <a:rPr lang="en-US" sz="1600" dirty="0">
                <a:solidFill>
                  <a:srgbClr val="002060"/>
                </a:solidFill>
                <a:highlight>
                  <a:srgbClr val="FFFFFF"/>
                </a:highlight>
                <a:latin typeface="Barlow Condensed"/>
                <a:ea typeface="Barlow Condensed"/>
                <a:cs typeface="Barlow Condensed"/>
                <a:sym typeface="Barlow Condensed"/>
              </a:rPr>
              <a:t> roll </a:t>
            </a:r>
            <a:r>
              <a:rPr lang="en-US" sz="1600" dirty="0" err="1">
                <a:solidFill>
                  <a:srgbClr val="002060"/>
                </a:solidFill>
                <a:highlight>
                  <a:srgbClr val="FFFFFF"/>
                </a:highlight>
                <a:latin typeface="Barlow Condensed"/>
                <a:ea typeface="Barlow Condensed"/>
                <a:cs typeface="Barlow Condensed"/>
                <a:sym typeface="Barlow Condensed"/>
              </a:rPr>
              <a:t>eesti</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kui</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teise</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õppija</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toetajana</a:t>
            </a:r>
            <a:r>
              <a:rPr lang="en-US" sz="1600" dirty="0">
                <a:solidFill>
                  <a:srgbClr val="002060"/>
                </a:solidFill>
                <a:highlight>
                  <a:srgbClr val="FFFFFF"/>
                </a:highlight>
                <a:latin typeface="Barlow Condensed"/>
                <a:ea typeface="Barlow Condensed"/>
                <a:cs typeface="Barlow Condensed"/>
                <a:sym typeface="Barlow Condensed"/>
              </a:rPr>
              <a:t> </a:t>
            </a:r>
            <a:r>
              <a:rPr lang="en-US" sz="1600" dirty="0" err="1">
                <a:solidFill>
                  <a:srgbClr val="002060"/>
                </a:solidFill>
                <a:highlight>
                  <a:srgbClr val="FFFFFF"/>
                </a:highlight>
                <a:latin typeface="Barlow Condensed"/>
                <a:ea typeface="Barlow Condensed"/>
                <a:cs typeface="Barlow Condensed"/>
                <a:sym typeface="Barlow Condensed"/>
              </a:rPr>
              <a:t>keelekeskkonnas</a:t>
            </a:r>
            <a:r>
              <a:rPr lang="en-US" sz="1600" dirty="0">
                <a:solidFill>
                  <a:srgbClr val="002060"/>
                </a:solidFill>
                <a:highlight>
                  <a:srgbClr val="FFFFFF"/>
                </a:highlight>
                <a:latin typeface="Barlow Condensed"/>
                <a:ea typeface="Barlow Condensed"/>
                <a:cs typeface="Barlow Condensed"/>
                <a:sym typeface="Barlow Condensed"/>
              </a:rPr>
              <a:t>. </a:t>
            </a:r>
            <a:endParaRPr lang="en-US" sz="1600" dirty="0">
              <a:solidFill>
                <a:srgbClr val="002060"/>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65" name="Google Shape;165;p5"/>
          <p:cNvSpPr txBox="1">
            <a:spLocks noGrp="1"/>
          </p:cNvSpPr>
          <p:nvPr>
            <p:ph type="title"/>
          </p:nvPr>
        </p:nvSpPr>
        <p:spPr>
          <a:xfrm>
            <a:off x="461919" y="-346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err="1">
                <a:solidFill>
                  <a:srgbClr val="EC008B"/>
                </a:solidFill>
                <a:latin typeface="Barlow Condensed ExtraLight"/>
                <a:ea typeface="Barlow Condensed ExtraLight"/>
                <a:cs typeface="Barlow Condensed ExtraLight"/>
                <a:sym typeface="Barlow Condensed ExtraLight"/>
              </a:rPr>
              <a:t>Projekti</a:t>
            </a:r>
            <a:r>
              <a:rPr lang="en-US" sz="4500" i="1" dirty="0">
                <a:solidFill>
                  <a:srgbClr val="EC008B"/>
                </a:solidFill>
                <a:latin typeface="Barlow Condensed ExtraLight"/>
                <a:ea typeface="Barlow Condensed ExtraLight"/>
                <a:cs typeface="Barlow Condensed ExtraLight"/>
                <a:sym typeface="Barlow Condensed ExtraLight"/>
              </a:rPr>
              <a:t> </a:t>
            </a:r>
            <a:r>
              <a:rPr lang="en-US" sz="4500" i="1" dirty="0" err="1">
                <a:solidFill>
                  <a:srgbClr val="EC008B"/>
                </a:solidFill>
                <a:latin typeface="Barlow Condensed ExtraLight"/>
                <a:ea typeface="Barlow Condensed ExtraLight"/>
                <a:cs typeface="Barlow Condensed ExtraLight"/>
                <a:sym typeface="Barlow Condensed ExtraLight"/>
              </a:rPr>
              <a:t>eesmärgid</a:t>
            </a:r>
            <a:endParaRPr sz="4500" i="1" dirty="0">
              <a:solidFill>
                <a:srgbClr val="EC008B"/>
              </a:solidFill>
              <a:latin typeface="Barlow Condensed ExtraLight"/>
              <a:ea typeface="Barlow Condensed ExtraLight"/>
              <a:cs typeface="Barlow Condensed ExtraLight"/>
              <a:sym typeface="Barlow Condensed ExtraLight"/>
            </a:endParaRPr>
          </a:p>
        </p:txBody>
      </p:sp>
      <p:pic>
        <p:nvPicPr>
          <p:cNvPr id="166" name="Google Shape;166;p5"/>
          <p:cNvPicPr preferRelativeResize="0"/>
          <p:nvPr/>
        </p:nvPicPr>
        <p:blipFill rotWithShape="1">
          <a:blip r:embed="rId3">
            <a:alphaModFix/>
          </a:blip>
          <a:srcRect l="16667" r="16666"/>
          <a:stretch/>
        </p:blipFill>
        <p:spPr>
          <a:xfrm>
            <a:off x="5295976" y="-237974"/>
            <a:ext cx="4666800" cy="4666800"/>
          </a:xfrm>
          <a:prstGeom prst="ellipse">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body" idx="1"/>
          </p:nvPr>
        </p:nvSpPr>
        <p:spPr>
          <a:xfrm>
            <a:off x="164261" y="801594"/>
            <a:ext cx="5360700" cy="3837300"/>
          </a:xfrm>
          <a:prstGeom prst="rect">
            <a:avLst/>
          </a:prstGeom>
          <a:noFill/>
          <a:ln>
            <a:noFill/>
          </a:ln>
        </p:spPr>
        <p:txBody>
          <a:bodyPr spcFirstLastPara="1" wrap="square" lIns="91425" tIns="45700" rIns="91425" bIns="45700" anchor="t" anchorCtr="0">
            <a:noAutofit/>
          </a:bodyPr>
          <a:lstStyle/>
          <a:p>
            <a:pPr marL="342900" lvl="0" indent="-330200" algn="l" rtl="0">
              <a:lnSpc>
                <a:spcPct val="120000"/>
              </a:lnSpc>
              <a:spcBef>
                <a:spcPts val="1400"/>
              </a:spcBef>
              <a:spcAft>
                <a:spcPts val="0"/>
              </a:spcAft>
              <a:buClr>
                <a:srgbClr val="262261"/>
              </a:buClr>
              <a:buSzPts val="2000"/>
              <a:buChar char="-"/>
            </a:pPr>
            <a:r>
              <a:rPr lang="en-US" sz="2000" dirty="0" err="1">
                <a:solidFill>
                  <a:srgbClr val="262261"/>
                </a:solidFill>
                <a:highlight>
                  <a:srgbClr val="FFFFFF"/>
                </a:highlight>
                <a:latin typeface="Barlow Condensed"/>
                <a:ea typeface="Barlow Condensed"/>
                <a:cs typeface="Barlow Condensed"/>
                <a:sym typeface="Barlow Condensed"/>
              </a:rPr>
              <a:t>Tänapäeva</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keeleõppe</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üks</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olulisemaid</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eesmärke</a:t>
            </a:r>
            <a:r>
              <a:rPr lang="en-US" sz="2000" dirty="0">
                <a:solidFill>
                  <a:srgbClr val="262261"/>
                </a:solidFill>
                <a:highlight>
                  <a:srgbClr val="FFFFFF"/>
                </a:highlight>
                <a:latin typeface="Barlow Condensed"/>
                <a:ea typeface="Barlow Condensed"/>
                <a:cs typeface="Barlow Condensed"/>
                <a:sym typeface="Barlow Condensed"/>
              </a:rPr>
              <a:t> on </a:t>
            </a:r>
            <a:r>
              <a:rPr lang="en-US" sz="2000" dirty="0" err="1">
                <a:solidFill>
                  <a:srgbClr val="262261"/>
                </a:solidFill>
                <a:highlight>
                  <a:srgbClr val="FFFFFF"/>
                </a:highlight>
                <a:latin typeface="Barlow Condensed"/>
                <a:ea typeface="Barlow Condensed"/>
                <a:cs typeface="Barlow Condensed"/>
                <a:sym typeface="Barlow Condensed"/>
              </a:rPr>
              <a:t>suhtluspädevuse</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saavutamine</a:t>
            </a:r>
            <a:r>
              <a:rPr lang="en-US" sz="2000" dirty="0">
                <a:solidFill>
                  <a:srgbClr val="262261"/>
                </a:solidFill>
                <a:highlight>
                  <a:srgbClr val="FFFFFF"/>
                </a:highlight>
                <a:latin typeface="Barlow Condensed"/>
                <a:ea typeface="Barlow Condensed"/>
                <a:cs typeface="Barlow Condensed"/>
                <a:sym typeface="Barlow Condensed"/>
              </a:rPr>
              <a:t>.</a:t>
            </a:r>
          </a:p>
          <a:p>
            <a:pPr marL="342900" lvl="0" indent="-330200" algn="l" rtl="0">
              <a:lnSpc>
                <a:spcPct val="120000"/>
              </a:lnSpc>
              <a:spcBef>
                <a:spcPts val="1400"/>
              </a:spcBef>
              <a:spcAft>
                <a:spcPts val="0"/>
              </a:spcAft>
              <a:buClr>
                <a:srgbClr val="262261"/>
              </a:buClr>
              <a:buSzPts val="2000"/>
              <a:buChar char="-"/>
            </a:pPr>
            <a:r>
              <a:rPr lang="en-US" sz="2000" dirty="0" err="1">
                <a:solidFill>
                  <a:srgbClr val="262261"/>
                </a:solidFill>
                <a:highlight>
                  <a:srgbClr val="FFFFFF"/>
                </a:highlight>
                <a:latin typeface="Barlow Condensed"/>
                <a:ea typeface="Barlow Condensed"/>
                <a:cs typeface="Barlow Condensed"/>
                <a:sym typeface="Barlow Condensed"/>
              </a:rPr>
              <a:t>Uuringud</a:t>
            </a:r>
            <a:r>
              <a:rPr lang="en-US" sz="2000" dirty="0">
                <a:solidFill>
                  <a:srgbClr val="262261"/>
                </a:solidFill>
                <a:highlight>
                  <a:srgbClr val="FFFFFF"/>
                </a:highlight>
                <a:latin typeface="Barlow Condensed"/>
                <a:ea typeface="Barlow Condensed"/>
                <a:cs typeface="Barlow Condensed"/>
                <a:sym typeface="Barlow Condensed"/>
              </a:rPr>
              <a:t> on </a:t>
            </a:r>
            <a:r>
              <a:rPr lang="en-US" sz="2000" dirty="0" err="1">
                <a:solidFill>
                  <a:srgbClr val="262261"/>
                </a:solidFill>
                <a:highlight>
                  <a:srgbClr val="FFFFFF"/>
                </a:highlight>
                <a:latin typeface="Barlow Condensed"/>
                <a:ea typeface="Barlow Condensed"/>
                <a:cs typeface="Barlow Condensed"/>
                <a:sym typeface="Barlow Condensed"/>
              </a:rPr>
              <a:t>näidanud</a:t>
            </a:r>
            <a:r>
              <a:rPr lang="en-US" sz="2000" dirty="0">
                <a:solidFill>
                  <a:srgbClr val="262261"/>
                </a:solidFill>
                <a:highlight>
                  <a:srgbClr val="FFFFFF"/>
                </a:highlight>
                <a:latin typeface="Barlow Condensed"/>
                <a:ea typeface="Barlow Condensed"/>
                <a:cs typeface="Barlow Condensed"/>
                <a:sym typeface="Barlow Condensed"/>
              </a:rPr>
              <a:t>, et </a:t>
            </a:r>
            <a:r>
              <a:rPr lang="en-US" sz="2000" dirty="0" err="1">
                <a:solidFill>
                  <a:srgbClr val="262261"/>
                </a:solidFill>
                <a:highlight>
                  <a:srgbClr val="FFFFFF"/>
                </a:highlight>
                <a:latin typeface="Barlow Condensed"/>
                <a:ea typeface="Barlow Condensed"/>
                <a:cs typeface="Barlow Condensed"/>
                <a:sym typeface="Barlow Condensed"/>
              </a:rPr>
              <a:t>keelekeskkonnas</a:t>
            </a:r>
            <a:r>
              <a:rPr lang="en-US" sz="2000" dirty="0">
                <a:solidFill>
                  <a:srgbClr val="262261"/>
                </a:solidFill>
                <a:highlight>
                  <a:srgbClr val="FFFFFF"/>
                </a:highlight>
                <a:latin typeface="Barlow Condensed"/>
                <a:ea typeface="Barlow Condensed"/>
                <a:cs typeface="Barlow Condensed"/>
                <a:sym typeface="Barlow Condensed"/>
              </a:rPr>
              <a:t> on </a:t>
            </a:r>
            <a:r>
              <a:rPr lang="en-US" sz="2000" dirty="0" err="1">
                <a:solidFill>
                  <a:srgbClr val="262261"/>
                </a:solidFill>
                <a:highlight>
                  <a:srgbClr val="FFFFFF"/>
                </a:highlight>
                <a:latin typeface="Barlow Condensed"/>
                <a:ea typeface="Barlow Condensed"/>
                <a:cs typeface="Barlow Condensed"/>
                <a:sym typeface="Barlow Condensed"/>
              </a:rPr>
              <a:t>keele</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omandamine</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enamasti</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isegi</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efektiivsem</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kui</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keeletunnis</a:t>
            </a:r>
            <a:r>
              <a:rPr lang="en-US" sz="2000" dirty="0">
                <a:solidFill>
                  <a:srgbClr val="262261"/>
                </a:solidFill>
                <a:highlight>
                  <a:srgbClr val="FFFFFF"/>
                </a:highlight>
                <a:latin typeface="Barlow Condensed"/>
                <a:ea typeface="Barlow Condensed"/>
                <a:cs typeface="Barlow Condensed"/>
                <a:sym typeface="Barlow Condensed"/>
              </a:rPr>
              <a:t>.</a:t>
            </a:r>
            <a:endParaRPr sz="2000" dirty="0">
              <a:solidFill>
                <a:srgbClr val="262261"/>
              </a:solidFill>
              <a:highlight>
                <a:srgbClr val="FFFFFF"/>
              </a:highlight>
              <a:latin typeface="Barlow Condensed"/>
              <a:ea typeface="Barlow Condensed"/>
              <a:cs typeface="Barlow Condensed"/>
              <a:sym typeface="Barlow Condensed"/>
            </a:endParaRPr>
          </a:p>
          <a:p>
            <a:pPr marL="342900" lvl="0" indent="-330200" algn="l" rtl="0">
              <a:lnSpc>
                <a:spcPct val="120000"/>
              </a:lnSpc>
              <a:spcBef>
                <a:spcPts val="1400"/>
              </a:spcBef>
              <a:spcAft>
                <a:spcPts val="0"/>
              </a:spcAft>
              <a:buClr>
                <a:srgbClr val="262261"/>
              </a:buClr>
              <a:buSzPts val="2000"/>
              <a:buFont typeface="Barlow Condensed"/>
              <a:buChar char="-"/>
            </a:pPr>
            <a:r>
              <a:rPr lang="en-US" sz="2000" dirty="0" err="1">
                <a:solidFill>
                  <a:srgbClr val="262261"/>
                </a:solidFill>
                <a:highlight>
                  <a:srgbClr val="FFFFFF"/>
                </a:highlight>
                <a:latin typeface="Barlow Condensed"/>
                <a:ea typeface="Barlow Condensed"/>
                <a:cs typeface="Barlow Condensed"/>
                <a:sym typeface="Barlow Condensed"/>
              </a:rPr>
              <a:t>Oluline</a:t>
            </a:r>
            <a:r>
              <a:rPr lang="en-US" sz="2000" dirty="0">
                <a:solidFill>
                  <a:srgbClr val="262261"/>
                </a:solidFill>
                <a:highlight>
                  <a:srgbClr val="FFFFFF"/>
                </a:highlight>
                <a:latin typeface="Barlow Condensed"/>
                <a:ea typeface="Barlow Condensed"/>
                <a:cs typeface="Barlow Condensed"/>
                <a:sym typeface="Barlow Condensed"/>
              </a:rPr>
              <a:t> on </a:t>
            </a:r>
            <a:r>
              <a:rPr lang="en-US" sz="2000" dirty="0" err="1">
                <a:solidFill>
                  <a:srgbClr val="262261"/>
                </a:solidFill>
                <a:highlight>
                  <a:srgbClr val="FFFFFF"/>
                </a:highlight>
                <a:latin typeface="Barlow Condensed"/>
                <a:ea typeface="Barlow Condensed"/>
                <a:cs typeface="Barlow Condensed"/>
                <a:sym typeface="Barlow Condensed"/>
              </a:rPr>
              <a:t>õppijat</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keelekeskonnaks</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ette</a:t>
            </a:r>
            <a:r>
              <a:rPr lang="en-US" sz="2000" dirty="0">
                <a:solidFill>
                  <a:srgbClr val="262261"/>
                </a:solidFill>
                <a:highlight>
                  <a:srgbClr val="FFFFFF"/>
                </a:highlight>
                <a:latin typeface="Barlow Condensed"/>
                <a:ea typeface="Barlow Condensed"/>
                <a:cs typeface="Barlow Condensed"/>
                <a:sym typeface="Barlow Condensed"/>
              </a:rPr>
              <a:t> </a:t>
            </a:r>
            <a:r>
              <a:rPr lang="en-US" sz="2000" dirty="0" err="1">
                <a:solidFill>
                  <a:srgbClr val="262261"/>
                </a:solidFill>
                <a:highlight>
                  <a:srgbClr val="FFFFFF"/>
                </a:highlight>
                <a:latin typeface="Barlow Condensed"/>
                <a:ea typeface="Barlow Condensed"/>
                <a:cs typeface="Barlow Condensed"/>
                <a:sym typeface="Barlow Condensed"/>
              </a:rPr>
              <a:t>valmistada</a:t>
            </a:r>
            <a:r>
              <a:rPr lang="en-US" sz="2000" dirty="0">
                <a:solidFill>
                  <a:srgbClr val="262261"/>
                </a:solidFill>
                <a:highlight>
                  <a:srgbClr val="FFFFFF"/>
                </a:highlight>
                <a:latin typeface="Barlow Condensed"/>
                <a:ea typeface="Barlow Condensed"/>
                <a:cs typeface="Barlow Condensed"/>
                <a:sym typeface="Barlow Condensed"/>
              </a:rPr>
              <a:t>.</a:t>
            </a: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73" name="Google Shape;173;p6"/>
          <p:cNvSpPr txBox="1">
            <a:spLocks noGrp="1"/>
          </p:cNvSpPr>
          <p:nvPr>
            <p:ph type="title"/>
          </p:nvPr>
        </p:nvSpPr>
        <p:spPr>
          <a:xfrm>
            <a:off x="574934" y="-1006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err="1">
                <a:solidFill>
                  <a:srgbClr val="EC008B"/>
                </a:solidFill>
                <a:latin typeface="Barlow Condensed ExtraLight"/>
                <a:ea typeface="Barlow Condensed ExtraLight"/>
                <a:cs typeface="Barlow Condensed ExtraLight"/>
                <a:sym typeface="Barlow Condensed ExtraLight"/>
              </a:rPr>
              <a:t>Projekti</a:t>
            </a:r>
            <a:r>
              <a:rPr lang="en-US" sz="4500" i="1" dirty="0">
                <a:solidFill>
                  <a:srgbClr val="EC008B"/>
                </a:solidFill>
                <a:latin typeface="Barlow Condensed ExtraLight"/>
                <a:ea typeface="Barlow Condensed ExtraLight"/>
                <a:cs typeface="Barlow Condensed ExtraLight"/>
                <a:sym typeface="Barlow Condensed ExtraLight"/>
              </a:rPr>
              <a:t> </a:t>
            </a:r>
            <a:r>
              <a:rPr lang="en-US" sz="4500" i="1" dirty="0" err="1">
                <a:solidFill>
                  <a:srgbClr val="EC008B"/>
                </a:solidFill>
                <a:latin typeface="Barlow Condensed ExtraLight"/>
                <a:ea typeface="Barlow Condensed ExtraLight"/>
                <a:cs typeface="Barlow Condensed ExtraLight"/>
                <a:sym typeface="Barlow Condensed ExtraLight"/>
              </a:rPr>
              <a:t>olulisus</a:t>
            </a:r>
            <a:endParaRPr sz="4500" i="1" dirty="0">
              <a:solidFill>
                <a:srgbClr val="EC008B"/>
              </a:solidFill>
              <a:latin typeface="Barlow Condensed ExtraLight"/>
              <a:ea typeface="Barlow Condensed ExtraLight"/>
              <a:cs typeface="Barlow Condensed ExtraLight"/>
              <a:sym typeface="Barlow Condensed ExtraLight"/>
            </a:endParaRPr>
          </a:p>
        </p:txBody>
      </p:sp>
      <p:pic>
        <p:nvPicPr>
          <p:cNvPr id="174" name="Google Shape;174;p6"/>
          <p:cNvPicPr preferRelativeResize="0"/>
          <p:nvPr/>
        </p:nvPicPr>
        <p:blipFill rotWithShape="1">
          <a:blip r:embed="rId3">
            <a:alphaModFix/>
          </a:blip>
          <a:srcRect l="16667" r="16666"/>
          <a:stretch/>
        </p:blipFill>
        <p:spPr>
          <a:xfrm>
            <a:off x="5308254" y="-318215"/>
            <a:ext cx="5461800" cy="5461800"/>
          </a:xfrm>
          <a:prstGeom prst="ellipse">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2091430" y="2210767"/>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TEGEVUSTE RAKENDAMINE</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theme/theme1.xml><?xml version="1.0" encoding="utf-8"?>
<a:theme xmlns:a="http://schemas.openxmlformats.org/drawingml/2006/main"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736</Words>
  <Application>Microsoft Office PowerPoint</Application>
  <PresentationFormat>On-screen Show (16:9)</PresentationFormat>
  <Paragraphs>134</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Barlow Condensed</vt:lpstr>
      <vt:lpstr>Arial</vt:lpstr>
      <vt:lpstr>Barlow Condensed Medium</vt:lpstr>
      <vt:lpstr>Times New Roman</vt:lpstr>
      <vt:lpstr>Calibri</vt:lpstr>
      <vt:lpstr>Barlow Condensed ExtraLight</vt:lpstr>
      <vt:lpstr>EB Garamond</vt:lpstr>
      <vt:lpstr>Merriweather Sans</vt:lpstr>
      <vt:lpstr>TLU Esitlus - valge</vt:lpstr>
      <vt:lpstr>  </vt:lpstr>
      <vt:lpstr>Juhendaja: Tiina Rüütmaa      Liikmed: Monika Blagi, Alina Boiko, Epp Ehasalu, Kristina Holostõhh, Helis Ilumäe, Kai Käärik, Stefany Kaljut, Monika Kihuoja, Oona Koplimäe, Anna Lugenberg, Martin Lukas, Ene McLaughlin, Celyn Pirs, Anastassia Sinkevitš, Maria Trifonova, Hanna Veiert, Julia Voronina</vt:lpstr>
      <vt:lpstr>TEEMAD</vt:lpstr>
      <vt:lpstr>PowerPoint Presentation</vt:lpstr>
      <vt:lpstr>LAHENDUS Keeleõppes tuleks panna rohkem rõhku keele kasutamisele keelekeskkonnas ning suunata õppijaid katsetama keelekeskkonna võimalusi keele omandamisel.</vt:lpstr>
      <vt:lpstr>EESMÄRK JA OLULISUS</vt:lpstr>
      <vt:lpstr>Projekti eesmärgid</vt:lpstr>
      <vt:lpstr>Projekti olulisus</vt:lpstr>
      <vt:lpstr>TEGEVUSTE RAKENDAMINE</vt:lpstr>
      <vt:lpstr>Tegevuste rakendamine</vt:lpstr>
      <vt:lpstr>TEGEVUSKAVA</vt:lpstr>
      <vt:lpstr>TEADUSPÕHISUS  JA INTERDISTSIPLINAARSUS</vt:lpstr>
      <vt:lpstr>TEADUSPÕHISUS</vt:lpstr>
      <vt:lpstr>TEADUSPÕHISUS</vt:lpstr>
      <vt:lpstr>VÄLJAKUTSED  &amp; KÜSIMUSED</vt:lpstr>
      <vt:lpstr>PROJEKTI TULEMUSED</vt:lpstr>
      <vt:lpstr>I GRUPP</vt:lpstr>
      <vt:lpstr>II GRUPP</vt:lpstr>
      <vt:lpstr>III GRUPP</vt:lpstr>
      <vt:lpstr>KODULEHT</vt:lpstr>
      <vt:lpstr>MEEDIAKAJASTUS</vt:lpstr>
      <vt:lpstr>JÄRELDUSED</vt:lpstr>
      <vt:lpstr>PowerPoint Presentation</vt:lpstr>
      <vt:lpstr>PowerPoint Presentation</vt:lpstr>
      <vt:lpstr>Kasutatud allikad Euroopa keeleõppe raamdokument. (2007). Euroopa keeleõppe raamdokument: õppimine, õpetamine ja  hindamine. Haridus - ja teadusministeerium. https://harno.ee/sites/default/files/documents/2021-06/euroopa_keele6ppe_raamdokument.pdf   Kitsnik, M. (2019). Eesti keel kui teise keele õppimine: kas raske töö või kerge lõbu? Keel ja Kirjandus.   Klaas-Lang.; Birute. (2022). Kogukondlik keeleõpe – võimalus kasvatada keeleõppe motivatsiooni.  Eesti  Haridusteaduste Ajakiri, 10, 228—250.  Rüütmaa, T.; Aruvee, M. ( 2022).  Juhtumianalüüs: märkamatu keeleõppe projekt TLÜ-s.  Eesti Rakenduslingvistika Ühingu aastaraamat, 18, 245–261.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Greta Raidma</dc:creator>
  <cp:lastModifiedBy>Kasutaja</cp:lastModifiedBy>
  <cp:revision>13</cp:revision>
  <dcterms:modified xsi:type="dcterms:W3CDTF">2024-01-05T06:42:58Z</dcterms:modified>
</cp:coreProperties>
</file>