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Kokku oli 16 liiget, 1 langes poole peal välja.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50" y="4483720"/>
            <a:ext cx="1896511" cy="39034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le Text"/>
          <p:cNvSpPr txBox="1"/>
          <p:nvPr>
            <p:ph type="title"/>
          </p:nvPr>
        </p:nvSpPr>
        <p:spPr>
          <a:xfrm>
            <a:off x="3064486" y="476956"/>
            <a:ext cx="1322070" cy="1244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half" idx="1"/>
          </p:nvPr>
        </p:nvSpPr>
        <p:spPr>
          <a:xfrm>
            <a:off x="526284" y="1238004"/>
            <a:ext cx="8091431" cy="18472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50" y="4483720"/>
            <a:ext cx="1896511" cy="39034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/>
          <p:nvPr>
            <p:ph type="title"/>
          </p:nvPr>
        </p:nvSpPr>
        <p:spPr>
          <a:xfrm>
            <a:off x="3064486" y="476956"/>
            <a:ext cx="1322070" cy="1244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half" idx="1"/>
          </p:nvPr>
        </p:nvSpPr>
        <p:spPr>
          <a:xfrm>
            <a:off x="457200" y="1183005"/>
            <a:ext cx="3977641" cy="339471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Google Shape;21;p3"/>
          <p:cNvSpPr txBox="1"/>
          <p:nvPr>
            <p:ph type="body" sz="half" idx="13"/>
          </p:nvPr>
        </p:nvSpPr>
        <p:spPr>
          <a:xfrm>
            <a:off x="4709159" y="1183004"/>
            <a:ext cx="3977641" cy="339471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50" y="4483720"/>
            <a:ext cx="1896511" cy="39034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le Text"/>
          <p:cNvSpPr txBox="1"/>
          <p:nvPr>
            <p:ph type="title"/>
          </p:nvPr>
        </p:nvSpPr>
        <p:spPr>
          <a:xfrm>
            <a:off x="3064486" y="476956"/>
            <a:ext cx="1322070" cy="1244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6;p1" descr="Google Shape;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50" y="4483720"/>
            <a:ext cx="1896511" cy="390342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/>
          <p:nvPr>
            <p:ph type="title"/>
          </p:nvPr>
        </p:nvSpPr>
        <p:spPr>
          <a:xfrm>
            <a:off x="685800" y="1594485"/>
            <a:ext cx="7772400" cy="10801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1371600" y="2880360"/>
            <a:ext cx="6400800" cy="12858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1;p5" descr="Google Shape;31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50" y="4483720"/>
            <a:ext cx="1896511" cy="39034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2;p5"/>
          <p:cNvSpPr/>
          <p:nvPr/>
        </p:nvSpPr>
        <p:spPr>
          <a:xfrm>
            <a:off x="-1" y="4317999"/>
            <a:ext cx="3263901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pic>
        <p:nvPicPr>
          <p:cNvPr id="4" name="Google Shape;33;p5" descr="Google Shape;33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0796" y="2811083"/>
            <a:ext cx="1729276" cy="99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34;p5" descr="Google Shape;34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8108" y="4120462"/>
            <a:ext cx="1724101" cy="35485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35;p5"/>
          <p:cNvSpPr/>
          <p:nvPr/>
        </p:nvSpPr>
        <p:spPr>
          <a:xfrm flipH="1">
            <a:off x="5676901" y="609599"/>
            <a:ext cx="800099" cy="3888589"/>
          </a:xfrm>
          <a:prstGeom prst="line">
            <a:avLst/>
          </a:prstGeom>
          <a:ln w="44425">
            <a:solidFill>
              <a:srgbClr val="D0043C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Google Shape;36;p5" descr="Google Shape;36;p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4164" y="715318"/>
            <a:ext cx="1810421" cy="17975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8419827" y="4783454"/>
            <a:ext cx="266974" cy="2592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8000" u="none">
          <a:ln>
            <a:noFill/>
          </a:ln>
          <a:solidFill>
            <a:srgbClr val="EC008B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2860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2860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2860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860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860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2860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2860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2860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com/maps/d/u/0/viewer?mid=1Y7XzG47Ok86U1FU9P84N3jmhB_FCxCU&amp;fbclid=IwAR2GJTKE-P_swmXum8bE-Cv125cLd_oFM4bztztRBKXq7PI_3wO8A9bg1qY&amp;ll=58.68022374287759%2C25.313640329459258&amp;z=8" TargetMode="External"/><Relationship Id="rId3" Type="http://schemas.openxmlformats.org/officeDocument/2006/relationships/hyperlink" Target="https://www.facebook.com/groups/860581915811761" TargetMode="External"/><Relationship Id="rId4" Type="http://schemas.openxmlformats.org/officeDocument/2006/relationships/hyperlink" Target="https://l.facebook.com/l.php?u=https%3A%2F%2Fwww.tiktok.com%2F%40elu.eesti.kaardistamine%3Ffbclid%3DIwAR3ozL0rBvlJTZPxwSRgBFa_mtPcFG_rDqXfMKXgHRB8zmDjPG-xgGhffDs&amp;h=AT1NENWUdaI4Z5apqJLCXprhcfLjSwUt6kIQNpXf9ctnE4mW4UM2XWP9CRvq0yAsv8pcWCwAyuS1mJwqwHpTpOIheE7YaLe3TQ41iCtsUbrTvhxDvruqg-y1JXf13EUivGaajmc9WJM07WjMJDUh5BtT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50;p7"/>
          <p:cNvSpPr/>
          <p:nvPr/>
        </p:nvSpPr>
        <p:spPr>
          <a:xfrm>
            <a:off x="-1" y="4317999"/>
            <a:ext cx="3263901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pic>
        <p:nvPicPr>
          <p:cNvPr id="67" name="Google Shape;51;p7" descr="Google Shape;51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0796" y="2811083"/>
            <a:ext cx="1729276" cy="99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Google Shape;52;p7" descr="Google Shape;52;p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8108" y="4120462"/>
            <a:ext cx="1724101" cy="35485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Google Shape;53;p7"/>
          <p:cNvSpPr/>
          <p:nvPr/>
        </p:nvSpPr>
        <p:spPr>
          <a:xfrm flipH="1">
            <a:off x="5715025" y="627374"/>
            <a:ext cx="800099" cy="3888589"/>
          </a:xfrm>
          <a:prstGeom prst="line">
            <a:avLst/>
          </a:prstGeom>
          <a:ln w="44425">
            <a:solidFill>
              <a:srgbClr val="D0043C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70" name="Google Shape;54;p7" descr="Google Shape;54;p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4164" y="715318"/>
            <a:ext cx="1810421" cy="179758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Google Shape;56;p7"/>
          <p:cNvSpPr txBox="1"/>
          <p:nvPr/>
        </p:nvSpPr>
        <p:spPr>
          <a:xfrm>
            <a:off x="1052924" y="3076025"/>
            <a:ext cx="458070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3000"/>
            </a:pPr>
          </a:p>
          <a:p>
            <a:pPr>
              <a:defRPr sz="3000"/>
            </a:pPr>
          </a:p>
          <a:p>
            <a:pPr algn="ctr">
              <a:defRPr i="1" sz="24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09.01.2024</a:t>
            </a:r>
          </a:p>
        </p:txBody>
      </p:sp>
      <p:sp>
        <p:nvSpPr>
          <p:cNvPr id="72" name="Google Shape;57;p7"/>
          <p:cNvSpPr txBox="1"/>
          <p:nvPr>
            <p:ph type="ctrTitle"/>
          </p:nvPr>
        </p:nvSpPr>
        <p:spPr>
          <a:xfrm>
            <a:off x="352549" y="951074"/>
            <a:ext cx="5844302" cy="1860002"/>
          </a:xfrm>
          <a:prstGeom prst="rect">
            <a:avLst/>
          </a:prstGeom>
        </p:spPr>
        <p:txBody>
          <a:bodyPr/>
          <a:lstStyle>
            <a:lvl1pPr indent="12700" algn="ctr">
              <a:defRPr sz="4000"/>
            </a:lvl1pPr>
          </a:lstStyle>
          <a:p>
            <a:pPr/>
            <a:r>
              <a:t>EESTI AVALIKE TEGELASTE SÜNNIGEOGRAAFIA 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16;p14" descr="Google Shape;116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0625" y="0"/>
            <a:ext cx="4163375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Google Shape;117;p14"/>
          <p:cNvSpPr txBox="1"/>
          <p:nvPr/>
        </p:nvSpPr>
        <p:spPr>
          <a:xfrm>
            <a:off x="454374" y="480075"/>
            <a:ext cx="5452202" cy="4908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defRPr b="1" sz="22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 etapis: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rühmade moodustamine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rühmades tegevuste jaotamine, sh suhtluskanalite käivitamine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sisestatavates tunnustes kokkuleppimine (rühmade ülene)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nimede jagamine rühmas</a:t>
            </a:r>
          </a:p>
          <a:p>
            <a:pPr indent="457200">
              <a:lnSpc>
                <a:spcPct val="115000"/>
              </a:lnSpc>
              <a:defRPr sz="1800">
                <a:solidFill>
                  <a:srgbClr val="595959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1200"/>
              </a:spcBef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indent="457200">
              <a:lnSpc>
                <a:spcPct val="115000"/>
              </a:lnSpc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2;p15" descr="Google Shape;12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7799" y="0"/>
            <a:ext cx="3966200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oogle Shape;123;p15"/>
          <p:cNvSpPr txBox="1"/>
          <p:nvPr/>
        </p:nvSpPr>
        <p:spPr>
          <a:xfrm>
            <a:off x="171449" y="154274"/>
            <a:ext cx="5452202" cy="563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defRPr b="1" sz="22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  etapis: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andmete sisestamine </a:t>
            </a:r>
            <a:r>
              <a:rPr b="1"/>
              <a:t>leksikoni</a:t>
            </a:r>
            <a:r>
              <a:t> järgi Excelisse kokkulepitud </a:t>
            </a:r>
            <a:r>
              <a:rPr b="1"/>
              <a:t>tunnustega</a:t>
            </a:r>
            <a:r>
              <a:t>: ees- ja perekonnanimi, sünni- ja surmaaeg, varjunimi, sünnikoht, tegevusvaldkond ja avalikkuse poolt tunnustatud amet või eriala, lisaks pilt ning elulugu.</a:t>
            </a:r>
          </a:p>
          <a:p>
            <a:pPr indent="457200">
              <a:lnSpc>
                <a:spcPct val="115000"/>
              </a:lnSpc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sünni- ja surmaaeg, pilt ja eluloo täiendused juurde internetiotsinguga.</a:t>
            </a:r>
          </a:p>
          <a:p>
            <a:pPr indent="457200">
              <a:lnSpc>
                <a:spcPct val="115000"/>
              </a:lnSpc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2;p15" descr="Google Shape;12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7799" y="0"/>
            <a:ext cx="3966200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Google Shape;123;p15"/>
          <p:cNvSpPr txBox="1"/>
          <p:nvPr/>
        </p:nvSpPr>
        <p:spPr>
          <a:xfrm>
            <a:off x="171449" y="154274"/>
            <a:ext cx="5452202" cy="371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defRPr b="1" sz="22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 I etapis: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Kaardikeskkonna loomine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Andmete kandmine kaardile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Eristamine Eestis sündinud ja mitte sündinud isikud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Andmete täiendav kontroll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Projekti tutvustus sidusrühmadele</a:t>
            </a:r>
          </a:p>
          <a:p>
            <a:pPr marL="457200" indent="-368300">
              <a:lnSpc>
                <a:spcPct val="115000"/>
              </a:lnSpc>
              <a:buClr>
                <a:srgbClr val="24285D"/>
              </a:buClr>
              <a:buSzPts val="2200"/>
              <a:buFont typeface="Tahoma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Kokkuvõte ja esitlus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4;p17"/>
          <p:cNvSpPr/>
          <p:nvPr/>
        </p:nvSpPr>
        <p:spPr>
          <a:xfrm flipH="1">
            <a:off x="1130533" y="1212486"/>
            <a:ext cx="445676" cy="2356597"/>
          </a:xfrm>
          <a:prstGeom prst="line">
            <a:avLst/>
          </a:prstGeom>
          <a:ln w="57125">
            <a:solidFill>
              <a:srgbClr val="D0043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Google Shape;135;p17"/>
          <p:cNvSpPr txBox="1"/>
          <p:nvPr>
            <p:ph type="title"/>
          </p:nvPr>
        </p:nvSpPr>
        <p:spPr>
          <a:xfrm>
            <a:off x="2044300" y="1687557"/>
            <a:ext cx="6710999" cy="1336501"/>
          </a:xfrm>
          <a:prstGeom prst="rect">
            <a:avLst/>
          </a:prstGeom>
        </p:spPr>
        <p:txBody>
          <a:bodyPr/>
          <a:lstStyle>
            <a:lvl1pPr marR="5080" indent="12700">
              <a:defRPr sz="4300"/>
            </a:lvl1pPr>
          </a:lstStyle>
          <a:p>
            <a:pPr/>
            <a:r>
              <a:t>TEADUSPÕHISUS JA  INTERDISTSIPLINAARSUS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46;p19"/>
          <p:cNvSpPr txBox="1"/>
          <p:nvPr>
            <p:ph type="ctrTitle"/>
          </p:nvPr>
        </p:nvSpPr>
        <p:spPr>
          <a:xfrm>
            <a:off x="2306203" y="1753692"/>
            <a:ext cx="4779002" cy="1367042"/>
          </a:xfrm>
          <a:prstGeom prst="rect">
            <a:avLst/>
          </a:prstGeom>
        </p:spPr>
        <p:txBody>
          <a:bodyPr/>
          <a:lstStyle>
            <a:lvl1pPr indent="12700">
              <a:defRPr sz="4300"/>
            </a:lvl1pPr>
          </a:lstStyle>
          <a:p>
            <a:pPr/>
            <a:r>
              <a:t>TULEMUS &amp; VÄLJAKUTSED</a:t>
            </a:r>
          </a:p>
        </p:txBody>
      </p:sp>
      <p:sp>
        <p:nvSpPr>
          <p:cNvPr id="137" name="Google Shape;134;p17"/>
          <p:cNvSpPr/>
          <p:nvPr/>
        </p:nvSpPr>
        <p:spPr>
          <a:xfrm flipH="1">
            <a:off x="1130533" y="1212486"/>
            <a:ext cx="445676" cy="2356597"/>
          </a:xfrm>
          <a:prstGeom prst="line">
            <a:avLst/>
          </a:prstGeom>
          <a:ln w="57125">
            <a:solidFill>
              <a:srgbClr val="D0043C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52;p20"/>
          <p:cNvSpPr txBox="1"/>
          <p:nvPr>
            <p:ph type="ctrTitle"/>
          </p:nvPr>
        </p:nvSpPr>
        <p:spPr>
          <a:xfrm>
            <a:off x="265799" y="254700"/>
            <a:ext cx="8351702" cy="631201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/>
            <a:r>
              <a:t>TULEMUS</a:t>
            </a:r>
          </a:p>
        </p:txBody>
      </p:sp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817076"/>
            <a:ext cx="7472238" cy="3806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52;p20"/>
          <p:cNvSpPr txBox="1"/>
          <p:nvPr>
            <p:ph type="ctrTitle"/>
          </p:nvPr>
        </p:nvSpPr>
        <p:spPr>
          <a:xfrm>
            <a:off x="265799" y="254700"/>
            <a:ext cx="8351702" cy="631201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/>
            <a:r>
              <a:t>TULEMUS</a:t>
            </a:r>
          </a:p>
        </p:txBody>
      </p:sp>
      <p:sp>
        <p:nvSpPr>
          <p:cNvPr id="143" name="TextBox 1"/>
          <p:cNvSpPr txBox="1"/>
          <p:nvPr/>
        </p:nvSpPr>
        <p:spPr>
          <a:xfrm>
            <a:off x="421419" y="1208597"/>
            <a:ext cx="7180027" cy="2688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Kaardirakenduse asukoht: </a:t>
            </a:r>
            <a:r>
              <a: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rPr>
              <a:t>https://www.google.com/maps/d/u/0/viewer?mid=1Y7XzG47Ok86U1FU9P84N3jmhB_FCxCU&amp;fbclid=IwAR2GJTKE-P_swmXum8bE-Cv125cLd_oFM4bztztRBKXq7PI_3wO8A9bg1qY&amp;ll=58.68022374287759%2C25.313640329459258&amp;z=8</a:t>
            </a:r>
            <a:r>
              <a:rPr sz="1400">
                <a:latin typeface="+mn-lt"/>
                <a:ea typeface="+mn-ea"/>
                <a:cs typeface="+mn-cs"/>
                <a:sym typeface="Arial"/>
              </a:rPr>
              <a:t> </a:t>
            </a:r>
            <a:endParaRPr sz="1400">
              <a:latin typeface="+mn-lt"/>
              <a:ea typeface="+mn-ea"/>
              <a:cs typeface="+mn-cs"/>
              <a:sym typeface="Arial"/>
            </a:endParaRPr>
          </a:p>
          <a:p>
            <a:pPr>
              <a:defRPr>
                <a:solidFill>
                  <a:srgbClr val="24275D"/>
                </a:solidFill>
              </a:defRPr>
            </a:pPr>
          </a:p>
          <a:p>
            <a:pPr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Facebooki koduleht: </a:t>
            </a:r>
            <a:r>
              <a:rPr sz="1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3" invalidUrl="" action="" tgtFrame="" tooltip="" history="1" highlightClick="0" endSnd="0"/>
              </a:rPr>
              <a:t>https://www.facebook.com/groups/860581915811761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 u="sng">
                <a:solidFill>
                  <a:srgbClr val="2427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TikTok konto: </a:t>
            </a:r>
            <a:r>
              <a:rPr sz="1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4" invalidUrl="" action="" tgtFrame="" tooltip="" history="1" highlightClick="0" endSnd="0"/>
              </a:rPr>
              <a:t>https://www.tiktok.com/@elu.eesti.kaardistamine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52;p20"/>
          <p:cNvSpPr txBox="1"/>
          <p:nvPr>
            <p:ph type="ctrTitle"/>
          </p:nvPr>
        </p:nvSpPr>
        <p:spPr>
          <a:xfrm>
            <a:off x="265799" y="254700"/>
            <a:ext cx="8351702" cy="631201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/>
            <a:r>
              <a:t>VÄLJAKUTSED</a:t>
            </a:r>
          </a:p>
        </p:txBody>
      </p:sp>
      <p:sp>
        <p:nvSpPr>
          <p:cNvPr id="146" name="Google Shape;140;p18"/>
          <p:cNvSpPr txBox="1"/>
          <p:nvPr/>
        </p:nvSpPr>
        <p:spPr>
          <a:xfrm>
            <a:off x="413200" y="885900"/>
            <a:ext cx="8105159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1634" indent="-369569"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Osad nimed võivad tänase Eesti jaoks olla üsna tundmatud</a:t>
            </a:r>
          </a:p>
          <a:p>
            <a:pPr marL="381634" indent="-369569"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381634" indent="-369569"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Sünnikoht Liivimaa võib olla eksitav, sest Liivimaa alla kuulus nii Lõuna-Eesti kui ka Põhja-Läti</a:t>
            </a:r>
          </a:p>
          <a:p>
            <a:pPr marL="381634" indent="-369569">
              <a:spcBef>
                <a:spcPts val="17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Väga suur osa leksikoni kantud isikutest ei ole sündinud Eestis</a:t>
            </a:r>
          </a:p>
          <a:p>
            <a:pPr marL="381634" indent="-369569">
              <a:spcBef>
                <a:spcPts val="17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Andmebaasi tuntus ja tarbijani jõudmine</a:t>
            </a:r>
          </a:p>
          <a:p>
            <a:pPr marL="381634" indent="-369569">
              <a:spcBef>
                <a:spcPts val="17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Kaardi tehnilised rakendused</a:t>
            </a:r>
          </a:p>
          <a:p>
            <a:pPr marL="381634" indent="-369569">
              <a:spcBef>
                <a:spcPts val="17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Sidusrühmadeni jõudmine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52;p20"/>
          <p:cNvSpPr txBox="1"/>
          <p:nvPr>
            <p:ph type="ctrTitle"/>
          </p:nvPr>
        </p:nvSpPr>
        <p:spPr>
          <a:xfrm>
            <a:off x="265799" y="254700"/>
            <a:ext cx="8351702" cy="631201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/>
            <a:r>
              <a:t>JÄRELDUSED</a:t>
            </a:r>
          </a:p>
        </p:txBody>
      </p:sp>
      <p:sp>
        <p:nvSpPr>
          <p:cNvPr id="149" name="Google Shape;140;p18"/>
          <p:cNvSpPr txBox="1"/>
          <p:nvPr/>
        </p:nvSpPr>
        <p:spPr>
          <a:xfrm>
            <a:off x="413200" y="737224"/>
            <a:ext cx="7570500" cy="381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5635" indent="-369569">
              <a:spcBef>
                <a:spcPts val="6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Andmetega töötamine nõuab täpsust ja pidevat üle kontrollimist</a:t>
            </a:r>
          </a:p>
          <a:p>
            <a:pPr marL="345635" indent="-369569">
              <a:spcBef>
                <a:spcPts val="6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Andmete sisestamine on väga monotoonne tegevus</a:t>
            </a:r>
          </a:p>
          <a:p>
            <a:pPr marL="345635" indent="-369569">
              <a:spcBef>
                <a:spcPts val="6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Projekt eeldas erineva taiplikkusega liikmete olemasolu, ntks kaardirakenduse tehnoloogiline lahendus</a:t>
            </a:r>
          </a:p>
          <a:p>
            <a:pPr marL="345635" indent="-369569">
              <a:spcBef>
                <a:spcPts val="6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Meeskonnatöös tuleb jälgida üksteise tempot ja kaasumist</a:t>
            </a:r>
          </a:p>
          <a:p>
            <a:pPr marL="345635" indent="-369569">
              <a:spcBef>
                <a:spcPts val="6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Kaardirakendus on sidusrühmadele ja teistele huvilistele mugav kasutada ja oma eesmärki täitnud</a:t>
            </a:r>
            <a:endParaRPr>
              <a:solidFill>
                <a:srgbClr val="262262"/>
              </a:solidFill>
            </a:endParaRPr>
          </a:p>
          <a:p>
            <a:pPr marL="345635" indent="-369569">
              <a:spcBef>
                <a:spcPts val="6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Projekti käigus kaardistati Eesti eluga seotud ajaloolistest nimedest vaid üka osa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62;p8"/>
          <p:cNvSpPr txBox="1"/>
          <p:nvPr>
            <p:ph type="title"/>
          </p:nvPr>
        </p:nvSpPr>
        <p:spPr>
          <a:xfrm>
            <a:off x="407181" y="382349"/>
            <a:ext cx="2539801" cy="705601"/>
          </a:xfrm>
          <a:prstGeom prst="rect">
            <a:avLst/>
          </a:prstGeom>
        </p:spPr>
        <p:txBody>
          <a:bodyPr/>
          <a:lstStyle>
            <a:lvl1pPr indent="12700">
              <a:defRPr sz="4500"/>
            </a:lvl1pPr>
          </a:lstStyle>
          <a:p>
            <a:pPr/>
            <a:r>
              <a:t>TEEMAD</a:t>
            </a:r>
          </a:p>
        </p:txBody>
      </p:sp>
      <p:sp>
        <p:nvSpPr>
          <p:cNvPr id="75" name="Google Shape;63;p8"/>
          <p:cNvSpPr txBox="1"/>
          <p:nvPr/>
        </p:nvSpPr>
        <p:spPr>
          <a:xfrm>
            <a:off x="1741122" y="2183975"/>
            <a:ext cx="20481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4809" marR="5080" indent="-372744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Liikmed, erialad ja  juhendajad</a:t>
            </a:r>
          </a:p>
        </p:txBody>
      </p:sp>
      <p:sp>
        <p:nvSpPr>
          <p:cNvPr id="76" name="Google Shape;64;p8"/>
          <p:cNvSpPr txBox="1"/>
          <p:nvPr/>
        </p:nvSpPr>
        <p:spPr>
          <a:xfrm>
            <a:off x="5955138" y="2065015"/>
            <a:ext cx="177355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Tegevuste rakendamine ja projektiga seotud  sidusrühmad</a:t>
            </a:r>
          </a:p>
        </p:txBody>
      </p:sp>
      <p:sp>
        <p:nvSpPr>
          <p:cNvPr id="77" name="Google Shape;65;p8"/>
          <p:cNvSpPr txBox="1"/>
          <p:nvPr/>
        </p:nvSpPr>
        <p:spPr>
          <a:xfrm>
            <a:off x="1331953" y="3841320"/>
            <a:ext cx="211650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635" marR="5080" indent="10794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Projekti  teaduspõhisus ja  interdistsiplinaarsus</a:t>
            </a:r>
          </a:p>
        </p:txBody>
      </p:sp>
      <p:sp>
        <p:nvSpPr>
          <p:cNvPr id="78" name="Google Shape;66;p8"/>
          <p:cNvSpPr txBox="1"/>
          <p:nvPr/>
        </p:nvSpPr>
        <p:spPr>
          <a:xfrm>
            <a:off x="3896500" y="2184849"/>
            <a:ext cx="177360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31800" marR="5080" indent="-419734">
              <a:defRPr sz="17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Projekti probleem, olulisus ja eesmärk</a:t>
            </a:r>
          </a:p>
        </p:txBody>
      </p:sp>
      <p:pic>
        <p:nvPicPr>
          <p:cNvPr id="79" name="Google Shape;67;p8" descr="Google Shape;67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4684" y="3011307"/>
            <a:ext cx="842298" cy="7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Google Shape;68;p8" descr="Google Shape;68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0377" y="1346926"/>
            <a:ext cx="942543" cy="71999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Google Shape;69;p8"/>
          <p:cNvSpPr/>
          <p:nvPr/>
        </p:nvSpPr>
        <p:spPr>
          <a:xfrm flipH="1">
            <a:off x="3520888" y="1371265"/>
            <a:ext cx="164727" cy="659801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82" name="Google Shape;70;p8" descr="Google Shape;70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79944" y="1322539"/>
            <a:ext cx="877137" cy="7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Google Shape;71;p8" descr="Google Shape;71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9816" y="1167065"/>
            <a:ext cx="707052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Google Shape;72;p8" descr="Google Shape;72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6930" y="3136598"/>
            <a:ext cx="829438" cy="792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Google Shape;73;p8"/>
          <p:cNvSpPr/>
          <p:nvPr/>
        </p:nvSpPr>
        <p:spPr>
          <a:xfrm flipH="1">
            <a:off x="5604471" y="1365820"/>
            <a:ext cx="164727" cy="659800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Google Shape;74;p8"/>
          <p:cNvSpPr/>
          <p:nvPr/>
        </p:nvSpPr>
        <p:spPr>
          <a:xfrm flipH="1">
            <a:off x="7667828" y="1345332"/>
            <a:ext cx="164726" cy="659800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Google Shape;75;p8"/>
          <p:cNvSpPr/>
          <p:nvPr/>
        </p:nvSpPr>
        <p:spPr>
          <a:xfrm flipH="1">
            <a:off x="3520888" y="3202397"/>
            <a:ext cx="164727" cy="659800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Google Shape;76;p8"/>
          <p:cNvSpPr txBox="1"/>
          <p:nvPr/>
        </p:nvSpPr>
        <p:spPr>
          <a:xfrm>
            <a:off x="3725050" y="4082691"/>
            <a:ext cx="21165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114300" marR="5080" indent="-102235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Tulemus ja väljakutsed</a:t>
            </a:r>
          </a:p>
        </p:txBody>
      </p:sp>
      <p:sp>
        <p:nvSpPr>
          <p:cNvPr id="89" name="Google Shape;74;p8"/>
          <p:cNvSpPr/>
          <p:nvPr/>
        </p:nvSpPr>
        <p:spPr>
          <a:xfrm flipH="1">
            <a:off x="5521921" y="3180919"/>
            <a:ext cx="164726" cy="659800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Google Shape;74;p8"/>
          <p:cNvSpPr/>
          <p:nvPr/>
        </p:nvSpPr>
        <p:spPr>
          <a:xfrm flipH="1">
            <a:off x="7585278" y="3202396"/>
            <a:ext cx="164726" cy="659800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1" name="Google Shape;67;p8" descr="Google Shape;67;p8"/>
          <p:cNvPicPr>
            <a:picLocks noChangeAspect="1"/>
          </p:cNvPicPr>
          <p:nvPr/>
        </p:nvPicPr>
        <p:blipFill>
          <a:blip r:embed="rId2">
            <a:extLst/>
          </a:blip>
          <a:srcRect l="29580" t="0" r="28883" b="40840"/>
          <a:stretch>
            <a:fillRect/>
          </a:stretch>
        </p:blipFill>
        <p:spPr>
          <a:xfrm>
            <a:off x="6664765" y="3311999"/>
            <a:ext cx="349859" cy="44725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Google Shape;76;p8"/>
          <p:cNvSpPr txBox="1"/>
          <p:nvPr/>
        </p:nvSpPr>
        <p:spPr>
          <a:xfrm>
            <a:off x="6279944" y="4102953"/>
            <a:ext cx="151522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114300" marR="5080" indent="-102235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Küsimused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46;p19"/>
          <p:cNvSpPr txBox="1"/>
          <p:nvPr>
            <p:ph type="ctrTitle"/>
          </p:nvPr>
        </p:nvSpPr>
        <p:spPr>
          <a:xfrm>
            <a:off x="3179378" y="2234477"/>
            <a:ext cx="4779002" cy="674545"/>
          </a:xfrm>
          <a:prstGeom prst="rect">
            <a:avLst/>
          </a:prstGeom>
        </p:spPr>
        <p:txBody>
          <a:bodyPr/>
          <a:lstStyle>
            <a:lvl1pPr indent="12700">
              <a:defRPr sz="4300"/>
            </a:lvl1pPr>
          </a:lstStyle>
          <a:p>
            <a:pPr/>
            <a:r>
              <a:t>KÜSIMUSI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9;p21"/>
          <p:cNvSpPr txBox="1"/>
          <p:nvPr/>
        </p:nvSpPr>
        <p:spPr>
          <a:xfrm>
            <a:off x="281850" y="839200"/>
            <a:ext cx="6294300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i="1" sz="80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TÄNAME</a:t>
            </a:r>
          </a:p>
          <a:p>
            <a:pPr indent="12700">
              <a:defRPr i="1" sz="80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KUULAMAST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81;p9"/>
          <p:cNvSpPr/>
          <p:nvPr/>
        </p:nvSpPr>
        <p:spPr>
          <a:xfrm>
            <a:off x="-1" y="4317999"/>
            <a:ext cx="3263901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pic>
        <p:nvPicPr>
          <p:cNvPr id="95" name="Google Shape;82;p9" descr="Google Shape;82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0796" y="2811083"/>
            <a:ext cx="1729276" cy="99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Google Shape;83;p9" descr="Google Shape;83;p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18108" y="4120462"/>
            <a:ext cx="1724101" cy="35485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Google Shape;84;p9"/>
          <p:cNvSpPr/>
          <p:nvPr/>
        </p:nvSpPr>
        <p:spPr>
          <a:xfrm flipH="1">
            <a:off x="5676901" y="609599"/>
            <a:ext cx="800099" cy="3888589"/>
          </a:xfrm>
          <a:prstGeom prst="line">
            <a:avLst/>
          </a:prstGeom>
          <a:ln w="44425">
            <a:solidFill>
              <a:srgbClr val="D0043C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8" name="Google Shape;85;p9" descr="Google Shape;85;p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74164" y="715318"/>
            <a:ext cx="1810421" cy="179758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Google Shape;86;p9"/>
          <p:cNvSpPr txBox="1"/>
          <p:nvPr>
            <p:ph type="ctrTitle"/>
          </p:nvPr>
        </p:nvSpPr>
        <p:spPr>
          <a:xfrm>
            <a:off x="299001" y="578394"/>
            <a:ext cx="1608902" cy="382201"/>
          </a:xfrm>
          <a:prstGeom prst="rect">
            <a:avLst/>
          </a:prstGeom>
        </p:spPr>
        <p:txBody>
          <a:bodyPr/>
          <a:lstStyle/>
          <a:p>
            <a:pPr indent="12700">
              <a:defRPr b="1" i="0" sz="2400">
                <a:latin typeface="Tahoma"/>
                <a:ea typeface="Tahoma"/>
                <a:cs typeface="Tahoma"/>
                <a:sym typeface="Tahoma"/>
              </a:defRPr>
            </a:pPr>
            <a:r>
              <a:t>Liikmed:</a:t>
            </a:r>
            <a:r>
              <a:rPr b="0"/>
              <a:t> </a:t>
            </a:r>
          </a:p>
        </p:txBody>
      </p:sp>
      <p:sp>
        <p:nvSpPr>
          <p:cNvPr id="100" name="Google Shape;87;p9"/>
          <p:cNvSpPr txBox="1"/>
          <p:nvPr/>
        </p:nvSpPr>
        <p:spPr>
          <a:xfrm>
            <a:off x="299001" y="960594"/>
            <a:ext cx="3450670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Johanna Keerd (psühholoogia)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Ken Püss (ajalugu)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Kerly Resik (kehakultuur)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Kristi Madismäe (infoteadus)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Kristina Maria Jaanul (sotsioloogia)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Leslie Heino (Aasia uuringud)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Sander Ramul (kehakultuur)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Kristel Kanemägi (õigusteadus)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German Smoljar (psühholoogia)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Enrico Alter (ajalugu)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Rasmus Adson (ajalugu)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Madis Lundre (kirjalik tõlge)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Elerin Laagus (sotsiaaltöö)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Meriliis Velpler (sotsioloogia)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Märtin Vunk (Euroopa nüüdiskeeled ja kultuurid)</a:t>
            </a:r>
          </a:p>
          <a:p>
            <a:pPr>
              <a:defRPr sz="1200"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Rene Helde (psühholoogia)</a:t>
            </a:r>
          </a:p>
          <a:p>
            <a:pPr>
              <a:defRPr i="1" sz="1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01" name="TextBox 1"/>
          <p:cNvSpPr txBox="1"/>
          <p:nvPr/>
        </p:nvSpPr>
        <p:spPr>
          <a:xfrm>
            <a:off x="3749669" y="517799"/>
            <a:ext cx="2518013" cy="1088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Juhendajad: </a:t>
            </a:r>
          </a:p>
          <a:p>
            <a:pPr>
              <a:defRPr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Kädi Riismaa </a:t>
            </a:r>
          </a:p>
          <a:p>
            <a:pPr>
              <a:defRPr>
                <a:solidFill>
                  <a:srgbClr val="2427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Aira Lepik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92;p10"/>
          <p:cNvSpPr/>
          <p:nvPr/>
        </p:nvSpPr>
        <p:spPr>
          <a:xfrm flipH="1">
            <a:off x="1130533" y="1212486"/>
            <a:ext cx="445676" cy="2356597"/>
          </a:xfrm>
          <a:prstGeom prst="line">
            <a:avLst/>
          </a:prstGeom>
          <a:ln w="57125">
            <a:solidFill>
              <a:srgbClr val="D0043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Google Shape;93;p10"/>
          <p:cNvSpPr txBox="1"/>
          <p:nvPr>
            <p:ph type="title"/>
          </p:nvPr>
        </p:nvSpPr>
        <p:spPr>
          <a:xfrm>
            <a:off x="2391034" y="1180342"/>
            <a:ext cx="5471701" cy="2782815"/>
          </a:xfrm>
          <a:prstGeom prst="rect">
            <a:avLst/>
          </a:prstGeom>
        </p:spPr>
        <p:txBody>
          <a:bodyPr/>
          <a:lstStyle/>
          <a:p>
            <a:pPr indent="12700">
              <a:defRPr sz="6000"/>
            </a:pPr>
            <a:r>
              <a:t>PROBLEEM,</a:t>
            </a:r>
            <a:br/>
            <a:r>
              <a:t>OLULISUS JA EESMÄRK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4;p12"/>
          <p:cNvSpPr txBox="1"/>
          <p:nvPr/>
        </p:nvSpPr>
        <p:spPr>
          <a:xfrm>
            <a:off x="240049" y="145724"/>
            <a:ext cx="6163502" cy="287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2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Probleem: </a:t>
            </a:r>
            <a:endParaRPr>
              <a:solidFill>
                <a:srgbClr val="24285D"/>
              </a:solidFill>
            </a:endParaRPr>
          </a:p>
          <a:p>
            <a:pPr marL="381634" marR="597534" indent="-369569">
              <a:lnSpc>
                <a:spcPct val="115000"/>
              </a:lnSpc>
              <a:spcBef>
                <a:spcPts val="12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Eesti avalike elu tegelaste päritolu kartograafiline süstematiseerimine </a:t>
            </a:r>
          </a:p>
          <a:p>
            <a:pPr marL="381634" marR="597534" indent="-369569">
              <a:lnSpc>
                <a:spcPct val="115000"/>
              </a:lnSpc>
              <a:spcBef>
                <a:spcPts val="12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Koondandmete lihtsustatud kasutus</a:t>
            </a:r>
          </a:p>
          <a:p>
            <a:pPr marL="381634" marR="597534" indent="-369569">
              <a:lnSpc>
                <a:spcPct val="115000"/>
              </a:lnSpc>
              <a:spcBef>
                <a:spcPts val="12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Silmaringi avardamine</a:t>
            </a:r>
          </a:p>
        </p:txBody>
      </p:sp>
      <p:pic>
        <p:nvPicPr>
          <p:cNvPr id="109" name="Google Shape;105;p12" descr="Google Shape;105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950" y="0"/>
            <a:ext cx="3836052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04;p12"/>
          <p:cNvSpPr txBox="1"/>
          <p:nvPr/>
        </p:nvSpPr>
        <p:spPr>
          <a:xfrm>
            <a:off x="240049" y="145724"/>
            <a:ext cx="6163502" cy="4996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2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Olulisus: </a:t>
            </a:r>
            <a:endParaRPr>
              <a:solidFill>
                <a:srgbClr val="24285D"/>
              </a:solidFill>
            </a:endParaRPr>
          </a:p>
          <a:p>
            <a:pPr marL="381634" marR="597534" indent="-369569">
              <a:lnSpc>
                <a:spcPct val="115000"/>
              </a:lnSpc>
              <a:spcBef>
                <a:spcPts val="12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Projekt aitab laiendada inimeste silmaringi Eesti avaliku elu tegelastest </a:t>
            </a:r>
          </a:p>
          <a:p>
            <a:pPr marL="381634" marR="597534" indent="-369569">
              <a:lnSpc>
                <a:spcPct val="115000"/>
              </a:lnSpc>
              <a:spcBef>
                <a:spcPts val="12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Tulemit saab kasutada koolide õppematerjalina</a:t>
            </a:r>
          </a:p>
          <a:p>
            <a:pPr marL="381634" marR="597534" indent="-369569">
              <a:lnSpc>
                <a:spcPct val="115000"/>
              </a:lnSpc>
              <a:spcBef>
                <a:spcPts val="12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On jätkuprojekt</a:t>
            </a:r>
          </a:p>
          <a:p>
            <a:pPr marL="381634" marR="597534" indent="-369569">
              <a:lnSpc>
                <a:spcPct val="115000"/>
              </a:lnSpc>
              <a:spcBef>
                <a:spcPts val="1200"/>
              </a:spcBef>
              <a:buClr>
                <a:srgbClr val="9B002B"/>
              </a:buClr>
              <a:buSzPts val="2200"/>
              <a:buFont typeface="Courier New"/>
              <a:buChar char="-"/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Esimeses etapis koostati 2022/2023 õppeaastal interaktiivne kaart “Eesti avalikud tegelased" kajastatud isikute sünnikohtadega</a:t>
            </a:r>
          </a:p>
        </p:txBody>
      </p:sp>
      <p:pic>
        <p:nvPicPr>
          <p:cNvPr id="112" name="Google Shape;105;p12" descr="Google Shape;105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950" y="0"/>
            <a:ext cx="3836052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98;p11"/>
          <p:cNvSpPr txBox="1"/>
          <p:nvPr/>
        </p:nvSpPr>
        <p:spPr>
          <a:xfrm>
            <a:off x="400974" y="951549"/>
            <a:ext cx="5282702" cy="4937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2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Projekti eesmärk: </a:t>
            </a:r>
          </a:p>
          <a:p>
            <a:pPr>
              <a:lnSpc>
                <a:spcPct val="115000"/>
              </a:lnSpc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Koostada Eesti avaliku tegelaste sünnikohtade geograafiline jaotus digitaalse kaardi kujul aastani 1940 ajaloolistel kaartidel valdade tasemel </a:t>
            </a:r>
          </a:p>
          <a:p>
            <a:pPr>
              <a:lnSpc>
                <a:spcPct val="115000"/>
              </a:lnSpc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lnSpc>
                <a:spcPct val="115000"/>
              </a:lnSpc>
              <a:defRPr b="1" sz="2200">
                <a:solidFill>
                  <a:srgbClr val="EC008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Alus:</a:t>
            </a:r>
          </a:p>
          <a:p>
            <a:pPr>
              <a:lnSpc>
                <a:spcPct val="115000"/>
              </a:lnSpc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“Eesti biograafiline leksikon” (1926-1929)</a:t>
            </a:r>
          </a:p>
          <a:p>
            <a:pPr>
              <a:spcBef>
                <a:spcPts val="1200"/>
              </a:spcBef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lnSpc>
                <a:spcPct val="115000"/>
              </a:lnSpc>
              <a:defRPr sz="22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indent="457200">
              <a:lnSpc>
                <a:spcPct val="115000"/>
              </a:lnSpc>
              <a:spcBef>
                <a:spcPts val="1200"/>
              </a:spcBef>
              <a:defRPr sz="2000">
                <a:solidFill>
                  <a:srgbClr val="595959"/>
                </a:solidFill>
              </a:defRPr>
            </a:pPr>
          </a:p>
        </p:txBody>
      </p:sp>
      <p:pic>
        <p:nvPicPr>
          <p:cNvPr id="115" name="Google Shape;99;p11" descr="Google Shape;99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7824" y="0"/>
            <a:ext cx="3589025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0;p13"/>
          <p:cNvSpPr/>
          <p:nvPr/>
        </p:nvSpPr>
        <p:spPr>
          <a:xfrm flipH="1">
            <a:off x="1130533" y="1212486"/>
            <a:ext cx="445676" cy="2356597"/>
          </a:xfrm>
          <a:prstGeom prst="line">
            <a:avLst/>
          </a:prstGeom>
          <a:ln w="57125">
            <a:solidFill>
              <a:srgbClr val="D0043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Google Shape;111;p13"/>
          <p:cNvSpPr txBox="1"/>
          <p:nvPr>
            <p:ph type="title"/>
          </p:nvPr>
        </p:nvSpPr>
        <p:spPr>
          <a:xfrm>
            <a:off x="2751375" y="1212475"/>
            <a:ext cx="5369701" cy="1860001"/>
          </a:xfrm>
          <a:prstGeom prst="rect">
            <a:avLst/>
          </a:prstGeom>
        </p:spPr>
        <p:txBody>
          <a:bodyPr/>
          <a:lstStyle>
            <a:lvl1pPr marR="5080" indent="310515">
              <a:defRPr sz="6000"/>
            </a:lvl1pPr>
          </a:lstStyle>
          <a:p>
            <a:pPr/>
            <a:r>
              <a:t>TEGEVUSTE  RAKENDAMINE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8;p16"/>
          <p:cNvSpPr txBox="1"/>
          <p:nvPr>
            <p:ph type="ctrTitle"/>
          </p:nvPr>
        </p:nvSpPr>
        <p:spPr>
          <a:xfrm>
            <a:off x="943049" y="293733"/>
            <a:ext cx="480236" cy="4075475"/>
          </a:xfrm>
          <a:prstGeom prst="rect">
            <a:avLst/>
          </a:prstGeom>
        </p:spPr>
        <p:txBody>
          <a:bodyPr/>
          <a:lstStyle/>
          <a:p>
            <a:pPr indent="12700">
              <a:defRPr sz="2400"/>
            </a:pPr>
            <a:r>
              <a:t>T</a:t>
            </a:r>
            <a:br/>
            <a:r>
              <a:t>E</a:t>
            </a:r>
            <a:br/>
            <a:r>
              <a:t>G</a:t>
            </a:r>
            <a:br/>
            <a:r>
              <a:t>E</a:t>
            </a:r>
            <a:br/>
            <a:r>
              <a:t>V</a:t>
            </a:r>
            <a:br/>
            <a:r>
              <a:t>U</a:t>
            </a:r>
            <a:br/>
            <a:r>
              <a:t>S</a:t>
            </a:r>
            <a:br/>
            <a:r>
              <a:t>K</a:t>
            </a:r>
            <a:br/>
            <a:r>
              <a:t>A</a:t>
            </a:r>
            <a:br/>
            <a:r>
              <a:t>V</a:t>
            </a:r>
            <a:br/>
            <a:r>
              <a:t>A</a:t>
            </a:r>
          </a:p>
        </p:txBody>
      </p:sp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5636" y="63609"/>
            <a:ext cx="4738976" cy="5079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