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rimson Text" panose="020B0604020202020204" charset="0"/>
      <p:regular r:id="rId19"/>
      <p:bold r:id="rId20"/>
      <p:italic r:id="rId21"/>
      <p:boldItalic r:id="rId22"/>
    </p:embeddedFont>
    <p:embeddedFont>
      <p:font typeface="EB Garamond" panose="00000500000000000000" pitchFamily="2" charset="0"/>
      <p:regular r:id="rId23"/>
      <p:bold r:id="rId24"/>
      <p:italic r:id="rId25"/>
      <p:boldItalic r:id="rId26"/>
    </p:embeddedFont>
    <p:embeddedFont>
      <p:font typeface="Merriweather Sans" pitchFamily="2" charset="-7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15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7;n"/>
          <p:cNvSpPr txBox="1"/>
          <p:nvPr/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8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65450" cy="45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n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" name="Google Shape;10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050" cy="3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n"/>
          <p:cNvSpPr txBox="1"/>
          <p:nvPr/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65450" cy="45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t-EE" sz="1200" b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050" cy="35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050" cy="35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aaa64762d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00" cy="3079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aaa64762d4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100" cy="3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2aaa64762d4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65500" cy="4524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t-EE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050" cy="35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050" cy="35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050" cy="35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050" cy="35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050" cy="35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aaa64762d4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100" cy="3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2aaa64762d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00" cy="3079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aaa64762d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00" cy="3079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aaa64762d4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100" cy="3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2aaa64762d4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65500" cy="4524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t-EE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aaa64762d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00" cy="3079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aaa64762d4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100" cy="3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2aaa64762d4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65500" cy="4524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aaa64762d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00" cy="3079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aaa64762d4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100" cy="3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2aaa64762d4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65500" cy="4524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827584" y="908720"/>
            <a:ext cx="7704856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 i="1" u="none" strike="noStrike" cap="none">
                <a:solidFill>
                  <a:srgbClr val="000000"/>
                </a:solidFill>
              </a:defRPr>
            </a:lvl1pPr>
            <a:lvl2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827584" y="4149080"/>
            <a:ext cx="7704856" cy="12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3600"/>
              <a:buNone/>
              <a:defRPr sz="3600" i="0" u="none" strike="noStrike" cap="none">
                <a:solidFill>
                  <a:srgbClr val="000000"/>
                </a:solidFill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None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i="1" u="none" strike="noStrike" cap="none">
                <a:solidFill>
                  <a:srgbClr val="B20533"/>
                </a:solidFill>
              </a:defRPr>
            </a:lvl1pPr>
            <a:lvl2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457200" y="1604963"/>
            <a:ext cx="8223250" cy="398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Char char="-"/>
              <a:defRPr sz="2600" i="1" u="none" strike="noStrike" cap="none">
                <a:solidFill>
                  <a:srgbClr val="000000"/>
                </a:solidFill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sz="2200" i="1" u="none" strike="noStrike" cap="none">
                <a:solidFill>
                  <a:srgbClr val="000000"/>
                </a:solidFill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sz="1800" i="1" u="none" strike="noStrike" cap="none">
                <a:solidFill>
                  <a:srgbClr val="000000"/>
                </a:solidFill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1" u="none" strike="noStrike" cap="none">
                <a:solidFill>
                  <a:srgbClr val="000000"/>
                </a:solidFill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1" u="none" strike="noStrike" cap="none">
                <a:solidFill>
                  <a:srgbClr val="000000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i="1" u="none" strike="noStrike" cap="none">
                <a:solidFill>
                  <a:srgbClr val="B20533"/>
                </a:solidFill>
              </a:defRPr>
            </a:lvl1pPr>
            <a:lvl2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457202" y="1604963"/>
            <a:ext cx="4035425" cy="391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Char char="-"/>
              <a:defRPr sz="2600" i="0" u="none" strike="noStrike" cap="none">
                <a:solidFill>
                  <a:srgbClr val="000000"/>
                </a:solidFill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sz="2200" i="0" u="none" strike="noStrike" cap="none">
                <a:solidFill>
                  <a:srgbClr val="000000"/>
                </a:solidFill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sz="1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4645027" y="1604963"/>
            <a:ext cx="4035425" cy="391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Char char="-"/>
              <a:defRPr sz="2600" i="0" u="none" strike="noStrike" cap="none">
                <a:solidFill>
                  <a:srgbClr val="000000"/>
                </a:solidFill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sz="2200" i="0" u="none" strike="noStrike" cap="none">
                <a:solidFill>
                  <a:srgbClr val="000000"/>
                </a:solidFill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sz="1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5832400" y="3033762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65600" marR="0" lvl="0" indent="-16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8001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200150" marR="0" lvl="2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>
            <a:spLocks noGrp="1"/>
          </p:cNvSpPr>
          <p:nvPr>
            <p:ph type="pic" idx="3"/>
          </p:nvPr>
        </p:nvSpPr>
        <p:spPr>
          <a:xfrm>
            <a:off x="863277" y="548680"/>
            <a:ext cx="4824413" cy="4824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8001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200150" marR="0" lvl="2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>
            <a:spLocks noGrp="1"/>
          </p:cNvSpPr>
          <p:nvPr>
            <p:ph type="pic" idx="4"/>
          </p:nvPr>
        </p:nvSpPr>
        <p:spPr>
          <a:xfrm>
            <a:off x="5832400" y="54922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65600" marR="0" lvl="0" indent="-16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8001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200150" marR="0" lvl="2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5436096" y="476672"/>
            <a:ext cx="3168352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i="1" u="none" strike="noStrike" cap="none">
                <a:solidFill>
                  <a:srgbClr val="000000"/>
                </a:solidFill>
              </a:defRPr>
            </a:lvl1pPr>
            <a:lvl2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>
            <a:spLocks noGrp="1"/>
          </p:cNvSpPr>
          <p:nvPr>
            <p:ph type="pic" idx="2"/>
          </p:nvPr>
        </p:nvSpPr>
        <p:spPr>
          <a:xfrm>
            <a:off x="467544" y="476672"/>
            <a:ext cx="4629150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3200"/>
              <a:buFont typeface="Merriweather Sans"/>
              <a:buNone/>
              <a:defRPr sz="3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800"/>
              <a:buFont typeface="Merriweather Sans"/>
              <a:buNone/>
              <a:defRPr sz="2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400"/>
              <a:buFont typeface="Merriweather Sans"/>
              <a:buNone/>
              <a:defRPr sz="24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5436096" y="2276872"/>
            <a:ext cx="3168352" cy="309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200"/>
              <a:buNone/>
              <a:defRPr sz="2200" i="0" u="none" strike="noStrike" cap="none">
                <a:solidFill>
                  <a:srgbClr val="000000"/>
                </a:solidFill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400"/>
              <a:buNone/>
              <a:defRPr sz="1400" i="0" u="none" strike="noStrike" cap="none">
                <a:solidFill>
                  <a:srgbClr val="000000"/>
                </a:solidFill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200"/>
              <a:buNone/>
              <a:defRPr sz="12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 i="0" u="none" strike="noStrike" cap="none">
                <a:solidFill>
                  <a:srgbClr val="000000"/>
                </a:solidFill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i="0" u="none" strike="noStrike" cap="none">
                <a:solidFill>
                  <a:schemeClr val="dk1"/>
                </a:solidFill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i="0" u="none" strike="noStrike" cap="none">
                <a:solidFill>
                  <a:schemeClr val="dk1"/>
                </a:solidFill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i="0" u="none" strike="noStrike" cap="none">
                <a:solidFill>
                  <a:schemeClr val="dk1"/>
                </a:solidFill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">
  <p:cSld name="Tabel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457200" y="489048"/>
            <a:ext cx="8223250" cy="1138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i="1" u="none" strike="noStrike" cap="none">
                <a:solidFill>
                  <a:srgbClr val="B20533"/>
                </a:solidFill>
              </a:defRPr>
            </a:lvl1pPr>
            <a:lvl2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>
            <a:off x="6444208" y="0"/>
            <a:ext cx="2699792" cy="2780928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611188" y="620688"/>
            <a:ext cx="5329237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Char char="-"/>
              <a:defRPr sz="2600" i="0" u="none" strike="noStrike" cap="none">
                <a:solidFill>
                  <a:srgbClr val="000000"/>
                </a:solidFill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sz="2200" i="0" u="none" strike="noStrike" cap="none">
                <a:solidFill>
                  <a:srgbClr val="000000"/>
                </a:solidFill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sz="1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>
            <a:spLocks noGrp="1"/>
          </p:cNvSpPr>
          <p:nvPr>
            <p:ph type="pic" idx="2"/>
          </p:nvPr>
        </p:nvSpPr>
        <p:spPr>
          <a:xfrm>
            <a:off x="6443663" y="2780928"/>
            <a:ext cx="2700337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8001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200150" marR="0" lvl="2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6732240" y="260648"/>
            <a:ext cx="2088232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i="1" u="none" strike="noStrike" cap="none">
                <a:solidFill>
                  <a:schemeClr val="lt1"/>
                </a:solidFill>
              </a:defRPr>
            </a:lvl1pPr>
            <a:lvl2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4860032" y="692696"/>
            <a:ext cx="3532386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1" u="none" strike="noStrike" cap="none">
                <a:solidFill>
                  <a:srgbClr val="000000"/>
                </a:solidFill>
              </a:defRPr>
            </a:lvl1pPr>
            <a:lvl2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83" name="Google Shape;83;p17" descr="uutmoodi akadeemiline vektor.ai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0934" y="548680"/>
            <a:ext cx="4569269" cy="5328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611560" y="1412776"/>
            <a:ext cx="7886700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3600"/>
              <a:buNone/>
              <a:defRPr sz="3600" i="0" u="none" strike="noStrike" cap="none">
                <a:solidFill>
                  <a:srgbClr val="000000"/>
                </a:solidFill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000"/>
              <a:buNone/>
              <a:defRPr sz="2000" i="0" u="none" strike="noStrike" cap="none">
                <a:solidFill>
                  <a:srgbClr val="000000"/>
                </a:solidFill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None/>
              <a:defRPr sz="1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86" name="Google Shape;86;p18"/>
          <p:cNvCxnSpPr/>
          <p:nvPr/>
        </p:nvCxnSpPr>
        <p:spPr>
          <a:xfrm>
            <a:off x="611560" y="5157192"/>
            <a:ext cx="7896225" cy="1588"/>
          </a:xfrm>
          <a:prstGeom prst="straightConnector1">
            <a:avLst/>
          </a:prstGeom>
          <a:noFill/>
          <a:ln w="25550" cap="flat" cmpd="sng">
            <a:solidFill>
              <a:srgbClr val="B9131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i="1" u="none" strike="noStrike" cap="none">
                <a:solidFill>
                  <a:srgbClr val="B20533"/>
                </a:solidFill>
              </a:defRPr>
            </a:lvl1pPr>
            <a:lvl2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630240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None/>
              <a:defRPr sz="2600" i="0" u="none" strike="noStrike" cap="none">
                <a:solidFill>
                  <a:srgbClr val="000000"/>
                </a:solidFill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000"/>
              <a:buNone/>
              <a:defRPr sz="2000" b="1" i="0" u="none" strike="noStrike" cap="none">
                <a:solidFill>
                  <a:srgbClr val="000000"/>
                </a:solidFill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None/>
              <a:defRPr sz="1800" b="1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1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1" i="0" u="none" strike="noStrike" cap="none">
                <a:solidFill>
                  <a:srgbClr val="000000"/>
                </a:solidFill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2"/>
          </p:nvPr>
        </p:nvSpPr>
        <p:spPr>
          <a:xfrm>
            <a:off x="630240" y="2505075"/>
            <a:ext cx="3868737" cy="3012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Char char="-"/>
              <a:defRPr sz="2600" i="0" u="none" strike="noStrike" cap="none">
                <a:solidFill>
                  <a:srgbClr val="000000"/>
                </a:solidFill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sz="2200" i="0" u="none" strike="noStrike" cap="none">
                <a:solidFill>
                  <a:srgbClr val="000000"/>
                </a:solidFill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sz="1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None/>
              <a:defRPr sz="2600" i="0" u="none" strike="noStrike" cap="none">
                <a:solidFill>
                  <a:srgbClr val="000000"/>
                </a:solidFill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000"/>
              <a:buNone/>
              <a:defRPr sz="2000" b="1" i="0" u="none" strike="noStrike" cap="none">
                <a:solidFill>
                  <a:srgbClr val="000000"/>
                </a:solidFill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None/>
              <a:defRPr sz="1800" b="1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1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1" i="0" u="none" strike="noStrike" cap="none">
                <a:solidFill>
                  <a:srgbClr val="000000"/>
                </a:solidFill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012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Char char="-"/>
              <a:defRPr sz="2600" i="0" u="none" strike="noStrike" cap="none">
                <a:solidFill>
                  <a:srgbClr val="000000"/>
                </a:solidFill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sz="2200" i="0" u="none" strike="noStrike" cap="none">
                <a:solidFill>
                  <a:srgbClr val="000000"/>
                </a:solidFill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sz="1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i="1" u="none" strike="noStrike" cap="none">
                <a:solidFill>
                  <a:srgbClr val="000000"/>
                </a:solidFill>
              </a:defRPr>
            </a:lvl1pPr>
            <a:lvl2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3851920" y="457200"/>
            <a:ext cx="4629150" cy="520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3200"/>
              <a:buChar char="-"/>
              <a:defRPr sz="3200" i="0" u="none" strike="noStrike" cap="none">
                <a:solidFill>
                  <a:srgbClr val="000000"/>
                </a:solidFill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800"/>
              <a:buChar char="-"/>
              <a:defRPr sz="2800" i="0" u="none" strike="noStrike" cap="none">
                <a:solidFill>
                  <a:srgbClr val="000000"/>
                </a:solidFill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400"/>
              <a:buChar char="-"/>
              <a:defRPr sz="24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20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2000" i="0" u="none" strike="noStrike" cap="none">
                <a:solidFill>
                  <a:srgbClr val="000000"/>
                </a:solidFill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2"/>
          </p:nvPr>
        </p:nvSpPr>
        <p:spPr>
          <a:xfrm>
            <a:off x="630240" y="2057401"/>
            <a:ext cx="2949575" cy="360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400"/>
              <a:buNone/>
              <a:defRPr sz="2400" i="0" u="none" strike="noStrike" cap="none">
                <a:solidFill>
                  <a:srgbClr val="000000"/>
                </a:solidFill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400"/>
              <a:buNone/>
              <a:defRPr sz="1400" i="0" u="none" strike="noStrike" cap="none">
                <a:solidFill>
                  <a:srgbClr val="000000"/>
                </a:solidFill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200"/>
              <a:buNone/>
              <a:defRPr sz="12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 i="0" u="none" strike="noStrike" cap="none">
                <a:solidFill>
                  <a:srgbClr val="000000"/>
                </a:solidFill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i="0" u="none" strike="noStrike" cap="none">
                <a:solidFill>
                  <a:schemeClr val="dk1"/>
                </a:solidFill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i="0" u="none" strike="noStrike" cap="none">
                <a:solidFill>
                  <a:schemeClr val="dk1"/>
                </a:solidFill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i="0" u="none" strike="noStrike" cap="none">
                <a:solidFill>
                  <a:schemeClr val="dk1"/>
                </a:solidFill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594047" y="476672"/>
            <a:ext cx="7886700" cy="3384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 i="1" u="none" strike="noStrike" cap="none">
                <a:solidFill>
                  <a:srgbClr val="000000"/>
                </a:solidFill>
              </a:defRPr>
            </a:lvl1pPr>
            <a:lvl2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594047" y="4581129"/>
            <a:ext cx="78867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400"/>
              <a:buNone/>
              <a:defRPr sz="2400" i="0" u="none" strike="noStrike" cap="none">
                <a:solidFill>
                  <a:srgbClr val="000000"/>
                </a:solidFill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000"/>
              <a:buNone/>
              <a:defRPr sz="2000" i="0" u="none" strike="noStrike" cap="none">
                <a:solidFill>
                  <a:srgbClr val="000000"/>
                </a:solidFill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None/>
              <a:defRPr sz="1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24" name="Google Shape;24;p3"/>
          <p:cNvCxnSpPr/>
          <p:nvPr/>
        </p:nvCxnSpPr>
        <p:spPr>
          <a:xfrm>
            <a:off x="589287" y="4149081"/>
            <a:ext cx="7896225" cy="1588"/>
          </a:xfrm>
          <a:prstGeom prst="straightConnector1">
            <a:avLst/>
          </a:prstGeom>
          <a:noFill/>
          <a:ln w="25550" cap="flat" cmpd="sng">
            <a:solidFill>
              <a:srgbClr val="B9131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/>
        </p:nvSpPr>
        <p:spPr>
          <a:xfrm>
            <a:off x="457200" y="2132857"/>
            <a:ext cx="8223250" cy="21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3400"/>
              <a:buFont typeface="Merriweather Sans"/>
              <a:buNone/>
            </a:pPr>
            <a:endParaRPr sz="3400" i="1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>
            <a:spLocks noGrp="1"/>
          </p:cNvSpPr>
          <p:nvPr>
            <p:ph type="pic" idx="2"/>
          </p:nvPr>
        </p:nvSpPr>
        <p:spPr>
          <a:xfrm>
            <a:off x="6146800" y="18864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8001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200150" marR="0" lvl="2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683568" y="548680"/>
            <a:ext cx="4978896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i="1" u="none" strike="noStrike" cap="none">
                <a:solidFill>
                  <a:srgbClr val="B20533"/>
                </a:solidFill>
              </a:defRPr>
            </a:lvl1pPr>
            <a:lvl2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682590" y="1484784"/>
            <a:ext cx="4967287" cy="388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Char char="-"/>
              <a:defRPr sz="2600" i="0" u="none" strike="noStrike" cap="none">
                <a:solidFill>
                  <a:srgbClr val="000000"/>
                </a:solidFill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sz="2200" i="0" u="none" strike="noStrike" cap="none">
                <a:solidFill>
                  <a:srgbClr val="000000"/>
                </a:solidFill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sz="1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umber_box">
  <p:cSld name="1_number_box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755576" y="692696"/>
            <a:ext cx="2340000" cy="234000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60"/>
              <a:buNone/>
              <a:defRPr sz="3600" i="1" u="none" strike="noStrike" cap="none">
                <a:solidFill>
                  <a:schemeClr val="lt1"/>
                </a:solidFill>
              </a:defRPr>
            </a:lvl1pPr>
            <a:lvl2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6"/>
          <p:cNvSpPr>
            <a:spLocks noGrp="1"/>
          </p:cNvSpPr>
          <p:nvPr>
            <p:ph type="pic" idx="2"/>
          </p:nvPr>
        </p:nvSpPr>
        <p:spPr>
          <a:xfrm>
            <a:off x="3455876" y="69269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65600" marR="0" lvl="0" indent="-16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8001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200150" marR="0" lvl="2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>
            <a:spLocks noGrp="1"/>
          </p:cNvSpPr>
          <p:nvPr>
            <p:ph type="pic" idx="3"/>
          </p:nvPr>
        </p:nvSpPr>
        <p:spPr>
          <a:xfrm>
            <a:off x="6156176" y="69269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65600" marR="0" lvl="0" indent="-16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8001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200150" marR="0" lvl="2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755652" y="3284983"/>
            <a:ext cx="7704780" cy="201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200"/>
              <a:buNone/>
              <a:defRPr sz="2200" i="1" u="none" strike="noStrike" cap="none">
                <a:solidFill>
                  <a:srgbClr val="000000"/>
                </a:solidFill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sz="2200" i="0" u="none" strike="noStrike" cap="none">
                <a:solidFill>
                  <a:srgbClr val="000000"/>
                </a:solidFill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sz="1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/>
          <p:nvPr/>
        </p:nvSpPr>
        <p:spPr>
          <a:xfrm>
            <a:off x="755576" y="836712"/>
            <a:ext cx="1656184" cy="864096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Times New Roman"/>
              <a:buNone/>
            </a:pPr>
            <a:r>
              <a:rPr lang="et-EE" sz="6600" i="1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rPr>
              <a:t>1.</a:t>
            </a:r>
            <a:endParaRPr sz="6600" i="1">
              <a:solidFill>
                <a:schemeClr val="lt1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number_box">
  <p:cSld name="2_number_box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456136" y="692696"/>
            <a:ext cx="2340000" cy="234000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60"/>
              <a:buNone/>
              <a:defRPr sz="3600" i="1" u="none" strike="noStrike" cap="none">
                <a:solidFill>
                  <a:schemeClr val="lt1"/>
                </a:solidFill>
              </a:defRPr>
            </a:lvl1pPr>
            <a:lvl2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>
            <a:spLocks noGrp="1"/>
          </p:cNvSpPr>
          <p:nvPr>
            <p:ph type="pic" idx="2"/>
          </p:nvPr>
        </p:nvSpPr>
        <p:spPr>
          <a:xfrm>
            <a:off x="755576" y="69269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65600" marR="0" lvl="0" indent="-16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8001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200150" marR="0" lvl="2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>
            <a:spLocks noGrp="1"/>
          </p:cNvSpPr>
          <p:nvPr>
            <p:ph type="pic" idx="3"/>
          </p:nvPr>
        </p:nvSpPr>
        <p:spPr>
          <a:xfrm>
            <a:off x="6156176" y="69269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65600" marR="0" lvl="0" indent="-16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8001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200150" marR="0" lvl="2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755652" y="3284983"/>
            <a:ext cx="7704780" cy="201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200"/>
              <a:buNone/>
              <a:defRPr sz="2200" i="1" u="none" strike="noStrike" cap="none">
                <a:solidFill>
                  <a:srgbClr val="000000"/>
                </a:solidFill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sz="2200" i="0" u="none" strike="noStrike" cap="none">
                <a:solidFill>
                  <a:srgbClr val="000000"/>
                </a:solidFill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sz="1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/>
          <p:nvPr/>
        </p:nvSpPr>
        <p:spPr>
          <a:xfrm>
            <a:off x="3456136" y="836712"/>
            <a:ext cx="1656184" cy="864096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Times New Roman"/>
              <a:buNone/>
            </a:pPr>
            <a:r>
              <a:rPr lang="et-EE" sz="6600" i="1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rPr>
              <a:t>2.</a:t>
            </a:r>
            <a:endParaRPr sz="6600" i="1">
              <a:solidFill>
                <a:schemeClr val="lt1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umber_box">
  <p:cSld name="3_number_box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6120432" y="692696"/>
            <a:ext cx="2340000" cy="234000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60"/>
              <a:buNone/>
              <a:defRPr sz="3600" i="1" u="none" strike="noStrike" cap="none">
                <a:solidFill>
                  <a:schemeClr val="lt1"/>
                </a:solidFill>
              </a:defRPr>
            </a:lvl1pPr>
            <a:lvl2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>
            <a:spLocks noGrp="1"/>
          </p:cNvSpPr>
          <p:nvPr>
            <p:ph type="pic" idx="2"/>
          </p:nvPr>
        </p:nvSpPr>
        <p:spPr>
          <a:xfrm>
            <a:off x="755576" y="69269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65600" marR="0" lvl="0" indent="-16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8001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200150" marR="0" lvl="2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>
            <a:spLocks noGrp="1"/>
          </p:cNvSpPr>
          <p:nvPr>
            <p:ph type="pic" idx="3"/>
          </p:nvPr>
        </p:nvSpPr>
        <p:spPr>
          <a:xfrm>
            <a:off x="3456136" y="69269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65600" marR="0" lvl="0" indent="-16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8001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200150" marR="0" lvl="2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755652" y="3284983"/>
            <a:ext cx="7704780" cy="201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200"/>
              <a:buNone/>
              <a:defRPr sz="2200" i="1" u="none" strike="noStrike" cap="none">
                <a:solidFill>
                  <a:srgbClr val="000000"/>
                </a:solidFill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sz="2200" i="0" u="none" strike="noStrike" cap="none">
                <a:solidFill>
                  <a:srgbClr val="000000"/>
                </a:solidFill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sz="1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/>
          <p:nvPr/>
        </p:nvSpPr>
        <p:spPr>
          <a:xfrm>
            <a:off x="6120432" y="836712"/>
            <a:ext cx="1656184" cy="864096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Times New Roman"/>
              <a:buNone/>
            </a:pPr>
            <a:r>
              <a:rPr lang="et-EE" sz="6600" i="1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rPr>
              <a:t>3.</a:t>
            </a:r>
            <a:endParaRPr sz="6600" i="1">
              <a:solidFill>
                <a:schemeClr val="lt1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616320" y="4653136"/>
            <a:ext cx="7886700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400"/>
              <a:buNone/>
              <a:defRPr sz="2400" i="1" u="none" strike="noStrike" cap="none">
                <a:solidFill>
                  <a:srgbClr val="000000"/>
                </a:solidFill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000"/>
              <a:buNone/>
              <a:defRPr sz="2000" i="0" u="none" strike="noStrike" cap="none">
                <a:solidFill>
                  <a:srgbClr val="000000"/>
                </a:solidFill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None/>
              <a:defRPr sz="1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51" name="Google Shape;51;p9"/>
          <p:cNvCxnSpPr/>
          <p:nvPr/>
        </p:nvCxnSpPr>
        <p:spPr>
          <a:xfrm>
            <a:off x="611560" y="4365104"/>
            <a:ext cx="7896225" cy="1588"/>
          </a:xfrm>
          <a:prstGeom prst="straightConnector1">
            <a:avLst/>
          </a:prstGeom>
          <a:noFill/>
          <a:ln w="25550" cap="flat" cmpd="sng">
            <a:solidFill>
              <a:srgbClr val="B9131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4788023" y="692075"/>
            <a:ext cx="3744416" cy="3457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Char char="-"/>
              <a:defRPr sz="2600" i="0" u="none" strike="noStrike" cap="none">
                <a:solidFill>
                  <a:srgbClr val="000000"/>
                </a:solidFill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sz="2200" i="0" u="none" strike="noStrike" cap="none">
                <a:solidFill>
                  <a:srgbClr val="000000"/>
                </a:solidFill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sz="1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3"/>
          </p:nvPr>
        </p:nvSpPr>
        <p:spPr>
          <a:xfrm>
            <a:off x="611560" y="692075"/>
            <a:ext cx="3745048" cy="3457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Char char="-"/>
              <a:defRPr sz="2600" i="0" u="none" strike="noStrike" cap="none">
                <a:solidFill>
                  <a:srgbClr val="000000"/>
                </a:solidFill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sz="2200" i="0" u="none" strike="noStrike" cap="none">
                <a:solidFill>
                  <a:srgbClr val="000000"/>
                </a:solidFill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sz="1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616320" y="4653136"/>
            <a:ext cx="7886700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400"/>
              <a:buNone/>
              <a:defRPr sz="2400" i="1" u="none" strike="noStrike" cap="none">
                <a:solidFill>
                  <a:srgbClr val="000000"/>
                </a:solidFill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000"/>
              <a:buNone/>
              <a:defRPr sz="2000" i="0" u="none" strike="noStrike" cap="none">
                <a:solidFill>
                  <a:srgbClr val="000000"/>
                </a:solidFill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None/>
              <a:defRPr sz="1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56" name="Google Shape;56;p10"/>
          <p:cNvCxnSpPr/>
          <p:nvPr/>
        </p:nvCxnSpPr>
        <p:spPr>
          <a:xfrm>
            <a:off x="611560" y="4365104"/>
            <a:ext cx="7896225" cy="1588"/>
          </a:xfrm>
          <a:prstGeom prst="straightConnector1">
            <a:avLst/>
          </a:prstGeom>
          <a:noFill/>
          <a:ln w="25550" cap="flat" cmpd="sng">
            <a:solidFill>
              <a:srgbClr val="B9131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" name="Google Shape;57;p10"/>
          <p:cNvSpPr>
            <a:spLocks noGrp="1"/>
          </p:cNvSpPr>
          <p:nvPr>
            <p:ph type="pic" idx="2"/>
          </p:nvPr>
        </p:nvSpPr>
        <p:spPr>
          <a:xfrm>
            <a:off x="611188" y="548059"/>
            <a:ext cx="3529012" cy="352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8001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200150" marR="0" lvl="2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3"/>
          </p:nvPr>
        </p:nvSpPr>
        <p:spPr>
          <a:xfrm>
            <a:off x="4500563" y="548059"/>
            <a:ext cx="3959225" cy="352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Char char="-"/>
              <a:defRPr sz="2600" i="0" u="none" strike="noStrike" cap="none">
                <a:solidFill>
                  <a:srgbClr val="000000"/>
                </a:solidFill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sz="2200" i="0" u="none" strike="noStrike" cap="none">
                <a:solidFill>
                  <a:srgbClr val="000000"/>
                </a:solidFill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sz="1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370515" y="5400677"/>
            <a:ext cx="3773487" cy="145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/>
          <p:nvPr/>
        </p:nvSpPr>
        <p:spPr>
          <a:xfrm>
            <a:off x="3486150" y="1"/>
            <a:ext cx="5670550" cy="18864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rimson Text"/>
              <a:buNone/>
              <a:defRPr sz="4800" i="1" u="none" strike="noStrike" cap="non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1pPr>
            <a:lvl2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rimson Text"/>
              <a:buNone/>
              <a:defRPr sz="2400" b="1" i="0" u="none" strike="noStrike" cap="non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rimson Text"/>
              <a:buNone/>
              <a:defRPr sz="2400" b="1" i="0" u="none" strike="noStrike" cap="non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rimson Text"/>
              <a:buNone/>
              <a:defRPr sz="2400" b="1" i="0" u="none" strike="noStrike" cap="non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rimson Text"/>
              <a:buNone/>
              <a:defRPr sz="2400" b="1" i="0" u="none" strike="noStrike" cap="non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rimson Text"/>
              <a:buNone/>
              <a:defRPr sz="2400" b="1" i="0" u="none" strike="noStrike" cap="non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rimson Text"/>
              <a:buNone/>
              <a:defRPr sz="2400" b="1" i="0" u="none" strike="noStrike" cap="non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rimson Text"/>
              <a:buNone/>
              <a:defRPr sz="2400" b="1" i="0" u="none" strike="noStrike" cap="non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rimson Text"/>
              <a:buNone/>
              <a:defRPr sz="2400" b="1" i="0" u="none" strike="noStrike" cap="non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body" idx="1"/>
          </p:nvPr>
        </p:nvSpPr>
        <p:spPr>
          <a:xfrm>
            <a:off x="457200" y="1604963"/>
            <a:ext cx="8223250" cy="398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Crimson Text"/>
              <a:buChar char="-"/>
              <a:defRPr sz="2600" i="0" u="none" strike="noStrike" cap="non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Crimson Text"/>
              <a:buChar char="-"/>
              <a:defRPr sz="2200" i="0" u="none" strike="noStrike" cap="non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Crimson Text"/>
              <a:buChar char="-"/>
              <a:defRPr sz="1800" i="0" u="none" strike="noStrike" cap="non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Font typeface="Crimson Text"/>
              <a:buNone/>
              <a:defRPr sz="1300" i="0" u="none" strike="noStrike" cap="non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Font typeface="Crimson Text"/>
              <a:buNone/>
              <a:defRPr sz="1300" i="0" u="none" strike="noStrike" cap="non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Text"/>
              <a:buChar char="•"/>
              <a:defRPr sz="1800" i="0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Text"/>
              <a:buChar char="•"/>
              <a:defRPr sz="1800" i="0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Text"/>
              <a:buChar char="•"/>
              <a:defRPr sz="1800" i="0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Text"/>
              <a:buChar char="•"/>
              <a:defRPr sz="1800" i="0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ingmagic.eu/et/juhendmaterjal-lapsevanematel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ingmagic.eu/et/io3-toolki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ctrTitle"/>
          </p:nvPr>
        </p:nvSpPr>
        <p:spPr>
          <a:xfrm>
            <a:off x="827584" y="908720"/>
            <a:ext cx="7704856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800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t-EE">
                <a:latin typeface="Times New Roman"/>
                <a:ea typeface="Times New Roman"/>
                <a:cs typeface="Times New Roman"/>
                <a:sym typeface="Times New Roman"/>
              </a:rPr>
              <a:t>AAME OSA PILDIRAAMATU VÕLUJÕUST</a:t>
            </a:r>
            <a:endParaRPr sz="8000" i="1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0500" y="3393900"/>
            <a:ext cx="2323625" cy="23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475" y="3691725"/>
            <a:ext cx="3894201" cy="259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title"/>
          </p:nvPr>
        </p:nvSpPr>
        <p:spPr>
          <a:xfrm>
            <a:off x="6540288" y="695225"/>
            <a:ext cx="2507100" cy="15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3500"/>
              <a:t>       </a:t>
            </a:r>
            <a:r>
              <a:rPr lang="et-EE" sz="3500">
                <a:latin typeface="Times New Roman"/>
                <a:ea typeface="Times New Roman"/>
                <a:cs typeface="Times New Roman"/>
                <a:sym typeface="Times New Roman"/>
              </a:rPr>
              <a:t>Digitaalne pildiraamat „Puuvana“</a:t>
            </a: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30"/>
          <p:cNvSpPr txBox="1">
            <a:spLocks noGrp="1"/>
          </p:cNvSpPr>
          <p:nvPr>
            <p:ph type="body" idx="1"/>
          </p:nvPr>
        </p:nvSpPr>
        <p:spPr>
          <a:xfrm>
            <a:off x="611200" y="514875"/>
            <a:ext cx="5777400" cy="17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-EE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Luulevormis pildiraamat rühmaliikmete kogutud loodusfotode põhjal, mis meenutavad nägusid või tegelasi.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-EE" sz="25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5" name="Google Shape;1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50" y="3102125"/>
            <a:ext cx="1747301" cy="20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0"/>
          <p:cNvSpPr txBox="1"/>
          <p:nvPr/>
        </p:nvSpPr>
        <p:spPr>
          <a:xfrm>
            <a:off x="1140625" y="2795600"/>
            <a:ext cx="21300" cy="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pic>
        <p:nvPicPr>
          <p:cNvPr id="167" name="Google Shape;16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575" y="2230325"/>
            <a:ext cx="6021499" cy="338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0"/>
          <p:cNvSpPr txBox="1"/>
          <p:nvPr/>
        </p:nvSpPr>
        <p:spPr>
          <a:xfrm>
            <a:off x="6911250" y="5337075"/>
            <a:ext cx="1993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300" i="1">
                <a:latin typeface="Crimson Text"/>
                <a:ea typeface="Crimson Text"/>
                <a:cs typeface="Crimson Text"/>
                <a:sym typeface="Crimson Text"/>
              </a:rPr>
              <a:t>Vaatamiseks kasuta Chrome’i</a:t>
            </a:r>
            <a:endParaRPr sz="1300" i="1"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300" cy="11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latin typeface="Times New Roman"/>
                <a:ea typeface="Times New Roman"/>
                <a:cs typeface="Times New Roman"/>
                <a:sym typeface="Times New Roman"/>
              </a:rPr>
              <a:t>Kokkuvõte ja järeldused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31"/>
          <p:cNvSpPr txBox="1">
            <a:spLocks noGrp="1"/>
          </p:cNvSpPr>
          <p:nvPr>
            <p:ph type="body" idx="1"/>
          </p:nvPr>
        </p:nvSpPr>
        <p:spPr>
          <a:xfrm>
            <a:off x="381000" y="1411250"/>
            <a:ext cx="8523900" cy="54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750"/>
              </a:spcBef>
              <a:spcAft>
                <a:spcPts val="0"/>
              </a:spcAft>
              <a:buSzPts val="2500"/>
              <a:buFont typeface="Times New Roman"/>
              <a:buChar char="●"/>
            </a:pPr>
            <a:r>
              <a:rPr lang="et-EE" sz="2500">
                <a:latin typeface="Times New Roman"/>
                <a:ea typeface="Times New Roman"/>
                <a:cs typeface="Times New Roman"/>
                <a:sym typeface="Times New Roman"/>
              </a:rPr>
              <a:t>Omandatud 3MR metoodika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●"/>
            </a:pPr>
            <a:r>
              <a:rPr lang="et-EE" sz="2500">
                <a:latin typeface="Times New Roman"/>
                <a:ea typeface="Times New Roman"/>
                <a:cs typeface="Times New Roman"/>
                <a:sym typeface="Times New Roman"/>
              </a:rPr>
              <a:t>Üliõpilastel praktiline kogemus ettelugemise tegevustest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●"/>
            </a:pPr>
            <a:r>
              <a:rPr lang="et-EE" sz="2500">
                <a:latin typeface="Times New Roman"/>
                <a:ea typeface="Times New Roman"/>
                <a:cs typeface="Times New Roman"/>
                <a:sym typeface="Times New Roman"/>
              </a:rPr>
              <a:t>Praktiline pildiraamatu koosloomise kogemus erinevate erialade esindajatega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spcBef>
                <a:spcPts val="750"/>
              </a:spcBef>
              <a:spcAft>
                <a:spcPts val="0"/>
              </a:spcAft>
              <a:buSzPts val="2500"/>
              <a:buFont typeface="Times New Roman"/>
              <a:buChar char="●"/>
            </a:pPr>
            <a:r>
              <a:rPr lang="et-EE" sz="2500">
                <a:latin typeface="Times New Roman"/>
                <a:ea typeface="Times New Roman"/>
                <a:cs typeface="Times New Roman"/>
                <a:sym typeface="Times New Roman"/>
              </a:rPr>
              <a:t>Kasulik projekt ja vajalik teema ühiskonnas laiemalt kajastamiseks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●"/>
            </a:pPr>
            <a:r>
              <a:rPr lang="et-EE" sz="2500">
                <a:latin typeface="Times New Roman"/>
                <a:ea typeface="Times New Roman"/>
                <a:cs typeface="Times New Roman"/>
                <a:sym typeface="Times New Roman"/>
              </a:rPr>
              <a:t>Kasutatav igapäevaelus (-töös) lastega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●"/>
            </a:pPr>
            <a:r>
              <a:rPr lang="et-EE" sz="2500">
                <a:latin typeface="Times New Roman"/>
                <a:ea typeface="Times New Roman"/>
                <a:cs typeface="Times New Roman"/>
                <a:sym typeface="Times New Roman"/>
              </a:rPr>
              <a:t>Kasu lastele - keeleline areng, lugemisoskuse kujunemine, </a:t>
            </a:r>
            <a:r>
              <a:rPr lang="et-EE" sz="25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kognitiivne, psühholoogiline, sotsiaalne ja kultuuriline areng</a:t>
            </a:r>
            <a:endParaRPr sz="3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>
            <a:spLocks noGrp="1"/>
          </p:cNvSpPr>
          <p:nvPr>
            <p:ph type="body" idx="1"/>
          </p:nvPr>
        </p:nvSpPr>
        <p:spPr>
          <a:xfrm>
            <a:off x="611550" y="1629125"/>
            <a:ext cx="7886700" cy="26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3600"/>
              <a:buFont typeface="Merriweather Sans"/>
              <a:buNone/>
            </a:pPr>
            <a:r>
              <a:rPr lang="et-EE" sz="4800" i="1">
                <a:solidFill>
                  <a:srgbClr val="B913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Täname kuulamast!</a:t>
            </a:r>
            <a:br>
              <a:rPr lang="et-EE" sz="36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t-EE" sz="3600" i="0" u="none" strike="noStrike" cap="none">
                <a:solidFill>
                  <a:srgbClr val="000000"/>
                </a:solidFill>
              </a:rPr>
            </a:br>
            <a:endParaRPr sz="3600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181" name="Google Shape;1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6925" y="2251225"/>
            <a:ext cx="2829050" cy="28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676781" y="562680"/>
            <a:ext cx="49788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latin typeface="Times New Roman"/>
                <a:ea typeface="Times New Roman"/>
                <a:cs typeface="Times New Roman"/>
                <a:sym typeface="Times New Roman"/>
              </a:rPr>
              <a:t>Osalejad ja erialad</a:t>
            </a:r>
            <a:endParaRPr sz="4800" i="1" u="none" strike="noStrike" cap="none">
              <a:solidFill>
                <a:srgbClr val="B205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592800" y="1391200"/>
            <a:ext cx="7541700" cy="49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65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>
                <a:latin typeface="Times New Roman"/>
                <a:ea typeface="Times New Roman"/>
                <a:cs typeface="Times New Roman"/>
                <a:sym typeface="Times New Roman"/>
              </a:rPr>
              <a:t>Kristiina Kaljurand, </a:t>
            </a:r>
            <a:r>
              <a:rPr lang="et-EE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Riina Kukk</a:t>
            </a:r>
            <a:r>
              <a:rPr lang="et-EE" sz="1800">
                <a:latin typeface="Times New Roman"/>
                <a:ea typeface="Times New Roman"/>
                <a:cs typeface="Times New Roman"/>
                <a:sym typeface="Times New Roman"/>
              </a:rPr>
              <a:t>, Kristina Smirnov–</a:t>
            </a:r>
            <a:r>
              <a:rPr lang="et-EE" sz="1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alushariduse pedagoogika</a:t>
            </a:r>
            <a:endParaRPr sz="18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t-EE" sz="1800">
                <a:latin typeface="Times New Roman"/>
                <a:ea typeface="Times New Roman"/>
                <a:cs typeface="Times New Roman"/>
                <a:sym typeface="Times New Roman"/>
              </a:rPr>
              <a:t>   Mia Liina Kraanat–</a:t>
            </a:r>
            <a:r>
              <a:rPr lang="et-EE" sz="1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nüüdismeedia</a:t>
            </a:r>
            <a:endParaRPr sz="18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6560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t-EE" sz="1800">
                <a:latin typeface="Times New Roman"/>
                <a:ea typeface="Times New Roman"/>
                <a:cs typeface="Times New Roman"/>
                <a:sym typeface="Times New Roman"/>
              </a:rPr>
              <a:t>Anita Soovik, Kaja Kruus, Kristi Reilent – </a:t>
            </a:r>
            <a:r>
              <a:rPr lang="et-EE" sz="1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kunstiteraapiad</a:t>
            </a:r>
            <a:endParaRPr sz="18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6560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t-EE" sz="1800">
                <a:latin typeface="Times New Roman"/>
                <a:ea typeface="Times New Roman"/>
                <a:cs typeface="Times New Roman"/>
                <a:sym typeface="Times New Roman"/>
              </a:rPr>
              <a:t>Janek Viilma–</a:t>
            </a:r>
            <a:r>
              <a:rPr lang="et-EE" sz="1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ajalugu</a:t>
            </a:r>
            <a:endParaRPr sz="18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6560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t-EE" sz="1800">
                <a:latin typeface="Times New Roman"/>
                <a:ea typeface="Times New Roman"/>
                <a:cs typeface="Times New Roman"/>
                <a:sym typeface="Times New Roman"/>
              </a:rPr>
              <a:t>Kadri Alver, Silve Elberg–</a:t>
            </a:r>
            <a:r>
              <a:rPr lang="et-EE" sz="1800">
                <a:solidFill>
                  <a:srgbClr val="B205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eripedagoogika</a:t>
            </a:r>
            <a:endParaRPr sz="1800">
              <a:solidFill>
                <a:srgbClr val="B205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6560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t-EE" sz="1800">
                <a:latin typeface="Times New Roman"/>
                <a:ea typeface="Times New Roman"/>
                <a:cs typeface="Times New Roman"/>
                <a:sym typeface="Times New Roman"/>
              </a:rPr>
              <a:t>Ella Lin Raat–</a:t>
            </a:r>
            <a:r>
              <a:rPr lang="et-EE" sz="1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antropoloogia</a:t>
            </a:r>
            <a:endParaRPr sz="18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6560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t-EE" sz="1800">
                <a:latin typeface="Times New Roman"/>
                <a:ea typeface="Times New Roman"/>
                <a:cs typeface="Times New Roman"/>
                <a:sym typeface="Times New Roman"/>
              </a:rPr>
              <a:t>Katrin Kumm–</a:t>
            </a:r>
            <a:r>
              <a:rPr lang="et-EE" sz="1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integreeritud tehnoloogiad ja käsitöö</a:t>
            </a:r>
            <a:endParaRPr sz="18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6560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t-EE" sz="1800">
                <a:latin typeface="Times New Roman"/>
                <a:ea typeface="Times New Roman"/>
                <a:cs typeface="Times New Roman"/>
                <a:sym typeface="Times New Roman"/>
              </a:rPr>
              <a:t>Anni Ambur–</a:t>
            </a:r>
            <a:r>
              <a:rPr lang="et-EE" sz="1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klassiõpetaja</a:t>
            </a:r>
            <a:endParaRPr sz="18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6560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t-EE" sz="2000">
                <a:latin typeface="Times New Roman"/>
                <a:ea typeface="Times New Roman"/>
                <a:cs typeface="Times New Roman"/>
                <a:sym typeface="Times New Roman"/>
              </a:rPr>
              <a:t>Juhendaja: Kadi Lukanenok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6560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t-EE" sz="2000">
                <a:latin typeface="Times New Roman"/>
                <a:ea typeface="Times New Roman"/>
                <a:cs typeface="Times New Roman"/>
                <a:sym typeface="Times New Roman"/>
              </a:rPr>
              <a:t>Kaasjuhendajad: </a:t>
            </a:r>
            <a:r>
              <a:rPr lang="et-EE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Jaanika Monroc, Anneli Laamann, Meeli Pandis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6560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t-EE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Koostööpartnerid: TLÜ, </a:t>
            </a:r>
            <a:r>
              <a:rPr lang="et-EE" sz="20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Tabasalu Teelahkme Lasteaed ja Tallinna Männi Lasteaed, Eesti Lastekirjanduse Keskus</a:t>
            </a:r>
            <a:endParaRPr sz="2000">
              <a:solidFill>
                <a:srgbClr val="2121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775" y="5507000"/>
            <a:ext cx="1009500" cy="1009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latin typeface="Times New Roman"/>
                <a:ea typeface="Times New Roman"/>
                <a:cs typeface="Times New Roman"/>
                <a:sym typeface="Times New Roman"/>
              </a:rPr>
              <a:t>Sissejuhatus</a:t>
            </a:r>
            <a:endParaRPr sz="4800" u="none" strike="noStrike" cap="none">
              <a:solidFill>
                <a:srgbClr val="B205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457200" y="1214225"/>
            <a:ext cx="8223300" cy="53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-EE" sz="2200" b="1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PROJEKTI ALUS</a:t>
            </a:r>
            <a:endParaRPr sz="2200" b="1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t-EE" sz="22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Projekti aluseks: 3MR Making the Most of the Magic of Reading</a:t>
            </a:r>
            <a:endParaRPr sz="22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t-EE" sz="22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Eesti Lugemisühingu ja Erasmus programmi projekt (2019-2021)</a:t>
            </a:r>
            <a:endParaRPr sz="22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t-EE" sz="22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Sihtrühmad: </a:t>
            </a:r>
            <a:r>
              <a:rPr lang="et-EE" sz="2200" i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lasteaiaõpetajad, õpetajad, eripedagoogid, logopeedid, huviringid, </a:t>
            </a:r>
            <a:r>
              <a:rPr lang="et-EE" sz="2200" i="0">
                <a:solidFill>
                  <a:srgbClr val="21212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rehabilitatsioonikeskus(ed</a:t>
            </a:r>
            <a:r>
              <a:rPr lang="et-EE" sz="2200" i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lapsehoidjad, raamatukoguhoidjad, pedagoogikaüliõpilased,</a:t>
            </a:r>
            <a:r>
              <a:rPr lang="et-EE" sz="2200" i="0">
                <a:solidFill>
                  <a:srgbClr val="21212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lapsevanema</a:t>
            </a:r>
            <a:r>
              <a:rPr lang="et-EE" sz="22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d, lapsed, pereliikmed</a:t>
            </a:r>
            <a:endParaRPr sz="22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22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t-EE" sz="2200" b="1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MIKS?</a:t>
            </a:r>
            <a:endParaRPr sz="2200" b="1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t-EE" sz="22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Oluline </a:t>
            </a:r>
            <a:r>
              <a:rPr lang="et-EE" sz="2200" i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lugemisraskuse ennetamisel, vähendamisel ja lugemishuvi suurendamisel ning lapse loovuse arengu toetamisel</a:t>
            </a:r>
            <a:endParaRPr sz="2300" i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6560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2100" i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latin typeface="Times New Roman"/>
                <a:ea typeface="Times New Roman"/>
                <a:cs typeface="Times New Roman"/>
                <a:sym typeface="Times New Roman"/>
              </a:rPr>
              <a:t>Eesmärk</a:t>
            </a:r>
            <a:endParaRPr sz="4800" i="1" u="none" strike="noStrike" cap="none">
              <a:solidFill>
                <a:srgbClr val="B205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457200" y="1604975"/>
            <a:ext cx="8523900" cy="51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746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Times New Roman"/>
              <a:buChar char="●"/>
            </a:pPr>
            <a:r>
              <a:rPr lang="et-EE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Tutvuda Pildiraamatu võlujõud ettelugemise metoodikaga 3MR (inglise keeles </a:t>
            </a:r>
            <a:r>
              <a:rPr lang="et-EE" sz="23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Making the Most of Magic of Reading</a:t>
            </a:r>
            <a:endParaRPr sz="23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Times New Roman"/>
              <a:buChar char="●"/>
            </a:pPr>
            <a:r>
              <a:rPr lang="et-EE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Mõista pildiraamatu valikut ja selle rolli ettelugemisel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just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Times New Roman"/>
              <a:buChar char="●"/>
            </a:pPr>
            <a:r>
              <a:rPr lang="et-EE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Luua seoseid oma töö ja meetodi vahel, kasutada uusi teadmisi oma töös ja eraelus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just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Times New Roman"/>
              <a:buChar char="●"/>
            </a:pPr>
            <a:r>
              <a:rPr lang="et-EE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Jagada uusi teadmisi kolleegide, lapsevanemate ja tuttavatega, et meetod saaks laialdasemalt tuntumaks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just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Times New Roman"/>
              <a:buChar char="●"/>
            </a:pPr>
            <a:r>
              <a:rPr lang="et-EE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Pildiraamatu loomine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100" y="476675"/>
            <a:ext cx="100797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35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Mis on pildiraamatu võlujõu(PV)metoodika? </a:t>
            </a:r>
            <a:endParaRPr sz="350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128200" y="1268675"/>
            <a:ext cx="8792100" cy="6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None/>
            </a:pPr>
            <a:r>
              <a:rPr lang="et-EE" sz="2100">
                <a:latin typeface="Times New Roman"/>
                <a:ea typeface="Times New Roman"/>
                <a:cs typeface="Times New Roman"/>
                <a:sym typeface="Times New Roman"/>
              </a:rPr>
              <a:t>3MR metoodika põhisuundadeks on: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None/>
            </a:pP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●"/>
            </a:pPr>
            <a:r>
              <a:rPr lang="et-EE" sz="2100">
                <a:latin typeface="Times New Roman"/>
                <a:ea typeface="Times New Roman"/>
                <a:cs typeface="Times New Roman"/>
                <a:sym typeface="Times New Roman"/>
              </a:rPr>
              <a:t>Raamatute tutvustamine lastele võimalikult varases eas (0-7)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None/>
            </a:pP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●"/>
            </a:pPr>
            <a:r>
              <a:rPr lang="et-EE" sz="2100">
                <a:latin typeface="Times New Roman"/>
                <a:ea typeface="Times New Roman"/>
                <a:cs typeface="Times New Roman"/>
                <a:sym typeface="Times New Roman"/>
              </a:rPr>
              <a:t>Ühise lugemisnaudingu loomine nii lugejale kui kuulajale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None/>
            </a:pP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●"/>
            </a:pPr>
            <a:r>
              <a:rPr lang="et-EE" sz="2100">
                <a:latin typeface="Times New Roman"/>
                <a:ea typeface="Times New Roman"/>
                <a:cs typeface="Times New Roman"/>
                <a:sym typeface="Times New Roman"/>
              </a:rPr>
              <a:t>Lapse kaasamine ning tegutsemisvabadus teoste valimisel ja lugemise ajal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None/>
            </a:pP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●"/>
            </a:pPr>
            <a:r>
              <a:rPr lang="et-EE" sz="2100">
                <a:latin typeface="Times New Roman"/>
                <a:ea typeface="Times New Roman"/>
                <a:cs typeface="Times New Roman"/>
                <a:sym typeface="Times New Roman"/>
              </a:rPr>
              <a:t>Täiskasvanu kaasaminek lapse fantaasia ja tempoga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None/>
            </a:pP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t-EE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Laps valib raamatu, tema on lugeja, täiskasvanu ainult abistaja/juhendaja.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0" lvl="0" indent="-330200" algn="just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t-EE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Laps võib lugemise ajal eemalduda, lugemist katkestada, lehte keerata, uue raamatu valida, sama raamatut mitu korda lugeda,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t-EE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lugemisel ei pea olema õpetlik eesmärk,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0" lvl="0" indent="-330200" algn="just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t-EE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Laps võib lugu muuta või edasi arendada, küsida küsimusi.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None/>
            </a:pPr>
            <a:endParaRPr/>
          </a:p>
        </p:txBody>
      </p:sp>
      <p:pic>
        <p:nvPicPr>
          <p:cNvPr id="129" name="Google Shape;1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25" y="4488346"/>
            <a:ext cx="2647526" cy="176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title"/>
          </p:nvPr>
        </p:nvSpPr>
        <p:spPr>
          <a:xfrm>
            <a:off x="100" y="476675"/>
            <a:ext cx="100797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4400">
                <a:solidFill>
                  <a:schemeClr val="accent1"/>
                </a:solidFill>
              </a:rPr>
              <a:t>   </a:t>
            </a:r>
            <a:r>
              <a:rPr lang="et-EE" sz="4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Teoreetilised alused/teaduspõhisus</a:t>
            </a:r>
            <a:endParaRPr sz="440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26"/>
          <p:cNvSpPr txBox="1">
            <a:spLocks noGrp="1"/>
          </p:cNvSpPr>
          <p:nvPr>
            <p:ph type="body" idx="1"/>
          </p:nvPr>
        </p:nvSpPr>
        <p:spPr>
          <a:xfrm>
            <a:off x="240725" y="1268675"/>
            <a:ext cx="8363700" cy="51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Times New Roman"/>
              <a:buChar char="●"/>
            </a:pPr>
            <a:r>
              <a:rPr lang="et-EE" sz="2100">
                <a:latin typeface="Times New Roman"/>
                <a:ea typeface="Times New Roman"/>
                <a:cs typeface="Times New Roman"/>
                <a:sym typeface="Times New Roman"/>
              </a:rPr>
              <a:t>Projekti tegevused toetuvad teoreetilistele teadmistele kõigis projektiga kaasatud valdkondades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Times New Roman"/>
              <a:buChar char="●"/>
            </a:pPr>
            <a:r>
              <a:rPr lang="et-EE" sz="2100">
                <a:latin typeface="Times New Roman"/>
                <a:ea typeface="Times New Roman"/>
                <a:cs typeface="Times New Roman"/>
                <a:sym typeface="Times New Roman"/>
              </a:rPr>
              <a:t>Kirjaoskus (OECD 2020)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Times New Roman"/>
              <a:buChar char="●"/>
            </a:pPr>
            <a:r>
              <a:rPr lang="et-EE" sz="2100">
                <a:latin typeface="Times New Roman"/>
                <a:ea typeface="Times New Roman"/>
                <a:cs typeface="Times New Roman"/>
                <a:sym typeface="Times New Roman"/>
              </a:rPr>
              <a:t>Ettelugemise vaatlus haridusasutuses (lasteaias) kohapeal ja nähtu analüüs kogenud lasteaiaõpetajate juhendamisel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Times New Roman"/>
              <a:buChar char="●"/>
            </a:pPr>
            <a:r>
              <a:rPr lang="et-EE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Eesti Lugemisühing osales aastatel 2018-2021 Erasmus+ pildiraamatute ettelugemis metoodikat välja töötavas projektis </a:t>
            </a:r>
            <a:r>
              <a:rPr lang="et-EE" sz="21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„3MR“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None/>
            </a:pPr>
            <a:endParaRPr sz="2200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136" name="Google Shape;13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725" y="5588000"/>
            <a:ext cx="1563526" cy="104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4850" y="5327400"/>
            <a:ext cx="1563525" cy="1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300" cy="11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latin typeface="Times New Roman"/>
                <a:ea typeface="Times New Roman"/>
                <a:cs typeface="Times New Roman"/>
                <a:sym typeface="Times New Roman"/>
              </a:rPr>
              <a:t>Projekti tegevused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457200" y="1254925"/>
            <a:ext cx="8401800" cy="56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 New Roman"/>
              <a:buChar char="●"/>
            </a:pPr>
            <a:r>
              <a:rPr lang="et-EE" sz="2100">
                <a:latin typeface="Times New Roman"/>
                <a:ea typeface="Times New Roman"/>
                <a:cs typeface="Times New Roman"/>
                <a:sym typeface="Times New Roman"/>
              </a:rPr>
              <a:t>Kohtumised loengutes ja Zoom keskkonnas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 New Roman"/>
              <a:buChar char="●"/>
            </a:pPr>
            <a:r>
              <a:rPr lang="et-EE" sz="2100">
                <a:latin typeface="Times New Roman"/>
                <a:ea typeface="Times New Roman"/>
                <a:cs typeface="Times New Roman"/>
                <a:sym typeface="Times New Roman"/>
              </a:rPr>
              <a:t>Tutvumine omavahel ja 3MR metoodikaga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 New Roman"/>
              <a:buChar char="●"/>
            </a:pPr>
            <a:r>
              <a:rPr lang="et-EE" sz="2100">
                <a:latin typeface="Times New Roman"/>
                <a:ea typeface="Times New Roman"/>
                <a:cs typeface="Times New Roman"/>
                <a:sym typeface="Times New Roman"/>
              </a:rPr>
              <a:t>Külas Jaanika Monroc, kes jagas enda kogemusi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 New Roman"/>
              <a:buChar char="●"/>
            </a:pPr>
            <a:r>
              <a:rPr lang="et-EE" sz="2100">
                <a:latin typeface="Times New Roman"/>
                <a:ea typeface="Times New Roman"/>
                <a:cs typeface="Times New Roman"/>
                <a:sym typeface="Times New Roman"/>
              </a:rPr>
              <a:t>Eesti Lastekirjanduse Keskuse külastus, kus ka laste pildiraamatute looja Kertu Sillaste </a:t>
            </a:r>
            <a:r>
              <a:rPr lang="et-EE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oma näitust tutvustas ning enda loodud raamatutest rääkis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 New Roman"/>
              <a:buChar char="●"/>
            </a:pPr>
            <a:r>
              <a:rPr lang="et-EE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Praktilised lugemistegevused Tabasalu Teelahkme lasteaias  ja Tallinna Männi lasteaias  – Anneli Laamann ja Jaanika Monroc juhendamisel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 New Roman"/>
              <a:buChar char="●"/>
            </a:pPr>
            <a:r>
              <a:rPr lang="et-EE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Oma kogemustest ja lugemispesa tegevustest jagas teadmisi Meeli Pandis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 New Roman"/>
              <a:buChar char="●"/>
            </a:pPr>
            <a:r>
              <a:rPr lang="et-EE" sz="2100">
                <a:latin typeface="Times New Roman"/>
                <a:ea typeface="Times New Roman"/>
                <a:cs typeface="Times New Roman"/>
                <a:sym typeface="Times New Roman"/>
              </a:rPr>
              <a:t>Pildiraamatu loojad jagasid enda loodud raamatut ja kogemusi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300" cy="11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latin typeface="Times New Roman"/>
                <a:ea typeface="Times New Roman"/>
                <a:cs typeface="Times New Roman"/>
                <a:sym typeface="Times New Roman"/>
              </a:rPr>
              <a:t>Projekti tegevused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28"/>
          <p:cNvSpPr txBox="1">
            <a:spLocks noGrp="1"/>
          </p:cNvSpPr>
          <p:nvPr>
            <p:ph type="body" idx="1"/>
          </p:nvPr>
        </p:nvSpPr>
        <p:spPr>
          <a:xfrm>
            <a:off x="457200" y="1254925"/>
            <a:ext cx="8223300" cy="48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t-EE" sz="2400">
                <a:latin typeface="Times New Roman"/>
                <a:ea typeface="Times New Roman"/>
                <a:cs typeface="Times New Roman"/>
                <a:sym typeface="Times New Roman"/>
              </a:rPr>
              <a:t>Üliõpilased on saanud projekti käigus praktilise isikliku kogemuse ettelugemise tegevustest töökohtades, kodudes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t-EE" sz="2400">
                <a:latin typeface="Times New Roman"/>
                <a:ea typeface="Times New Roman"/>
                <a:cs typeface="Times New Roman"/>
                <a:sym typeface="Times New Roman"/>
              </a:rPr>
              <a:t>Arendanud personaalseid oskusi Pildiraamatu võlujõud metoodika kohasteks ettelugemise tegevusteks (raamatute valik, laste kaasamine, otsene ettelugemine, vanemate nõustamine)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t-EE" sz="2400">
                <a:latin typeface="Times New Roman"/>
                <a:ea typeface="Times New Roman"/>
                <a:cs typeface="Times New Roman"/>
                <a:sym typeface="Times New Roman"/>
              </a:rPr>
              <a:t>Analüüsinud kokkusaamisel isiklikke ettelugemise tegevusi. 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t-EE" sz="2400">
                <a:latin typeface="Times New Roman"/>
                <a:ea typeface="Times New Roman"/>
                <a:cs typeface="Times New Roman"/>
                <a:sym typeface="Times New Roman"/>
              </a:rPr>
              <a:t>Ettelugemise vaatlused said fikseeritud  vaatluslehele, mis pärineb 3MRmetoodilisest materjalist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3300" cy="1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                           </a:t>
            </a:r>
            <a:r>
              <a:rPr lang="et-EE">
                <a:latin typeface="Times New Roman"/>
                <a:ea typeface="Times New Roman"/>
                <a:cs typeface="Times New Roman"/>
                <a:sym typeface="Times New Roman"/>
              </a:rPr>
              <a:t>Valik raamatutest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8" name="Google Shape;1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71325"/>
            <a:ext cx="8839201" cy="473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LU">
  <a:themeElements>
    <a:clrScheme name="TLÜ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20533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Microsoft Office PowerPoint</Application>
  <PresentationFormat>Ekraaniseanss (4:3)</PresentationFormat>
  <Paragraphs>80</Paragraphs>
  <Slides>12</Slides>
  <Notes>12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12</vt:i4>
      </vt:variant>
    </vt:vector>
  </HeadingPairs>
  <TitlesOfParts>
    <vt:vector size="19" baseType="lpstr">
      <vt:lpstr>Arial</vt:lpstr>
      <vt:lpstr>Calibri</vt:lpstr>
      <vt:lpstr>Merriweather Sans</vt:lpstr>
      <vt:lpstr>EB Garamond</vt:lpstr>
      <vt:lpstr>Times New Roman</vt:lpstr>
      <vt:lpstr>Crimson Text</vt:lpstr>
      <vt:lpstr>TLU</vt:lpstr>
      <vt:lpstr>SAAME OSA PILDIRAAMATU VÕLUJÕUST</vt:lpstr>
      <vt:lpstr>Osalejad ja erialad</vt:lpstr>
      <vt:lpstr>Sissejuhatus</vt:lpstr>
      <vt:lpstr>Eesmärk</vt:lpstr>
      <vt:lpstr> Mis on pildiraamatu võlujõu(PV)metoodika? </vt:lpstr>
      <vt:lpstr>   Teoreetilised alused/teaduspõhisus</vt:lpstr>
      <vt:lpstr>Projekti tegevused</vt:lpstr>
      <vt:lpstr>Projekti tegevused</vt:lpstr>
      <vt:lpstr>                           Valik raamatutest</vt:lpstr>
      <vt:lpstr>       Digitaalne pildiraamat „Puuvana“  </vt:lpstr>
      <vt:lpstr>Kokkuvõte ja järeldused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SAAME OSA PILDIRAAMATU VÕLUJÕUST</dc:title>
  <dc:creator>Laptop</dc:creator>
  <cp:lastModifiedBy>Kadi Lukanenok</cp:lastModifiedBy>
  <cp:revision>1</cp:revision>
  <dcterms:modified xsi:type="dcterms:W3CDTF">2024-01-04T07:21:53Z</dcterms:modified>
</cp:coreProperties>
</file>