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</p:sldIdLst>
  <p:sldSz cy="5143500" cx="9144000"/>
  <p:notesSz cx="6858000" cy="9144000"/>
  <p:embeddedFontLst>
    <p:embeddedFont>
      <p:font typeface="Barlow Condensed ExtraLight"/>
      <p:regular r:id="rId43"/>
      <p:bold r:id="rId44"/>
      <p:italic r:id="rId45"/>
      <p:boldItalic r:id="rId46"/>
    </p:embeddedFont>
    <p:embeddedFont>
      <p:font typeface="Barlow Condensed Medium"/>
      <p:regular r:id="rId47"/>
      <p:bold r:id="rId48"/>
      <p:italic r:id="rId49"/>
      <p:boldItalic r:id="rId50"/>
    </p:embeddedFont>
    <p:embeddedFont>
      <p:font typeface="Barlow Condensed"/>
      <p:regular r:id="rId51"/>
      <p:bold r:id="rId52"/>
      <p:italic r:id="rId53"/>
      <p:boldItalic r:id="rId54"/>
    </p:embeddedFont>
    <p:embeddedFont>
      <p:font typeface="EB Garamond"/>
      <p:regular r:id="rId55"/>
      <p:bold r:id="rId56"/>
      <p:italic r:id="rId57"/>
      <p:boldItalic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08B9C54-D933-4B8A-BE4E-D3B24D4D594D}">
  <a:tblStyle styleId="{A08B9C54-D933-4B8A-BE4E-D3B24D4D594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6350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6350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6350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6350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6350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6350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  <p:guide pos="162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font" Target="fonts/BarlowCondensedExtraLight-bold.fntdata"/><Relationship Id="rId43" Type="http://schemas.openxmlformats.org/officeDocument/2006/relationships/font" Target="fonts/BarlowCondensedExtraLight-regular.fntdata"/><Relationship Id="rId46" Type="http://schemas.openxmlformats.org/officeDocument/2006/relationships/font" Target="fonts/BarlowCondensedExtraLight-boldItalic.fntdata"/><Relationship Id="rId45" Type="http://schemas.openxmlformats.org/officeDocument/2006/relationships/font" Target="fonts/BarlowCondensedExtraLight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BarlowCondensedMedium-bold.fntdata"/><Relationship Id="rId47" Type="http://schemas.openxmlformats.org/officeDocument/2006/relationships/font" Target="fonts/BarlowCondensedMedium-regular.fntdata"/><Relationship Id="rId49" Type="http://schemas.openxmlformats.org/officeDocument/2006/relationships/font" Target="fonts/BarlowCondensedMedium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BarlowCondensed-regular.fntdata"/><Relationship Id="rId50" Type="http://schemas.openxmlformats.org/officeDocument/2006/relationships/font" Target="fonts/BarlowCondensedMedium-boldItalic.fntdata"/><Relationship Id="rId53" Type="http://schemas.openxmlformats.org/officeDocument/2006/relationships/font" Target="fonts/BarlowCondensed-italic.fntdata"/><Relationship Id="rId52" Type="http://schemas.openxmlformats.org/officeDocument/2006/relationships/font" Target="fonts/BarlowCondensed-bold.fntdata"/><Relationship Id="rId11" Type="http://schemas.openxmlformats.org/officeDocument/2006/relationships/slide" Target="slides/slide5.xml"/><Relationship Id="rId55" Type="http://schemas.openxmlformats.org/officeDocument/2006/relationships/font" Target="fonts/EBGaramond-regular.fntdata"/><Relationship Id="rId10" Type="http://schemas.openxmlformats.org/officeDocument/2006/relationships/slide" Target="slides/slide4.xml"/><Relationship Id="rId54" Type="http://schemas.openxmlformats.org/officeDocument/2006/relationships/font" Target="fonts/BarlowCondensed-boldItalic.fntdata"/><Relationship Id="rId13" Type="http://schemas.openxmlformats.org/officeDocument/2006/relationships/slide" Target="slides/slide7.xml"/><Relationship Id="rId57" Type="http://schemas.openxmlformats.org/officeDocument/2006/relationships/font" Target="fonts/EBGaramond-italic.fntdata"/><Relationship Id="rId12" Type="http://schemas.openxmlformats.org/officeDocument/2006/relationships/slide" Target="slides/slide6.xml"/><Relationship Id="rId56" Type="http://schemas.openxmlformats.org/officeDocument/2006/relationships/font" Target="fonts/EBGaramond-bold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58" Type="http://schemas.openxmlformats.org/officeDocument/2006/relationships/font" Target="fonts/EBGaramond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ylokool.com/helisalv/iseseisvalt-motlema/mis-probleem/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9" name="Google Shape;11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91cb7a9964_0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91cb7a9964_0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291cb7a9964_0_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91cb7a9964_0_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91cb7a9964_0_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291cb7a9964_0_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a0b4a14e46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a0b4a14e46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g2a0b4a14e46_0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aba964d74d_3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aba964d74d_3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2aba964d74d_3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a0b4a14e46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a0b4a14e46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2a0b4a14e46_0_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91fe61268f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g291fe61268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lang="en-US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</a:br>
            <a:endParaRPr sz="2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42900" lvl="0" marL="3429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B002B"/>
              </a:buClr>
              <a:buSzPts val="2200"/>
              <a:buFont typeface="Merriweather Sans"/>
              <a:buChar char="-"/>
            </a:pPr>
            <a:r>
              <a:rPr lang="en-US" sz="2000">
                <a:solidFill>
                  <a:srgbClr val="EC008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Millised planeeritud tegevustest toetavad projekti teaduspõhist lähenemist?</a:t>
            </a:r>
            <a:endParaRPr sz="1000"/>
          </a:p>
        </p:txBody>
      </p:sp>
      <p:sp>
        <p:nvSpPr>
          <p:cNvPr id="218" name="Google Shape;218;g291fe61268f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a0b4a14e46_0_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a0b4a14e46_0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H5P</a:t>
            </a:r>
            <a:endParaRPr/>
          </a:p>
        </p:txBody>
      </p:sp>
      <p:sp>
        <p:nvSpPr>
          <p:cNvPr id="226" name="Google Shape;226;g2a0b4a14e46_0_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91fe61268f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g291fe61268f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lang="en-US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</a:br>
            <a:endParaRPr sz="2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42900" lvl="0" marL="3429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B002B"/>
              </a:buClr>
              <a:buSzPts val="2200"/>
              <a:buFont typeface="Merriweather Sans"/>
              <a:buChar char="-"/>
            </a:pPr>
            <a:r>
              <a:rPr lang="en-US" sz="2000">
                <a:solidFill>
                  <a:srgbClr val="EC008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Millised planeeritud tegevustest toetavad projekti teaduspõhist lähenemist?</a:t>
            </a:r>
            <a:endParaRPr sz="1000"/>
          </a:p>
        </p:txBody>
      </p:sp>
      <p:sp>
        <p:nvSpPr>
          <p:cNvPr id="233" name="Google Shape;233;g291fe61268f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2" name="Google Shape;24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lang="en-US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</a:br>
            <a:endParaRPr sz="2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42900" lvl="0" marL="3429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B002B"/>
              </a:buClr>
              <a:buSzPts val="2200"/>
              <a:buFont typeface="Merriweather Sans"/>
              <a:buChar char="-"/>
            </a:pPr>
            <a:r>
              <a:rPr lang="en-US" sz="2000">
                <a:solidFill>
                  <a:srgbClr val="EC008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Millised planeeritud tegevustest toetavad projekti teaduspõhist lähenemist?</a:t>
            </a:r>
            <a:endParaRPr sz="1000"/>
          </a:p>
        </p:txBody>
      </p:sp>
      <p:sp>
        <p:nvSpPr>
          <p:cNvPr id="248" name="Google Shape;248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5" name="Google Shape;12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a0b4a14e46_0_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a0b4a14e46_0_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g2a0b4a14e46_0_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8cc5263d46_1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8cc5263d46_1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365760" rtl="0" algn="just">
              <a:lnSpc>
                <a:spcPct val="115000"/>
              </a:lnSpc>
              <a:spcBef>
                <a:spcPts val="800"/>
              </a:spcBef>
              <a:spcAft>
                <a:spcPts val="1000"/>
              </a:spcAft>
              <a:buClr>
                <a:srgbClr val="24285D"/>
              </a:buClr>
              <a:buSzPts val="2800"/>
              <a:buFont typeface="Barlow Condensed"/>
              <a:buChar char="-"/>
            </a:pPr>
            <a:r>
              <a:rPr lang="en-US" sz="20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projekti on kaasatud üliõpilased haridustehnoloogia, bioloogia, reklaami ja suhtekorralduse, sotsiaaltöö erialadelt</a:t>
            </a:r>
            <a:endParaRPr/>
          </a:p>
        </p:txBody>
      </p:sp>
      <p:sp>
        <p:nvSpPr>
          <p:cNvPr id="261" name="Google Shape;261;g28cc5263d46_1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91cb7a9964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91cb7a9964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365760" rtl="0" algn="just">
              <a:lnSpc>
                <a:spcPct val="115000"/>
              </a:lnSpc>
              <a:spcBef>
                <a:spcPts val="8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g291cb7a9964_0_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a0b4a14e46_0_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2" name="Google Shape;272;g2a0b4a14e46_0_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a0b4a14e46_0_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a0b4a14e46_0_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2a0b4a14e46_0_6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a0b4a14e46_0_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a0b4a14e46_0_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g2a0b4a14e46_0_9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aba964d74d_3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aba964d74d_3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2aba964d74d_3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a0b4a14e46_0_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a0b4a14e46_0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g2a0b4a14e46_0_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aba964d74d_3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aba964d74d_3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g2aba964d74d_3_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a0b4a14e46_0_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a0b4a14e46_0_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g2a0b4a14e46_0_7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" name="Google Shape;145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abf44772b3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abf44772b3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2abf44772b3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aba964d74d_3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aba964d74d_3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g2aba964d74d_3_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a0b4a14e46_0_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a0b4a14e46_0_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g2a0b4a14e46_0_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a9c393754b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a9c393754b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g2a9c393754b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aba964d74d_12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aba964d74d_1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g2aba964d74d_12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91cb7a9964_0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91cb7a9964_0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g291cb7a9964_0_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7" name="Google Shape;35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2" name="Google Shape;15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Probleem on: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- Lahendust nõudev küsimus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- Takistus, väljakutse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-  Vastuolu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/>
              <a:t>Kuula: Ülo Vooglaid, </a:t>
            </a:r>
            <a:r>
              <a:rPr lang="en-US" sz="1000" u="sng">
                <a:solidFill>
                  <a:schemeClr val="hlink"/>
                </a:solidFill>
                <a:hlinkClick r:id="rId2"/>
              </a:rPr>
              <a:t>Mis on probleem?</a:t>
            </a:r>
            <a:endParaRPr sz="1000"/>
          </a:p>
        </p:txBody>
      </p:sp>
      <p:sp>
        <p:nvSpPr>
          <p:cNvPr id="158" name="Google Shape;158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</a:t>
            </a:r>
            <a:endParaRPr/>
          </a:p>
        </p:txBody>
      </p:sp>
      <p:sp>
        <p:nvSpPr>
          <p:cNvPr id="163" name="Google Shape;16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000"/>
          </a:p>
        </p:txBody>
      </p:sp>
      <p:sp>
        <p:nvSpPr>
          <p:cNvPr id="169" name="Google Shape;169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4" name="Google Shape;17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91cb7a9964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91cb7a9964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291cb7a9964_0_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2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sislaid (valge)">
  <p:cSld name="Esislaid (valge)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0" y="4318000"/>
            <a:ext cx="3263900" cy="82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880796" y="2811083"/>
            <a:ext cx="1758374" cy="10176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LY-est.png" id="16" name="Google Shape;1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8109" y="4120464"/>
            <a:ext cx="1724101" cy="3548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Google Shape;17;p2"/>
          <p:cNvCxnSpPr/>
          <p:nvPr/>
        </p:nvCxnSpPr>
        <p:spPr>
          <a:xfrm flipH="1">
            <a:off x="5676901" y="609600"/>
            <a:ext cx="800099" cy="3888589"/>
          </a:xfrm>
          <a:prstGeom prst="straightConnector1">
            <a:avLst/>
          </a:prstGeom>
          <a:noFill/>
          <a:ln cap="flat" cmpd="sng" w="44450">
            <a:solidFill>
              <a:srgbClr val="D0043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" name="Google Shape;18;p2"/>
          <p:cNvSpPr txBox="1"/>
          <p:nvPr>
            <p:ph type="title"/>
          </p:nvPr>
        </p:nvSpPr>
        <p:spPr>
          <a:xfrm>
            <a:off x="628203" y="625298"/>
            <a:ext cx="4781997" cy="3850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  <a:defRPr i="0"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9" name="Google Shape;1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769025" y="27865019"/>
            <a:ext cx="1749449" cy="174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74165" y="715318"/>
            <a:ext cx="1810421" cy="1797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õrdlus 01">
  <p:cSld name="võrdlus 0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idx="1" type="body"/>
          </p:nvPr>
        </p:nvSpPr>
        <p:spPr>
          <a:xfrm>
            <a:off x="622300" y="1778000"/>
            <a:ext cx="3724275" cy="2550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1"/>
          <p:cNvSpPr txBox="1"/>
          <p:nvPr>
            <p:ph idx="2" type="body"/>
          </p:nvPr>
        </p:nvSpPr>
        <p:spPr>
          <a:xfrm>
            <a:off x="4810126" y="1778000"/>
            <a:ext cx="3724275" cy="2550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11"/>
          <p:cNvSpPr txBox="1"/>
          <p:nvPr>
            <p:ph type="title"/>
          </p:nvPr>
        </p:nvSpPr>
        <p:spPr>
          <a:xfrm>
            <a:off x="628650" y="464083"/>
            <a:ext cx="7886700" cy="1264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õrdlus 02">
  <p:cSld name="võrdlus 02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" type="body"/>
          </p:nvPr>
        </p:nvSpPr>
        <p:spPr>
          <a:xfrm>
            <a:off x="622300" y="1394223"/>
            <a:ext cx="3724275" cy="2934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12"/>
          <p:cNvSpPr txBox="1"/>
          <p:nvPr>
            <p:ph idx="2" type="body"/>
          </p:nvPr>
        </p:nvSpPr>
        <p:spPr>
          <a:xfrm>
            <a:off x="4810126" y="1394223"/>
            <a:ext cx="3724275" cy="2934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12"/>
          <p:cNvSpPr txBox="1"/>
          <p:nvPr>
            <p:ph type="title"/>
          </p:nvPr>
        </p:nvSpPr>
        <p:spPr>
          <a:xfrm>
            <a:off x="596900" y="362930"/>
            <a:ext cx="7962900" cy="926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i="0"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">
  <p:cSld name="numb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>
            <p:ph idx="1" type="body"/>
          </p:nvPr>
        </p:nvSpPr>
        <p:spPr>
          <a:xfrm>
            <a:off x="415007" y="458412"/>
            <a:ext cx="3127768" cy="4991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8000"/>
              <a:buNone/>
              <a:defRPr b="0" i="1" sz="38000">
                <a:solidFill>
                  <a:srgbClr val="D0043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13"/>
          <p:cNvSpPr txBox="1"/>
          <p:nvPr>
            <p:ph idx="2" type="body"/>
          </p:nvPr>
        </p:nvSpPr>
        <p:spPr>
          <a:xfrm>
            <a:off x="3698721" y="1661862"/>
            <a:ext cx="4751812" cy="16753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Merriweather Sans"/>
              <a:buChar char="-"/>
              <a:defRPr sz="3200"/>
            </a:lvl1pPr>
            <a:lvl2pPr indent="-4064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00"/>
              <a:buChar char="-"/>
              <a:defRPr sz="2800"/>
            </a:lvl2pPr>
            <a:lvl3pPr indent="-3810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Char char="-"/>
              <a:defRPr sz="2400"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lm ruutu 01">
  <p:cSld name="kolm ruutu 0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/>
          <p:nvPr/>
        </p:nvSpPr>
        <p:spPr>
          <a:xfrm>
            <a:off x="749300" y="514349"/>
            <a:ext cx="2160000" cy="2160000"/>
          </a:xfrm>
          <a:prstGeom prst="rect">
            <a:avLst/>
          </a:prstGeom>
          <a:solidFill>
            <a:srgbClr val="D004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" name="Google Shape;61;p14"/>
          <p:cNvSpPr txBox="1"/>
          <p:nvPr>
            <p:ph type="title"/>
          </p:nvPr>
        </p:nvSpPr>
        <p:spPr>
          <a:xfrm>
            <a:off x="755576" y="1790344"/>
            <a:ext cx="2340000" cy="893397"/>
          </a:xfrm>
          <a:prstGeom prst="rect">
            <a:avLst/>
          </a:prstGeom>
          <a:noFill/>
          <a:ln>
            <a:noFill/>
          </a:ln>
        </p:spPr>
        <p:txBody>
          <a:bodyPr anchorCtr="0" anchor="b" bIns="140400" lIns="180000" spcFirstLastPara="1" rIns="180000" wrap="square" tIns="374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80"/>
              <a:buFont typeface="EB Garamond"/>
              <a:buNone/>
              <a:defRPr b="0" i="0" sz="2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4"/>
          <p:cNvSpPr/>
          <p:nvPr>
            <p:ph idx="2" type="pic"/>
          </p:nvPr>
        </p:nvSpPr>
        <p:spPr>
          <a:xfrm>
            <a:off x="3455876" y="519522"/>
            <a:ext cx="2160000" cy="21600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4"/>
          <p:cNvSpPr/>
          <p:nvPr>
            <p:ph idx="3" type="pic"/>
          </p:nvPr>
        </p:nvSpPr>
        <p:spPr>
          <a:xfrm>
            <a:off x="6156176" y="519522"/>
            <a:ext cx="2160000" cy="21600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762000" y="2828922"/>
            <a:ext cx="7772400" cy="1559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erriweather Sans"/>
              <a:buChar char="-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Merriweather Sans"/>
              <a:buChar char="-"/>
              <a:defRPr sz="2000"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14"/>
          <p:cNvSpPr txBox="1"/>
          <p:nvPr/>
        </p:nvSpPr>
        <p:spPr>
          <a:xfrm>
            <a:off x="755576" y="627534"/>
            <a:ext cx="1656184" cy="648072"/>
          </a:xfrm>
          <a:prstGeom prst="rect">
            <a:avLst/>
          </a:prstGeom>
          <a:noFill/>
          <a:ln>
            <a:noFill/>
          </a:ln>
        </p:spPr>
        <p:txBody>
          <a:bodyPr anchorCtr="0" anchor="t" bIns="140400" lIns="180000" spcFirstLastPara="1" rIns="180000" wrap="square" tIns="374400">
            <a:noAutofit/>
          </a:bodyPr>
          <a:lstStyle/>
          <a:p>
            <a:pPr indent="0" lvl="0" marL="0" marR="0" rtl="0" algn="l">
              <a:lnSpc>
                <a:spcPct val="4242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860"/>
              <a:buFont typeface="EB Garamond"/>
              <a:buNone/>
            </a:pPr>
            <a:r>
              <a:rPr b="0" i="1" lang="en-US" sz="6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lm ruutu 02">
  <p:cSld name="kolm ruutu 02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/>
          <p:nvPr>
            <p:ph idx="2" type="pic"/>
          </p:nvPr>
        </p:nvSpPr>
        <p:spPr>
          <a:xfrm>
            <a:off x="763476" y="519522"/>
            <a:ext cx="2160000" cy="21600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5"/>
          <p:cNvSpPr/>
          <p:nvPr>
            <p:ph idx="3" type="pic"/>
          </p:nvPr>
        </p:nvSpPr>
        <p:spPr>
          <a:xfrm>
            <a:off x="6156176" y="519522"/>
            <a:ext cx="2160000" cy="21600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5"/>
          <p:cNvSpPr/>
          <p:nvPr/>
        </p:nvSpPr>
        <p:spPr>
          <a:xfrm>
            <a:off x="3479800" y="514349"/>
            <a:ext cx="2160000" cy="2160000"/>
          </a:xfrm>
          <a:prstGeom prst="rect">
            <a:avLst/>
          </a:prstGeom>
          <a:solidFill>
            <a:srgbClr val="D004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" name="Google Shape;70;p15"/>
          <p:cNvSpPr txBox="1"/>
          <p:nvPr>
            <p:ph type="title"/>
          </p:nvPr>
        </p:nvSpPr>
        <p:spPr>
          <a:xfrm>
            <a:off x="3486076" y="1762122"/>
            <a:ext cx="2340000" cy="893397"/>
          </a:xfrm>
          <a:prstGeom prst="rect">
            <a:avLst/>
          </a:prstGeom>
          <a:noFill/>
          <a:ln>
            <a:noFill/>
          </a:ln>
        </p:spPr>
        <p:txBody>
          <a:bodyPr anchorCtr="0" anchor="b" bIns="140400" lIns="180000" spcFirstLastPara="1" rIns="180000" wrap="square" tIns="374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80"/>
              <a:buFont typeface="EB Garamond"/>
              <a:buNone/>
              <a:defRPr b="0" i="0" sz="2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5"/>
          <p:cNvSpPr txBox="1"/>
          <p:nvPr/>
        </p:nvSpPr>
        <p:spPr>
          <a:xfrm>
            <a:off x="3486076" y="627534"/>
            <a:ext cx="1656184" cy="648072"/>
          </a:xfrm>
          <a:prstGeom prst="rect">
            <a:avLst/>
          </a:prstGeom>
          <a:noFill/>
          <a:ln>
            <a:noFill/>
          </a:ln>
        </p:spPr>
        <p:txBody>
          <a:bodyPr anchorCtr="0" anchor="t" bIns="140400" lIns="180000" spcFirstLastPara="1" rIns="180000" wrap="square" tIns="374400">
            <a:noAutofit/>
          </a:bodyPr>
          <a:lstStyle/>
          <a:p>
            <a:pPr indent="0" lvl="0" marL="0" marR="0" rtl="0" algn="l">
              <a:lnSpc>
                <a:spcPct val="4242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860"/>
              <a:buFont typeface="EB Garamond"/>
              <a:buNone/>
            </a:pPr>
            <a:r>
              <a:rPr b="0" i="1" lang="en-US" sz="6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762000" y="2828922"/>
            <a:ext cx="7772400" cy="1559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erriweather Sans"/>
              <a:buChar char="-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Merriweather Sans"/>
              <a:buChar char="-"/>
              <a:defRPr sz="2000"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lm ruutu 03">
  <p:cSld name="kolm ruutu 03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/>
          <p:nvPr>
            <p:ph idx="2" type="pic"/>
          </p:nvPr>
        </p:nvSpPr>
        <p:spPr>
          <a:xfrm>
            <a:off x="3455876" y="519522"/>
            <a:ext cx="2160000" cy="2160000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6"/>
          <p:cNvSpPr/>
          <p:nvPr>
            <p:ph idx="3" type="pic"/>
          </p:nvPr>
        </p:nvSpPr>
        <p:spPr>
          <a:xfrm>
            <a:off x="758676" y="519522"/>
            <a:ext cx="2160000" cy="2160000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16"/>
          <p:cNvSpPr/>
          <p:nvPr/>
        </p:nvSpPr>
        <p:spPr>
          <a:xfrm>
            <a:off x="6184900" y="514349"/>
            <a:ext cx="2160000" cy="2160000"/>
          </a:xfrm>
          <a:prstGeom prst="rect">
            <a:avLst/>
          </a:prstGeom>
          <a:solidFill>
            <a:srgbClr val="D004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" name="Google Shape;77;p16"/>
          <p:cNvSpPr txBox="1"/>
          <p:nvPr>
            <p:ph type="title"/>
          </p:nvPr>
        </p:nvSpPr>
        <p:spPr>
          <a:xfrm>
            <a:off x="6191176" y="1776233"/>
            <a:ext cx="2340000" cy="893397"/>
          </a:xfrm>
          <a:prstGeom prst="rect">
            <a:avLst/>
          </a:prstGeom>
          <a:noFill/>
          <a:ln>
            <a:noFill/>
          </a:ln>
        </p:spPr>
        <p:txBody>
          <a:bodyPr anchorCtr="0" anchor="b" bIns="140400" lIns="180000" spcFirstLastPara="1" rIns="180000" wrap="square" tIns="374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80"/>
              <a:buFont typeface="EB Garamond"/>
              <a:buNone/>
              <a:defRPr b="0" i="0" sz="2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6"/>
          <p:cNvSpPr txBox="1"/>
          <p:nvPr/>
        </p:nvSpPr>
        <p:spPr>
          <a:xfrm>
            <a:off x="6191176" y="627534"/>
            <a:ext cx="1656184" cy="648072"/>
          </a:xfrm>
          <a:prstGeom prst="rect">
            <a:avLst/>
          </a:prstGeom>
          <a:noFill/>
          <a:ln>
            <a:noFill/>
          </a:ln>
        </p:spPr>
        <p:txBody>
          <a:bodyPr anchorCtr="0" anchor="t" bIns="140400" lIns="180000" spcFirstLastPara="1" rIns="180000" wrap="square" tIns="374400">
            <a:noAutofit/>
          </a:bodyPr>
          <a:lstStyle/>
          <a:p>
            <a:pPr indent="0" lvl="0" marL="0" marR="0" rtl="0" algn="l">
              <a:lnSpc>
                <a:spcPct val="4242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860"/>
              <a:buFont typeface="EB Garamond"/>
              <a:buNone/>
            </a:pPr>
            <a:r>
              <a:rPr b="0" i="1" lang="en-US" sz="6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762000" y="2828922"/>
            <a:ext cx="7772400" cy="1559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erriweather Sans"/>
              <a:buChar char="-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Merriweather Sans"/>
              <a:buChar char="-"/>
              <a:defRPr sz="2000"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äike ringpilt + sisu">
  <p:cSld name="väike ringpilt + sisu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/>
          <p:nvPr>
            <p:ph idx="2" type="pic"/>
          </p:nvPr>
        </p:nvSpPr>
        <p:spPr>
          <a:xfrm>
            <a:off x="566445" y="777213"/>
            <a:ext cx="3240000" cy="324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4247444" y="1762553"/>
            <a:ext cx="4460622" cy="12994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erriweather Sans"/>
              <a:buChar char="-"/>
              <a:defRPr sz="2800"/>
            </a:lvl1pPr>
            <a:lvl2pPr indent="-3810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Char char="-"/>
              <a:defRPr sz="2400"/>
            </a:lvl2pPr>
            <a:lvl3pPr indent="-355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-"/>
              <a:defRPr sz="2000"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ur ringpilt + sisu">
  <p:cSld name="suur ringpilt + sisu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>
            <p:ph idx="1" type="body"/>
          </p:nvPr>
        </p:nvSpPr>
        <p:spPr>
          <a:xfrm>
            <a:off x="451930" y="1963490"/>
            <a:ext cx="3466560" cy="12994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1pPr>
            <a:lvl2pPr indent="-355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-"/>
              <a:defRPr sz="2000"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 sz="1800"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18"/>
          <p:cNvSpPr/>
          <p:nvPr>
            <p:ph idx="2" type="pic"/>
          </p:nvPr>
        </p:nvSpPr>
        <p:spPr>
          <a:xfrm>
            <a:off x="4671398" y="-668680"/>
            <a:ext cx="6732000" cy="67320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lt + pealkiri + sisu">
  <p:cSld name="pilt + pealkiri + sisu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/>
          <p:nvPr>
            <p:ph idx="2" type="pic"/>
          </p:nvPr>
        </p:nvSpPr>
        <p:spPr>
          <a:xfrm>
            <a:off x="4850090" y="0"/>
            <a:ext cx="4293911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19"/>
          <p:cNvSpPr txBox="1"/>
          <p:nvPr>
            <p:ph type="title"/>
          </p:nvPr>
        </p:nvSpPr>
        <p:spPr>
          <a:xfrm>
            <a:off x="470288" y="984230"/>
            <a:ext cx="3921133" cy="14268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i="0"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9"/>
          <p:cNvSpPr txBox="1"/>
          <p:nvPr>
            <p:ph idx="1" type="body"/>
          </p:nvPr>
        </p:nvSpPr>
        <p:spPr>
          <a:xfrm>
            <a:off x="515430" y="2563565"/>
            <a:ext cx="3878770" cy="12994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1pPr>
            <a:lvl2pPr indent="-355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-"/>
              <a:defRPr sz="2000"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 sz="1800"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lt + sisu">
  <p:cSld name="pilt + sisu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/>
          <p:nvPr>
            <p:ph idx="2" type="pic"/>
          </p:nvPr>
        </p:nvSpPr>
        <p:spPr>
          <a:xfrm>
            <a:off x="4850090" y="0"/>
            <a:ext cx="4293911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20"/>
          <p:cNvSpPr txBox="1"/>
          <p:nvPr>
            <p:ph idx="1" type="body"/>
          </p:nvPr>
        </p:nvSpPr>
        <p:spPr>
          <a:xfrm>
            <a:off x="515430" y="1992065"/>
            <a:ext cx="3878770" cy="12994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1pPr>
            <a:lvl2pPr indent="-355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-"/>
              <a:defRPr sz="2000"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 sz="1800"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utt pealkirjaga 02">
  <p:cSld name="jutt pealkirjaga 02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596900" y="362930"/>
            <a:ext cx="7962900" cy="926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i="0"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625320" y="1371978"/>
            <a:ext cx="7909080" cy="29252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erriweather Sans"/>
              <a:buChar char="-"/>
              <a:defRPr sz="2800"/>
            </a:lvl1pPr>
            <a:lvl2pPr indent="-3810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2pPr>
            <a:lvl3pPr indent="-355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Merriweather Sans"/>
              <a:buChar char="-"/>
              <a:defRPr sz="2000"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lt + pildiallkiri">
  <p:cSld name="pilt + pildiallkiri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1"/>
          <p:cNvSpPr/>
          <p:nvPr>
            <p:ph idx="2" type="pic"/>
          </p:nvPr>
        </p:nvSpPr>
        <p:spPr>
          <a:xfrm>
            <a:off x="381000" y="257175"/>
            <a:ext cx="8356600" cy="4010025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21"/>
          <p:cNvSpPr txBox="1"/>
          <p:nvPr>
            <p:ph idx="1" type="body"/>
          </p:nvPr>
        </p:nvSpPr>
        <p:spPr>
          <a:xfrm>
            <a:off x="2755900" y="4419600"/>
            <a:ext cx="5969000" cy="4256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alkiri 01">
  <p:cSld name="pealkiri 01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2"/>
          <p:cNvSpPr txBox="1"/>
          <p:nvPr>
            <p:ph type="title"/>
          </p:nvPr>
        </p:nvSpPr>
        <p:spPr>
          <a:xfrm>
            <a:off x="393700" y="471140"/>
            <a:ext cx="8356600" cy="14058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alkiri 02">
  <p:cSld name="pealkiri 02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3"/>
          <p:cNvSpPr txBox="1"/>
          <p:nvPr>
            <p:ph type="title"/>
          </p:nvPr>
        </p:nvSpPr>
        <p:spPr>
          <a:xfrm>
            <a:off x="375566" y="334356"/>
            <a:ext cx="8363190" cy="850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i="0"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ühi">
  <p:cSld name="tühi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lt">
  <p:cSld name="pil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5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6"/>
          <p:cNvSpPr/>
          <p:nvPr>
            <p:ph idx="2" type="pic"/>
          </p:nvPr>
        </p:nvSpPr>
        <p:spPr>
          <a:xfrm>
            <a:off x="985545" y="977548"/>
            <a:ext cx="1044000" cy="1044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5" name="Google Shape;105;p26"/>
          <p:cNvSpPr/>
          <p:nvPr>
            <p:ph idx="3" type="pic"/>
          </p:nvPr>
        </p:nvSpPr>
        <p:spPr>
          <a:xfrm>
            <a:off x="3474745" y="977548"/>
            <a:ext cx="1044000" cy="1044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6" name="Google Shape;106;p26"/>
          <p:cNvSpPr/>
          <p:nvPr>
            <p:ph idx="4" type="pic"/>
          </p:nvPr>
        </p:nvSpPr>
        <p:spPr>
          <a:xfrm>
            <a:off x="5887745" y="977548"/>
            <a:ext cx="1044000" cy="1044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7" name="Google Shape;107;p26"/>
          <p:cNvSpPr/>
          <p:nvPr>
            <p:ph idx="5" type="pic"/>
          </p:nvPr>
        </p:nvSpPr>
        <p:spPr>
          <a:xfrm>
            <a:off x="6891045" y="2806348"/>
            <a:ext cx="1044000" cy="1044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8" name="Google Shape;108;p26"/>
          <p:cNvSpPr/>
          <p:nvPr>
            <p:ph idx="6" type="pic"/>
          </p:nvPr>
        </p:nvSpPr>
        <p:spPr>
          <a:xfrm>
            <a:off x="4414545" y="2806348"/>
            <a:ext cx="1044000" cy="1044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9" name="Google Shape;109;p26"/>
          <p:cNvSpPr/>
          <p:nvPr>
            <p:ph idx="7" type="pic"/>
          </p:nvPr>
        </p:nvSpPr>
        <p:spPr>
          <a:xfrm>
            <a:off x="1963445" y="2806348"/>
            <a:ext cx="1044000" cy="1044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10" name="Google Shape;110;p26"/>
          <p:cNvSpPr txBox="1"/>
          <p:nvPr>
            <p:ph idx="1" type="body"/>
          </p:nvPr>
        </p:nvSpPr>
        <p:spPr>
          <a:xfrm>
            <a:off x="787400" y="2093029"/>
            <a:ext cx="1498600" cy="666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  <a:defRPr sz="17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26"/>
          <p:cNvSpPr txBox="1"/>
          <p:nvPr>
            <p:ph idx="8" type="body"/>
          </p:nvPr>
        </p:nvSpPr>
        <p:spPr>
          <a:xfrm>
            <a:off x="3251200" y="2093029"/>
            <a:ext cx="1498600" cy="666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  <a:defRPr sz="17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26"/>
          <p:cNvSpPr txBox="1"/>
          <p:nvPr>
            <p:ph idx="9" type="body"/>
          </p:nvPr>
        </p:nvSpPr>
        <p:spPr>
          <a:xfrm>
            <a:off x="5676900" y="2093029"/>
            <a:ext cx="1498600" cy="666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  <a:defRPr sz="17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26"/>
          <p:cNvSpPr txBox="1"/>
          <p:nvPr>
            <p:ph idx="13" type="body"/>
          </p:nvPr>
        </p:nvSpPr>
        <p:spPr>
          <a:xfrm>
            <a:off x="6680200" y="3921829"/>
            <a:ext cx="1498600" cy="666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  <a:defRPr sz="17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26"/>
          <p:cNvSpPr txBox="1"/>
          <p:nvPr>
            <p:ph idx="14" type="body"/>
          </p:nvPr>
        </p:nvSpPr>
        <p:spPr>
          <a:xfrm>
            <a:off x="4203700" y="3921829"/>
            <a:ext cx="1498600" cy="666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  <a:defRPr sz="17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26"/>
          <p:cNvSpPr txBox="1"/>
          <p:nvPr>
            <p:ph idx="15" type="body"/>
          </p:nvPr>
        </p:nvSpPr>
        <p:spPr>
          <a:xfrm>
            <a:off x="1752600" y="3921829"/>
            <a:ext cx="1498600" cy="666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  <a:defRPr sz="17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26"/>
          <p:cNvSpPr txBox="1"/>
          <p:nvPr>
            <p:ph type="title"/>
          </p:nvPr>
        </p:nvSpPr>
        <p:spPr>
          <a:xfrm>
            <a:off x="375566" y="334356"/>
            <a:ext cx="8363190" cy="850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i="0"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es 01 (valge)">
  <p:cSld name="tees 01 (valge)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/>
          <p:nvPr>
            <p:ph type="title"/>
          </p:nvPr>
        </p:nvSpPr>
        <p:spPr>
          <a:xfrm>
            <a:off x="2472940" y="1421060"/>
            <a:ext cx="5928560" cy="21105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00"/>
              <a:buFont typeface="Times New Roman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6" name="Google Shape;26;p4"/>
          <p:cNvCxnSpPr/>
          <p:nvPr/>
        </p:nvCxnSpPr>
        <p:spPr>
          <a:xfrm flipH="1">
            <a:off x="1130535" y="1212487"/>
            <a:ext cx="445675" cy="2356596"/>
          </a:xfrm>
          <a:prstGeom prst="straightConnector1">
            <a:avLst/>
          </a:prstGeom>
          <a:noFill/>
          <a:ln cap="flat" cmpd="sng" w="57150">
            <a:solidFill>
              <a:srgbClr val="D0043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ur ringpilt + pealkiri + sisu">
  <p:cSld name="suur ringpilt + pealkiri + sisu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7330" y="2563565"/>
            <a:ext cx="3466560" cy="12994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1pPr>
            <a:lvl2pPr indent="-355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-"/>
              <a:defRPr sz="2000"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 sz="1800"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5"/>
          <p:cNvSpPr/>
          <p:nvPr>
            <p:ph idx="2" type="pic"/>
          </p:nvPr>
        </p:nvSpPr>
        <p:spPr>
          <a:xfrm>
            <a:off x="4671398" y="-668680"/>
            <a:ext cx="6732000" cy="6732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" name="Google Shape;30;p5"/>
          <p:cNvSpPr txBox="1"/>
          <p:nvPr>
            <p:ph type="title"/>
          </p:nvPr>
        </p:nvSpPr>
        <p:spPr>
          <a:xfrm>
            <a:off x="470288" y="1009630"/>
            <a:ext cx="3452119" cy="14268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i="0"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es 02 (valge)">
  <p:cSld name="tees 02 (valge)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2469826" y="1418720"/>
            <a:ext cx="5944374" cy="2027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  <a:defRPr i="0"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3" name="Google Shape;33;p6"/>
          <p:cNvCxnSpPr/>
          <p:nvPr/>
        </p:nvCxnSpPr>
        <p:spPr>
          <a:xfrm flipH="1">
            <a:off x="1130535" y="1212487"/>
            <a:ext cx="445675" cy="2356596"/>
          </a:xfrm>
          <a:prstGeom prst="straightConnector1">
            <a:avLst/>
          </a:prstGeom>
          <a:noFill/>
          <a:ln cap="flat" cmpd="sng" w="57150">
            <a:solidFill>
              <a:srgbClr val="D0043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es selgitusega 01 (valge)" type="obj">
  <p:cSld name="OBJEC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/>
          <p:nvPr>
            <p:ph type="title"/>
          </p:nvPr>
        </p:nvSpPr>
        <p:spPr>
          <a:xfrm>
            <a:off x="2472940" y="1421061"/>
            <a:ext cx="592856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7"/>
          <p:cNvSpPr txBox="1"/>
          <p:nvPr>
            <p:ph idx="1" type="body"/>
          </p:nvPr>
        </p:nvSpPr>
        <p:spPr>
          <a:xfrm>
            <a:off x="2472940" y="2555894"/>
            <a:ext cx="5928562" cy="12994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erriweather Sans"/>
              <a:buChar char="-"/>
              <a:defRPr sz="2800"/>
            </a:lvl1pPr>
            <a:lvl2pPr indent="-3810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Char char="-"/>
              <a:defRPr sz="2400"/>
            </a:lvl2pPr>
            <a:lvl3pPr indent="-355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-"/>
              <a:defRPr sz="2000"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7" name="Google Shape;37;p7"/>
          <p:cNvCxnSpPr/>
          <p:nvPr/>
        </p:nvCxnSpPr>
        <p:spPr>
          <a:xfrm flipH="1">
            <a:off x="1130535" y="1212487"/>
            <a:ext cx="445675" cy="2356596"/>
          </a:xfrm>
          <a:prstGeom prst="straightConnector1">
            <a:avLst/>
          </a:prstGeom>
          <a:noFill/>
          <a:ln cap="flat" cmpd="sng" w="57150">
            <a:solidFill>
              <a:srgbClr val="D0043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es selgitusega 02 (valge)">
  <p:cSld name="tees selgitusega 02 (valge)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/>
          <p:nvPr>
            <p:ph type="title"/>
          </p:nvPr>
        </p:nvSpPr>
        <p:spPr>
          <a:xfrm>
            <a:off x="2469826" y="1418721"/>
            <a:ext cx="5944374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  <a:defRPr i="0"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8"/>
          <p:cNvSpPr txBox="1"/>
          <p:nvPr>
            <p:ph idx="1" type="body"/>
          </p:nvPr>
        </p:nvSpPr>
        <p:spPr>
          <a:xfrm>
            <a:off x="2472940" y="2555894"/>
            <a:ext cx="5928562" cy="12994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erriweather Sans"/>
              <a:buChar char="-"/>
              <a:defRPr sz="2800"/>
            </a:lvl1pPr>
            <a:lvl2pPr indent="-3810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Char char="-"/>
              <a:defRPr sz="2400"/>
            </a:lvl2pPr>
            <a:lvl3pPr indent="-355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-"/>
              <a:defRPr sz="2000"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41" name="Google Shape;41;p8"/>
          <p:cNvCxnSpPr/>
          <p:nvPr/>
        </p:nvCxnSpPr>
        <p:spPr>
          <a:xfrm flipH="1">
            <a:off x="1130535" y="1212487"/>
            <a:ext cx="445675" cy="2356596"/>
          </a:xfrm>
          <a:prstGeom prst="straightConnector1">
            <a:avLst/>
          </a:prstGeom>
          <a:noFill/>
          <a:ln cap="flat" cmpd="sng" w="57150">
            <a:solidFill>
              <a:srgbClr val="D0043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lgitus">
  <p:cSld name="selgitu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/>
          <p:nvPr>
            <p:ph idx="1" type="body"/>
          </p:nvPr>
        </p:nvSpPr>
        <p:spPr>
          <a:xfrm>
            <a:off x="2499021" y="1490409"/>
            <a:ext cx="5724679" cy="19195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Merriweather Sans"/>
              <a:buChar char="-"/>
              <a:defRPr sz="3200"/>
            </a:lvl1pPr>
            <a:lvl2pPr indent="-4064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00"/>
              <a:buChar char="-"/>
              <a:defRPr sz="2800"/>
            </a:lvl2pPr>
            <a:lvl3pPr indent="-3810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Char char="-"/>
              <a:defRPr sz="2400"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44" name="Google Shape;44;p9"/>
          <p:cNvCxnSpPr/>
          <p:nvPr/>
        </p:nvCxnSpPr>
        <p:spPr>
          <a:xfrm flipH="1">
            <a:off x="1130535" y="1195554"/>
            <a:ext cx="445675" cy="2356596"/>
          </a:xfrm>
          <a:prstGeom prst="straightConnector1">
            <a:avLst/>
          </a:prstGeom>
          <a:noFill/>
          <a:ln cap="flat" cmpd="sng" w="57150">
            <a:solidFill>
              <a:srgbClr val="D0043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utt pealkirjaga 01">
  <p:cSld name="jutt pealkirjaga 01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type="title"/>
          </p:nvPr>
        </p:nvSpPr>
        <p:spPr>
          <a:xfrm>
            <a:off x="628650" y="464083"/>
            <a:ext cx="7886700" cy="1264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625320" y="1820334"/>
            <a:ext cx="7909080" cy="24768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erriweather Sans"/>
              <a:buChar char="-"/>
              <a:defRPr sz="2800"/>
            </a:lvl1pPr>
            <a:lvl2pPr indent="-3810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2pPr>
            <a:lvl3pPr indent="-355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Merriweather Sans"/>
              <a:buChar char="-"/>
              <a:defRPr sz="2000"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7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idx="1" type="body"/>
          </p:nvPr>
        </p:nvSpPr>
        <p:spPr>
          <a:xfrm>
            <a:off x="628650" y="1806221"/>
            <a:ext cx="7886700" cy="28265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Char char="-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4925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b="0" i="0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429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3655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b="0" i="0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429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00"/>
              <a:buFont typeface="Times New Roman"/>
              <a:buNone/>
              <a:defRPr b="0" i="1" sz="63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TLY-est.png" id="12" name="Google Shape;12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400050" y="4483721"/>
            <a:ext cx="1896511" cy="39034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</p:sldLayoutIdLst>
  <p:transition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Relationship Id="rId4" Type="http://schemas.openxmlformats.org/officeDocument/2006/relationships/image" Target="../media/image2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drive.google.com/file/d/1L8i6qLEmZe7zGdDGNtz9cbUIwtTF-yO5/view?usp=sharing" TargetMode="External"/><Relationship Id="rId4" Type="http://schemas.openxmlformats.org/officeDocument/2006/relationships/hyperlink" Target="http://drive.google.com/file/d/1L8i6qLEmZe7zGdDGNtz9cbUIwtTF-yO5/view" TargetMode="External"/><Relationship Id="rId5" Type="http://schemas.openxmlformats.org/officeDocument/2006/relationships/image" Target="../media/image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7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5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vorsuvvorse.wixsite.com/kasvavlaps" TargetMode="External"/><Relationship Id="rId4" Type="http://schemas.openxmlformats.org/officeDocument/2006/relationships/hyperlink" Target="https://www.facebook.com/vorsuvvorse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plantos.e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7"/>
          <p:cNvSpPr txBox="1"/>
          <p:nvPr>
            <p:ph type="title"/>
          </p:nvPr>
        </p:nvSpPr>
        <p:spPr>
          <a:xfrm>
            <a:off x="609853" y="2949625"/>
            <a:ext cx="3773100" cy="15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7000"/>
              <a:buFont typeface="Barlow Condensed ExtraLight"/>
              <a:buNone/>
            </a:pPr>
            <a:r>
              <a:rPr lang="en-US" sz="24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	</a:t>
            </a:r>
            <a:endParaRPr sz="4400"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22" name="Google Shape;122;p27"/>
          <p:cNvSpPr/>
          <p:nvPr/>
        </p:nvSpPr>
        <p:spPr>
          <a:xfrm>
            <a:off x="346800" y="1400250"/>
            <a:ext cx="5774700" cy="25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i="1" lang="en-US" sz="5000">
                <a:solidFill>
                  <a:srgbClr val="EC008B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Õ</a:t>
            </a:r>
            <a:r>
              <a:rPr b="0" i="1" lang="en-US" sz="5000" u="none" cap="none" strike="noStrike">
                <a:solidFill>
                  <a:srgbClr val="EC008B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ppematerjalid</a:t>
            </a:r>
            <a:r>
              <a:rPr i="1" lang="en-US" sz="5000">
                <a:solidFill>
                  <a:srgbClr val="EC008B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e loomine</a:t>
            </a:r>
            <a:r>
              <a:rPr b="0" i="1" lang="en-US" sz="5000" u="none" cap="none" strike="noStrike">
                <a:solidFill>
                  <a:srgbClr val="EC008B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 II kooliastmele</a:t>
            </a:r>
            <a:endParaRPr i="1" sz="5000">
              <a:solidFill>
                <a:srgbClr val="EC008B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Võrsuv võrse </a:t>
            </a:r>
            <a:endParaRPr b="1" i="1" sz="2400">
              <a:solidFill>
                <a:srgbClr val="EC008B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0" rtl="0" algn="l">
              <a:lnSpc>
                <a:spcPct val="6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t/>
            </a:r>
            <a:endParaRPr b="0" i="1" sz="8000" u="none" cap="none" strike="noStrike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0" name="Google Shape;190;p36"/>
          <p:cNvGraphicFramePr/>
          <p:nvPr/>
        </p:nvGraphicFramePr>
        <p:xfrm>
          <a:off x="304800" y="304800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{A08B9C54-D933-4B8A-BE4E-D3B24D4D594D}</a:tableStyleId>
              </a:tblPr>
              <a:tblGrid>
                <a:gridCol w="4720925"/>
                <a:gridCol w="1473950"/>
                <a:gridCol w="2140475"/>
              </a:tblGrid>
              <a:tr h="652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Tiimi kohtumine veebis juhendajatega: tehtud materjalide tutvustamine, edasiste tegevuste planeerimine, ettevalmistused vaheseminariks, ülesannete jaotamine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12.10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Kõik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420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Vahekokkuvõte ankeedi osade jagamine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12.10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Kõik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420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Võrsete kasvatamine õpilastega 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okt-nov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Katrin, Eveli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455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Õppematerjalide loomine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okt-dets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Angeelika, Katrin, Virge, Eveli, Annabel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420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Vaheseminari ankeedi täitmine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18.10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Kõik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442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Tiimi kohtumine veebis: ettevalmistused vaheseminariks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          18.10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Kõik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442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Vaheseminar</a:t>
                      </a:r>
                      <a:endParaRPr b="1"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25.10 kell 17-19</a:t>
                      </a:r>
                      <a:endParaRPr b="1"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Kõik </a:t>
                      </a:r>
                      <a:endParaRPr b="1"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442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Tiimi kohtumine veebis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30.10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Kõik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420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Uurida - digitaalsete õppematerjalide kvaliteet (õpiobjektid)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15.11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Virge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6" name="Google Shape;196;p37"/>
          <p:cNvGraphicFramePr/>
          <p:nvPr/>
        </p:nvGraphicFramePr>
        <p:xfrm>
          <a:off x="152400" y="152400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{A08B9C54-D933-4B8A-BE4E-D3B24D4D594D}</a:tableStyleId>
              </a:tblPr>
              <a:tblGrid>
                <a:gridCol w="4901575"/>
                <a:gridCol w="1530350"/>
                <a:gridCol w="2222325"/>
              </a:tblGrid>
              <a:tr h="517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Uurida - lõiming ehk interdistsiplinaarsus (kuidas seda tunnis teha → ainetundide täiendamine/koosõpe)</a:t>
                      </a:r>
                      <a:endParaRPr sz="16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15.11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Katrin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477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Uurida - projektõpe (lõiminguprojekt)</a:t>
                      </a:r>
                      <a:endParaRPr sz="16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15.11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Annabel, Katrin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477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Tagasisidevormi koostamine õpetajale</a:t>
                      </a:r>
                      <a:endParaRPr sz="16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15.11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Grete-Lisette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477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Töölehtede süsteem luua</a:t>
                      </a:r>
                      <a:endParaRPr sz="16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15.11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Katrin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477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Kirjandusliku ülevaate loomine võimalikest ohtudest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15.11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Angeelika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477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Õppematerjalide katsetamine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15.11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Eveli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517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Veebilehele lisalugemise materjalide kogumine →  “Hea teada” või KKK õpilasele ja õpetajale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15.11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Angeelika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477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Tiimi kohtumine veebis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17.11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Kõik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477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Tiimi kohtumine veebis: arutelu veebileheküljest, õpistsenaariumist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28.11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Kõik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2" name="Google Shape;202;p38"/>
          <p:cNvGraphicFramePr/>
          <p:nvPr/>
        </p:nvGraphicFramePr>
        <p:xfrm>
          <a:off x="302125" y="376975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{A08B9C54-D933-4B8A-BE4E-D3B24D4D594D}</a:tableStyleId>
              </a:tblPr>
              <a:tblGrid>
                <a:gridCol w="4903300"/>
                <a:gridCol w="1530900"/>
                <a:gridCol w="2223125"/>
              </a:tblGrid>
              <a:tr h="413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Ühise töökeskkonna Google Drive korrastamine ja organiseerimine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30.11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Angeelika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413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Aruande mustandi koostamine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12.12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Eveli, Annabel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413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Esitluse mustandi koostamine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12.12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Angeelika, Katrin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434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Koostatud materjalide piloteerimine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nov-dets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Eveli, Virge, Katrin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434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Õpistsenaarium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nov-dets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Katrin, Virge, Airi, Kristi, Eveli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434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Soovitused õpistsenaariumi juurde (kuidas teha → etapid)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nov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Virge, Katrin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434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Tagasiside projekti piloteerinud õpetajatelt ja õpilastelt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dets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Eveli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50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Wix kodulehe kujundus ja haldus,  materjali kokku koondamine ühele lehele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nov-jaan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Grete-Lisette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434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Töölehtede kujundus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nov-dets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Virge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8" name="Google Shape;208;p39"/>
          <p:cNvGraphicFramePr/>
          <p:nvPr/>
        </p:nvGraphicFramePr>
        <p:xfrm>
          <a:off x="373750" y="344900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{A08B9C54-D933-4B8A-BE4E-D3B24D4D594D}</a:tableStyleId>
              </a:tblPr>
              <a:tblGrid>
                <a:gridCol w="5077000"/>
                <a:gridCol w="1585125"/>
                <a:gridCol w="2301875"/>
              </a:tblGrid>
              <a:tr h="504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Tiimi kohtumine veebis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12.12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Kõik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504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Pilootprojekti artikkel Kuressaare Nooruse Kooli ajalehes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jaan 2024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Virge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504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Tiimi kohtumine veebis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20.12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Kõik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504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Tiimi kohtumine veebis: viimane ülevaatus, viimistlused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03.01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Kõik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478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Projekti esitlus </a:t>
                      </a:r>
                      <a:endParaRPr b="1"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11.01 kell 17-19</a:t>
                      </a:r>
                      <a:endParaRPr b="1"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Kõik</a:t>
                      </a:r>
                      <a:endParaRPr b="1"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0"/>
          <p:cNvSpPr txBox="1"/>
          <p:nvPr>
            <p:ph type="title"/>
          </p:nvPr>
        </p:nvSpPr>
        <p:spPr>
          <a:xfrm>
            <a:off x="2237625" y="1421050"/>
            <a:ext cx="6163800" cy="2110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lang="en-US" sz="60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NÄITED LOODUD ÕPPEMATERJALIDEST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1"/>
          <p:cNvSpPr txBox="1"/>
          <p:nvPr>
            <p:ph type="title"/>
          </p:nvPr>
        </p:nvSpPr>
        <p:spPr>
          <a:xfrm>
            <a:off x="-219700" y="1797875"/>
            <a:ext cx="2574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i="1" lang="en-US" sz="43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TÖÖLE</a:t>
            </a:r>
            <a:r>
              <a:rPr i="1" lang="en-US" sz="43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H</a:t>
            </a:r>
            <a:r>
              <a:rPr i="1" lang="en-US" sz="43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ED</a:t>
            </a:r>
            <a:endParaRPr i="1" sz="4300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  <p:pic>
        <p:nvPicPr>
          <p:cNvPr id="221" name="Google Shape;221;p41"/>
          <p:cNvPicPr preferRelativeResize="0"/>
          <p:nvPr/>
        </p:nvPicPr>
        <p:blipFill rotWithShape="1">
          <a:blip r:embed="rId3">
            <a:alphaModFix/>
          </a:blip>
          <a:srcRect b="0" l="0" r="1341" t="5580"/>
          <a:stretch/>
        </p:blipFill>
        <p:spPr>
          <a:xfrm>
            <a:off x="5323525" y="138925"/>
            <a:ext cx="3715300" cy="471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4888" y="287425"/>
            <a:ext cx="2968626" cy="4568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42"/>
          <p:cNvPicPr preferRelativeResize="0"/>
          <p:nvPr/>
        </p:nvPicPr>
        <p:blipFill rotWithShape="1">
          <a:blip r:embed="rId3">
            <a:alphaModFix/>
          </a:blip>
          <a:srcRect b="0" l="0" r="0" t="5006"/>
          <a:stretch/>
        </p:blipFill>
        <p:spPr>
          <a:xfrm>
            <a:off x="5455000" y="103700"/>
            <a:ext cx="3491025" cy="476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00" y="499400"/>
            <a:ext cx="5454999" cy="388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3"/>
          <p:cNvSpPr txBox="1"/>
          <p:nvPr>
            <p:ph idx="1" type="body"/>
          </p:nvPr>
        </p:nvSpPr>
        <p:spPr>
          <a:xfrm>
            <a:off x="305175" y="1108450"/>
            <a:ext cx="8556300" cy="12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203200" lvl="0" marL="3429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Merriweather Sans"/>
              <a:buNone/>
            </a:pPr>
            <a:r>
              <a:t/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203200" lvl="0" marL="3429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Merriweather Sans"/>
              <a:buNone/>
            </a:pPr>
            <a:r>
              <a:t/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36" name="Google Shape;236;p43"/>
          <p:cNvSpPr txBox="1"/>
          <p:nvPr>
            <p:ph type="title"/>
          </p:nvPr>
        </p:nvSpPr>
        <p:spPr>
          <a:xfrm>
            <a:off x="-314853" y="0"/>
            <a:ext cx="74961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i="1" lang="en-US" sz="43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INTERAKTIIVSED </a:t>
            </a:r>
            <a:r>
              <a:rPr i="1" lang="en-US" sz="43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ÕPPEMÄNGUD</a:t>
            </a:r>
            <a:endParaRPr i="1" sz="4300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  <p:pic>
        <p:nvPicPr>
          <p:cNvPr id="237" name="Google Shape;23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74" y="1108450"/>
            <a:ext cx="2703624" cy="374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6600" y="1108450"/>
            <a:ext cx="2894799" cy="374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4925" y="1108450"/>
            <a:ext cx="2786248" cy="374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4"/>
          <p:cNvSpPr txBox="1"/>
          <p:nvPr>
            <p:ph type="title"/>
          </p:nvPr>
        </p:nvSpPr>
        <p:spPr>
          <a:xfrm>
            <a:off x="2059349" y="1370525"/>
            <a:ext cx="6331500" cy="211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lang="en-US" sz="60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TEADUSPÕHISUS  JA INTERDISTSIPLINAARSUS</a:t>
            </a:r>
            <a:endParaRPr sz="6000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5"/>
          <p:cNvSpPr txBox="1"/>
          <p:nvPr>
            <p:ph idx="1" type="body"/>
          </p:nvPr>
        </p:nvSpPr>
        <p:spPr>
          <a:xfrm>
            <a:off x="305175" y="1108450"/>
            <a:ext cx="8556300" cy="25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262261"/>
              </a:buClr>
              <a:buSzPts val="2200"/>
              <a:buFont typeface="Barlow Condensed"/>
              <a:buChar char="●"/>
            </a:pP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Tutvusime eelmise projekti raames koostatud teaduspõhise materjaliga.</a:t>
            </a:r>
            <a:endParaRPr sz="22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261"/>
              </a:buClr>
              <a:buSzPts val="2200"/>
              <a:buFont typeface="Barlow Condensed"/>
              <a:buChar char="●"/>
            </a:pP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Uurisime lisaks: </a:t>
            </a:r>
            <a:endParaRPr sz="22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261"/>
              </a:buClr>
              <a:buSzPts val="2200"/>
              <a:buFont typeface="Barlow Condensed"/>
              <a:buChar char="○"/>
            </a:pP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mida sarnast on varasemalt tehtud;</a:t>
            </a:r>
            <a:endParaRPr sz="22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261"/>
              </a:buClr>
              <a:buSzPts val="2200"/>
              <a:buFont typeface="Barlow Condensed"/>
              <a:buChar char="○"/>
            </a:pP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mürgised seemned; võimalikud probleemid võrsete kasvatamisel;</a:t>
            </a:r>
            <a:endParaRPr sz="22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261"/>
              </a:buClr>
              <a:buSzPts val="2200"/>
              <a:buFont typeface="Barlow Condensed"/>
              <a:buChar char="○"/>
            </a:pP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nõuded õppematerjalidele;</a:t>
            </a:r>
            <a:endParaRPr sz="22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261"/>
              </a:buClr>
              <a:buSzPts val="2200"/>
              <a:buFont typeface="Barlow Condensed"/>
              <a:buChar char="○"/>
            </a:pP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riikliku õppekava pädevused ja õpieesmärgid;</a:t>
            </a:r>
            <a:endParaRPr sz="22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261"/>
              </a:buClr>
              <a:buSzPts val="2200"/>
              <a:buFont typeface="Barlow Condensed"/>
              <a:buChar char="○"/>
            </a:pP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digitaalse õppematerjali kvaliteet;</a:t>
            </a:r>
            <a:endParaRPr sz="22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261"/>
              </a:buClr>
              <a:buSzPts val="2200"/>
              <a:buFont typeface="Barlow Condensed"/>
              <a:buChar char="○"/>
            </a:pP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lõiming ja projektõpe.</a:t>
            </a:r>
            <a:endParaRPr sz="22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203200" lvl="0" marL="3429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Merriweather Sans"/>
              <a:buNone/>
            </a:pPr>
            <a:r>
              <a:t/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203200" lvl="0" marL="3429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Merriweather Sans"/>
              <a:buNone/>
            </a:pPr>
            <a:r>
              <a:t/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51" name="Google Shape;251;p45"/>
          <p:cNvSpPr txBox="1"/>
          <p:nvPr>
            <p:ph type="title"/>
          </p:nvPr>
        </p:nvSpPr>
        <p:spPr>
          <a:xfrm>
            <a:off x="185322" y="39675"/>
            <a:ext cx="74961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i="1" lang="en-US" sz="43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Teaduspõhisus </a:t>
            </a:r>
            <a:endParaRPr i="1" sz="4300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8"/>
          <p:cNvSpPr txBox="1"/>
          <p:nvPr>
            <p:ph type="title"/>
          </p:nvPr>
        </p:nvSpPr>
        <p:spPr>
          <a:xfrm>
            <a:off x="334141" y="215699"/>
            <a:ext cx="7962900" cy="9261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i="1" lang="en-US" sz="4500">
                <a:solidFill>
                  <a:srgbClr val="EC008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TEEMAD</a:t>
            </a:r>
            <a:endParaRPr i="1" sz="4500">
              <a:solidFill>
                <a:srgbClr val="EC008B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28" name="Google Shape;128;p28"/>
          <p:cNvSpPr/>
          <p:nvPr/>
        </p:nvSpPr>
        <p:spPr>
          <a:xfrm>
            <a:off x="1626548" y="2287423"/>
            <a:ext cx="1833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Tiimi tutvustus</a:t>
            </a:r>
            <a:endParaRPr b="0" i="0" sz="1700" u="none" cap="none" strike="noStrik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29" name="Google Shape;129;p28"/>
          <p:cNvSpPr/>
          <p:nvPr/>
        </p:nvSpPr>
        <p:spPr>
          <a:xfrm>
            <a:off x="5850020" y="2298000"/>
            <a:ext cx="1982534" cy="3539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Rakendatud tegevused</a:t>
            </a:r>
            <a:endParaRPr b="0" i="0" sz="1700" u="none" cap="none" strike="noStrik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30" name="Google Shape;130;p28"/>
          <p:cNvSpPr/>
          <p:nvPr/>
        </p:nvSpPr>
        <p:spPr>
          <a:xfrm>
            <a:off x="2471929" y="3911997"/>
            <a:ext cx="1758450" cy="584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Te</a:t>
            </a:r>
            <a:r>
              <a:rPr b="0" i="0" lang="en-US" sz="1700" u="none" cap="none" strike="noStrik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aduspõhisus</a:t>
            </a:r>
            <a:r>
              <a:rPr lang="en-US" sz="17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, </a:t>
            </a:r>
            <a:r>
              <a:rPr b="0" i="0" lang="en-US" sz="1700" u="none" cap="none" strike="noStrik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interdistsiplinaarsus</a:t>
            </a:r>
            <a:endParaRPr b="0" i="0" sz="1700" u="none" cap="none" strike="noStrik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31" name="Google Shape;131;p28"/>
          <p:cNvSpPr/>
          <p:nvPr/>
        </p:nvSpPr>
        <p:spPr>
          <a:xfrm>
            <a:off x="3743547" y="2288304"/>
            <a:ext cx="1751482" cy="3539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</a:t>
            </a:r>
            <a:r>
              <a:rPr lang="en-US" sz="17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obleem,</a:t>
            </a:r>
            <a:r>
              <a:rPr b="0" i="0" lang="en-US" sz="1700" u="none" cap="none" strike="noStrik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eesmärk</a:t>
            </a:r>
            <a:r>
              <a:rPr lang="en-US" sz="17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, o</a:t>
            </a:r>
            <a:r>
              <a:rPr b="0" i="0" lang="en-US" sz="1700" u="none" cap="none" strike="noStrik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lulisus</a:t>
            </a:r>
            <a:endParaRPr b="0" i="0" sz="1700" u="none" cap="none" strike="noStrik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132" name="Google Shape;13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47064" y="3022750"/>
            <a:ext cx="842298" cy="7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30379" y="1346926"/>
            <a:ext cx="942543" cy="72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p28"/>
          <p:cNvCxnSpPr/>
          <p:nvPr/>
        </p:nvCxnSpPr>
        <p:spPr>
          <a:xfrm flipH="1">
            <a:off x="3520889" y="1371266"/>
            <a:ext cx="164726" cy="659800"/>
          </a:xfrm>
          <a:prstGeom prst="straightConnector1">
            <a:avLst/>
          </a:prstGeom>
          <a:noFill/>
          <a:ln cap="flat" cmpd="sng" w="53975">
            <a:solidFill>
              <a:srgbClr val="BE1E2D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5" name="Google Shape;135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79945" y="1322539"/>
            <a:ext cx="877137" cy="7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89817" y="1167066"/>
            <a:ext cx="707052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54480" y="3052492"/>
            <a:ext cx="829438" cy="79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" name="Google Shape;138;p28"/>
          <p:cNvCxnSpPr/>
          <p:nvPr/>
        </p:nvCxnSpPr>
        <p:spPr>
          <a:xfrm flipH="1">
            <a:off x="5604473" y="1365821"/>
            <a:ext cx="164726" cy="659800"/>
          </a:xfrm>
          <a:prstGeom prst="straightConnector1">
            <a:avLst/>
          </a:prstGeom>
          <a:noFill/>
          <a:ln cap="flat" cmpd="sng" w="53975">
            <a:solidFill>
              <a:srgbClr val="BE1E2D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" name="Google Shape;139;p28"/>
          <p:cNvCxnSpPr/>
          <p:nvPr/>
        </p:nvCxnSpPr>
        <p:spPr>
          <a:xfrm flipH="1">
            <a:off x="7667828" y="1345332"/>
            <a:ext cx="164726" cy="659800"/>
          </a:xfrm>
          <a:prstGeom prst="straightConnector1">
            <a:avLst/>
          </a:prstGeom>
          <a:noFill/>
          <a:ln cap="flat" cmpd="sng" w="53975">
            <a:solidFill>
              <a:srgbClr val="BE1E2D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" name="Google Shape;140;p28"/>
          <p:cNvCxnSpPr/>
          <p:nvPr/>
        </p:nvCxnSpPr>
        <p:spPr>
          <a:xfrm flipH="1">
            <a:off x="4536925" y="3180921"/>
            <a:ext cx="164726" cy="659800"/>
          </a:xfrm>
          <a:prstGeom prst="straightConnector1">
            <a:avLst/>
          </a:prstGeom>
          <a:noFill/>
          <a:ln cap="flat" cmpd="sng" w="53975">
            <a:solidFill>
              <a:srgbClr val="BE1E2D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1" name="Google Shape;141;p28"/>
          <p:cNvSpPr/>
          <p:nvPr/>
        </p:nvSpPr>
        <p:spPr>
          <a:xfrm>
            <a:off x="4755711" y="3977599"/>
            <a:ext cx="2026976" cy="6155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Tulemused, järeldused</a:t>
            </a:r>
            <a:endParaRPr b="0" i="0" sz="1700" u="none" cap="none" strike="noStrik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6"/>
          <p:cNvSpPr txBox="1"/>
          <p:nvPr>
            <p:ph idx="1" type="body"/>
          </p:nvPr>
        </p:nvSpPr>
        <p:spPr>
          <a:xfrm>
            <a:off x="337250" y="346500"/>
            <a:ext cx="8556300" cy="30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262261"/>
              </a:buClr>
              <a:buSzPts val="2200"/>
              <a:buFont typeface="Barlow Condensed"/>
              <a:buChar char="●"/>
            </a:pP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Õ</a:t>
            </a: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ppematerjalide loomise aluseks oli põhikooli riiklik õppekava.</a:t>
            </a:r>
            <a:endParaRPr sz="22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261"/>
              </a:buClr>
              <a:buSzPts val="2200"/>
              <a:buFont typeface="Barlow Condensed"/>
              <a:buChar char="●"/>
            </a:pP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Õppematerjalide struktureerimise aluseks on SCALE ehk SÕKAL mudel.</a:t>
            </a:r>
            <a:endParaRPr sz="22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261"/>
              </a:buClr>
              <a:buSzPts val="2200"/>
              <a:buFont typeface="Barlow Condensed"/>
              <a:buChar char="●"/>
            </a:pP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Projektiga lõimiti lisaks loodusõpetusele ka inimeseõpetus, tehnoloogiaõpetus, ja kodundus.</a:t>
            </a:r>
            <a:endParaRPr sz="22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261"/>
              </a:buClr>
              <a:buSzPts val="2200"/>
              <a:buFont typeface="Barlow Condensed"/>
              <a:buChar char="●"/>
            </a:pP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Lõiminguprojekti läbi viimiseks koostati nii väljaprinditavaid töölehti kui ka interaktiivseid ülesandeid ja mänge.</a:t>
            </a:r>
            <a:endParaRPr sz="22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261"/>
              </a:buClr>
              <a:buSzPts val="2200"/>
              <a:buFont typeface="Barlow Condensed"/>
              <a:buChar char="●"/>
            </a:pP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Õppeainetevaheline lõiminguprojekt on seotud kõigi 8 õppekava üldpädevusega.</a:t>
            </a:r>
            <a:endParaRPr sz="22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261"/>
              </a:buClr>
              <a:buSzPts val="2200"/>
              <a:buFont typeface="Barlow Condensed"/>
              <a:buChar char="●"/>
            </a:pP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Põhjalikuma ülevaate  lõiminguprojektist </a:t>
            </a: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annab </a:t>
            </a: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koostatud </a:t>
            </a:r>
            <a:r>
              <a:rPr b="1"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õpistsenaarium.</a:t>
            </a:r>
            <a:endParaRPr b="1" sz="22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203200" lvl="0" marL="3429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Merriweather Sans"/>
              <a:buNone/>
            </a:pPr>
            <a:r>
              <a:t/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203200" lvl="0" marL="3429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Merriweather Sans"/>
              <a:buNone/>
            </a:pPr>
            <a:r>
              <a:t/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7"/>
          <p:cNvSpPr txBox="1"/>
          <p:nvPr/>
        </p:nvSpPr>
        <p:spPr>
          <a:xfrm>
            <a:off x="152400" y="214025"/>
            <a:ext cx="8687400" cy="58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43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INTERDISTSIPLINAARSUS</a:t>
            </a:r>
            <a:endParaRPr i="1" sz="4300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  <a:p>
            <a:pPr indent="-368300" lvl="0" marL="457200" marR="36576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262261"/>
              </a:buClr>
              <a:buSzPts val="2200"/>
              <a:buFont typeface="Barlow Condensed"/>
              <a:buChar char="-"/>
            </a:pPr>
            <a:r>
              <a:rPr b="1"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Haridustehnoloogia </a:t>
            </a: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- interaktiivsed õppematerjalid: ülesannete ja õpimängude loomine koostatud töölehtedest, küsitluste koostamine ja läbiviimine, et hinnata õppematerjalide arusaadavust ja efektiivsust.</a:t>
            </a:r>
            <a:endParaRPr sz="22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marR="36576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62261"/>
              </a:buClr>
              <a:buSzPts val="2200"/>
              <a:buFont typeface="Barlow Condensed"/>
              <a:buChar char="-"/>
            </a:pPr>
            <a:r>
              <a:rPr b="1"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Bioloogia </a:t>
            </a: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- tiimiliikmete nõustamine võrsete kasvatamise, kasutamiseks sobivate seemnete või erinevate taimealaste mõistete koha pealt, lisaks erinevate õppematerjalide ning ülesannete loomine, koostatud materjalide õigsuse kontrollimine.</a:t>
            </a:r>
            <a:endParaRPr sz="22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457200" marR="36576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8"/>
          <p:cNvSpPr txBox="1"/>
          <p:nvPr/>
        </p:nvSpPr>
        <p:spPr>
          <a:xfrm>
            <a:off x="152400" y="0"/>
            <a:ext cx="8687400" cy="57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marR="36576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262261"/>
              </a:buClr>
              <a:buSzPts val="2200"/>
              <a:buFont typeface="Barlow Condensed"/>
              <a:buChar char="-"/>
            </a:pPr>
            <a:r>
              <a:rPr b="1"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Reklaami ja suhtekorralduse </a:t>
            </a: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- visuaalsete lahenduste loomine, mis toetavad projekti eesmärke, õppematerjalide loomine ja veebilehe arendamine </a:t>
            </a: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tagades</a:t>
            </a: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seeläbi meeldiva kasutajakogemuse.</a:t>
            </a:r>
            <a:endParaRPr sz="22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marR="36576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62261"/>
              </a:buClr>
              <a:buSzPts val="2200"/>
              <a:buFont typeface="Barlow Condensed"/>
              <a:buChar char="-"/>
            </a:pPr>
            <a:r>
              <a:rPr b="1"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Sotsiaaltöö</a:t>
            </a: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- erialased teadmised aitavad märgata õpiraskustega laste ja noorte toimetulekuga seonduvaid õpiraskusi ning arvestada õppematerjalide loomisel õpilas</a:t>
            </a: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 individuaalse eripäraga.</a:t>
            </a: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 </a:t>
            </a:r>
            <a:endParaRPr sz="22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457200" marR="36576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457200" marR="36576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Oma kompententsist väljapoole mõtlemine, kogemuste ja oskuste jagamine ja muude üldpädevuste arendamine</a:t>
            </a:r>
            <a:r>
              <a:rPr b="1"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.</a:t>
            </a:r>
            <a:endParaRPr b="1" sz="22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9"/>
          <p:cNvSpPr txBox="1"/>
          <p:nvPr>
            <p:ph type="title"/>
          </p:nvPr>
        </p:nvSpPr>
        <p:spPr>
          <a:xfrm>
            <a:off x="1527474" y="1318500"/>
            <a:ext cx="6331500" cy="211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lang="en-US" sz="60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TULEMUSED JA JÄRELDUSED</a:t>
            </a:r>
            <a:endParaRPr sz="6000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0"/>
          <p:cNvSpPr txBox="1"/>
          <p:nvPr/>
        </p:nvSpPr>
        <p:spPr>
          <a:xfrm>
            <a:off x="398325" y="214725"/>
            <a:ext cx="2320500" cy="8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43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TULEMUSED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1" name="Google Shape;281;p50"/>
          <p:cNvSpPr txBox="1"/>
          <p:nvPr/>
        </p:nvSpPr>
        <p:spPr>
          <a:xfrm>
            <a:off x="488350" y="1201875"/>
            <a:ext cx="7235400" cy="3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36576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B Garamond"/>
              <a:buChar char="●"/>
            </a:pP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läbi on viidud pilootprojekt, mille käigus on kasutatud loodud õppematerjale;</a:t>
            </a:r>
            <a:endParaRPr sz="22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marR="36576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261"/>
              </a:buClr>
              <a:buSzPts val="2200"/>
              <a:buFont typeface="Barlow Condensed"/>
              <a:buChar char="●"/>
            </a:pP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toimunud on tagasisidestamine ning selle põhjal õppematerjalide parandamine ja täiendamine;</a:t>
            </a:r>
            <a:endParaRPr sz="22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marR="36576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261"/>
              </a:buClr>
              <a:buSzPts val="2200"/>
              <a:buFont typeface="Barlow Condensed"/>
              <a:buChar char="●"/>
            </a:pP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valminud on koduleht, mis sisaldab kõiki õppematerjale, õpistsenaariumit, juhiseid ning teaduspõhist infot;</a:t>
            </a:r>
            <a:endParaRPr sz="22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marR="36576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261"/>
              </a:buClr>
              <a:buSzPts val="2200"/>
              <a:buFont typeface="Barlow Condensed"/>
              <a:buChar char="●"/>
            </a:pP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koduleht on lisatud e-Koolikotti.</a:t>
            </a:r>
            <a:endParaRPr sz="22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5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4843" l="0" r="0" t="14843"/>
          <a:stretch/>
        </p:blipFill>
        <p:spPr>
          <a:xfrm>
            <a:off x="0" y="12"/>
            <a:ext cx="9144000" cy="514348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2"/>
          <p:cNvSpPr txBox="1"/>
          <p:nvPr/>
        </p:nvSpPr>
        <p:spPr>
          <a:xfrm>
            <a:off x="486425" y="290675"/>
            <a:ext cx="1217400" cy="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40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VIDEO</a:t>
            </a:r>
            <a:r>
              <a:rPr lang="en-US" sz="29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 </a:t>
            </a:r>
            <a:endParaRPr sz="2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4" name="Google Shape;294;p52" title="6köögis.mo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88550" y="472500"/>
            <a:ext cx="6881602" cy="3870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5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2495" l="0" r="0" t="12502"/>
          <a:stretch/>
        </p:blipFill>
        <p:spPr>
          <a:xfrm>
            <a:off x="0" y="0"/>
            <a:ext cx="9144003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4"/>
          <p:cNvSpPr txBox="1"/>
          <p:nvPr/>
        </p:nvSpPr>
        <p:spPr>
          <a:xfrm>
            <a:off x="290150" y="225425"/>
            <a:ext cx="8670600" cy="8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000">
                <a:solidFill>
                  <a:srgbClr val="EC008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KODULEHT</a:t>
            </a:r>
            <a:r>
              <a:rPr i="1" lang="en-US" sz="30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: </a:t>
            </a:r>
            <a:r>
              <a:rPr i="1" lang="en-US" sz="33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https://vorsuvvorse.wixsite.com/kasvatamevorseid</a:t>
            </a:r>
            <a:endParaRPr sz="3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7" name="Google Shape;307;p54"/>
          <p:cNvPicPr preferRelativeResize="0"/>
          <p:nvPr/>
        </p:nvPicPr>
        <p:blipFill rotWithShape="1">
          <a:blip r:embed="rId3">
            <a:alphaModFix/>
          </a:blip>
          <a:srcRect b="4952" l="0" r="813" t="15926"/>
          <a:stretch/>
        </p:blipFill>
        <p:spPr>
          <a:xfrm>
            <a:off x="334175" y="1127075"/>
            <a:ext cx="8670600" cy="3890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5"/>
          <p:cNvSpPr txBox="1"/>
          <p:nvPr/>
        </p:nvSpPr>
        <p:spPr>
          <a:xfrm>
            <a:off x="236750" y="65000"/>
            <a:ext cx="8670600" cy="8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000">
                <a:solidFill>
                  <a:srgbClr val="EC008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KODULEHT</a:t>
            </a:r>
            <a:r>
              <a:rPr i="1" lang="en-US" sz="30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: </a:t>
            </a:r>
            <a:r>
              <a:rPr i="1" lang="en-US" sz="33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https://vorsuvvorse.wixsite.com/kasvatamevorseid</a:t>
            </a:r>
            <a:endParaRPr sz="3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4" name="Google Shape;314;p55"/>
          <p:cNvPicPr preferRelativeResize="0"/>
          <p:nvPr/>
        </p:nvPicPr>
        <p:blipFill rotWithShape="1">
          <a:blip r:embed="rId3">
            <a:alphaModFix/>
          </a:blip>
          <a:srcRect b="4877" l="0" r="1263" t="16064"/>
          <a:stretch/>
        </p:blipFill>
        <p:spPr>
          <a:xfrm>
            <a:off x="236763" y="1017900"/>
            <a:ext cx="8670475" cy="3905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/>
          <p:nvPr>
            <p:ph idx="4294967295" type="subTitle"/>
          </p:nvPr>
        </p:nvSpPr>
        <p:spPr>
          <a:xfrm>
            <a:off x="537200" y="170100"/>
            <a:ext cx="4654800" cy="458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t/>
            </a:r>
            <a:endParaRPr sz="2400">
              <a:solidFill>
                <a:srgbClr val="002060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t/>
            </a:r>
            <a:endParaRPr sz="2400">
              <a:solidFill>
                <a:srgbClr val="002060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rPr b="1" lang="en-US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Tiimiliikmed ja nende erialad:</a:t>
            </a:r>
            <a:endParaRPr b="1" i="0" u="none" cap="none" strike="noStrike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36576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rgbClr val="26226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Angeelika Rüütalu - bioloogia</a:t>
            </a:r>
            <a:endParaRPr sz="1800">
              <a:solidFill>
                <a:srgbClr val="26226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  <a:p>
            <a:pPr indent="0" lvl="0" marL="0" marR="36576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rgbClr val="26226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Annabel Tammsaar - reklaam ja suhtekorraldus</a:t>
            </a:r>
            <a:endParaRPr sz="1800">
              <a:solidFill>
                <a:srgbClr val="26226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  <a:p>
            <a:pPr indent="0" lvl="0" marL="0" marR="36576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rgbClr val="26226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Eveli Tori - sotsiaaltöö </a:t>
            </a:r>
            <a:endParaRPr sz="1800">
              <a:solidFill>
                <a:srgbClr val="26226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  <a:p>
            <a:pPr indent="0" lvl="0" marL="0" marR="36576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rgbClr val="26226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Grete-Lisette Gulbis - reklaam ja suhtekorraldus </a:t>
            </a:r>
            <a:endParaRPr sz="1800">
              <a:solidFill>
                <a:srgbClr val="26226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  <a:p>
            <a:pPr indent="0" lvl="0" marL="0" marR="36576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rgbClr val="26226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Katrin Ots - haridustehnoloogia</a:t>
            </a:r>
            <a:endParaRPr sz="1800">
              <a:solidFill>
                <a:srgbClr val="26226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  <a:p>
            <a:pPr indent="0" lvl="0" marL="0" marR="36576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rgbClr val="26226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Virge Lember - haridustehnoloogia</a:t>
            </a:r>
            <a:endParaRPr sz="1800">
              <a:solidFill>
                <a:srgbClr val="26226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  <a:p>
            <a:pPr indent="0" lvl="0" marL="0" marR="365760" rtl="0" algn="just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26226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rPr b="1" i="0" lang="en-US" u="none" cap="none" strike="noStrike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Juhendajad: </a:t>
            </a:r>
            <a:endParaRPr b="1" i="0" u="none" cap="none" strike="noStrike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365760" rtl="0" algn="just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rgbClr val="26226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Airi Annuka</a:t>
            </a:r>
            <a:endParaRPr sz="1800">
              <a:solidFill>
                <a:srgbClr val="26226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  <a:p>
            <a:pPr indent="0" lvl="0" marL="0" marR="365760" rtl="0" algn="just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rgbClr val="26226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Kristi Kuusmik-Orav</a:t>
            </a:r>
            <a:endParaRPr sz="1800">
              <a:solidFill>
                <a:srgbClr val="002060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  <a:p>
            <a:pPr indent="0" lvl="0" marL="0" marR="365760" rtl="0" algn="just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" name="Google Shape;148;p29"/>
          <p:cNvSpPr txBox="1"/>
          <p:nvPr/>
        </p:nvSpPr>
        <p:spPr>
          <a:xfrm>
            <a:off x="2939350" y="3622650"/>
            <a:ext cx="2414400" cy="8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Koostööpartner</a:t>
            </a:r>
            <a:r>
              <a:rPr b="1" lang="en-US" sz="20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: </a:t>
            </a:r>
            <a:endParaRPr b="1" sz="20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2060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OÜ Plantos</a:t>
            </a:r>
            <a:endParaRPr sz="2000">
              <a:solidFill>
                <a:srgbClr val="002060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pic>
        <p:nvPicPr>
          <p:cNvPr id="149" name="Google Shape;149;p29"/>
          <p:cNvPicPr preferRelativeResize="0"/>
          <p:nvPr/>
        </p:nvPicPr>
        <p:blipFill rotWithShape="1">
          <a:blip r:embed="rId3">
            <a:alphaModFix/>
          </a:blip>
          <a:srcRect b="20819" l="0" r="0" t="24734"/>
          <a:stretch/>
        </p:blipFill>
        <p:spPr>
          <a:xfrm>
            <a:off x="6900750" y="3972775"/>
            <a:ext cx="1740327" cy="947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6"/>
          <p:cNvSpPr txBox="1"/>
          <p:nvPr/>
        </p:nvSpPr>
        <p:spPr>
          <a:xfrm>
            <a:off x="236700" y="150550"/>
            <a:ext cx="8670600" cy="8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000">
                <a:solidFill>
                  <a:srgbClr val="EC008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KODULEHT</a:t>
            </a:r>
            <a:r>
              <a:rPr i="1" lang="en-US" sz="30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: </a:t>
            </a:r>
            <a:r>
              <a:rPr i="1" lang="en-US" sz="33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https://vorsuvvorse.wixsite.com/kasvatamevorseid</a:t>
            </a:r>
            <a:endParaRPr sz="3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21" name="Google Shape;321;p56"/>
          <p:cNvPicPr preferRelativeResize="0"/>
          <p:nvPr/>
        </p:nvPicPr>
        <p:blipFill rotWithShape="1">
          <a:blip r:embed="rId3">
            <a:alphaModFix/>
          </a:blip>
          <a:srcRect b="5594" l="0" r="1574" t="16268"/>
          <a:stretch/>
        </p:blipFill>
        <p:spPr>
          <a:xfrm>
            <a:off x="307875" y="1052225"/>
            <a:ext cx="8291750" cy="3871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57"/>
          <p:cNvPicPr preferRelativeResize="0"/>
          <p:nvPr/>
        </p:nvPicPr>
        <p:blipFill rotWithShape="1">
          <a:blip r:embed="rId3">
            <a:alphaModFix/>
          </a:blip>
          <a:srcRect b="4612" l="0" r="1117" t="15451"/>
          <a:stretch/>
        </p:blipFill>
        <p:spPr>
          <a:xfrm>
            <a:off x="305400" y="1053698"/>
            <a:ext cx="8533200" cy="3880227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57"/>
          <p:cNvSpPr txBox="1"/>
          <p:nvPr/>
        </p:nvSpPr>
        <p:spPr>
          <a:xfrm>
            <a:off x="236700" y="150550"/>
            <a:ext cx="8670600" cy="8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000">
                <a:solidFill>
                  <a:srgbClr val="EC008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KODULEHT</a:t>
            </a:r>
            <a:r>
              <a:rPr i="1" lang="en-US" sz="30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: </a:t>
            </a:r>
            <a:r>
              <a:rPr i="1" lang="en-US" sz="33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https://vorsuvvorse.wixsite.com/kasvatamevorseid</a:t>
            </a:r>
            <a:endParaRPr sz="3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8"/>
          <p:cNvSpPr txBox="1"/>
          <p:nvPr/>
        </p:nvSpPr>
        <p:spPr>
          <a:xfrm>
            <a:off x="398325" y="214725"/>
            <a:ext cx="3584700" cy="8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43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JÄRELDUSED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5" name="Google Shape;335;p58"/>
          <p:cNvSpPr txBox="1"/>
          <p:nvPr/>
        </p:nvSpPr>
        <p:spPr>
          <a:xfrm>
            <a:off x="488350" y="1028625"/>
            <a:ext cx="7235400" cy="34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6576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Järeldused põhinevad pilootprojektis osalenud õpetajate ja õpilaste tagasisidest. </a:t>
            </a:r>
            <a:endParaRPr sz="22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36576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Õpetajad:</a:t>
            </a:r>
            <a:endParaRPr sz="22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marR="36576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62261"/>
              </a:buClr>
              <a:buSzPts val="2200"/>
              <a:buFont typeface="Barlow Condensed"/>
              <a:buChar char="-"/>
            </a:pP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“Projekt andis vōimaluse seostada teoorias õpitut praktilise tegevusega”</a:t>
            </a:r>
            <a:endParaRPr sz="22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marR="36576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261"/>
              </a:buClr>
              <a:buSzPts val="2200"/>
              <a:buFont typeface="Barlow Condensed"/>
              <a:buChar char="-"/>
            </a:pP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“Hästi positiivne kogemus. Õpilastel kiire eduelamus, aga samas tuli ka pingutada. Võrsed vajavad hoolitsust ja kastmist.”</a:t>
            </a:r>
            <a:endParaRPr sz="22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365760" rtl="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9"/>
          <p:cNvSpPr txBox="1"/>
          <p:nvPr/>
        </p:nvSpPr>
        <p:spPr>
          <a:xfrm>
            <a:off x="540100" y="436000"/>
            <a:ext cx="7235400" cy="34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6576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Õpilastele meeldis enim võrseid kasvatada, neid maitsta ning lahendada interaktiivseid ülesandeid. </a:t>
            </a:r>
            <a:endParaRPr sz="22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36576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marR="36576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62261"/>
              </a:buClr>
              <a:buSzPts val="2200"/>
              <a:buFont typeface="Barlow Condensed"/>
              <a:buChar char="-"/>
            </a:pP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“Sain teada, et võrsed kasvavad väga kiiresti ja neid on vaja kasta, kui muld on kuiv.”</a:t>
            </a:r>
            <a:endParaRPr sz="22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marR="36576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261"/>
              </a:buClr>
              <a:buSzPts val="2200"/>
              <a:buFont typeface="Barlow Condensed"/>
              <a:buChar char="-"/>
            </a:pP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“Kui sa kastad võrseid liiga palju, siis ei pruugi midagi välja tulla.”</a:t>
            </a:r>
            <a:endParaRPr sz="22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marR="36576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261"/>
              </a:buClr>
              <a:buSzPts val="2200"/>
              <a:buFont typeface="Barlow Condensed"/>
              <a:buChar char="-"/>
            </a:pP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“</a:t>
            </a:r>
            <a:r>
              <a:rPr lang="en-US" sz="22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Kõige paremad on hernevõrsed. Hoidke herneid kättesaamatus kohas, sest muidu süüakse need ära.”</a:t>
            </a:r>
            <a:endParaRPr sz="22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365760" rtl="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60"/>
          <p:cNvPicPr preferRelativeResize="0"/>
          <p:nvPr/>
        </p:nvPicPr>
        <p:blipFill rotWithShape="1">
          <a:blip r:embed="rId3">
            <a:alphaModFix/>
          </a:blip>
          <a:srcRect b="0" l="2950" r="3073" t="0"/>
          <a:stretch/>
        </p:blipFill>
        <p:spPr>
          <a:xfrm>
            <a:off x="0" y="0"/>
            <a:ext cx="48333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60"/>
          <p:cNvSpPr txBox="1"/>
          <p:nvPr/>
        </p:nvSpPr>
        <p:spPr>
          <a:xfrm>
            <a:off x="5519900" y="100550"/>
            <a:ext cx="3357600" cy="42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6576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“põnev mängida”</a:t>
            </a:r>
            <a:endParaRPr sz="25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36576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“väetoit”</a:t>
            </a:r>
            <a:endParaRPr sz="25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36576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“ise kasvatamine”</a:t>
            </a:r>
            <a:endParaRPr sz="25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36576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“tervislik toit”</a:t>
            </a:r>
            <a:endParaRPr sz="25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36576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“juurekarvad”</a:t>
            </a:r>
            <a:endParaRPr sz="25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36576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“lihtne ja maitsev”</a:t>
            </a:r>
            <a:endParaRPr sz="25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36576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“taimede eest hoolitsemine”</a:t>
            </a:r>
            <a:endParaRPr sz="25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36576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“vitamiinipomm”</a:t>
            </a:r>
            <a:endParaRPr sz="25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6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153" l="0" r="0" t="2143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2"/>
          <p:cNvSpPr/>
          <p:nvPr/>
        </p:nvSpPr>
        <p:spPr>
          <a:xfrm>
            <a:off x="608450" y="517575"/>
            <a:ext cx="4461600" cy="23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1" lang="en-US" sz="5000" u="none" cap="none" strike="noStrike">
                <a:solidFill>
                  <a:srgbClr val="EC008B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     </a:t>
            </a:r>
            <a:endParaRPr b="0" i="1" sz="8000" u="none" cap="none" strike="noStrike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1" lang="en-US" sz="8000" u="none" cap="none" strike="noStrike">
                <a:solidFill>
                  <a:srgbClr val="EC008B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 </a:t>
            </a:r>
            <a:r>
              <a:rPr b="0" i="1" lang="en-US" sz="8000" u="none" cap="none" strike="noStrike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TÄNAME</a:t>
            </a:r>
            <a:endParaRPr b="0" i="1" sz="8000" u="none" cap="none" strike="noStrike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1" lang="en-US" sz="8000" u="none" cap="none" strike="noStrike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 KUULAMAST!</a:t>
            </a:r>
            <a:endParaRPr b="0" i="1" sz="8000" u="none" cap="none" strike="noStrike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  <a:p>
            <a:pPr indent="0" lvl="0" marL="0" marR="0" rtl="0" algn="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1" lang="en-US" sz="8000" u="none" cap="none" strike="noStrike">
                <a:solidFill>
                  <a:srgbClr val="EC008B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         </a:t>
            </a:r>
            <a:endParaRPr b="0" i="1" sz="8000" u="none" cap="none" strike="noStrike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/>
          <p:cNvSpPr txBox="1"/>
          <p:nvPr>
            <p:ph type="title"/>
          </p:nvPr>
        </p:nvSpPr>
        <p:spPr>
          <a:xfrm>
            <a:off x="2261175" y="1478400"/>
            <a:ext cx="5383800" cy="19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lang="en-US" sz="60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PROBLEEM, </a:t>
            </a:r>
            <a:r>
              <a:rPr lang="en-US" sz="60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OLULISUS JA EESMÄRK</a:t>
            </a:r>
            <a:endParaRPr sz="6000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1"/>
          <p:cNvSpPr txBox="1"/>
          <p:nvPr>
            <p:ph idx="1" type="body"/>
          </p:nvPr>
        </p:nvSpPr>
        <p:spPr>
          <a:xfrm>
            <a:off x="0" y="712300"/>
            <a:ext cx="8887800" cy="3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Probleem:</a:t>
            </a:r>
            <a:r>
              <a:rPr lang="en-US" sz="21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Toitaineterikka köögivilja vähene tarbimine aastaringselt. Võrsed on toitaineterikkad mikromahus köögiviljad.</a:t>
            </a:r>
            <a:endParaRPr sz="21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Olulisus</a:t>
            </a:r>
            <a:r>
              <a:rPr lang="en-US" sz="21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: Tervisliku eluviisi edendamine läbi tervisliku toitumise juba varases eas.</a:t>
            </a:r>
            <a:endParaRPr sz="21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Eesmärk:</a:t>
            </a:r>
            <a:r>
              <a:rPr lang="en-US" sz="21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Õppematerjalide loomine põhikooli II kooliastmele – </a:t>
            </a:r>
            <a:r>
              <a:rPr lang="en-US" sz="21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teadlikkuse tõstmine mikro-taimedest ja toitumisest üldiselt, tervislike toitumisalaste valikute kujundamine ning iseseisvaks võrsete kasvatamiseks vajalike oskuste jagamine.</a:t>
            </a:r>
            <a:endParaRPr sz="21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203200" lvl="0" marL="3429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Merriweather Sans"/>
              <a:buNone/>
            </a:pPr>
            <a:r>
              <a:t/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2"/>
          <p:cNvSpPr txBox="1"/>
          <p:nvPr>
            <p:ph type="title"/>
          </p:nvPr>
        </p:nvSpPr>
        <p:spPr>
          <a:xfrm>
            <a:off x="1884350" y="1817350"/>
            <a:ext cx="6443700" cy="115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lang="en-US" sz="60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RAKENDATUD TEGEVUSED</a:t>
            </a:r>
            <a:endParaRPr sz="6000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3"/>
          <p:cNvSpPr txBox="1"/>
          <p:nvPr>
            <p:ph idx="1" type="body"/>
          </p:nvPr>
        </p:nvSpPr>
        <p:spPr>
          <a:xfrm>
            <a:off x="477325" y="335975"/>
            <a:ext cx="8058300" cy="40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24285D"/>
              </a:buClr>
              <a:buSzPts val="2200"/>
              <a:buFont typeface="Barlow Condensed"/>
              <a:buChar char="●"/>
            </a:pPr>
            <a:r>
              <a:rPr lang="en-US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Koosolekud rühmaga </a:t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Font typeface="Barlow Condensed"/>
              <a:buChar char="●"/>
            </a:pPr>
            <a:r>
              <a:rPr lang="en-US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V</a:t>
            </a:r>
            <a:r>
              <a:rPr lang="en-US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arasemalt koostatud materjalidega tutvumine ning täiendava </a:t>
            </a:r>
            <a:r>
              <a:rPr b="1" lang="en-US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teaduspõhise materjali otsimine</a:t>
            </a:r>
            <a:endParaRPr b="1"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Font typeface="Barlow Condensed"/>
              <a:buChar char="●"/>
            </a:pPr>
            <a:r>
              <a:rPr lang="en-US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Töökeskkonna valimine, materjalide süstematiseerimine</a:t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Font typeface="Barlow Condensed"/>
              <a:buChar char="●"/>
            </a:pPr>
            <a:r>
              <a:rPr lang="en-US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Edasiste tegevuste arutelu, tööjaotus rühmas, tagasiside, soovitused</a:t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Font typeface="Barlow Condensed"/>
              <a:buChar char="●"/>
            </a:pPr>
            <a:r>
              <a:rPr lang="en-US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Kohtumiste protokollimine</a:t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Font typeface="Barlow Condensed"/>
              <a:buChar char="●"/>
            </a:pPr>
            <a:r>
              <a:rPr b="1" lang="en-US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Õ</a:t>
            </a:r>
            <a:r>
              <a:rPr b="1" lang="en-US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ppematerjalide loomine</a:t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Font typeface="Barlow Condensed"/>
              <a:buChar char="●"/>
            </a:pPr>
            <a:r>
              <a:rPr b="1" lang="en-US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Pilootprojekti</a:t>
            </a:r>
            <a:r>
              <a:rPr lang="en-US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läbiviimine </a:t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Font typeface="Barlow Condensed"/>
              <a:buChar char="●"/>
            </a:pPr>
            <a:r>
              <a:rPr b="1" lang="en-US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Tagasiside </a:t>
            </a:r>
            <a:r>
              <a:rPr lang="en-US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kogumine pilootprojektis osalenud õpetajatelt</a:t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Font typeface="Barlow Condensed"/>
              <a:buChar char="●"/>
            </a:pPr>
            <a:r>
              <a:rPr b="1" lang="en-US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Kodulehe loomine</a:t>
            </a:r>
            <a:endParaRPr b="1"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203200" lvl="0" marL="3429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Merriweather Sans"/>
              <a:buNone/>
            </a:pPr>
            <a:r>
              <a:t/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203200" lvl="0" marL="3429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Merriweather Sans"/>
              <a:buNone/>
            </a:pPr>
            <a:r>
              <a:t/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4"/>
          <p:cNvSpPr txBox="1"/>
          <p:nvPr>
            <p:ph idx="1" type="body"/>
          </p:nvPr>
        </p:nvSpPr>
        <p:spPr>
          <a:xfrm>
            <a:off x="726525" y="922350"/>
            <a:ext cx="8117700" cy="3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190500" lvl="0" marL="3429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Merriweather Sans"/>
              <a:buNone/>
            </a:pPr>
            <a:r>
              <a:t/>
            </a:r>
            <a:endParaRPr sz="2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77" name="Google Shape;177;p34"/>
          <p:cNvSpPr txBox="1"/>
          <p:nvPr>
            <p:ph type="title"/>
          </p:nvPr>
        </p:nvSpPr>
        <p:spPr>
          <a:xfrm>
            <a:off x="464450" y="185723"/>
            <a:ext cx="44625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i="1" lang="en-US" sz="45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TEGEVUSKAVA</a:t>
            </a:r>
            <a:endParaRPr i="1" sz="4500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  <p:graphicFrame>
        <p:nvGraphicFramePr>
          <p:cNvPr id="178" name="Google Shape;178;p34"/>
          <p:cNvGraphicFramePr/>
          <p:nvPr/>
        </p:nvGraphicFramePr>
        <p:xfrm>
          <a:off x="619750" y="845125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{A08B9C54-D933-4B8A-BE4E-D3B24D4D594D}</a:tableStyleId>
              </a:tblPr>
              <a:tblGrid>
                <a:gridCol w="4558175"/>
                <a:gridCol w="1423150"/>
                <a:gridCol w="2066625"/>
              </a:tblGrid>
              <a:tr h="4772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Tegevused</a:t>
                      </a:r>
                      <a:endParaRPr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>
                    <a:solidFill>
                      <a:srgbClr val="EFEF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Tähtaeg</a:t>
                      </a:r>
                      <a:endParaRPr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>
                    <a:solidFill>
                      <a:srgbClr val="EFEF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Vastutaja(d)</a:t>
                      </a:r>
                      <a:endParaRPr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>
                    <a:solidFill>
                      <a:srgbClr val="EFEFF0"/>
                    </a:solidFill>
                  </a:tcPr>
                </a:tc>
              </a:tr>
              <a:tr h="417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Tiimi esimene kohtumine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13.09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Kõik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10131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Tutvuda eelneva projektiga - </a:t>
                      </a:r>
                      <a:r>
                        <a:rPr lang="en-US" sz="1200" u="sng">
                          <a:solidFill>
                            <a:srgbClr val="0563C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https://vorsuvvorse.wixsite.com/kasvavlaps</a:t>
                      </a: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,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rgbClr val="1155CC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https://www.facebook.com/vorsuvvorse</a:t>
                      </a: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, 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instagram.com/elu_v6rse/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27.09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Kõik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4819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highlight>
                            <a:srgbClr val="FFFFFF"/>
                          </a:highlight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Uurida - teaduspõhine materjal, kas on midagi uut viimasel ajal välja tulnud?</a:t>
                      </a:r>
                      <a:endParaRPr sz="16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27.09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Annabel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4819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highlight>
                            <a:srgbClr val="FFFFFF"/>
                          </a:highlight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Uurida - millised seemned sobivad kasvatamiseks? Millised on mürgised? </a:t>
                      </a:r>
                      <a:endParaRPr sz="16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27.09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Angeelika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417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highlight>
                            <a:srgbClr val="FFFFFF"/>
                          </a:highlight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Uurida - mida on sarnast juba varem tehtud?</a:t>
                      </a:r>
                      <a:endParaRPr sz="16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27.09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Eveli, Virge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398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highlight>
                            <a:srgbClr val="FFFFFF"/>
                          </a:highlight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Uurida - didaktika. Millistele nõuetele peaks vastama II kooliastme õppematerjal?</a:t>
                      </a:r>
                      <a:endParaRPr sz="16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27.09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Virge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" name="Google Shape;184;p35"/>
          <p:cNvGraphicFramePr/>
          <p:nvPr/>
        </p:nvGraphicFramePr>
        <p:xfrm>
          <a:off x="708750" y="264575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{A08B9C54-D933-4B8A-BE4E-D3B24D4D594D}</a:tableStyleId>
              </a:tblPr>
              <a:tblGrid>
                <a:gridCol w="4526875"/>
                <a:gridCol w="1413375"/>
                <a:gridCol w="2052425"/>
              </a:tblGrid>
              <a:tr h="4221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highlight>
                            <a:srgbClr val="FFFFFF"/>
                          </a:highlight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Uurida - PRÕK. Millised on riikliku õppekava ootused?</a:t>
                      </a:r>
                      <a:endParaRPr sz="16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27.09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Katrin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7669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Kohtumine: varem tehtu, õpiväljundite ja didaktilise poole ülevaade, materjalide keskkonna valimine, ülesannete jagamine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27.09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Kõik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4221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Ühiskausta korrastamine Google Drives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27.09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Angeelika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4221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E-koolikoti keskkonnaga tutvumine, ideede korje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27.09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Angeelika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5292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Pildipanga koostamine </a:t>
                      </a:r>
                      <a:r>
                        <a:rPr lang="en-US" sz="1200" u="sng">
                          <a:solidFill>
                            <a:srgbClr val="1155CC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https://www.plantos.ee/</a:t>
                      </a: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 lehelt õppematerjalide loomiseks 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01.10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Virge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4221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Teams kohtumise loomine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04.10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Eveli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5449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Tiimi kohtumine veebis: edasiste sammude arutamine, kooskõlastamine, planeerimine, soovitused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04.10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Kõik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4221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Näidisarunde leidmine ja jagamine tiimikaaslastega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04.10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Angeelika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  <a:tr h="3381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Kohtumiste protokollimine 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okt-dets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26226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Virge</a:t>
                      </a:r>
                      <a:endParaRPr sz="1200">
                        <a:solidFill>
                          <a:srgbClr val="26226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109850" marL="109850" anchor="ctr"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LU Esitlus - valge">
  <a:themeElements>
    <a:clrScheme name="TL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F003A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