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EB 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regular.fntdata"/><Relationship Id="rId22" Type="http://schemas.openxmlformats.org/officeDocument/2006/relationships/font" Target="fonts/EBGaramond-italic.fntdata"/><Relationship Id="rId21" Type="http://schemas.openxmlformats.org/officeDocument/2006/relationships/font" Target="fonts/EBGaramond-bold.fntdata"/><Relationship Id="rId23" Type="http://schemas.openxmlformats.org/officeDocument/2006/relationships/font" Target="fonts/EBGaramon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c2c970f3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dc2c970f3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4ea2157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4ea215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024590e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024590e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4ea21576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4ea21576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024590e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024590e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ba378c43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dba378c4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024590e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024590e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b92cb0b5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b92cb0b5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024590e3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024590e3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18000"/>
            <a:ext cx="3264000" cy="82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"/>
          <p:cNvCxnSpPr/>
          <p:nvPr/>
        </p:nvCxnSpPr>
        <p:spPr>
          <a:xfrm flipH="1">
            <a:off x="5676900" y="609600"/>
            <a:ext cx="800100" cy="3888600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type="title"/>
          </p:nvPr>
        </p:nvSpPr>
        <p:spPr>
          <a:xfrm>
            <a:off x="628203" y="625298"/>
            <a:ext cx="47820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50" cy="17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622300" y="1778000"/>
            <a:ext cx="3724200" cy="25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810126" y="1778000"/>
            <a:ext cx="3724200" cy="25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622300" y="1394223"/>
            <a:ext cx="3724200" cy="29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810126" y="1394223"/>
            <a:ext cx="3724200" cy="29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15007" y="458412"/>
            <a:ext cx="3127800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698721" y="1661862"/>
            <a:ext cx="4751700" cy="16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755576" y="1790344"/>
            <a:ext cx="2340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762000" y="2828922"/>
            <a:ext cx="77724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755576" y="627534"/>
            <a:ext cx="1656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486076" y="1762122"/>
            <a:ext cx="2340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/>
        </p:nvSpPr>
        <p:spPr>
          <a:xfrm>
            <a:off x="3486076" y="627534"/>
            <a:ext cx="1656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762000" y="2828922"/>
            <a:ext cx="77724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6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6191176" y="1776233"/>
            <a:ext cx="2340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/>
        </p:nvSpPr>
        <p:spPr>
          <a:xfrm>
            <a:off x="6191176" y="627534"/>
            <a:ext cx="1656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62000" y="2828922"/>
            <a:ext cx="77724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247444" y="1762553"/>
            <a:ext cx="44607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1930" y="1963490"/>
            <a:ext cx="34665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>
            <p:ph idx="2" type="pic"/>
          </p:nvPr>
        </p:nvSpPr>
        <p:spPr>
          <a:xfrm>
            <a:off x="4850090" y="0"/>
            <a:ext cx="4293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470288" y="984230"/>
            <a:ext cx="39210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515430" y="2563565"/>
            <a:ext cx="38787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>
            <p:ph idx="2" type="pic"/>
          </p:nvPr>
        </p:nvSpPr>
        <p:spPr>
          <a:xfrm>
            <a:off x="4850090" y="0"/>
            <a:ext cx="4293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515430" y="1992065"/>
            <a:ext cx="38787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5320" y="1371978"/>
            <a:ext cx="7909200" cy="29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>
            <p:ph idx="2" type="pic"/>
          </p:nvPr>
        </p:nvSpPr>
        <p:spPr>
          <a:xfrm>
            <a:off x="381000" y="257175"/>
            <a:ext cx="8356500" cy="40101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2755900" y="4419600"/>
            <a:ext cx="5969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393700" y="471140"/>
            <a:ext cx="83565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375566" y="334356"/>
            <a:ext cx="83631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1" name="Google Shape;101;p26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2" name="Google Shape;102;p26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3" name="Google Shape;103;p26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" name="Google Shape;104;p26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26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787400" y="20930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8" type="body"/>
          </p:nvPr>
        </p:nvSpPr>
        <p:spPr>
          <a:xfrm>
            <a:off x="3251200" y="20930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9" type="body"/>
          </p:nvPr>
        </p:nvSpPr>
        <p:spPr>
          <a:xfrm>
            <a:off x="5676900" y="20930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3" type="body"/>
          </p:nvPr>
        </p:nvSpPr>
        <p:spPr>
          <a:xfrm>
            <a:off x="6680200" y="39218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4" type="body"/>
          </p:nvPr>
        </p:nvSpPr>
        <p:spPr>
          <a:xfrm>
            <a:off x="4203700" y="39218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5" type="body"/>
          </p:nvPr>
        </p:nvSpPr>
        <p:spPr>
          <a:xfrm>
            <a:off x="1752600" y="39218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type="title"/>
          </p:nvPr>
        </p:nvSpPr>
        <p:spPr>
          <a:xfrm>
            <a:off x="375566" y="334356"/>
            <a:ext cx="83631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-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-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472940" y="1421060"/>
            <a:ext cx="59286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77330" y="2563565"/>
            <a:ext cx="34665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70288" y="1009630"/>
            <a:ext cx="34521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469826" y="1418720"/>
            <a:ext cx="5944500" cy="20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" name="Google Shape;29;p6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472940" y="1421061"/>
            <a:ext cx="5928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472940" y="2555894"/>
            <a:ext cx="59286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3" name="Google Shape;33;p7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2469826" y="1418721"/>
            <a:ext cx="594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2472940" y="2555894"/>
            <a:ext cx="59286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8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2499021" y="1490409"/>
            <a:ext cx="57246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0" name="Google Shape;40;p9"/>
          <p:cNvCxnSpPr/>
          <p:nvPr/>
        </p:nvCxnSpPr>
        <p:spPr>
          <a:xfrm flipH="1">
            <a:off x="1130410" y="1195554"/>
            <a:ext cx="445800" cy="2356500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625320" y="1820334"/>
            <a:ext cx="7909200" cy="24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628650" y="1806221"/>
            <a:ext cx="78867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hyperlink" Target="http://drive.google.com/file/d/1lyZoX8IWRFEUYBIrSOFdgVNEEnoJyrbb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hyperlink" Target="http://drive.google.com/file/d/1BEszzsQx0z9JhCdw9X6iq7DA8iKReVMm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ctrTitle"/>
          </p:nvPr>
        </p:nvSpPr>
        <p:spPr>
          <a:xfrm>
            <a:off x="499225" y="534200"/>
            <a:ext cx="8520600" cy="118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36576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3200"/>
              <a:t>Tervisemuuseumi tegeluseksponaadid</a:t>
            </a:r>
            <a:endParaRPr sz="3200"/>
          </a:p>
          <a:p>
            <a:pPr indent="0" lvl="0" marL="0" marR="36576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3200"/>
              <a:t> „Easõbralik ruum“</a:t>
            </a:r>
            <a:endParaRPr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9"/>
          <p:cNvSpPr txBox="1"/>
          <p:nvPr/>
        </p:nvSpPr>
        <p:spPr>
          <a:xfrm>
            <a:off x="2716400" y="4601725"/>
            <a:ext cx="44961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0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https://www.theguardian.com/cities/gallery/2016/apr/29/playgrounds-elderly-seniors-in-pictures</a:t>
            </a:r>
            <a:endParaRPr sz="10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913" y="1344225"/>
            <a:ext cx="5254175" cy="315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3398700" y="1076550"/>
            <a:ext cx="2816700" cy="50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4300"/>
              <a:t>Täname!</a:t>
            </a:r>
            <a:endParaRPr sz="4300"/>
          </a:p>
        </p:txBody>
      </p:sp>
      <p:sp>
        <p:nvSpPr>
          <p:cNvPr id="198" name="Google Shape;198;p38"/>
          <p:cNvSpPr txBox="1"/>
          <p:nvPr/>
        </p:nvSpPr>
        <p:spPr>
          <a:xfrm>
            <a:off x="2733900" y="4523025"/>
            <a:ext cx="6280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0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https://www.freepik.com/free-vector/happy-people-jump-with-raised-arms-characters_31904201.htm#page=2&amp;query=people%20jump&amp;position=1&amp;from_view=keyword&amp;track=ais_user&amp;uuid=f0193ee8-4db0-40c4-9a48-f441f49d4aee</a:t>
            </a:r>
            <a:endParaRPr sz="10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850" y="1841225"/>
            <a:ext cx="6713201" cy="22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311700" y="88750"/>
            <a:ext cx="8520600" cy="4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700"/>
              <a:t>Esindatud erialad:</a:t>
            </a:r>
            <a:endParaRPr sz="2700"/>
          </a:p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311700" y="416875"/>
            <a:ext cx="8520600" cy="303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t" sz="1800"/>
              <a:t>sotsiaaltöö - Kaisa Karu, Kirsika Algre</a:t>
            </a:r>
            <a:endParaRPr sz="1800"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t" sz="1800"/>
              <a:t>bioloogia kõrvalerialaga -  Eda Riin Reinok</a:t>
            </a:r>
            <a:endParaRPr sz="1800"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t" sz="1800"/>
              <a:t>keskkonnakorraldus - Getlyn Meite	</a:t>
            </a:r>
            <a:endParaRPr sz="1800"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t" sz="1800"/>
              <a:t>tervisejuht - Kadri Vinni</a:t>
            </a:r>
            <a:endParaRPr sz="1800"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t" sz="1800"/>
              <a:t>kogukonnatöö vananevas ühiskonnas - Krista Mulenok, Anu Zinovjev,                   Pille Lumi, Triinu Jõesoo</a:t>
            </a:r>
            <a:endParaRPr sz="1800"/>
          </a:p>
          <a:p>
            <a:pPr indent="-3492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t" sz="1800"/>
              <a:t>kutseõpetaja - Natalja Neverovskaja</a:t>
            </a:r>
            <a:endParaRPr sz="1800"/>
          </a:p>
          <a:p>
            <a:pPr indent="-3492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t" sz="1800"/>
              <a:t>kultuuriteooria ja filosoofia - Kristina Friedberg	</a:t>
            </a:r>
            <a:endParaRPr sz="1800"/>
          </a:p>
          <a:p>
            <a:pPr indent="-3492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t" sz="1800"/>
              <a:t>psühholoogia - Roberta Elisabeth Sepp</a:t>
            </a:r>
            <a:r>
              <a:rPr lang="et" sz="16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</a:t>
            </a:r>
            <a:endParaRPr sz="16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30"/>
          <p:cNvSpPr txBox="1"/>
          <p:nvPr>
            <p:ph type="title"/>
          </p:nvPr>
        </p:nvSpPr>
        <p:spPr>
          <a:xfrm>
            <a:off x="257575" y="3450775"/>
            <a:ext cx="8520600" cy="4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t" sz="2700"/>
              <a:t>Juhendaja</a:t>
            </a:r>
            <a:r>
              <a:rPr lang="et" sz="3000"/>
              <a:t>: </a:t>
            </a:r>
            <a:r>
              <a:rPr i="0" lang="et" sz="1900"/>
              <a:t>Tiina Tambaum</a:t>
            </a:r>
            <a:endParaRPr i="0" sz="1900"/>
          </a:p>
        </p:txBody>
      </p:sp>
      <p:sp>
        <p:nvSpPr>
          <p:cNvPr id="135" name="Google Shape;135;p30"/>
          <p:cNvSpPr txBox="1"/>
          <p:nvPr>
            <p:ph type="title"/>
          </p:nvPr>
        </p:nvSpPr>
        <p:spPr>
          <a:xfrm>
            <a:off x="257575" y="3860575"/>
            <a:ext cx="8520600" cy="4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t" sz="2700"/>
              <a:t>Koostööpartnerid</a:t>
            </a:r>
            <a:r>
              <a:rPr lang="et" sz="2700"/>
              <a:t>:</a:t>
            </a:r>
            <a:r>
              <a:rPr lang="et" sz="3000"/>
              <a:t> </a:t>
            </a:r>
            <a:r>
              <a:rPr i="0" lang="et" sz="1900"/>
              <a:t>Tervisemuuseum, Blueray OÜ</a:t>
            </a:r>
            <a:r>
              <a:rPr lang="et" sz="3000"/>
              <a:t> </a:t>
            </a:r>
            <a:endParaRPr sz="3000"/>
          </a:p>
        </p:txBody>
      </p:sp>
      <p:sp>
        <p:nvSpPr>
          <p:cNvPr id="136" name="Google Shape;136;p30"/>
          <p:cNvSpPr txBox="1"/>
          <p:nvPr/>
        </p:nvSpPr>
        <p:spPr>
          <a:xfrm>
            <a:off x="257575" y="4086200"/>
            <a:ext cx="8886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365760" rtl="0"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i="1" lang="et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Ekspert: </a:t>
            </a:r>
            <a:r>
              <a:rPr lang="et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Sirle Salmistu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311700" y="236775"/>
            <a:ext cx="8520600" cy="54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/>
              <a:t>Probleemi olulisus ja p</a:t>
            </a:r>
            <a:r>
              <a:rPr lang="et" sz="3000"/>
              <a:t>rojekti eesmärk</a:t>
            </a:r>
            <a:endParaRPr sz="3000"/>
          </a:p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311700" y="746250"/>
            <a:ext cx="8520600" cy="365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t"/>
              <a:t>Projekti eesmärk</a:t>
            </a:r>
            <a:r>
              <a:rPr lang="et"/>
              <a:t>: luua Tervisemuuseumi tegeluseksponaatide “Easõbralik avalik ruum” ja “Easõbralik koduruum”  mängude kirjeldused, mis aitaksid tõsta külastajate empaatiat ja anda teadmisi easõbraliku keskkonna loomiseks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t"/>
              <a:t>Probleemi olulisus</a:t>
            </a:r>
            <a:r>
              <a:rPr lang="et"/>
              <a:t>: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maailma rahvastik vananeb ja see omakorda mõjutab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/>
              <a:t>enamikke, ühiskonna aspekte ja majandust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easõbralik keskkond on oluline mõjur, mis toetab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/>
              <a:t>t</a:t>
            </a:r>
            <a:r>
              <a:rPr lang="et"/>
              <a:t>ervena vananemist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074" y="1811350"/>
            <a:ext cx="253217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 txBox="1"/>
          <p:nvPr/>
        </p:nvSpPr>
        <p:spPr>
          <a:xfrm>
            <a:off x="3976025" y="4741150"/>
            <a:ext cx="5168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0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https://www.theguardian.com/cities/gallery/2016/apr/29/playgrounds-elderly-seniors-in-pictures</a:t>
            </a:r>
            <a:endParaRPr sz="10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025" y="3149820"/>
            <a:ext cx="3378424" cy="11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 txBox="1"/>
          <p:nvPr>
            <p:ph type="title"/>
          </p:nvPr>
        </p:nvSpPr>
        <p:spPr>
          <a:xfrm>
            <a:off x="311700" y="579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/>
              <a:t>Rakendatud tegevused</a:t>
            </a:r>
            <a:endParaRPr sz="3000"/>
          </a:p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311700" y="630625"/>
            <a:ext cx="8615400" cy="282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t"/>
              <a:t>lugesime easõbraliku ruumi kohta teadusartikleid ja juhendmaterjale</a:t>
            </a:r>
            <a:endParaRPr/>
          </a:p>
          <a:p>
            <a:pPr indent="-355600" lvl="0" marL="45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/>
              <a:t>külastasime AS Koeru hooldekeskuse Dementsuse Kompetentsikeskust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/>
              <a:t>kaardistasime </a:t>
            </a:r>
            <a:r>
              <a:rPr lang="et"/>
              <a:t>sobilikke/vajalikke elemente mängude kirjeldusteks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/>
              <a:t>tutvusime interaktiivse mängu loomise maailmaga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/>
              <a:t>lõime mängude </a:t>
            </a:r>
            <a:r>
              <a:rPr lang="et"/>
              <a:t>„Easõbralik avalik ruum“ ja „Easõbralik koduruum“ stsenaariumid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/>
              <a:t>protsessi jooksul tegime koostööd Tervisemuuseumi ja programmeerijaga, juhendaja ning eksperdiga</a:t>
            </a:r>
            <a:endParaRPr/>
          </a:p>
        </p:txBody>
      </p:sp>
      <p:pic>
        <p:nvPicPr>
          <p:cNvPr id="152" name="Google Shape;15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525" y="3254050"/>
            <a:ext cx="2641200" cy="114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311700" y="445025"/>
            <a:ext cx="7936500" cy="48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/>
              <a:t>Projekti teaduspõhisus </a:t>
            </a:r>
            <a:endParaRPr sz="3000"/>
          </a:p>
        </p:txBody>
      </p:sp>
      <p:sp>
        <p:nvSpPr>
          <p:cNvPr id="158" name="Google Shape;158;p33"/>
          <p:cNvSpPr txBox="1"/>
          <p:nvPr>
            <p:ph idx="1" type="body"/>
          </p:nvPr>
        </p:nvSpPr>
        <p:spPr>
          <a:xfrm>
            <a:off x="311700" y="1192075"/>
            <a:ext cx="8520600" cy="38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MTÜ Kuldne Liiga “Vanusesõbralik Eesti” põhimõtted. (2023).</a:t>
            </a:r>
            <a:endParaRPr sz="2200"/>
          </a:p>
          <a:p>
            <a:pPr indent="-3683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Civitta Eesti AS “Easõbralik Tartu 2030” visioonidokument. (2021).</a:t>
            </a:r>
            <a:endParaRPr sz="2200"/>
          </a:p>
          <a:p>
            <a:pPr indent="-3683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Eesti Arhitektide Liit, Eesti Disainikeskus, Eesti Kunstiakadeemia. Kõiki kaasava elukeskkonna kavandamine ja loomine. (2013). </a:t>
            </a:r>
            <a:endParaRPr sz="2200"/>
          </a:p>
          <a:p>
            <a:pPr indent="-3683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Ameerika Ühendriikide, Austraalia, Norra, Rootsi, Iirimaa, Kanada, Hollandi headele praktikatele toetumine (teadusartiklid)</a:t>
            </a:r>
            <a:endParaRPr sz="2200"/>
          </a:p>
          <a:p>
            <a:pPr indent="-3683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Digimängude disainimiseks </a:t>
            </a:r>
            <a:r>
              <a:rPr lang="et" sz="2200"/>
              <a:t>läbi töötatud</a:t>
            </a:r>
            <a:r>
              <a:rPr lang="et" sz="2200"/>
              <a:t> materjalid.</a:t>
            </a:r>
            <a:endParaRPr sz="2200"/>
          </a:p>
          <a:p>
            <a:pPr indent="0" lvl="0" marL="9144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type="title"/>
          </p:nvPr>
        </p:nvSpPr>
        <p:spPr>
          <a:xfrm>
            <a:off x="311700" y="1292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3000"/>
              <a:t>Projekti interdistsiplinaarsus</a:t>
            </a:r>
            <a:endParaRPr/>
          </a:p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311700" y="621675"/>
            <a:ext cx="8753100" cy="38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/>
              <a:t>Projekti kaasatud erialadel on otseselt või kaudselt kokkupuutepunkt vananemisega: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kuidas tervena vananeda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kuidas inimesed tajuvad neid ümbritsevat keskkonda ja sellele reageerivad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kuidas vanemaealisi toetada ja kogukonda kaasata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kuidas luua vananemist toetav keskkond, arvestades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ka keskkonda säästvaid aspekte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kuidas mõtestada vananemist ja mõista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vananemisega kaasnevaid psühholoogilisi vajadusi</a:t>
            </a:r>
            <a:endParaRPr/>
          </a:p>
          <a:p>
            <a:pPr indent="-355600" lvl="0" marL="4572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kuidas parandada vanemaealiste heaolu seoses </a:t>
            </a:r>
            <a:endParaRPr/>
          </a:p>
          <a:p>
            <a:pPr indent="0" lvl="0" marL="45720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/>
              <a:t>füsioloogiliste</a:t>
            </a:r>
            <a:r>
              <a:rPr lang="et"/>
              <a:t> ja bioloogiliste muutustega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34"/>
          <p:cNvSpPr txBox="1"/>
          <p:nvPr/>
        </p:nvSpPr>
        <p:spPr>
          <a:xfrm>
            <a:off x="5492100" y="4628000"/>
            <a:ext cx="36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https://www.pinterest.com/pin/322640760820951460/</a:t>
            </a:r>
            <a:endParaRPr sz="12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225" y="2931725"/>
            <a:ext cx="2762076" cy="16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311700" y="236775"/>
            <a:ext cx="8735700" cy="33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/>
              <a:t>Projekti tulemused</a:t>
            </a:r>
            <a:endParaRPr sz="3000"/>
          </a:p>
        </p:txBody>
      </p:sp>
      <p:sp>
        <p:nvSpPr>
          <p:cNvPr id="172" name="Google Shape;172;p35"/>
          <p:cNvSpPr txBox="1"/>
          <p:nvPr>
            <p:ph idx="1" type="body"/>
          </p:nvPr>
        </p:nvSpPr>
        <p:spPr>
          <a:xfrm>
            <a:off x="0" y="713775"/>
            <a:ext cx="3361200" cy="383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 sz="1900"/>
              <a:t>Easõbraliku koduruumi mängu stsenaarium: 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mängija eesmärk kujundada ohutu koduruum 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kolm erinevat persoonat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paigutada ette määratud kohta elemendid: õige, puudusega, vale  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elemendi juurde ilmub tekst/hääl, mis ütleb, miks element on sobiv/ebasobilik</a:t>
            </a:r>
            <a:endParaRPr sz="1900"/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73" name="Google Shape;173;p35" title="Kodu ruumi pla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314" y="740350"/>
            <a:ext cx="5563013" cy="440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4448400" y="236775"/>
            <a:ext cx="4806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9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Easõbralik kodune ruum: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35" title="76_ID121_12257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4125" y="79325"/>
            <a:ext cx="660300" cy="6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311700" y="236775"/>
            <a:ext cx="8735700" cy="33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/>
              <a:t>Projekti tulemused</a:t>
            </a:r>
            <a:endParaRPr sz="3000"/>
          </a:p>
        </p:txBody>
      </p:sp>
      <p:sp>
        <p:nvSpPr>
          <p:cNvPr id="181" name="Google Shape;181;p36"/>
          <p:cNvSpPr txBox="1"/>
          <p:nvPr>
            <p:ph idx="1" type="body"/>
          </p:nvPr>
        </p:nvSpPr>
        <p:spPr>
          <a:xfrm>
            <a:off x="4430700" y="236775"/>
            <a:ext cx="4616700" cy="136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 sz="1900" u="sng"/>
              <a:t>Easõbralik avalik ruum:</a:t>
            </a:r>
            <a:endParaRPr sz="1900" u="sng"/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82" name="Google Shape;182;p36" title="Park V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000" y="776600"/>
            <a:ext cx="5838999" cy="41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6" title="ethereal88-cloud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0200" y="177525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-135450" y="575475"/>
            <a:ext cx="3440400" cy="401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900"/>
              <a:t>Easõbraliku avaliku ruumi mängu stsenaarium: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eesmärk kujundada universaalne avalik ruum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valikus kolm teekonda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mängija peab panema ennast vanemaealise olukorda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paigutada ette määratud kohta elemendid: õige, puudusega, vale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" sz="1900"/>
              <a:t>elemendi juurde ilmub tekst/hääl, mis ütleb, miks element on sobiv/ebasobilik</a:t>
            </a:r>
            <a:r>
              <a:rPr lang="et" sz="1900" u="sng"/>
              <a:t>	</a:t>
            </a:r>
            <a:r>
              <a:rPr lang="et" sz="1900"/>
              <a:t>				  </a:t>
            </a:r>
            <a:endParaRPr sz="1900" u="sng"/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512050" y="236775"/>
            <a:ext cx="8320200" cy="50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/>
              <a:t>Järeldused</a:t>
            </a:r>
            <a:endParaRPr sz="3000"/>
          </a:p>
        </p:txBody>
      </p: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92400" y="744075"/>
            <a:ext cx="8739900" cy="41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/>
              <a:t>       Uute teadmiste põhjal omandatud õpikogemuse põhjal võime öelda: 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easõbralikult kohandatud ruum on </a:t>
            </a:r>
            <a:r>
              <a:rPr lang="et"/>
              <a:t>turvaline ja mugav </a:t>
            </a:r>
            <a:r>
              <a:rPr lang="et"/>
              <a:t>kasutada kõigile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vananedes iseseisva toimetuleku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toetamine ja füüsilise aktiivsuse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soodustamine aitab kulusid kokku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hoida tervishoius ja sotsiaalvaldkonnas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556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t"/>
              <a:t>inimeste teadlikkuse tõstmine läbi </a:t>
            </a:r>
            <a:endParaRPr/>
          </a:p>
          <a:p>
            <a:pPr indent="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/>
              <a:t>kogemuse aitab kaasa sellele, et nii </a:t>
            </a:r>
            <a:endParaRPr/>
          </a:p>
          <a:p>
            <a:pPr indent="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/>
              <a:t>avalikud kui ka kodused ruumid </a:t>
            </a:r>
            <a:endParaRPr/>
          </a:p>
          <a:p>
            <a:pPr indent="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/>
              <a:t>saaksid päriselt easõbralikeks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175" y="1655000"/>
            <a:ext cx="4373400" cy="317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7"/>
          <p:cNvSpPr txBox="1"/>
          <p:nvPr/>
        </p:nvSpPr>
        <p:spPr>
          <a:xfrm>
            <a:off x="3976025" y="4830500"/>
            <a:ext cx="51681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0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https://www.theguardian.com/cities/gallery/2016/apr/29/playgrounds-elderly-seniors-in-picture</a:t>
            </a:r>
            <a:r>
              <a:rPr lang="et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