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Barlow Condensed"/>
      <p:regular r:id="rId26"/>
      <p:bold r:id="rId27"/>
      <p:italic r:id="rId28"/>
      <p:boldItalic r:id="rId29"/>
    </p:embeddedFont>
    <p:embeddedFont>
      <p:font typeface="Open Sans ExtraBold"/>
      <p:bold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arlowCondensed-regular.fntdata"/><Relationship Id="rId25" Type="http://schemas.openxmlformats.org/officeDocument/2006/relationships/slide" Target="slides/slide19.xml"/><Relationship Id="rId28" Type="http://schemas.openxmlformats.org/officeDocument/2006/relationships/font" Target="fonts/BarlowCondensed-italic.fntdata"/><Relationship Id="rId27" Type="http://schemas.openxmlformats.org/officeDocument/2006/relationships/font" Target="fonts/BarlowCondense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BarlowCondense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809a6607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f809a6607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f809a6607e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f809a6607e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1fdc4295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d1fdc4295a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f809a6607e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1f809a6607e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f809a6607e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1f809a6607e_0_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dac16e7db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dac16e7db0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f809a6607e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1f809a6607e_0_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f809a6607e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f809a6607e_0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db76e2ea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db76e2eab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f80c975e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f80c975ea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f809a6607e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1f809a6607e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f809a6607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1f809a6607e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809a6607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f809a6607e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f809a6607e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1f809a6607e_2_1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d0ed04da6d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d0ed04da6d_2_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f809a6607e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1f809a6607e_2_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f809a6607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1f809a6607e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d0e0b883f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d0e0b883f9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0ed04da6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d0ed04da6d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8.png"/><Relationship Id="rId13" Type="http://schemas.openxmlformats.org/officeDocument/2006/relationships/image" Target="../media/image31.png"/><Relationship Id="rId12"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drive.google.com/file/d/1NgtLXz5S8mWI1oWIev1Db_CmqkZwHKxX/view?usp=drive_lin" TargetMode="External"/><Relationship Id="rId4" Type="http://schemas.openxmlformats.org/officeDocument/2006/relationships/hyperlink" Target="http://drive.google.com/file/d/1NgtLXz5S8mWI1oWIev1Db_CmqkZwHKxX/view" TargetMode="External"/><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doi.org/10.7146/mediekultur.v30i56.1605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docs.google.com/document/d/1oyXiRGE7bF93IUmrjCDeMOGo1YyoQPg8g5RXa98CquQ/edit?usp=sharing"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8.png"/><Relationship Id="rId13" Type="http://schemas.openxmlformats.org/officeDocument/2006/relationships/image" Target="../media/image31.png"/><Relationship Id="rId12"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3.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128" name="Shape 128"/>
        <p:cNvGrpSpPr/>
        <p:nvPr/>
      </p:nvGrpSpPr>
      <p:grpSpPr>
        <a:xfrm>
          <a:off x="0" y="0"/>
          <a:ext cx="0" cy="0"/>
          <a:chOff x="0" y="0"/>
          <a:chExt cx="0" cy="0"/>
        </a:xfrm>
      </p:grpSpPr>
      <p:grpSp>
        <p:nvGrpSpPr>
          <p:cNvPr id="129" name="Google Shape;129;p25"/>
          <p:cNvGrpSpPr/>
          <p:nvPr/>
        </p:nvGrpSpPr>
        <p:grpSpPr>
          <a:xfrm>
            <a:off x="514350" y="423937"/>
            <a:ext cx="8115300" cy="2147813"/>
            <a:chOff x="0" y="-47625"/>
            <a:chExt cx="4274726" cy="1131358"/>
          </a:xfrm>
        </p:grpSpPr>
        <p:sp>
          <p:nvSpPr>
            <p:cNvPr id="130" name="Google Shape;130;p25"/>
            <p:cNvSpPr/>
            <p:nvPr/>
          </p:nvSpPr>
          <p:spPr>
            <a:xfrm>
              <a:off x="0" y="0"/>
              <a:ext cx="4274726" cy="1083733"/>
            </a:xfrm>
            <a:custGeom>
              <a:rect b="b" l="l" r="r" t="t"/>
              <a:pathLst>
                <a:path extrusionOk="0" h="1083733" w="4274726">
                  <a:moveTo>
                    <a:pt x="20511" y="0"/>
                  </a:moveTo>
                  <a:lnTo>
                    <a:pt x="4254215" y="0"/>
                  </a:lnTo>
                  <a:cubicBezTo>
                    <a:pt x="4259655" y="0"/>
                    <a:pt x="4264872" y="2161"/>
                    <a:pt x="4268719" y="6007"/>
                  </a:cubicBezTo>
                  <a:cubicBezTo>
                    <a:pt x="4272565" y="9854"/>
                    <a:pt x="4274726" y="15071"/>
                    <a:pt x="4274726" y="20511"/>
                  </a:cubicBezTo>
                  <a:lnTo>
                    <a:pt x="4274726" y="1063223"/>
                  </a:lnTo>
                  <a:cubicBezTo>
                    <a:pt x="4274726" y="1068662"/>
                    <a:pt x="4272565" y="1073879"/>
                    <a:pt x="4268719" y="1077726"/>
                  </a:cubicBezTo>
                  <a:cubicBezTo>
                    <a:pt x="4264872" y="1081572"/>
                    <a:pt x="4259655" y="1083733"/>
                    <a:pt x="4254215" y="1083733"/>
                  </a:cubicBezTo>
                  <a:lnTo>
                    <a:pt x="20511" y="1083733"/>
                  </a:lnTo>
                  <a:cubicBezTo>
                    <a:pt x="15071" y="1083733"/>
                    <a:pt x="9854" y="1081572"/>
                    <a:pt x="6007" y="1077726"/>
                  </a:cubicBezTo>
                  <a:cubicBezTo>
                    <a:pt x="2161" y="1073879"/>
                    <a:pt x="0" y="1068662"/>
                    <a:pt x="0" y="1063223"/>
                  </a:cubicBezTo>
                  <a:lnTo>
                    <a:pt x="0" y="20511"/>
                  </a:lnTo>
                  <a:cubicBezTo>
                    <a:pt x="0" y="15071"/>
                    <a:pt x="2161" y="9854"/>
                    <a:pt x="6007" y="6007"/>
                  </a:cubicBezTo>
                  <a:cubicBezTo>
                    <a:pt x="9854" y="2161"/>
                    <a:pt x="15071" y="0"/>
                    <a:pt x="20511" y="0"/>
                  </a:cubicBezTo>
                  <a:close/>
                </a:path>
              </a:pathLst>
            </a:custGeom>
            <a:solidFill>
              <a:srgbClr val="F4CA91"/>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1" name="Google Shape;131;p25"/>
            <p:cNvSpPr txBox="1"/>
            <p:nvPr/>
          </p:nvSpPr>
          <p:spPr>
            <a:xfrm>
              <a:off x="0" y="-47625"/>
              <a:ext cx="4274726" cy="1131358"/>
            </a:xfrm>
            <a:prstGeom prst="rect">
              <a:avLst/>
            </a:prstGeom>
            <a:noFill/>
            <a:ln>
              <a:noFill/>
            </a:ln>
          </p:spPr>
          <p:txBody>
            <a:bodyPr anchorCtr="0" anchor="ctr" bIns="25400" lIns="25400" spcFirstLastPara="1" rIns="25400" wrap="square" tIns="25400">
              <a:noAutofit/>
            </a:bodyPr>
            <a:lstStyle/>
            <a:p>
              <a:pPr indent="0" lvl="0" marL="0" marR="0" rtl="0" algn="ctr">
                <a:lnSpc>
                  <a:spcPct val="204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2" name="Google Shape;132;p25"/>
          <p:cNvSpPr/>
          <p:nvPr/>
        </p:nvSpPr>
        <p:spPr>
          <a:xfrm>
            <a:off x="38305" y="2443163"/>
            <a:ext cx="2126503" cy="2838778"/>
          </a:xfrm>
          <a:custGeom>
            <a:rect b="b" l="l" r="r" t="t"/>
            <a:pathLst>
              <a:path extrusionOk="0" h="5677556" w="4253005">
                <a:moveTo>
                  <a:pt x="0" y="0"/>
                </a:moveTo>
                <a:lnTo>
                  <a:pt x="4253005" y="0"/>
                </a:lnTo>
                <a:lnTo>
                  <a:pt x="4253005" y="5677556"/>
                </a:lnTo>
                <a:lnTo>
                  <a:pt x="0" y="5677556"/>
                </a:lnTo>
                <a:lnTo>
                  <a:pt x="0" y="0"/>
                </a:lnTo>
                <a:close/>
              </a:path>
            </a:pathLst>
          </a:custGeom>
          <a:blipFill rotWithShape="1">
            <a:blip r:embed="rId3">
              <a:alphaModFix/>
            </a:blip>
            <a:stretch>
              <a:fillRect b="0" l="0" r="0" t="0"/>
            </a:stretch>
          </a:blipFill>
          <a:ln>
            <a:noFill/>
          </a:ln>
        </p:spPr>
      </p:sp>
      <p:sp>
        <p:nvSpPr>
          <p:cNvPr id="133" name="Google Shape;133;p25"/>
          <p:cNvSpPr/>
          <p:nvPr/>
        </p:nvSpPr>
        <p:spPr>
          <a:xfrm>
            <a:off x="5432511" y="2443163"/>
            <a:ext cx="1503448" cy="2468348"/>
          </a:xfrm>
          <a:custGeom>
            <a:rect b="b" l="l" r="r" t="t"/>
            <a:pathLst>
              <a:path extrusionOk="0" h="4936695" w="3006896">
                <a:moveTo>
                  <a:pt x="0" y="0"/>
                </a:moveTo>
                <a:lnTo>
                  <a:pt x="3006896" y="0"/>
                </a:lnTo>
                <a:lnTo>
                  <a:pt x="3006896" y="4936695"/>
                </a:lnTo>
                <a:lnTo>
                  <a:pt x="0" y="4936695"/>
                </a:lnTo>
                <a:lnTo>
                  <a:pt x="0" y="0"/>
                </a:lnTo>
                <a:close/>
              </a:path>
            </a:pathLst>
          </a:custGeom>
          <a:blipFill rotWithShape="1">
            <a:blip r:embed="rId4">
              <a:alphaModFix/>
            </a:blip>
            <a:stretch>
              <a:fillRect b="0" l="0" r="0" t="0"/>
            </a:stretch>
          </a:blipFill>
          <a:ln>
            <a:noFill/>
          </a:ln>
        </p:spPr>
      </p:sp>
      <p:sp>
        <p:nvSpPr>
          <p:cNvPr id="134" name="Google Shape;134;p25"/>
          <p:cNvSpPr/>
          <p:nvPr/>
        </p:nvSpPr>
        <p:spPr>
          <a:xfrm>
            <a:off x="3684261" y="2443163"/>
            <a:ext cx="1773507" cy="2580499"/>
          </a:xfrm>
          <a:custGeom>
            <a:rect b="b" l="l" r="r" t="t"/>
            <a:pathLst>
              <a:path extrusionOk="0" h="5160999" w="3547014">
                <a:moveTo>
                  <a:pt x="0" y="0"/>
                </a:moveTo>
                <a:lnTo>
                  <a:pt x="3547014" y="0"/>
                </a:lnTo>
                <a:lnTo>
                  <a:pt x="3547014" y="5160999"/>
                </a:lnTo>
                <a:lnTo>
                  <a:pt x="0" y="5160999"/>
                </a:lnTo>
                <a:lnTo>
                  <a:pt x="0" y="0"/>
                </a:lnTo>
                <a:close/>
              </a:path>
            </a:pathLst>
          </a:custGeom>
          <a:blipFill rotWithShape="1">
            <a:blip r:embed="rId5">
              <a:alphaModFix/>
            </a:blip>
            <a:stretch>
              <a:fillRect b="0" l="0" r="0" t="0"/>
            </a:stretch>
          </a:blipFill>
          <a:ln>
            <a:noFill/>
          </a:ln>
        </p:spPr>
      </p:sp>
      <p:sp>
        <p:nvSpPr>
          <p:cNvPr id="135" name="Google Shape;135;p25"/>
          <p:cNvSpPr/>
          <p:nvPr/>
        </p:nvSpPr>
        <p:spPr>
          <a:xfrm>
            <a:off x="2139551" y="2443163"/>
            <a:ext cx="1569967" cy="2278316"/>
          </a:xfrm>
          <a:custGeom>
            <a:rect b="b" l="l" r="r" t="t"/>
            <a:pathLst>
              <a:path extrusionOk="0" h="4556631" w="3139933">
                <a:moveTo>
                  <a:pt x="0" y="0"/>
                </a:moveTo>
                <a:lnTo>
                  <a:pt x="3139932" y="0"/>
                </a:lnTo>
                <a:lnTo>
                  <a:pt x="3139932" y="4556631"/>
                </a:lnTo>
                <a:lnTo>
                  <a:pt x="0" y="4556631"/>
                </a:lnTo>
                <a:lnTo>
                  <a:pt x="0" y="0"/>
                </a:lnTo>
                <a:close/>
              </a:path>
            </a:pathLst>
          </a:custGeom>
          <a:blipFill rotWithShape="1">
            <a:blip r:embed="rId6">
              <a:alphaModFix/>
            </a:blip>
            <a:stretch>
              <a:fillRect b="0" l="0" r="0" t="0"/>
            </a:stretch>
          </a:blipFill>
          <a:ln>
            <a:noFill/>
          </a:ln>
        </p:spPr>
      </p:sp>
      <p:sp>
        <p:nvSpPr>
          <p:cNvPr id="136" name="Google Shape;136;p25"/>
          <p:cNvSpPr/>
          <p:nvPr/>
        </p:nvSpPr>
        <p:spPr>
          <a:xfrm flipH="1">
            <a:off x="6910703" y="2443163"/>
            <a:ext cx="2194993" cy="2694745"/>
          </a:xfrm>
          <a:custGeom>
            <a:rect b="b" l="l" r="r" t="t"/>
            <a:pathLst>
              <a:path extrusionOk="0" h="5389490" w="4389985">
                <a:moveTo>
                  <a:pt x="4389985" y="0"/>
                </a:moveTo>
                <a:lnTo>
                  <a:pt x="0" y="0"/>
                </a:lnTo>
                <a:lnTo>
                  <a:pt x="0" y="5389490"/>
                </a:lnTo>
                <a:lnTo>
                  <a:pt x="4389985" y="5389490"/>
                </a:lnTo>
                <a:lnTo>
                  <a:pt x="4389985" y="0"/>
                </a:lnTo>
                <a:close/>
              </a:path>
            </a:pathLst>
          </a:custGeom>
          <a:blipFill rotWithShape="1">
            <a:blip r:embed="rId7">
              <a:alphaModFix/>
            </a:blip>
            <a:stretch>
              <a:fillRect b="0" l="0" r="0" t="0"/>
            </a:stretch>
          </a:blipFill>
          <a:ln>
            <a:noFill/>
          </a:ln>
        </p:spPr>
      </p:sp>
      <p:sp>
        <p:nvSpPr>
          <p:cNvPr id="137" name="Google Shape;137;p25"/>
          <p:cNvSpPr/>
          <p:nvPr/>
        </p:nvSpPr>
        <p:spPr>
          <a:xfrm>
            <a:off x="-625979" y="3150849"/>
            <a:ext cx="2336254" cy="2433598"/>
          </a:xfrm>
          <a:custGeom>
            <a:rect b="b" l="l" r="r" t="t"/>
            <a:pathLst>
              <a:path extrusionOk="0" h="4867195" w="4672507">
                <a:moveTo>
                  <a:pt x="0" y="0"/>
                </a:moveTo>
                <a:lnTo>
                  <a:pt x="4672507" y="0"/>
                </a:lnTo>
                <a:lnTo>
                  <a:pt x="4672507" y="4867195"/>
                </a:lnTo>
                <a:lnTo>
                  <a:pt x="0" y="4867195"/>
                </a:lnTo>
                <a:lnTo>
                  <a:pt x="0" y="0"/>
                </a:lnTo>
                <a:close/>
              </a:path>
            </a:pathLst>
          </a:custGeom>
          <a:blipFill rotWithShape="1">
            <a:blip r:embed="rId8">
              <a:alphaModFix/>
            </a:blip>
            <a:stretch>
              <a:fillRect b="0" l="0" r="0" t="0"/>
            </a:stretch>
          </a:blipFill>
          <a:ln>
            <a:noFill/>
          </a:ln>
        </p:spPr>
      </p:sp>
      <p:sp>
        <p:nvSpPr>
          <p:cNvPr id="138" name="Google Shape;138;p25"/>
          <p:cNvSpPr/>
          <p:nvPr/>
        </p:nvSpPr>
        <p:spPr>
          <a:xfrm>
            <a:off x="2750520" y="3150850"/>
            <a:ext cx="1922976" cy="2299211"/>
          </a:xfrm>
          <a:custGeom>
            <a:rect b="b" l="l" r="r" t="t"/>
            <a:pathLst>
              <a:path extrusionOk="0" h="4598422" w="3845953">
                <a:moveTo>
                  <a:pt x="0" y="0"/>
                </a:moveTo>
                <a:lnTo>
                  <a:pt x="3845953" y="0"/>
                </a:lnTo>
                <a:lnTo>
                  <a:pt x="3845953" y="4598421"/>
                </a:lnTo>
                <a:lnTo>
                  <a:pt x="0" y="4598421"/>
                </a:lnTo>
                <a:lnTo>
                  <a:pt x="0" y="0"/>
                </a:lnTo>
                <a:close/>
              </a:path>
            </a:pathLst>
          </a:custGeom>
          <a:blipFill rotWithShape="1">
            <a:blip r:embed="rId9">
              <a:alphaModFix/>
            </a:blip>
            <a:stretch>
              <a:fillRect b="0" l="0" r="0" t="0"/>
            </a:stretch>
          </a:blipFill>
          <a:ln>
            <a:noFill/>
          </a:ln>
        </p:spPr>
      </p:sp>
      <p:sp>
        <p:nvSpPr>
          <p:cNvPr id="139" name="Google Shape;139;p25"/>
          <p:cNvSpPr/>
          <p:nvPr/>
        </p:nvSpPr>
        <p:spPr>
          <a:xfrm>
            <a:off x="4317829" y="3150850"/>
            <a:ext cx="1810106" cy="2299211"/>
          </a:xfrm>
          <a:custGeom>
            <a:rect b="b" l="l" r="r" t="t"/>
            <a:pathLst>
              <a:path extrusionOk="0" h="4598422" w="3620212">
                <a:moveTo>
                  <a:pt x="0" y="0"/>
                </a:moveTo>
                <a:lnTo>
                  <a:pt x="3620212" y="0"/>
                </a:lnTo>
                <a:lnTo>
                  <a:pt x="3620212" y="4598421"/>
                </a:lnTo>
                <a:lnTo>
                  <a:pt x="0" y="4598421"/>
                </a:lnTo>
                <a:lnTo>
                  <a:pt x="0" y="0"/>
                </a:lnTo>
                <a:close/>
              </a:path>
            </a:pathLst>
          </a:custGeom>
          <a:blipFill rotWithShape="1">
            <a:blip r:embed="rId10">
              <a:alphaModFix/>
            </a:blip>
            <a:stretch>
              <a:fillRect b="0" l="0" r="0" t="0"/>
            </a:stretch>
          </a:blipFill>
          <a:ln>
            <a:noFill/>
          </a:ln>
        </p:spPr>
      </p:sp>
      <p:sp>
        <p:nvSpPr>
          <p:cNvPr id="140" name="Google Shape;140;p25"/>
          <p:cNvSpPr/>
          <p:nvPr/>
        </p:nvSpPr>
        <p:spPr>
          <a:xfrm>
            <a:off x="1354607" y="3150850"/>
            <a:ext cx="1751581" cy="2299211"/>
          </a:xfrm>
          <a:custGeom>
            <a:rect b="b" l="l" r="r" t="t"/>
            <a:pathLst>
              <a:path extrusionOk="0" h="4598422" w="3503161">
                <a:moveTo>
                  <a:pt x="0" y="0"/>
                </a:moveTo>
                <a:lnTo>
                  <a:pt x="3503161" y="0"/>
                </a:lnTo>
                <a:lnTo>
                  <a:pt x="3503161" y="4598421"/>
                </a:lnTo>
                <a:lnTo>
                  <a:pt x="0" y="4598421"/>
                </a:lnTo>
                <a:lnTo>
                  <a:pt x="0" y="0"/>
                </a:lnTo>
                <a:close/>
              </a:path>
            </a:pathLst>
          </a:custGeom>
          <a:blipFill rotWithShape="1">
            <a:blip r:embed="rId11">
              <a:alphaModFix/>
            </a:blip>
            <a:stretch>
              <a:fillRect b="0" l="0" r="0" t="0"/>
            </a:stretch>
          </a:blipFill>
          <a:ln>
            <a:noFill/>
          </a:ln>
        </p:spPr>
      </p:sp>
      <p:sp>
        <p:nvSpPr>
          <p:cNvPr id="141" name="Google Shape;141;p25"/>
          <p:cNvSpPr/>
          <p:nvPr/>
        </p:nvSpPr>
        <p:spPr>
          <a:xfrm>
            <a:off x="7604541" y="3150850"/>
            <a:ext cx="2165438" cy="2299211"/>
          </a:xfrm>
          <a:custGeom>
            <a:rect b="b" l="l" r="r" t="t"/>
            <a:pathLst>
              <a:path extrusionOk="0" h="4598422" w="4330877">
                <a:moveTo>
                  <a:pt x="0" y="0"/>
                </a:moveTo>
                <a:lnTo>
                  <a:pt x="4330877" y="0"/>
                </a:lnTo>
                <a:lnTo>
                  <a:pt x="4330877" y="4598421"/>
                </a:lnTo>
                <a:lnTo>
                  <a:pt x="0" y="4598421"/>
                </a:lnTo>
                <a:lnTo>
                  <a:pt x="0" y="0"/>
                </a:lnTo>
                <a:close/>
              </a:path>
            </a:pathLst>
          </a:custGeom>
          <a:blipFill rotWithShape="1">
            <a:blip r:embed="rId12">
              <a:alphaModFix/>
            </a:blip>
            <a:stretch>
              <a:fillRect b="0" l="0" r="0" t="0"/>
            </a:stretch>
          </a:blipFill>
          <a:ln>
            <a:noFill/>
          </a:ln>
        </p:spPr>
      </p:sp>
      <p:sp>
        <p:nvSpPr>
          <p:cNvPr id="142" name="Google Shape;142;p25"/>
          <p:cNvSpPr/>
          <p:nvPr/>
        </p:nvSpPr>
        <p:spPr>
          <a:xfrm>
            <a:off x="5772268" y="3150849"/>
            <a:ext cx="2187940" cy="2760017"/>
          </a:xfrm>
          <a:custGeom>
            <a:rect b="b" l="l" r="r" t="t"/>
            <a:pathLst>
              <a:path extrusionOk="0" h="5520033" w="4375881">
                <a:moveTo>
                  <a:pt x="0" y="0"/>
                </a:moveTo>
                <a:lnTo>
                  <a:pt x="4375880" y="0"/>
                </a:lnTo>
                <a:lnTo>
                  <a:pt x="4375880" y="5520033"/>
                </a:lnTo>
                <a:lnTo>
                  <a:pt x="0" y="5520033"/>
                </a:lnTo>
                <a:lnTo>
                  <a:pt x="0" y="0"/>
                </a:lnTo>
                <a:close/>
              </a:path>
            </a:pathLst>
          </a:custGeom>
          <a:blipFill rotWithShape="1">
            <a:blip r:embed="rId13">
              <a:alphaModFix/>
            </a:blip>
            <a:stretch>
              <a:fillRect b="0" l="0" r="0" t="0"/>
            </a:stretch>
          </a:blipFill>
          <a:ln>
            <a:noFill/>
          </a:ln>
        </p:spPr>
      </p:sp>
      <p:sp>
        <p:nvSpPr>
          <p:cNvPr id="143" name="Google Shape;143;p25"/>
          <p:cNvSpPr txBox="1"/>
          <p:nvPr/>
        </p:nvSpPr>
        <p:spPr>
          <a:xfrm>
            <a:off x="514350" y="640200"/>
            <a:ext cx="8115300" cy="1830300"/>
          </a:xfrm>
          <a:prstGeom prst="rect">
            <a:avLst/>
          </a:prstGeom>
          <a:noFill/>
          <a:ln>
            <a:noFill/>
          </a:ln>
        </p:spPr>
        <p:txBody>
          <a:bodyPr anchorCtr="0" anchor="t" bIns="0" lIns="0" spcFirstLastPara="1" rIns="0" wrap="square" tIns="0">
            <a:spAutoFit/>
          </a:bodyPr>
          <a:lstStyle/>
          <a:p>
            <a:pPr indent="0" lvl="0" marL="0" marR="0" rtl="0" algn="ctr">
              <a:lnSpc>
                <a:spcPct val="127002"/>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Cultural </a:t>
            </a:r>
            <a:r>
              <a:rPr lang="ja" sz="4000">
                <a:solidFill>
                  <a:srgbClr val="423F34"/>
                </a:solidFill>
                <a:latin typeface="Open Sans ExtraBold"/>
                <a:ea typeface="Open Sans ExtraBold"/>
                <a:cs typeface="Open Sans ExtraBold"/>
                <a:sym typeface="Open Sans ExtraBold"/>
              </a:rPr>
              <a:t>Connections</a:t>
            </a:r>
            <a:endParaRPr sz="4000">
              <a:solidFill>
                <a:srgbClr val="423F34"/>
              </a:solidFill>
              <a:latin typeface="Open Sans ExtraBold"/>
              <a:ea typeface="Open Sans ExtraBold"/>
              <a:cs typeface="Open Sans ExtraBold"/>
              <a:sym typeface="Open Sans ExtraBold"/>
            </a:endParaRPr>
          </a:p>
          <a:p>
            <a:pPr indent="0" lvl="0" marL="0" marR="0" rtl="0" algn="ctr">
              <a:lnSpc>
                <a:spcPct val="127002"/>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Mapping </a:t>
            </a:r>
            <a:r>
              <a:rPr lang="ja" sz="3000">
                <a:solidFill>
                  <a:srgbClr val="423F34"/>
                </a:solidFill>
                <a:latin typeface="Open Sans ExtraBold"/>
                <a:ea typeface="Open Sans ExtraBold"/>
                <a:cs typeface="Open Sans ExtraBold"/>
                <a:sym typeface="Open Sans ExtraBold"/>
              </a:rPr>
              <a:t>Networks</a:t>
            </a:r>
            <a:r>
              <a:rPr lang="ja" sz="3000">
                <a:solidFill>
                  <a:srgbClr val="423F34"/>
                </a:solidFill>
                <a:latin typeface="Open Sans ExtraBold"/>
                <a:ea typeface="Open Sans ExtraBold"/>
                <a:cs typeface="Open Sans ExtraBold"/>
                <a:sym typeface="Open Sans ExtraBold"/>
              </a:rPr>
              <a:t> of International Students in Estonia🇪🇪</a:t>
            </a:r>
            <a:endParaRPr sz="3000">
              <a:solidFill>
                <a:srgbClr val="423F34"/>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257" name="Shape 257"/>
        <p:cNvGrpSpPr/>
        <p:nvPr/>
      </p:nvGrpSpPr>
      <p:grpSpPr>
        <a:xfrm>
          <a:off x="0" y="0"/>
          <a:ext cx="0" cy="0"/>
          <a:chOff x="0" y="0"/>
          <a:chExt cx="0" cy="0"/>
        </a:xfrm>
      </p:grpSpPr>
      <p:sp>
        <p:nvSpPr>
          <p:cNvPr id="258" name="Google Shape;258;p34"/>
          <p:cNvSpPr/>
          <p:nvPr/>
        </p:nvSpPr>
        <p:spPr>
          <a:xfrm>
            <a:off x="18008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9" name="Google Shape;259;p34"/>
          <p:cNvSpPr txBox="1"/>
          <p:nvPr/>
        </p:nvSpPr>
        <p:spPr>
          <a:xfrm>
            <a:off x="1800925" y="547575"/>
            <a:ext cx="6059400" cy="615600"/>
          </a:xfrm>
          <a:prstGeom prst="rect">
            <a:avLst/>
          </a:prstGeom>
          <a:noFill/>
          <a:ln>
            <a:noFill/>
          </a:ln>
        </p:spPr>
        <p:txBody>
          <a:bodyPr anchorCtr="0" anchor="t" bIns="0" lIns="0" spcFirstLastPara="1" rIns="0" wrap="square" tIns="0">
            <a:spAutoFit/>
          </a:bodyPr>
          <a:lstStyle/>
          <a:p>
            <a:pPr indent="0" lvl="0" marL="0" rtl="0" algn="ctr">
              <a:lnSpc>
                <a:spcPct val="126995"/>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I</a:t>
            </a:r>
            <a:r>
              <a:rPr lang="ja" sz="4000">
                <a:solidFill>
                  <a:srgbClr val="423F34"/>
                </a:solidFill>
                <a:latin typeface="Open Sans ExtraBold"/>
                <a:ea typeface="Open Sans ExtraBold"/>
                <a:cs typeface="Open Sans ExtraBold"/>
                <a:sym typeface="Open Sans ExtraBold"/>
              </a:rPr>
              <a:t>nterview &amp; Filming</a:t>
            </a:r>
            <a:endParaRPr sz="4000">
              <a:solidFill>
                <a:srgbClr val="423F34"/>
              </a:solidFill>
              <a:latin typeface="Open Sans ExtraBold"/>
              <a:ea typeface="Open Sans ExtraBold"/>
              <a:cs typeface="Open Sans ExtraBold"/>
              <a:sym typeface="Open Sans ExtraBold"/>
            </a:endParaRPr>
          </a:p>
        </p:txBody>
      </p:sp>
      <p:grpSp>
        <p:nvGrpSpPr>
          <p:cNvPr id="260" name="Google Shape;260;p34"/>
          <p:cNvGrpSpPr/>
          <p:nvPr/>
        </p:nvGrpSpPr>
        <p:grpSpPr>
          <a:xfrm>
            <a:off x="946796" y="485922"/>
            <a:ext cx="753222" cy="753222"/>
            <a:chOff x="0" y="0"/>
            <a:chExt cx="812800" cy="812800"/>
          </a:xfrm>
        </p:grpSpPr>
        <p:sp>
          <p:nvSpPr>
            <p:cNvPr id="261" name="Google Shape;261;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2" name="Google Shape;262;p34"/>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3" name="Google Shape;263;p34"/>
          <p:cNvSpPr txBox="1"/>
          <p:nvPr/>
        </p:nvSpPr>
        <p:spPr>
          <a:xfrm>
            <a:off x="1045816" y="604289"/>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03</a:t>
            </a:r>
            <a:endParaRPr sz="3000"/>
          </a:p>
        </p:txBody>
      </p:sp>
      <p:sp>
        <p:nvSpPr>
          <p:cNvPr id="264" name="Google Shape;264;p34"/>
          <p:cNvSpPr txBox="1"/>
          <p:nvPr/>
        </p:nvSpPr>
        <p:spPr>
          <a:xfrm>
            <a:off x="509700" y="1545825"/>
            <a:ext cx="8124600" cy="3091800"/>
          </a:xfrm>
          <a:prstGeom prst="rect">
            <a:avLst/>
          </a:prstGeom>
          <a:noFill/>
          <a:ln>
            <a:noFill/>
          </a:ln>
        </p:spPr>
        <p:txBody>
          <a:bodyPr anchorCtr="0" anchor="t" bIns="0" lIns="0" spcFirstLastPara="1" rIns="0" wrap="square" tIns="0">
            <a:spAutoFit/>
          </a:bodyPr>
          <a:lstStyle/>
          <a:p>
            <a:pPr indent="0" lvl="0" marL="0" rtl="0" algn="l">
              <a:lnSpc>
                <a:spcPct val="126995"/>
              </a:lnSpc>
              <a:spcBef>
                <a:spcPts val="0"/>
              </a:spcBef>
              <a:spcAft>
                <a:spcPts val="0"/>
              </a:spcAft>
              <a:buClr>
                <a:schemeClr val="dk1"/>
              </a:buClr>
              <a:buSzPts val="1100"/>
              <a:buFont typeface="Arial"/>
              <a:buNone/>
            </a:pPr>
            <a:r>
              <a:rPr lang="ja" sz="1800">
                <a:solidFill>
                  <a:srgbClr val="423F34"/>
                </a:solidFill>
                <a:latin typeface="Open Sans ExtraBold"/>
                <a:ea typeface="Open Sans ExtraBold"/>
                <a:cs typeface="Open Sans ExtraBold"/>
                <a:sym typeface="Open Sans ExtraBold"/>
              </a:rPr>
              <a:t>Selected event: </a:t>
            </a:r>
            <a:r>
              <a:rPr lang="ja" sz="1800">
                <a:solidFill>
                  <a:srgbClr val="423F34"/>
                </a:solidFill>
                <a:latin typeface="Open Sans"/>
                <a:ea typeface="Open Sans"/>
                <a:cs typeface="Open Sans"/>
                <a:sym typeface="Open Sans"/>
              </a:rPr>
              <a:t>Weekly Beerpong tournament in the Bar Gruuv</a:t>
            </a:r>
            <a:endParaRPr sz="1800">
              <a:solidFill>
                <a:srgbClr val="423F34"/>
              </a:solidFill>
              <a:latin typeface="Open Sans"/>
              <a:ea typeface="Open Sans"/>
              <a:cs typeface="Open Sans"/>
              <a:sym typeface="Open Sans"/>
            </a:endParaRPr>
          </a:p>
          <a:p>
            <a:pPr indent="0" lvl="0" marL="0" rtl="0" algn="l">
              <a:lnSpc>
                <a:spcPct val="126995"/>
              </a:lnSpc>
              <a:spcBef>
                <a:spcPts val="0"/>
              </a:spcBef>
              <a:spcAft>
                <a:spcPts val="0"/>
              </a:spcAft>
              <a:buClr>
                <a:schemeClr val="dk1"/>
              </a:buClr>
              <a:buSzPts val="1100"/>
              <a:buFont typeface="Arial"/>
              <a:buNone/>
            </a:pPr>
            <a:r>
              <a:rPr lang="ja" sz="1800">
                <a:solidFill>
                  <a:srgbClr val="423F34"/>
                </a:solidFill>
                <a:latin typeface="Open Sans ExtraBold"/>
                <a:ea typeface="Open Sans ExtraBold"/>
                <a:cs typeface="Open Sans ExtraBold"/>
                <a:sym typeface="Open Sans ExtraBold"/>
              </a:rPr>
              <a:t>Method: </a:t>
            </a:r>
            <a:r>
              <a:rPr lang="ja" sz="1800">
                <a:solidFill>
                  <a:srgbClr val="423F34"/>
                </a:solidFill>
                <a:latin typeface="Open Sans"/>
                <a:ea typeface="Open Sans"/>
                <a:cs typeface="Open Sans"/>
                <a:sym typeface="Open Sans"/>
              </a:rPr>
              <a:t>Six semi-structured qualitative interviews with pre-selected questions </a:t>
            </a:r>
            <a:endParaRPr sz="1800">
              <a:solidFill>
                <a:srgbClr val="423F34"/>
              </a:solidFill>
              <a:latin typeface="Open Sans"/>
              <a:ea typeface="Open Sans"/>
              <a:cs typeface="Open Sans"/>
              <a:sym typeface="Open Sans"/>
            </a:endParaRPr>
          </a:p>
          <a:p>
            <a:pPr indent="0" lvl="0" marL="0" rtl="0" algn="l">
              <a:lnSpc>
                <a:spcPct val="126995"/>
              </a:lnSpc>
              <a:spcBef>
                <a:spcPts val="0"/>
              </a:spcBef>
              <a:spcAft>
                <a:spcPts val="0"/>
              </a:spcAft>
              <a:buClr>
                <a:schemeClr val="dk1"/>
              </a:buClr>
              <a:buSzPts val="1100"/>
              <a:buFont typeface="Arial"/>
              <a:buNone/>
            </a:pPr>
            <a:r>
              <a:rPr lang="ja" sz="1800">
                <a:solidFill>
                  <a:srgbClr val="423F34"/>
                </a:solidFill>
                <a:latin typeface="Open Sans ExtraBold"/>
                <a:ea typeface="Open Sans ExtraBold"/>
                <a:cs typeface="Open Sans ExtraBold"/>
                <a:sym typeface="Open Sans ExtraBold"/>
              </a:rPr>
              <a:t>Participants: </a:t>
            </a:r>
            <a:r>
              <a:rPr lang="ja" sz="1800">
                <a:solidFill>
                  <a:srgbClr val="423F34"/>
                </a:solidFill>
                <a:latin typeface="Open Sans"/>
                <a:ea typeface="Open Sans"/>
                <a:cs typeface="Open Sans"/>
                <a:sym typeface="Open Sans"/>
              </a:rPr>
              <a:t>Five Erasmus students and one Estonian student co-organizing the event</a:t>
            </a:r>
            <a:endParaRPr sz="1800">
              <a:solidFill>
                <a:srgbClr val="423F34"/>
              </a:solidFill>
              <a:latin typeface="Open Sans"/>
              <a:ea typeface="Open Sans"/>
              <a:cs typeface="Open Sans"/>
              <a:sym typeface="Open Sans"/>
            </a:endParaRPr>
          </a:p>
          <a:p>
            <a:pPr indent="0" lvl="0" marL="0" rtl="0" algn="l">
              <a:lnSpc>
                <a:spcPct val="126995"/>
              </a:lnSpc>
              <a:spcBef>
                <a:spcPts val="0"/>
              </a:spcBef>
              <a:spcAft>
                <a:spcPts val="0"/>
              </a:spcAft>
              <a:buClr>
                <a:schemeClr val="dk1"/>
              </a:buClr>
              <a:buSzPts val="1100"/>
              <a:buFont typeface="Arial"/>
              <a:buNone/>
            </a:pPr>
            <a:r>
              <a:rPr lang="ja" sz="1800">
                <a:solidFill>
                  <a:srgbClr val="423F34"/>
                </a:solidFill>
                <a:latin typeface="Open Sans ExtraBold"/>
                <a:ea typeface="Open Sans ExtraBold"/>
                <a:cs typeface="Open Sans ExtraBold"/>
                <a:sym typeface="Open Sans ExtraBold"/>
              </a:rPr>
              <a:t>Material: </a:t>
            </a:r>
            <a:r>
              <a:rPr lang="ja" sz="1800">
                <a:solidFill>
                  <a:srgbClr val="423F34"/>
                </a:solidFill>
                <a:latin typeface="Open Sans"/>
                <a:ea typeface="Open Sans"/>
                <a:cs typeface="Open Sans"/>
                <a:sym typeface="Open Sans"/>
              </a:rPr>
              <a:t>Audio recorder, smartphone camera, document with interview guide</a:t>
            </a:r>
            <a:endParaRPr sz="1800">
              <a:solidFill>
                <a:srgbClr val="423F34"/>
              </a:solidFill>
              <a:latin typeface="Open Sans"/>
              <a:ea typeface="Open Sans"/>
              <a:cs typeface="Open Sans"/>
              <a:sym typeface="Open Sans"/>
            </a:endParaRPr>
          </a:p>
          <a:p>
            <a:pPr indent="0" lvl="0" marL="0" rtl="0" algn="l">
              <a:lnSpc>
                <a:spcPct val="126995"/>
              </a:lnSpc>
              <a:spcBef>
                <a:spcPts val="0"/>
              </a:spcBef>
              <a:spcAft>
                <a:spcPts val="0"/>
              </a:spcAft>
              <a:buClr>
                <a:schemeClr val="dk1"/>
              </a:buClr>
              <a:buSzPts val="1100"/>
              <a:buFont typeface="Arial"/>
              <a:buNone/>
            </a:pPr>
            <a:r>
              <a:rPr lang="ja" sz="1800">
                <a:solidFill>
                  <a:srgbClr val="423F34"/>
                </a:solidFill>
                <a:latin typeface="Open Sans ExtraBold"/>
                <a:ea typeface="Open Sans ExtraBold"/>
                <a:cs typeface="Open Sans ExtraBold"/>
                <a:sym typeface="Open Sans ExtraBold"/>
              </a:rPr>
              <a:t>Shooting: </a:t>
            </a:r>
            <a:r>
              <a:rPr lang="ja" sz="1800">
                <a:solidFill>
                  <a:srgbClr val="423F34"/>
                </a:solidFill>
                <a:latin typeface="Open Sans"/>
                <a:ea typeface="Open Sans"/>
                <a:cs typeface="Open Sans"/>
                <a:sym typeface="Open Sans"/>
              </a:rPr>
              <a:t>17.04.2024 from 18.30-21.30 in Gruuv</a:t>
            </a:r>
            <a:endParaRPr sz="1800">
              <a:solidFill>
                <a:srgbClr val="423F34"/>
              </a:solidFill>
              <a:latin typeface="Open Sans"/>
              <a:ea typeface="Open Sans"/>
              <a:cs typeface="Open Sans"/>
              <a:sym typeface="Open Sans"/>
            </a:endParaRPr>
          </a:p>
          <a:p>
            <a:pPr indent="0" lvl="0" marL="0" marR="0" rtl="0" algn="ctr">
              <a:lnSpc>
                <a:spcPct val="126995"/>
              </a:lnSpc>
              <a:spcBef>
                <a:spcPts val="0"/>
              </a:spcBef>
              <a:spcAft>
                <a:spcPts val="0"/>
              </a:spcAft>
              <a:buNone/>
            </a:pPr>
            <a:r>
              <a:t/>
            </a:r>
            <a:endParaRPr sz="1800">
              <a:solidFill>
                <a:srgbClr val="423F34"/>
              </a:solidFill>
              <a:latin typeface="Open Sans ExtraBold"/>
              <a:ea typeface="Open Sans ExtraBold"/>
              <a:cs typeface="Open Sans ExtraBold"/>
              <a:sym typeface="Open Sans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268" name="Shape 268"/>
        <p:cNvGrpSpPr/>
        <p:nvPr/>
      </p:nvGrpSpPr>
      <p:grpSpPr>
        <a:xfrm>
          <a:off x="0" y="0"/>
          <a:ext cx="0" cy="0"/>
          <a:chOff x="0" y="0"/>
          <a:chExt cx="0" cy="0"/>
        </a:xfrm>
      </p:grpSpPr>
      <p:sp>
        <p:nvSpPr>
          <p:cNvPr id="269" name="Google Shape;269;p35"/>
          <p:cNvSpPr/>
          <p:nvPr/>
        </p:nvSpPr>
        <p:spPr>
          <a:xfrm>
            <a:off x="18008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0" name="Google Shape;270;p35"/>
          <p:cNvSpPr txBox="1"/>
          <p:nvPr/>
        </p:nvSpPr>
        <p:spPr>
          <a:xfrm>
            <a:off x="1800925" y="547575"/>
            <a:ext cx="6059400" cy="615600"/>
          </a:xfrm>
          <a:prstGeom prst="rect">
            <a:avLst/>
          </a:prstGeom>
          <a:noFill/>
          <a:ln>
            <a:noFill/>
          </a:ln>
        </p:spPr>
        <p:txBody>
          <a:bodyPr anchorCtr="0" anchor="t" bIns="0" lIns="0" spcFirstLastPara="1" rIns="0" wrap="square" tIns="0">
            <a:spAutoFit/>
          </a:bodyPr>
          <a:lstStyle/>
          <a:p>
            <a:pPr indent="0" lvl="0" marL="0" rtl="0" algn="ctr">
              <a:lnSpc>
                <a:spcPct val="126995"/>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Interview &amp; Filming</a:t>
            </a:r>
            <a:endParaRPr sz="4000">
              <a:solidFill>
                <a:srgbClr val="423F34"/>
              </a:solidFill>
              <a:latin typeface="Open Sans ExtraBold"/>
              <a:ea typeface="Open Sans ExtraBold"/>
              <a:cs typeface="Open Sans ExtraBold"/>
              <a:sym typeface="Open Sans ExtraBold"/>
            </a:endParaRPr>
          </a:p>
        </p:txBody>
      </p:sp>
      <p:grpSp>
        <p:nvGrpSpPr>
          <p:cNvPr id="271" name="Google Shape;271;p35"/>
          <p:cNvGrpSpPr/>
          <p:nvPr/>
        </p:nvGrpSpPr>
        <p:grpSpPr>
          <a:xfrm>
            <a:off x="946796" y="485922"/>
            <a:ext cx="753222" cy="753222"/>
            <a:chOff x="0" y="0"/>
            <a:chExt cx="812800" cy="812800"/>
          </a:xfrm>
        </p:grpSpPr>
        <p:sp>
          <p:nvSpPr>
            <p:cNvPr id="272" name="Google Shape;272;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35"/>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4" name="Google Shape;274;p35"/>
          <p:cNvSpPr txBox="1"/>
          <p:nvPr/>
        </p:nvSpPr>
        <p:spPr>
          <a:xfrm>
            <a:off x="1045816" y="604289"/>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03</a:t>
            </a:r>
            <a:endParaRPr sz="3000"/>
          </a:p>
        </p:txBody>
      </p:sp>
      <p:sp>
        <p:nvSpPr>
          <p:cNvPr id="275" name="Google Shape;275;p35"/>
          <p:cNvSpPr txBox="1"/>
          <p:nvPr/>
        </p:nvSpPr>
        <p:spPr>
          <a:xfrm>
            <a:off x="509700" y="1545825"/>
            <a:ext cx="8124600" cy="628800"/>
          </a:xfrm>
          <a:prstGeom prst="rect">
            <a:avLst/>
          </a:prstGeom>
          <a:noFill/>
          <a:ln>
            <a:noFill/>
          </a:ln>
        </p:spPr>
        <p:txBody>
          <a:bodyPr anchorCtr="0" anchor="t" bIns="0" lIns="0" spcFirstLastPara="1" rIns="0" wrap="square" tIns="0">
            <a:spAutoFit/>
          </a:bodyPr>
          <a:lstStyle/>
          <a:p>
            <a:pPr indent="0" lvl="0" marL="0" rtl="0" algn="l">
              <a:lnSpc>
                <a:spcPct val="126995"/>
              </a:lnSpc>
              <a:spcBef>
                <a:spcPts val="0"/>
              </a:spcBef>
              <a:spcAft>
                <a:spcPts val="0"/>
              </a:spcAft>
              <a:buSzPts val="1100"/>
              <a:buNone/>
            </a:pPr>
            <a:r>
              <a:t/>
            </a:r>
            <a:endParaRPr sz="1800">
              <a:solidFill>
                <a:srgbClr val="423F34"/>
              </a:solidFill>
              <a:latin typeface="Open Sans"/>
              <a:ea typeface="Open Sans"/>
              <a:cs typeface="Open Sans"/>
              <a:sym typeface="Open Sans"/>
            </a:endParaRPr>
          </a:p>
          <a:p>
            <a:pPr indent="0" lvl="0" marL="0" marR="0" rtl="0" algn="ctr">
              <a:lnSpc>
                <a:spcPct val="126995"/>
              </a:lnSpc>
              <a:spcBef>
                <a:spcPts val="0"/>
              </a:spcBef>
              <a:spcAft>
                <a:spcPts val="0"/>
              </a:spcAft>
              <a:buNone/>
            </a:pPr>
            <a:r>
              <a:t/>
            </a:r>
            <a:endParaRPr sz="1800">
              <a:solidFill>
                <a:srgbClr val="423F34"/>
              </a:solidFill>
              <a:latin typeface="Open Sans ExtraBold"/>
              <a:ea typeface="Open Sans ExtraBold"/>
              <a:cs typeface="Open Sans ExtraBold"/>
              <a:sym typeface="Open Sans ExtraBold"/>
            </a:endParaRPr>
          </a:p>
        </p:txBody>
      </p:sp>
      <p:sp>
        <p:nvSpPr>
          <p:cNvPr id="276" name="Google Shape;276;p35"/>
          <p:cNvSpPr txBox="1"/>
          <p:nvPr/>
        </p:nvSpPr>
        <p:spPr>
          <a:xfrm>
            <a:off x="509700" y="1436975"/>
            <a:ext cx="8124600" cy="3795600"/>
          </a:xfrm>
          <a:prstGeom prst="rect">
            <a:avLst/>
          </a:prstGeom>
          <a:noFill/>
          <a:ln>
            <a:noFill/>
          </a:ln>
        </p:spPr>
        <p:txBody>
          <a:bodyPr anchorCtr="0" anchor="t" bIns="0" lIns="0" spcFirstLastPara="1" rIns="0" wrap="square" tIns="0">
            <a:spAutoFit/>
          </a:bodyPr>
          <a:lstStyle/>
          <a:p>
            <a:pPr indent="0" lvl="0" marL="0" rtl="0" algn="l">
              <a:lnSpc>
                <a:spcPct val="126995"/>
              </a:lnSpc>
              <a:spcBef>
                <a:spcPts val="0"/>
              </a:spcBef>
              <a:spcAft>
                <a:spcPts val="0"/>
              </a:spcAft>
              <a:buSzPts val="1100"/>
              <a:buNone/>
            </a:pPr>
            <a:r>
              <a:t/>
            </a:r>
            <a:endParaRPr sz="1800">
              <a:solidFill>
                <a:srgbClr val="423F34"/>
              </a:solidFill>
              <a:latin typeface="Open Sans ExtraBold"/>
              <a:ea typeface="Open Sans ExtraBold"/>
              <a:cs typeface="Open Sans ExtraBold"/>
              <a:sym typeface="Open Sans ExtraBold"/>
            </a:endParaRPr>
          </a:p>
          <a:p>
            <a:pPr indent="-342900" lvl="0" marL="457200" rtl="0" algn="l">
              <a:lnSpc>
                <a:spcPct val="126995"/>
              </a:lnSpc>
              <a:spcBef>
                <a:spcPts val="0"/>
              </a:spcBef>
              <a:spcAft>
                <a:spcPts val="0"/>
              </a:spcAft>
              <a:buClr>
                <a:srgbClr val="423F34"/>
              </a:buClr>
              <a:buSzPts val="1800"/>
              <a:buFont typeface="Open Sans"/>
              <a:buAutoNum type="arabicPeriod"/>
            </a:pPr>
            <a:r>
              <a:rPr lang="ja" sz="1800">
                <a:solidFill>
                  <a:srgbClr val="423F34"/>
                </a:solidFill>
                <a:latin typeface="Open Sans"/>
                <a:ea typeface="Open Sans"/>
                <a:cs typeface="Open Sans"/>
                <a:sym typeface="Open Sans"/>
              </a:rPr>
              <a:t>Various communites have emerged from the weekly Beerpong tournament</a:t>
            </a:r>
            <a:endParaRPr sz="1800">
              <a:solidFill>
                <a:srgbClr val="423F34"/>
              </a:solidFill>
              <a:latin typeface="Open Sans"/>
              <a:ea typeface="Open Sans"/>
              <a:cs typeface="Open Sans"/>
              <a:sym typeface="Open Sans"/>
            </a:endParaRPr>
          </a:p>
          <a:p>
            <a:pPr indent="-342900" lvl="0" marL="457200" rtl="0" algn="l">
              <a:lnSpc>
                <a:spcPct val="126995"/>
              </a:lnSpc>
              <a:spcBef>
                <a:spcPts val="0"/>
              </a:spcBef>
              <a:spcAft>
                <a:spcPts val="0"/>
              </a:spcAft>
              <a:buClr>
                <a:srgbClr val="423F34"/>
              </a:buClr>
              <a:buSzPts val="1800"/>
              <a:buFont typeface="Open Sans"/>
              <a:buAutoNum type="arabicPeriod"/>
            </a:pPr>
            <a:r>
              <a:rPr lang="ja" sz="1800">
                <a:solidFill>
                  <a:srgbClr val="423F34"/>
                </a:solidFill>
                <a:latin typeface="Open Sans"/>
                <a:ea typeface="Open Sans"/>
                <a:cs typeface="Open Sans"/>
                <a:sym typeface="Open Sans"/>
              </a:rPr>
              <a:t>The communities consist mainly of Erasmus students who use the tournament as a regular event that keeps the community together</a:t>
            </a:r>
            <a:endParaRPr sz="1800">
              <a:solidFill>
                <a:srgbClr val="423F34"/>
              </a:solidFill>
              <a:latin typeface="Open Sans"/>
              <a:ea typeface="Open Sans"/>
              <a:cs typeface="Open Sans"/>
              <a:sym typeface="Open Sans"/>
            </a:endParaRPr>
          </a:p>
          <a:p>
            <a:pPr indent="-342900" lvl="0" marL="457200" rtl="0" algn="l">
              <a:lnSpc>
                <a:spcPct val="126995"/>
              </a:lnSpc>
              <a:spcBef>
                <a:spcPts val="0"/>
              </a:spcBef>
              <a:spcAft>
                <a:spcPts val="0"/>
              </a:spcAft>
              <a:buClr>
                <a:srgbClr val="423F34"/>
              </a:buClr>
              <a:buSzPts val="1800"/>
              <a:buFont typeface="Open Sans"/>
              <a:buAutoNum type="arabicPeriod"/>
            </a:pPr>
            <a:r>
              <a:rPr lang="ja" sz="1800">
                <a:solidFill>
                  <a:srgbClr val="423F34"/>
                </a:solidFill>
                <a:latin typeface="Open Sans"/>
                <a:ea typeface="Open Sans"/>
                <a:cs typeface="Open Sans"/>
                <a:sym typeface="Open Sans"/>
              </a:rPr>
              <a:t>The participants emphasize the importance of the first ESN events, which form the foundation of the current community. At the same time, they also say that the community has changed over the last few months</a:t>
            </a:r>
            <a:endParaRPr sz="1800">
              <a:solidFill>
                <a:srgbClr val="423F34"/>
              </a:solidFill>
              <a:latin typeface="Open Sans"/>
              <a:ea typeface="Open Sans"/>
              <a:cs typeface="Open Sans"/>
              <a:sym typeface="Open Sans"/>
            </a:endParaRPr>
          </a:p>
          <a:p>
            <a:pPr indent="-342900" lvl="0" marL="457200" rtl="0" algn="l">
              <a:lnSpc>
                <a:spcPct val="126995"/>
              </a:lnSpc>
              <a:spcBef>
                <a:spcPts val="0"/>
              </a:spcBef>
              <a:spcAft>
                <a:spcPts val="0"/>
              </a:spcAft>
              <a:buClr>
                <a:srgbClr val="423F34"/>
              </a:buClr>
              <a:buSzPts val="1800"/>
              <a:buFont typeface="Open Sans"/>
              <a:buAutoNum type="arabicPeriod"/>
            </a:pPr>
            <a:r>
              <a:rPr lang="ja" sz="1800">
                <a:solidFill>
                  <a:srgbClr val="423F34"/>
                </a:solidFill>
                <a:latin typeface="Open Sans"/>
                <a:ea typeface="Open Sans"/>
                <a:cs typeface="Open Sans"/>
                <a:sym typeface="Open Sans"/>
              </a:rPr>
              <a:t>In contrast to university courses, the Beerpong tournament is used as a place for interaction between international students and Estonians</a:t>
            </a:r>
            <a:endParaRPr sz="1800">
              <a:solidFill>
                <a:srgbClr val="423F34"/>
              </a:solidFill>
              <a:latin typeface="Open Sans"/>
              <a:ea typeface="Open Sans"/>
              <a:cs typeface="Open Sans"/>
              <a:sym typeface="Open Sans"/>
            </a:endParaRPr>
          </a:p>
          <a:p>
            <a:pPr indent="0" lvl="0" marL="0" marR="0" rtl="0" algn="ctr">
              <a:lnSpc>
                <a:spcPct val="126995"/>
              </a:lnSpc>
              <a:spcBef>
                <a:spcPts val="0"/>
              </a:spcBef>
              <a:spcAft>
                <a:spcPts val="0"/>
              </a:spcAft>
              <a:buNone/>
            </a:pPr>
            <a:r>
              <a:t/>
            </a:r>
            <a:endParaRPr sz="1800">
              <a:solidFill>
                <a:srgbClr val="423F34"/>
              </a:solidFill>
              <a:latin typeface="Open Sans ExtraBold"/>
              <a:ea typeface="Open Sans ExtraBold"/>
              <a:cs typeface="Open Sans ExtraBold"/>
              <a:sym typeface="Open Sans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280" name="Shape 280"/>
        <p:cNvGrpSpPr/>
        <p:nvPr/>
      </p:nvGrpSpPr>
      <p:grpSpPr>
        <a:xfrm>
          <a:off x="0" y="0"/>
          <a:ext cx="0" cy="0"/>
          <a:chOff x="0" y="0"/>
          <a:chExt cx="0" cy="0"/>
        </a:xfrm>
      </p:grpSpPr>
      <p:sp>
        <p:nvSpPr>
          <p:cNvPr id="281" name="Google Shape;281;p36"/>
          <p:cNvSpPr/>
          <p:nvPr/>
        </p:nvSpPr>
        <p:spPr>
          <a:xfrm>
            <a:off x="18008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p36"/>
          <p:cNvSpPr txBox="1"/>
          <p:nvPr/>
        </p:nvSpPr>
        <p:spPr>
          <a:xfrm>
            <a:off x="1800925" y="547575"/>
            <a:ext cx="6059400" cy="615600"/>
          </a:xfrm>
          <a:prstGeom prst="rect">
            <a:avLst/>
          </a:prstGeom>
          <a:noFill/>
          <a:ln>
            <a:noFill/>
          </a:ln>
        </p:spPr>
        <p:txBody>
          <a:bodyPr anchorCtr="0" anchor="t" bIns="0" lIns="0" spcFirstLastPara="1" rIns="0" wrap="square" tIns="0">
            <a:spAutoFit/>
          </a:bodyPr>
          <a:lstStyle/>
          <a:p>
            <a:pPr indent="0" lvl="0" marL="0" rtl="0" algn="ctr">
              <a:lnSpc>
                <a:spcPct val="126995"/>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I</a:t>
            </a:r>
            <a:r>
              <a:rPr lang="ja" sz="4000">
                <a:solidFill>
                  <a:srgbClr val="423F34"/>
                </a:solidFill>
                <a:latin typeface="Open Sans ExtraBold"/>
                <a:ea typeface="Open Sans ExtraBold"/>
                <a:cs typeface="Open Sans ExtraBold"/>
                <a:sym typeface="Open Sans ExtraBold"/>
              </a:rPr>
              <a:t>nterview &amp; Filming</a:t>
            </a:r>
            <a:endParaRPr sz="4000">
              <a:solidFill>
                <a:srgbClr val="423F34"/>
              </a:solidFill>
              <a:latin typeface="Open Sans ExtraBold"/>
              <a:ea typeface="Open Sans ExtraBold"/>
              <a:cs typeface="Open Sans ExtraBold"/>
              <a:sym typeface="Open Sans ExtraBold"/>
            </a:endParaRPr>
          </a:p>
        </p:txBody>
      </p:sp>
      <p:grpSp>
        <p:nvGrpSpPr>
          <p:cNvPr id="283" name="Google Shape;283;p36"/>
          <p:cNvGrpSpPr/>
          <p:nvPr/>
        </p:nvGrpSpPr>
        <p:grpSpPr>
          <a:xfrm>
            <a:off x="946796" y="485922"/>
            <a:ext cx="753222" cy="753222"/>
            <a:chOff x="0" y="0"/>
            <a:chExt cx="812800" cy="812800"/>
          </a:xfrm>
        </p:grpSpPr>
        <p:sp>
          <p:nvSpPr>
            <p:cNvPr id="284" name="Google Shape;284;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5" name="Google Shape;285;p36"/>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6" name="Google Shape;286;p36"/>
          <p:cNvSpPr txBox="1"/>
          <p:nvPr/>
        </p:nvSpPr>
        <p:spPr>
          <a:xfrm>
            <a:off x="1045816" y="604289"/>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03</a:t>
            </a:r>
            <a:endParaRPr sz="3000"/>
          </a:p>
        </p:txBody>
      </p:sp>
      <p:sp>
        <p:nvSpPr>
          <p:cNvPr id="287" name="Google Shape;287;p36"/>
          <p:cNvSpPr txBox="1"/>
          <p:nvPr/>
        </p:nvSpPr>
        <p:spPr>
          <a:xfrm>
            <a:off x="7705800" y="4858700"/>
            <a:ext cx="1438200" cy="246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1400"/>
              </a:spcAft>
              <a:buClr>
                <a:schemeClr val="dk1"/>
              </a:buClr>
              <a:buSzPts val="1100"/>
              <a:buFont typeface="Arial"/>
              <a:buNone/>
            </a:pPr>
            <a:r>
              <a:rPr b="1" lang="ja" sz="1600" u="sng">
                <a:solidFill>
                  <a:schemeClr val="hlink"/>
                </a:solidFill>
                <a:latin typeface="Barlow Condensed"/>
                <a:ea typeface="Barlow Condensed"/>
                <a:cs typeface="Barlow Condensed"/>
                <a:sym typeface="Barlow Condensed"/>
                <a:hlinkClick r:id="rId3"/>
              </a:rPr>
              <a:t>Link to the movie</a:t>
            </a:r>
            <a:endParaRPr b="1" sz="2200"/>
          </a:p>
        </p:txBody>
      </p:sp>
      <p:pic>
        <p:nvPicPr>
          <p:cNvPr id="288" name="Google Shape;288;p36" title="LIFE-Project.mp4">
            <a:hlinkClick r:id="rId4"/>
          </p:cNvPr>
          <p:cNvPicPr preferRelativeResize="0"/>
          <p:nvPr/>
        </p:nvPicPr>
        <p:blipFill>
          <a:blip r:embed="rId5">
            <a:alphaModFix/>
          </a:blip>
          <a:stretch>
            <a:fillRect/>
          </a:stretch>
        </p:blipFill>
        <p:spPr>
          <a:xfrm>
            <a:off x="1558075" y="1381075"/>
            <a:ext cx="6253450" cy="35175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292" name="Shape 292"/>
        <p:cNvGrpSpPr/>
        <p:nvPr/>
      </p:nvGrpSpPr>
      <p:grpSpPr>
        <a:xfrm>
          <a:off x="0" y="0"/>
          <a:ext cx="0" cy="0"/>
          <a:chOff x="0" y="0"/>
          <a:chExt cx="0" cy="0"/>
        </a:xfrm>
      </p:grpSpPr>
      <p:sp>
        <p:nvSpPr>
          <p:cNvPr id="293" name="Google Shape;293;p37"/>
          <p:cNvSpPr/>
          <p:nvPr/>
        </p:nvSpPr>
        <p:spPr>
          <a:xfrm>
            <a:off x="1099575" y="2312775"/>
            <a:ext cx="2734200" cy="2610600"/>
          </a:xfrm>
          <a:prstGeom prst="ellipse">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4" name="Google Shape;294;p37"/>
          <p:cNvSpPr txBox="1"/>
          <p:nvPr/>
        </p:nvSpPr>
        <p:spPr>
          <a:xfrm>
            <a:off x="469099" y="834600"/>
            <a:ext cx="2734200" cy="492600"/>
          </a:xfrm>
          <a:prstGeom prst="rect">
            <a:avLst/>
          </a:prstGeom>
          <a:noFill/>
          <a:ln>
            <a:noFill/>
          </a:ln>
        </p:spPr>
        <p:txBody>
          <a:bodyPr anchorCtr="0" anchor="t" bIns="0" lIns="0" spcFirstLastPara="1" rIns="0" wrap="square" tIns="0">
            <a:spAutoFit/>
          </a:bodyPr>
          <a:lstStyle/>
          <a:p>
            <a:pPr indent="0" lvl="0" marL="0" marR="0" rtl="0" algn="l">
              <a:lnSpc>
                <a:spcPct val="126990"/>
              </a:lnSpc>
              <a:spcBef>
                <a:spcPts val="0"/>
              </a:spcBef>
              <a:spcAft>
                <a:spcPts val="0"/>
              </a:spcAft>
              <a:buNone/>
            </a:pPr>
            <a:r>
              <a:rPr lang="ja" sz="3200">
                <a:solidFill>
                  <a:srgbClr val="423F34"/>
                </a:solidFill>
                <a:latin typeface="Open Sans ExtraBold"/>
                <a:ea typeface="Open Sans ExtraBold"/>
                <a:cs typeface="Open Sans ExtraBold"/>
                <a:sym typeface="Open Sans ExtraBold"/>
              </a:rPr>
              <a:t>Conclusions</a:t>
            </a:r>
            <a:endParaRPr sz="700"/>
          </a:p>
        </p:txBody>
      </p:sp>
      <p:sp>
        <p:nvSpPr>
          <p:cNvPr id="295" name="Google Shape;295;p37"/>
          <p:cNvSpPr txBox="1"/>
          <p:nvPr/>
        </p:nvSpPr>
        <p:spPr>
          <a:xfrm>
            <a:off x="1240825" y="2694750"/>
            <a:ext cx="2448300" cy="2036400"/>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ESN network is one of the </a:t>
            </a:r>
            <a:r>
              <a:rPr lang="ja" sz="1800">
                <a:solidFill>
                  <a:srgbClr val="423F34"/>
                </a:solidFill>
                <a:latin typeface="Open Sans ExtraBold"/>
                <a:ea typeface="Open Sans ExtraBold"/>
                <a:cs typeface="Open Sans ExtraBold"/>
                <a:sym typeface="Open Sans ExtraBold"/>
              </a:rPr>
              <a:t>helpful</a:t>
            </a:r>
            <a:r>
              <a:rPr lang="ja" sz="1800">
                <a:solidFill>
                  <a:srgbClr val="423F34"/>
                </a:solidFill>
                <a:latin typeface="Open Sans ExtraBold"/>
                <a:ea typeface="Open Sans ExtraBold"/>
                <a:cs typeface="Open Sans ExtraBold"/>
                <a:sym typeface="Open Sans ExtraBold"/>
              </a:rPr>
              <a:t> communities to bridge international students and local students.</a:t>
            </a:r>
            <a:endParaRPr sz="1800"/>
          </a:p>
        </p:txBody>
      </p:sp>
      <p:sp>
        <p:nvSpPr>
          <p:cNvPr id="296" name="Google Shape;296;p37"/>
          <p:cNvSpPr/>
          <p:nvPr/>
        </p:nvSpPr>
        <p:spPr>
          <a:xfrm>
            <a:off x="3643725" y="240625"/>
            <a:ext cx="2734200" cy="2610600"/>
          </a:xfrm>
          <a:prstGeom prst="ellipse">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7" name="Google Shape;297;p37"/>
          <p:cNvSpPr txBox="1"/>
          <p:nvPr/>
        </p:nvSpPr>
        <p:spPr>
          <a:xfrm>
            <a:off x="3784975" y="927400"/>
            <a:ext cx="2448300" cy="1332600"/>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Online platforms are commonly used to find upcoming events.</a:t>
            </a:r>
            <a:endParaRPr sz="1800"/>
          </a:p>
        </p:txBody>
      </p:sp>
      <p:sp>
        <p:nvSpPr>
          <p:cNvPr id="298" name="Google Shape;298;p37"/>
          <p:cNvSpPr/>
          <p:nvPr/>
        </p:nvSpPr>
        <p:spPr>
          <a:xfrm>
            <a:off x="6189800" y="2312775"/>
            <a:ext cx="2734200" cy="2610600"/>
          </a:xfrm>
          <a:prstGeom prst="ellipse">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9" name="Google Shape;299;p37"/>
          <p:cNvSpPr txBox="1"/>
          <p:nvPr/>
        </p:nvSpPr>
        <p:spPr>
          <a:xfrm>
            <a:off x="6331050" y="2923350"/>
            <a:ext cx="2448300" cy="1332600"/>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Participating in one event can lead to finding another new contacts and events.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303" name="Shape 303"/>
        <p:cNvGrpSpPr/>
        <p:nvPr/>
      </p:nvGrpSpPr>
      <p:grpSpPr>
        <a:xfrm>
          <a:off x="0" y="0"/>
          <a:ext cx="0" cy="0"/>
          <a:chOff x="0" y="0"/>
          <a:chExt cx="0" cy="0"/>
        </a:xfrm>
      </p:grpSpPr>
      <p:sp>
        <p:nvSpPr>
          <p:cNvPr id="304" name="Google Shape;304;p38"/>
          <p:cNvSpPr/>
          <p:nvPr/>
        </p:nvSpPr>
        <p:spPr>
          <a:xfrm>
            <a:off x="1920000" y="2652375"/>
            <a:ext cx="6340800" cy="866700"/>
          </a:xfrm>
          <a:prstGeom prst="rect">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5" name="Google Shape;305;p38"/>
          <p:cNvSpPr/>
          <p:nvPr/>
        </p:nvSpPr>
        <p:spPr>
          <a:xfrm>
            <a:off x="1901350" y="1317675"/>
            <a:ext cx="6359400" cy="866700"/>
          </a:xfrm>
          <a:prstGeom prst="rect">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6" name="Google Shape;306;p38"/>
          <p:cNvSpPr txBox="1"/>
          <p:nvPr/>
        </p:nvSpPr>
        <p:spPr>
          <a:xfrm>
            <a:off x="1191300" y="363200"/>
            <a:ext cx="6761400" cy="615600"/>
          </a:xfrm>
          <a:prstGeom prst="rect">
            <a:avLst/>
          </a:prstGeom>
          <a:noFill/>
          <a:ln>
            <a:noFill/>
          </a:ln>
        </p:spPr>
        <p:txBody>
          <a:bodyPr anchorCtr="0" anchor="t" bIns="0" lIns="0" spcFirstLastPara="1" rIns="0" wrap="square" tIns="0">
            <a:spAutoFit/>
          </a:bodyPr>
          <a:lstStyle/>
          <a:p>
            <a:pPr indent="0" lvl="0" marL="0" marR="0" rtl="0" algn="ctr">
              <a:lnSpc>
                <a:spcPct val="126990"/>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Suggestions</a:t>
            </a:r>
            <a:endParaRPr sz="1500"/>
          </a:p>
        </p:txBody>
      </p:sp>
      <p:sp>
        <p:nvSpPr>
          <p:cNvPr id="307" name="Google Shape;307;p38"/>
          <p:cNvSpPr txBox="1"/>
          <p:nvPr/>
        </p:nvSpPr>
        <p:spPr>
          <a:xfrm>
            <a:off x="1901350" y="2947675"/>
            <a:ext cx="6340800" cy="338700"/>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lang="ja" sz="2200">
                <a:solidFill>
                  <a:srgbClr val="423F34"/>
                </a:solidFill>
                <a:latin typeface="Open Sans ExtraBold"/>
                <a:ea typeface="Open Sans ExtraBold"/>
                <a:cs typeface="Open Sans ExtraBold"/>
                <a:sym typeface="Open Sans ExtraBold"/>
              </a:rPr>
              <a:t>Let’s attend one event anyway!</a:t>
            </a:r>
            <a:endParaRPr sz="2200">
              <a:solidFill>
                <a:srgbClr val="423F34"/>
              </a:solidFill>
              <a:latin typeface="Open Sans ExtraBold"/>
              <a:ea typeface="Open Sans ExtraBold"/>
              <a:cs typeface="Open Sans ExtraBold"/>
              <a:sym typeface="Open Sans ExtraBold"/>
            </a:endParaRPr>
          </a:p>
        </p:txBody>
      </p:sp>
      <p:grpSp>
        <p:nvGrpSpPr>
          <p:cNvPr id="308" name="Google Shape;308;p38"/>
          <p:cNvGrpSpPr/>
          <p:nvPr/>
        </p:nvGrpSpPr>
        <p:grpSpPr>
          <a:xfrm>
            <a:off x="939959" y="1374409"/>
            <a:ext cx="753222" cy="753222"/>
            <a:chOff x="0" y="0"/>
            <a:chExt cx="812800" cy="812800"/>
          </a:xfrm>
        </p:grpSpPr>
        <p:sp>
          <p:nvSpPr>
            <p:cNvPr id="309" name="Google Shape;309;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0" name="Google Shape;310;p38"/>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1" name="Google Shape;311;p38"/>
          <p:cNvSpPr txBox="1"/>
          <p:nvPr/>
        </p:nvSpPr>
        <p:spPr>
          <a:xfrm>
            <a:off x="1038979" y="1416575"/>
            <a:ext cx="555300" cy="6156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1</a:t>
            </a:r>
            <a:endParaRPr sz="700"/>
          </a:p>
        </p:txBody>
      </p:sp>
      <p:grpSp>
        <p:nvGrpSpPr>
          <p:cNvPr id="312" name="Google Shape;312;p38"/>
          <p:cNvGrpSpPr/>
          <p:nvPr/>
        </p:nvGrpSpPr>
        <p:grpSpPr>
          <a:xfrm>
            <a:off x="940009" y="2736296"/>
            <a:ext cx="753222" cy="753222"/>
            <a:chOff x="0" y="0"/>
            <a:chExt cx="812800" cy="812800"/>
          </a:xfrm>
        </p:grpSpPr>
        <p:sp>
          <p:nvSpPr>
            <p:cNvPr id="313" name="Google Shape;313;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4" name="Google Shape;314;p38"/>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5" name="Google Shape;315;p38"/>
          <p:cNvSpPr txBox="1"/>
          <p:nvPr/>
        </p:nvSpPr>
        <p:spPr>
          <a:xfrm>
            <a:off x="1039029" y="2778463"/>
            <a:ext cx="555300" cy="6156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2</a:t>
            </a:r>
            <a:endParaRPr sz="700"/>
          </a:p>
        </p:txBody>
      </p:sp>
      <p:sp>
        <p:nvSpPr>
          <p:cNvPr id="316" name="Google Shape;316;p38"/>
          <p:cNvSpPr txBox="1"/>
          <p:nvPr/>
        </p:nvSpPr>
        <p:spPr>
          <a:xfrm>
            <a:off x="1901350" y="1581675"/>
            <a:ext cx="6340800" cy="338700"/>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lang="ja" sz="2200">
                <a:solidFill>
                  <a:srgbClr val="423F34"/>
                </a:solidFill>
                <a:latin typeface="Open Sans ExtraBold"/>
                <a:ea typeface="Open Sans ExtraBold"/>
                <a:cs typeface="Open Sans ExtraBold"/>
                <a:sym typeface="Open Sans ExtraBold"/>
              </a:rPr>
              <a:t>Use online platform to find events</a:t>
            </a:r>
            <a:endParaRPr sz="2200">
              <a:solidFill>
                <a:srgbClr val="423F34"/>
              </a:solidFill>
              <a:latin typeface="Open Sans ExtraBold"/>
              <a:ea typeface="Open Sans ExtraBold"/>
              <a:cs typeface="Open Sans ExtraBold"/>
              <a:sym typeface="Open Sans ExtraBold"/>
            </a:endParaRPr>
          </a:p>
        </p:txBody>
      </p:sp>
      <p:sp>
        <p:nvSpPr>
          <p:cNvPr id="317" name="Google Shape;317;p38"/>
          <p:cNvSpPr/>
          <p:nvPr/>
        </p:nvSpPr>
        <p:spPr>
          <a:xfrm>
            <a:off x="1920000" y="3947775"/>
            <a:ext cx="6340800" cy="866700"/>
          </a:xfrm>
          <a:prstGeom prst="rect">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8" name="Google Shape;318;p38"/>
          <p:cNvSpPr txBox="1"/>
          <p:nvPr/>
        </p:nvSpPr>
        <p:spPr>
          <a:xfrm>
            <a:off x="1901350" y="4243075"/>
            <a:ext cx="6340800" cy="338700"/>
          </a:xfrm>
          <a:prstGeom prst="rect">
            <a:avLst/>
          </a:prstGeom>
          <a:noFill/>
          <a:ln>
            <a:noFill/>
          </a:ln>
        </p:spPr>
        <p:txBody>
          <a:bodyPr anchorCtr="0" anchor="t" bIns="0" lIns="0" spcFirstLastPara="1" rIns="0" wrap="square" tIns="0">
            <a:spAutoFit/>
          </a:bodyPr>
          <a:lstStyle/>
          <a:p>
            <a:pPr indent="0" lvl="0" marL="0" marR="0" rtl="0" algn="ctr">
              <a:lnSpc>
                <a:spcPct val="127005"/>
              </a:lnSpc>
              <a:spcBef>
                <a:spcPts val="0"/>
              </a:spcBef>
              <a:spcAft>
                <a:spcPts val="0"/>
              </a:spcAft>
              <a:buNone/>
            </a:pPr>
            <a:r>
              <a:rPr lang="ja" sz="2200">
                <a:solidFill>
                  <a:srgbClr val="423F34"/>
                </a:solidFill>
                <a:latin typeface="Open Sans ExtraBold"/>
                <a:ea typeface="Open Sans ExtraBold"/>
                <a:cs typeface="Open Sans ExtraBold"/>
                <a:sym typeface="Open Sans ExtraBold"/>
              </a:rPr>
              <a:t>You will be able to find new connections :) </a:t>
            </a:r>
            <a:endParaRPr sz="2200">
              <a:solidFill>
                <a:srgbClr val="423F34"/>
              </a:solidFill>
              <a:latin typeface="Open Sans ExtraBold"/>
              <a:ea typeface="Open Sans ExtraBold"/>
              <a:cs typeface="Open Sans ExtraBold"/>
              <a:sym typeface="Open Sans ExtraBold"/>
            </a:endParaRPr>
          </a:p>
        </p:txBody>
      </p:sp>
      <p:grpSp>
        <p:nvGrpSpPr>
          <p:cNvPr id="319" name="Google Shape;319;p38"/>
          <p:cNvGrpSpPr/>
          <p:nvPr/>
        </p:nvGrpSpPr>
        <p:grpSpPr>
          <a:xfrm>
            <a:off x="940009" y="4031696"/>
            <a:ext cx="753222" cy="753222"/>
            <a:chOff x="0" y="0"/>
            <a:chExt cx="812800" cy="812800"/>
          </a:xfrm>
        </p:grpSpPr>
        <p:sp>
          <p:nvSpPr>
            <p:cNvPr id="320" name="Google Shape;320;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1" name="Google Shape;321;p38"/>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2" name="Google Shape;322;p38"/>
          <p:cNvSpPr txBox="1"/>
          <p:nvPr/>
        </p:nvSpPr>
        <p:spPr>
          <a:xfrm>
            <a:off x="1039029" y="4073863"/>
            <a:ext cx="555300" cy="6156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3</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326" name="Shape 326"/>
        <p:cNvGrpSpPr/>
        <p:nvPr/>
      </p:nvGrpSpPr>
      <p:grpSpPr>
        <a:xfrm>
          <a:off x="0" y="0"/>
          <a:ext cx="0" cy="0"/>
          <a:chOff x="0" y="0"/>
          <a:chExt cx="0" cy="0"/>
        </a:xfrm>
      </p:grpSpPr>
      <p:sp>
        <p:nvSpPr>
          <p:cNvPr id="327" name="Google Shape;327;p39"/>
          <p:cNvSpPr/>
          <p:nvPr/>
        </p:nvSpPr>
        <p:spPr>
          <a:xfrm>
            <a:off x="687050" y="1309450"/>
            <a:ext cx="2521500" cy="2407500"/>
          </a:xfrm>
          <a:prstGeom prst="ellipse">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8" name="Google Shape;328;p39"/>
          <p:cNvSpPr txBox="1"/>
          <p:nvPr/>
        </p:nvSpPr>
        <p:spPr>
          <a:xfrm>
            <a:off x="1191300" y="363200"/>
            <a:ext cx="6761400" cy="615600"/>
          </a:xfrm>
          <a:prstGeom prst="rect">
            <a:avLst/>
          </a:prstGeom>
          <a:noFill/>
          <a:ln>
            <a:noFill/>
          </a:ln>
        </p:spPr>
        <p:txBody>
          <a:bodyPr anchorCtr="0" anchor="t" bIns="0" lIns="0" spcFirstLastPara="1" rIns="0" wrap="square" tIns="0">
            <a:spAutoFit/>
          </a:bodyPr>
          <a:lstStyle/>
          <a:p>
            <a:pPr indent="0" lvl="0" marL="0" marR="0" rtl="0" algn="ctr">
              <a:lnSpc>
                <a:spcPct val="126990"/>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Suggestions </a:t>
            </a:r>
            <a:endParaRPr sz="1500"/>
          </a:p>
        </p:txBody>
      </p:sp>
      <p:sp>
        <p:nvSpPr>
          <p:cNvPr id="329" name="Google Shape;329;p39"/>
          <p:cNvSpPr txBox="1"/>
          <p:nvPr/>
        </p:nvSpPr>
        <p:spPr>
          <a:xfrm>
            <a:off x="889350" y="1959575"/>
            <a:ext cx="2118000" cy="1206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ja">
                <a:solidFill>
                  <a:schemeClr val="dk1"/>
                </a:solidFill>
              </a:rPr>
              <a:t>It turned out that there are not many active communities targeting international students in Estonia.</a:t>
            </a:r>
            <a:endParaRPr b="1">
              <a:solidFill>
                <a:schemeClr val="dk1"/>
              </a:solidFill>
            </a:endParaRPr>
          </a:p>
        </p:txBody>
      </p:sp>
      <p:sp>
        <p:nvSpPr>
          <p:cNvPr id="330" name="Google Shape;330;p39"/>
          <p:cNvSpPr/>
          <p:nvPr/>
        </p:nvSpPr>
        <p:spPr>
          <a:xfrm>
            <a:off x="3814100" y="2759700"/>
            <a:ext cx="4978500" cy="2090400"/>
          </a:xfrm>
          <a:prstGeom prst="rect">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1" name="Google Shape;331;p39"/>
          <p:cNvSpPr/>
          <p:nvPr/>
        </p:nvSpPr>
        <p:spPr>
          <a:xfrm>
            <a:off x="3563075" y="2571750"/>
            <a:ext cx="4978500" cy="2090400"/>
          </a:xfrm>
          <a:prstGeom prst="rect">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2" name="Google Shape;332;p39"/>
          <p:cNvSpPr txBox="1"/>
          <p:nvPr/>
        </p:nvSpPr>
        <p:spPr>
          <a:xfrm>
            <a:off x="3953475" y="2835900"/>
            <a:ext cx="4289100" cy="1551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000"/>
              </a:spcAft>
              <a:buClr>
                <a:schemeClr val="dk1"/>
              </a:buClr>
              <a:buSzPts val="1100"/>
              <a:buFont typeface="Arial"/>
              <a:buNone/>
            </a:pPr>
            <a:r>
              <a:rPr b="1" lang="ja" sz="1800">
                <a:solidFill>
                  <a:schemeClr val="dk1"/>
                </a:solidFill>
              </a:rPr>
              <a:t>We need</a:t>
            </a:r>
            <a:r>
              <a:rPr b="1" lang="ja" sz="1800">
                <a:solidFill>
                  <a:schemeClr val="dk1"/>
                </a:solidFill>
              </a:rPr>
              <a:t> a wide range of new activities and events in order to provide international students more options which fit a variety of students’ cultural  background and their interest.</a:t>
            </a:r>
            <a:endParaRPr sz="1800">
              <a:solidFill>
                <a:srgbClr val="423F34"/>
              </a:solidFill>
              <a:latin typeface="Open Sans ExtraBold"/>
              <a:ea typeface="Open Sans ExtraBold"/>
              <a:cs typeface="Open Sans ExtraBold"/>
              <a:sym typeface="Open Sans ExtraBold"/>
            </a:endParaRPr>
          </a:p>
        </p:txBody>
      </p:sp>
      <p:sp>
        <p:nvSpPr>
          <p:cNvPr id="333" name="Google Shape;333;p39"/>
          <p:cNvSpPr txBox="1"/>
          <p:nvPr/>
        </p:nvSpPr>
        <p:spPr>
          <a:xfrm rot="-996419">
            <a:off x="435065" y="1160944"/>
            <a:ext cx="1659522" cy="4949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600">
                <a:solidFill>
                  <a:srgbClr val="423F34"/>
                </a:solidFill>
              </a:rPr>
              <a:t>However</a:t>
            </a:r>
            <a:endParaRPr b="1" sz="2600">
              <a:solidFill>
                <a:srgbClr val="423F34"/>
              </a:solidFill>
            </a:endParaRPr>
          </a:p>
        </p:txBody>
      </p:sp>
      <p:sp>
        <p:nvSpPr>
          <p:cNvPr id="334" name="Google Shape;334;p39"/>
          <p:cNvSpPr/>
          <p:nvPr/>
        </p:nvSpPr>
        <p:spPr>
          <a:xfrm rot="1188197">
            <a:off x="1909438" y="3844070"/>
            <a:ext cx="1616923" cy="816009"/>
          </a:xfrm>
          <a:prstGeom prst="curvedUpArrow">
            <a:avLst>
              <a:gd fmla="val 25000" name="adj1"/>
              <a:gd fmla="val 50000" name="adj2"/>
              <a:gd fmla="val 25000" name="adj3"/>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338" name="Shape 338"/>
        <p:cNvGrpSpPr/>
        <p:nvPr/>
      </p:nvGrpSpPr>
      <p:grpSpPr>
        <a:xfrm>
          <a:off x="0" y="0"/>
          <a:ext cx="0" cy="0"/>
          <a:chOff x="0" y="0"/>
          <a:chExt cx="0" cy="0"/>
        </a:xfrm>
      </p:grpSpPr>
      <p:sp>
        <p:nvSpPr>
          <p:cNvPr id="339" name="Google Shape;339;p40"/>
          <p:cNvSpPr/>
          <p:nvPr/>
        </p:nvSpPr>
        <p:spPr>
          <a:xfrm>
            <a:off x="840650" y="1553650"/>
            <a:ext cx="3341400" cy="3213000"/>
          </a:xfrm>
          <a:prstGeom prst="rect">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40" name="Google Shape;340;p40"/>
          <p:cNvSpPr txBox="1"/>
          <p:nvPr/>
        </p:nvSpPr>
        <p:spPr>
          <a:xfrm>
            <a:off x="1191300" y="363200"/>
            <a:ext cx="6761400" cy="615600"/>
          </a:xfrm>
          <a:prstGeom prst="rect">
            <a:avLst/>
          </a:prstGeom>
          <a:noFill/>
          <a:ln>
            <a:noFill/>
          </a:ln>
        </p:spPr>
        <p:txBody>
          <a:bodyPr anchorCtr="0" anchor="t" bIns="0" lIns="0" spcFirstLastPara="1" rIns="0" wrap="square" tIns="0">
            <a:spAutoFit/>
          </a:bodyPr>
          <a:lstStyle/>
          <a:p>
            <a:pPr indent="0" lvl="0" marL="0" marR="0" rtl="0" algn="ctr">
              <a:lnSpc>
                <a:spcPct val="126990"/>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Limitations</a:t>
            </a:r>
            <a:endParaRPr sz="1500"/>
          </a:p>
        </p:txBody>
      </p:sp>
      <p:sp>
        <p:nvSpPr>
          <p:cNvPr id="341" name="Google Shape;341;p40"/>
          <p:cNvSpPr txBox="1"/>
          <p:nvPr/>
        </p:nvSpPr>
        <p:spPr>
          <a:xfrm>
            <a:off x="1091050" y="1958925"/>
            <a:ext cx="2814600" cy="2445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ja">
                <a:solidFill>
                  <a:schemeClr val="dk1"/>
                </a:solidFill>
              </a:rPr>
              <a:t>The data collection period was from </a:t>
            </a:r>
            <a:r>
              <a:rPr b="1" lang="ja">
                <a:solidFill>
                  <a:schemeClr val="dk1"/>
                </a:solidFill>
              </a:rPr>
              <a:t>March to April.</a:t>
            </a:r>
            <a:r>
              <a:rPr b="1" lang="ja">
                <a:solidFill>
                  <a:schemeClr val="dk1"/>
                </a:solidFill>
              </a:rPr>
              <a:t> </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b="1" lang="ja">
                <a:solidFill>
                  <a:schemeClr val="dk1"/>
                </a:solidFill>
              </a:rPr>
              <a:t>However, most international students come to Estonia at the end of August and January. </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b="1" lang="ja">
                <a:solidFill>
                  <a:schemeClr val="dk1"/>
                </a:solidFill>
              </a:rPr>
              <a:t>We didn’t access for events being held only during new semester seasons.</a:t>
            </a:r>
            <a:endParaRPr b="1"/>
          </a:p>
        </p:txBody>
      </p:sp>
      <p:sp>
        <p:nvSpPr>
          <p:cNvPr id="342" name="Google Shape;342;p40"/>
          <p:cNvSpPr/>
          <p:nvPr/>
        </p:nvSpPr>
        <p:spPr>
          <a:xfrm>
            <a:off x="5036975" y="1553650"/>
            <a:ext cx="3341400" cy="3213000"/>
          </a:xfrm>
          <a:prstGeom prst="rect">
            <a:avLst/>
          </a:prstGeom>
          <a:solidFill>
            <a:srgbClr val="F4CA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43" name="Google Shape;343;p40"/>
          <p:cNvSpPr txBox="1"/>
          <p:nvPr/>
        </p:nvSpPr>
        <p:spPr>
          <a:xfrm>
            <a:off x="5216825" y="1958925"/>
            <a:ext cx="3108000" cy="1857600"/>
          </a:xfrm>
          <a:prstGeom prst="rect">
            <a:avLst/>
          </a:prstGeom>
          <a:noFill/>
          <a:ln>
            <a:noFill/>
          </a:ln>
        </p:spPr>
        <p:txBody>
          <a:bodyPr anchorCtr="0" anchor="t" bIns="0" lIns="0" spcFirstLastPara="1" rIns="0" wrap="square" tIns="0">
            <a:spAutoFit/>
          </a:bodyPr>
          <a:lstStyle/>
          <a:p>
            <a:pPr indent="0" lvl="0" marL="0" marR="0" rtl="0" algn="l">
              <a:lnSpc>
                <a:spcPct val="127005"/>
              </a:lnSpc>
              <a:spcBef>
                <a:spcPts val="0"/>
              </a:spcBef>
              <a:spcAft>
                <a:spcPts val="0"/>
              </a:spcAft>
              <a:buNone/>
            </a:pPr>
            <a:r>
              <a:rPr b="1" lang="ja">
                <a:solidFill>
                  <a:srgbClr val="423F34"/>
                </a:solidFill>
              </a:rPr>
              <a:t>We focused on communities and events whose main participants were students in this project.</a:t>
            </a:r>
            <a:endParaRPr b="1">
              <a:solidFill>
                <a:srgbClr val="423F34"/>
              </a:solidFill>
            </a:endParaRPr>
          </a:p>
          <a:p>
            <a:pPr indent="0" lvl="0" marL="0" marR="0" rtl="0" algn="l">
              <a:lnSpc>
                <a:spcPct val="127005"/>
              </a:lnSpc>
              <a:spcBef>
                <a:spcPts val="0"/>
              </a:spcBef>
              <a:spcAft>
                <a:spcPts val="0"/>
              </a:spcAft>
              <a:buNone/>
            </a:pPr>
            <a:r>
              <a:t/>
            </a:r>
            <a:endParaRPr b="1">
              <a:solidFill>
                <a:srgbClr val="423F34"/>
              </a:solidFill>
            </a:endParaRPr>
          </a:p>
          <a:p>
            <a:pPr indent="0" lvl="0" marL="0" marR="0" rtl="0" algn="l">
              <a:lnSpc>
                <a:spcPct val="127005"/>
              </a:lnSpc>
              <a:spcBef>
                <a:spcPts val="0"/>
              </a:spcBef>
              <a:spcAft>
                <a:spcPts val="0"/>
              </a:spcAft>
              <a:buNone/>
            </a:pPr>
            <a:r>
              <a:rPr b="1" lang="ja">
                <a:solidFill>
                  <a:srgbClr val="423F34"/>
                </a:solidFill>
              </a:rPr>
              <a:t>Future studies should broaden the scope of target communities not to </a:t>
            </a:r>
            <a:endParaRPr b="1">
              <a:solidFill>
                <a:srgbClr val="423F34"/>
              </a:solidFill>
            </a:endParaRPr>
          </a:p>
          <a:p>
            <a:pPr indent="0" lvl="0" marL="0" marR="0" rtl="0" algn="l">
              <a:lnSpc>
                <a:spcPct val="127005"/>
              </a:lnSpc>
              <a:spcBef>
                <a:spcPts val="0"/>
              </a:spcBef>
              <a:spcAft>
                <a:spcPts val="0"/>
              </a:spcAft>
              <a:buNone/>
            </a:pPr>
            <a:r>
              <a:rPr b="1" lang="ja">
                <a:solidFill>
                  <a:srgbClr val="423F34"/>
                </a:solidFill>
              </a:rPr>
              <a:t>limited to students’ communities. </a:t>
            </a:r>
            <a:r>
              <a:rPr b="1" lang="ja">
                <a:solidFill>
                  <a:srgbClr val="423F34"/>
                </a:solidFill>
              </a:rPr>
              <a:t>  </a:t>
            </a:r>
            <a:endParaRPr b="1">
              <a:solidFill>
                <a:srgbClr val="423F3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347" name="Shape 347"/>
        <p:cNvGrpSpPr/>
        <p:nvPr/>
      </p:nvGrpSpPr>
      <p:grpSpPr>
        <a:xfrm>
          <a:off x="0" y="0"/>
          <a:ext cx="0" cy="0"/>
          <a:chOff x="0" y="0"/>
          <a:chExt cx="0" cy="0"/>
        </a:xfrm>
      </p:grpSpPr>
      <p:sp>
        <p:nvSpPr>
          <p:cNvPr id="348" name="Google Shape;348;p41"/>
          <p:cNvSpPr/>
          <p:nvPr/>
        </p:nvSpPr>
        <p:spPr>
          <a:xfrm>
            <a:off x="15722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49" name="Google Shape;349;p41"/>
          <p:cNvSpPr txBox="1"/>
          <p:nvPr/>
        </p:nvSpPr>
        <p:spPr>
          <a:xfrm>
            <a:off x="1572325" y="547575"/>
            <a:ext cx="6059400" cy="585000"/>
          </a:xfrm>
          <a:prstGeom prst="rect">
            <a:avLst/>
          </a:prstGeom>
          <a:noFill/>
          <a:ln>
            <a:noFill/>
          </a:ln>
        </p:spPr>
        <p:txBody>
          <a:bodyPr anchorCtr="0" anchor="t" bIns="0" lIns="0" spcFirstLastPara="1" rIns="0" wrap="square" tIns="0">
            <a:spAutoFit/>
          </a:bodyPr>
          <a:lstStyle/>
          <a:p>
            <a:pPr indent="0" lvl="0" marL="0" rtl="0" algn="ctr">
              <a:lnSpc>
                <a:spcPct val="126995"/>
              </a:lnSpc>
              <a:spcBef>
                <a:spcPts val="0"/>
              </a:spcBef>
              <a:spcAft>
                <a:spcPts val="0"/>
              </a:spcAft>
              <a:buNone/>
            </a:pPr>
            <a:r>
              <a:rPr lang="ja" sz="3800">
                <a:solidFill>
                  <a:srgbClr val="423F34"/>
                </a:solidFill>
                <a:latin typeface="Open Sans ExtraBold"/>
                <a:ea typeface="Open Sans ExtraBold"/>
                <a:cs typeface="Open Sans ExtraBold"/>
                <a:sym typeface="Open Sans ExtraBold"/>
              </a:rPr>
              <a:t>List of Article Sources</a:t>
            </a:r>
            <a:endParaRPr sz="3800">
              <a:solidFill>
                <a:srgbClr val="423F34"/>
              </a:solidFill>
              <a:latin typeface="Open Sans ExtraBold"/>
              <a:ea typeface="Open Sans ExtraBold"/>
              <a:cs typeface="Open Sans ExtraBold"/>
              <a:sym typeface="Open Sans ExtraBold"/>
            </a:endParaRPr>
          </a:p>
        </p:txBody>
      </p:sp>
      <p:sp>
        <p:nvSpPr>
          <p:cNvPr id="350" name="Google Shape;350;p41"/>
          <p:cNvSpPr txBox="1"/>
          <p:nvPr/>
        </p:nvSpPr>
        <p:spPr>
          <a:xfrm>
            <a:off x="737425" y="1276500"/>
            <a:ext cx="7918500" cy="3491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ja" sz="1200">
                <a:solidFill>
                  <a:schemeClr val="dk1"/>
                </a:solidFill>
              </a:rPr>
              <a:t>Chang, S., Gomes, C., Platt, M., Trumpour, S., McKay, D., &amp; Alzougool, B. (2022). Mapping the contours of  digital journeys: A study of international students’ social networks in Australian higher education. </a:t>
            </a:r>
            <a:r>
              <a:rPr i="1" lang="ja" sz="1200">
                <a:solidFill>
                  <a:schemeClr val="dk1"/>
                </a:solidFill>
              </a:rPr>
              <a:t>Higher Education Research &amp; Development</a:t>
            </a:r>
            <a:r>
              <a:rPr lang="ja" sz="1200">
                <a:solidFill>
                  <a:schemeClr val="dk1"/>
                </a:solidFill>
              </a:rPr>
              <a:t>, </a:t>
            </a:r>
            <a:r>
              <a:rPr i="1" lang="ja" sz="1200">
                <a:solidFill>
                  <a:schemeClr val="dk1"/>
                </a:solidFill>
              </a:rPr>
              <a:t>41</a:t>
            </a:r>
            <a:r>
              <a:rPr lang="ja" sz="1200">
                <a:solidFill>
                  <a:schemeClr val="dk1"/>
                </a:solidFill>
              </a:rPr>
              <a:t>(6), 1821-1837. https://doi.org/10.1080/07294360.2021.1962812 </a:t>
            </a:r>
            <a:endParaRPr sz="12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ja" sz="1200">
                <a:solidFill>
                  <a:schemeClr val="dk1"/>
                </a:solidFill>
              </a:rPr>
              <a:t> </a:t>
            </a:r>
            <a:endParaRPr sz="1200">
              <a:solidFill>
                <a:schemeClr val="dk1"/>
              </a:solidFill>
            </a:endParaRPr>
          </a:p>
          <a:p>
            <a:pPr indent="0" lvl="0" marL="0" rtl="0" algn="just">
              <a:lnSpc>
                <a:spcPct val="115000"/>
              </a:lnSpc>
              <a:spcBef>
                <a:spcPts val="0"/>
              </a:spcBef>
              <a:spcAft>
                <a:spcPts val="0"/>
              </a:spcAft>
              <a:buSzPts val="1100"/>
              <a:buNone/>
            </a:pPr>
            <a:r>
              <a:rPr lang="ja" sz="1200">
                <a:solidFill>
                  <a:schemeClr val="dk1"/>
                </a:solidFill>
              </a:rPr>
              <a:t>Mogesnes, K. (2014) </a:t>
            </a:r>
            <a:r>
              <a:rPr lang="ja" sz="1200">
                <a:solidFill>
                  <a:srgbClr val="111111"/>
                </a:solidFill>
              </a:rPr>
              <a:t>Henry Jenkins, Sam Ford &amp; Joshua Green: Spreadable media: Creating Value and meaning in A Networked Culture, New York: New York University Press. 2013. </a:t>
            </a:r>
            <a:r>
              <a:rPr i="1" lang="ja" sz="1200">
                <a:solidFill>
                  <a:srgbClr val="111111"/>
                </a:solidFill>
              </a:rPr>
              <a:t>MedieKultur Journal of media and communication research, 30</a:t>
            </a:r>
            <a:r>
              <a:rPr lang="ja" sz="1200">
                <a:solidFill>
                  <a:srgbClr val="111111"/>
                </a:solidFill>
              </a:rPr>
              <a:t>(56), 191-194. </a:t>
            </a:r>
            <a:r>
              <a:rPr lang="ja" sz="1200">
                <a:solidFill>
                  <a:schemeClr val="dk1"/>
                </a:solidFill>
              </a:rPr>
              <a:t> </a:t>
            </a:r>
            <a:r>
              <a:rPr lang="ja" sz="1200">
                <a:solidFill>
                  <a:schemeClr val="dk1"/>
                </a:solidFill>
                <a:uFill>
                  <a:noFill/>
                </a:uFill>
                <a:hlinkClick r:id="rId3">
                  <a:extLst>
                    <a:ext uri="{A12FA001-AC4F-418D-AE19-62706E023703}">
                      <ahyp:hlinkClr val="tx"/>
                    </a:ext>
                  </a:extLst>
                </a:hlinkClick>
              </a:rPr>
              <a:t>https://doi.org/10.7146/mediekultur.v30i56.1605</a:t>
            </a:r>
            <a:endParaRPr sz="1200">
              <a:solidFill>
                <a:schemeClr val="dk1"/>
              </a:solidFill>
            </a:endParaRPr>
          </a:p>
          <a:p>
            <a:pPr indent="0" lvl="0" marL="0" rtl="0" algn="just">
              <a:lnSpc>
                <a:spcPct val="115000"/>
              </a:lnSpc>
              <a:spcBef>
                <a:spcPts val="0"/>
              </a:spcBef>
              <a:spcAft>
                <a:spcPts val="0"/>
              </a:spcAft>
              <a:buSzPts val="1100"/>
              <a:buNone/>
            </a:pPr>
            <a:r>
              <a:t/>
            </a:r>
            <a:endParaRPr sz="12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ja" sz="1200">
                <a:solidFill>
                  <a:schemeClr val="dk1"/>
                </a:solidFill>
              </a:rPr>
              <a:t>Stodolska, M. (2007) Ethnic enclosure, social networks, and leisure behaviour of immigrants from Korea, Mexico, and Poland, </a:t>
            </a:r>
            <a:r>
              <a:rPr i="1" lang="ja" sz="1200">
                <a:solidFill>
                  <a:schemeClr val="dk1"/>
                </a:solidFill>
              </a:rPr>
              <a:t>Leisure/Loisir, 31</a:t>
            </a:r>
            <a:r>
              <a:rPr lang="ja" sz="1200">
                <a:solidFill>
                  <a:schemeClr val="dk1"/>
                </a:solidFill>
              </a:rPr>
              <a:t>(1), 277-324. https://doi.org/10.1080/14927713.2007.9651382 </a:t>
            </a:r>
            <a:endParaRPr sz="1200">
              <a:solidFill>
                <a:schemeClr val="dk1"/>
              </a:solidFill>
              <a:highlight>
                <a:srgbClr val="FFFFFF"/>
              </a:highlight>
            </a:endParaRPr>
          </a:p>
          <a:p>
            <a:pPr indent="0" lvl="0" marL="0" rtl="0" algn="just">
              <a:lnSpc>
                <a:spcPct val="115000"/>
              </a:lnSpc>
              <a:spcBef>
                <a:spcPts val="0"/>
              </a:spcBef>
              <a:spcAft>
                <a:spcPts val="0"/>
              </a:spcAft>
              <a:buSzPts val="1100"/>
              <a:buNone/>
            </a:pPr>
            <a:r>
              <a:t/>
            </a:r>
            <a:endParaRPr sz="1200" u="sng">
              <a:solidFill>
                <a:srgbClr val="006798"/>
              </a:solidFill>
              <a:highlight>
                <a:srgbClr val="FFFFFF"/>
              </a:highlight>
            </a:endParaRPr>
          </a:p>
          <a:p>
            <a:pPr indent="0" lvl="0" marL="0" rtl="0" algn="just">
              <a:lnSpc>
                <a:spcPct val="115000"/>
              </a:lnSpc>
              <a:spcBef>
                <a:spcPts val="0"/>
              </a:spcBef>
              <a:spcAft>
                <a:spcPts val="0"/>
              </a:spcAft>
              <a:buSzPts val="1100"/>
              <a:buNone/>
            </a:pPr>
            <a:r>
              <a:rPr lang="ja" sz="1200">
                <a:solidFill>
                  <a:schemeClr val="dk1"/>
                </a:solidFill>
              </a:rPr>
              <a:t>Taha N &amp; Cox A (2016) International students' networks: a case study in a UK university. </a:t>
            </a:r>
            <a:r>
              <a:rPr i="1" lang="ja" sz="1200">
                <a:solidFill>
                  <a:schemeClr val="dk1"/>
                </a:solidFill>
              </a:rPr>
              <a:t>Studies in Higher Education, 41</a:t>
            </a:r>
            <a:r>
              <a:rPr lang="ja" sz="1200">
                <a:solidFill>
                  <a:schemeClr val="dk1"/>
                </a:solidFill>
              </a:rPr>
              <a:t>(1), 182-198. https://doi.org/10.1080/03075079.2014.927851 </a:t>
            </a:r>
            <a:endParaRPr sz="1200">
              <a:solidFill>
                <a:srgbClr val="467886"/>
              </a:solidFill>
            </a:endParaRPr>
          </a:p>
          <a:p>
            <a:pPr indent="3968" lvl="0" marL="0" marR="0" rtl="0" algn="just">
              <a:lnSpc>
                <a:spcPct val="115000"/>
              </a:lnSpc>
              <a:spcBef>
                <a:spcPts val="936"/>
              </a:spcBef>
              <a:spcAft>
                <a:spcPts val="0"/>
              </a:spcAft>
              <a:buSzPts val="1100"/>
              <a:buNone/>
            </a:pPr>
            <a:r>
              <a:rPr lang="ja" sz="1200">
                <a:solidFill>
                  <a:schemeClr val="dk1"/>
                </a:solidFill>
              </a:rPr>
              <a:t>Wang, X., Alauddin, M., Zafar, A, U., Zhang, Q., Ahsan, T., &amp; Barua, Z. (2023). WeChat Moments Among International Students: Building Guanxi Networks in China. </a:t>
            </a:r>
            <a:r>
              <a:rPr i="1" lang="ja" sz="1200">
                <a:solidFill>
                  <a:schemeClr val="dk1"/>
                </a:solidFill>
              </a:rPr>
              <a:t>Journal of Global Information Technology Management, 26(1), </a:t>
            </a:r>
            <a:r>
              <a:rPr lang="ja" sz="1200">
                <a:solidFill>
                  <a:schemeClr val="dk1"/>
                </a:solidFill>
              </a:rPr>
              <a:t>47-76.</a:t>
            </a:r>
            <a:r>
              <a:rPr i="1" lang="ja" sz="1200">
                <a:solidFill>
                  <a:schemeClr val="dk1"/>
                </a:solidFill>
              </a:rPr>
              <a:t> </a:t>
            </a:r>
            <a:r>
              <a:rPr lang="ja" sz="1200">
                <a:solidFill>
                  <a:schemeClr val="dk1"/>
                </a:solidFill>
              </a:rPr>
              <a:t>https://doi.org/10.1080/1097198X.2023.2166752 </a:t>
            </a:r>
            <a:endParaRPr b="1" sz="1800">
              <a:solidFill>
                <a:srgbClr val="423F3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354" name="Shape 354"/>
        <p:cNvGrpSpPr/>
        <p:nvPr/>
      </p:nvGrpSpPr>
      <p:grpSpPr>
        <a:xfrm>
          <a:off x="0" y="0"/>
          <a:ext cx="0" cy="0"/>
          <a:chOff x="0" y="0"/>
          <a:chExt cx="0" cy="0"/>
        </a:xfrm>
      </p:grpSpPr>
      <p:sp>
        <p:nvSpPr>
          <p:cNvPr id="355" name="Google Shape;355;p42"/>
          <p:cNvSpPr/>
          <p:nvPr/>
        </p:nvSpPr>
        <p:spPr>
          <a:xfrm>
            <a:off x="15722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6" name="Google Shape;356;p42"/>
          <p:cNvSpPr txBox="1"/>
          <p:nvPr/>
        </p:nvSpPr>
        <p:spPr>
          <a:xfrm>
            <a:off x="1572325" y="547575"/>
            <a:ext cx="6059400" cy="585000"/>
          </a:xfrm>
          <a:prstGeom prst="rect">
            <a:avLst/>
          </a:prstGeom>
          <a:noFill/>
          <a:ln>
            <a:noFill/>
          </a:ln>
        </p:spPr>
        <p:txBody>
          <a:bodyPr anchorCtr="0" anchor="t" bIns="0" lIns="0" spcFirstLastPara="1" rIns="0" wrap="square" tIns="0">
            <a:spAutoFit/>
          </a:bodyPr>
          <a:lstStyle/>
          <a:p>
            <a:pPr indent="0" lvl="0" marL="0" rtl="0" algn="ctr">
              <a:lnSpc>
                <a:spcPct val="126995"/>
              </a:lnSpc>
              <a:spcBef>
                <a:spcPts val="0"/>
              </a:spcBef>
              <a:spcAft>
                <a:spcPts val="0"/>
              </a:spcAft>
              <a:buNone/>
            </a:pPr>
            <a:r>
              <a:rPr lang="ja" sz="3800">
                <a:solidFill>
                  <a:srgbClr val="423F34"/>
                </a:solidFill>
                <a:latin typeface="Open Sans ExtraBold"/>
                <a:ea typeface="Open Sans ExtraBold"/>
                <a:cs typeface="Open Sans ExtraBold"/>
                <a:sym typeface="Open Sans ExtraBold"/>
              </a:rPr>
              <a:t>Link to our portfolio</a:t>
            </a:r>
            <a:endParaRPr sz="3800">
              <a:solidFill>
                <a:srgbClr val="423F34"/>
              </a:solidFill>
              <a:latin typeface="Open Sans ExtraBold"/>
              <a:ea typeface="Open Sans ExtraBold"/>
              <a:cs typeface="Open Sans ExtraBold"/>
              <a:sym typeface="Open Sans ExtraBold"/>
            </a:endParaRPr>
          </a:p>
        </p:txBody>
      </p:sp>
      <p:sp>
        <p:nvSpPr>
          <p:cNvPr id="357" name="Google Shape;357;p42"/>
          <p:cNvSpPr txBox="1"/>
          <p:nvPr/>
        </p:nvSpPr>
        <p:spPr>
          <a:xfrm>
            <a:off x="824725" y="4267900"/>
            <a:ext cx="7554600" cy="628800"/>
          </a:xfrm>
          <a:prstGeom prst="rect">
            <a:avLst/>
          </a:prstGeom>
          <a:noFill/>
          <a:ln>
            <a:noFill/>
          </a:ln>
        </p:spPr>
        <p:txBody>
          <a:bodyPr anchorCtr="0" anchor="t" bIns="0" lIns="0" spcFirstLastPara="1" rIns="0" wrap="square" tIns="0">
            <a:spAutoFit/>
          </a:bodyPr>
          <a:lstStyle/>
          <a:p>
            <a:pPr indent="0" lvl="0" marL="0" marR="0" rtl="0" algn="ctr">
              <a:lnSpc>
                <a:spcPct val="126995"/>
              </a:lnSpc>
              <a:spcBef>
                <a:spcPts val="0"/>
              </a:spcBef>
              <a:spcAft>
                <a:spcPts val="0"/>
              </a:spcAft>
              <a:buNone/>
            </a:pPr>
            <a:r>
              <a:rPr lang="ja" sz="1800" u="sng">
                <a:solidFill>
                  <a:schemeClr val="hlink"/>
                </a:solidFill>
                <a:latin typeface="Open Sans ExtraBold"/>
                <a:ea typeface="Open Sans ExtraBold"/>
                <a:cs typeface="Open Sans ExtraBold"/>
                <a:sym typeface="Open Sans ExtraBold"/>
                <a:hlinkClick r:id="rId3"/>
              </a:rPr>
              <a:t>https://docs.google.com/document/d/1oyXiRGE7bF93IUmrjCDeMOGo1YyoQPg8g5RXa98CquQ/edit?usp=sharing</a:t>
            </a:r>
            <a:endParaRPr sz="1800"/>
          </a:p>
        </p:txBody>
      </p:sp>
      <p:pic>
        <p:nvPicPr>
          <p:cNvPr id="358" name="Google Shape;358;p42"/>
          <p:cNvPicPr preferRelativeResize="0"/>
          <p:nvPr/>
        </p:nvPicPr>
        <p:blipFill>
          <a:blip r:embed="rId4">
            <a:alphaModFix/>
          </a:blip>
          <a:stretch>
            <a:fillRect/>
          </a:stretch>
        </p:blipFill>
        <p:spPr>
          <a:xfrm>
            <a:off x="3124200" y="1431625"/>
            <a:ext cx="2760075" cy="2760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362" name="Shape 362"/>
        <p:cNvGrpSpPr/>
        <p:nvPr/>
      </p:nvGrpSpPr>
      <p:grpSpPr>
        <a:xfrm>
          <a:off x="0" y="0"/>
          <a:ext cx="0" cy="0"/>
          <a:chOff x="0" y="0"/>
          <a:chExt cx="0" cy="0"/>
        </a:xfrm>
      </p:grpSpPr>
      <p:grpSp>
        <p:nvGrpSpPr>
          <p:cNvPr id="363" name="Google Shape;363;p43"/>
          <p:cNvGrpSpPr/>
          <p:nvPr/>
        </p:nvGrpSpPr>
        <p:grpSpPr>
          <a:xfrm>
            <a:off x="514350" y="423939"/>
            <a:ext cx="8115140" cy="2147770"/>
            <a:chOff x="0" y="-47625"/>
            <a:chExt cx="4274726" cy="1131358"/>
          </a:xfrm>
        </p:grpSpPr>
        <p:sp>
          <p:nvSpPr>
            <p:cNvPr id="364" name="Google Shape;364;p43"/>
            <p:cNvSpPr/>
            <p:nvPr/>
          </p:nvSpPr>
          <p:spPr>
            <a:xfrm>
              <a:off x="0" y="0"/>
              <a:ext cx="4274726" cy="1083733"/>
            </a:xfrm>
            <a:custGeom>
              <a:rect b="b" l="l" r="r" t="t"/>
              <a:pathLst>
                <a:path extrusionOk="0" h="1083733" w="4274726">
                  <a:moveTo>
                    <a:pt x="20511" y="0"/>
                  </a:moveTo>
                  <a:lnTo>
                    <a:pt x="4254215" y="0"/>
                  </a:lnTo>
                  <a:cubicBezTo>
                    <a:pt x="4259655" y="0"/>
                    <a:pt x="4264872" y="2161"/>
                    <a:pt x="4268719" y="6007"/>
                  </a:cubicBezTo>
                  <a:cubicBezTo>
                    <a:pt x="4272565" y="9854"/>
                    <a:pt x="4274726" y="15071"/>
                    <a:pt x="4274726" y="20511"/>
                  </a:cubicBezTo>
                  <a:lnTo>
                    <a:pt x="4274726" y="1063223"/>
                  </a:lnTo>
                  <a:cubicBezTo>
                    <a:pt x="4274726" y="1068662"/>
                    <a:pt x="4272565" y="1073879"/>
                    <a:pt x="4268719" y="1077726"/>
                  </a:cubicBezTo>
                  <a:cubicBezTo>
                    <a:pt x="4264872" y="1081572"/>
                    <a:pt x="4259655" y="1083733"/>
                    <a:pt x="4254215" y="1083733"/>
                  </a:cubicBezTo>
                  <a:lnTo>
                    <a:pt x="20511" y="1083733"/>
                  </a:lnTo>
                  <a:cubicBezTo>
                    <a:pt x="15071" y="1083733"/>
                    <a:pt x="9854" y="1081572"/>
                    <a:pt x="6007" y="1077726"/>
                  </a:cubicBezTo>
                  <a:cubicBezTo>
                    <a:pt x="2161" y="1073879"/>
                    <a:pt x="0" y="1068662"/>
                    <a:pt x="0" y="1063223"/>
                  </a:cubicBezTo>
                  <a:lnTo>
                    <a:pt x="0" y="20511"/>
                  </a:lnTo>
                  <a:cubicBezTo>
                    <a:pt x="0" y="15071"/>
                    <a:pt x="2161" y="9854"/>
                    <a:pt x="6007" y="6007"/>
                  </a:cubicBezTo>
                  <a:cubicBezTo>
                    <a:pt x="9854" y="2161"/>
                    <a:pt x="15071" y="0"/>
                    <a:pt x="20511" y="0"/>
                  </a:cubicBezTo>
                  <a:close/>
                </a:path>
              </a:pathLst>
            </a:custGeom>
            <a:solidFill>
              <a:srgbClr val="F4CA91"/>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5" name="Google Shape;365;p43"/>
            <p:cNvSpPr txBox="1"/>
            <p:nvPr/>
          </p:nvSpPr>
          <p:spPr>
            <a:xfrm>
              <a:off x="0" y="-47625"/>
              <a:ext cx="4274700" cy="1131300"/>
            </a:xfrm>
            <a:prstGeom prst="rect">
              <a:avLst/>
            </a:prstGeom>
            <a:noFill/>
            <a:ln>
              <a:noFill/>
            </a:ln>
          </p:spPr>
          <p:txBody>
            <a:bodyPr anchorCtr="0" anchor="ctr" bIns="25400" lIns="25400" spcFirstLastPara="1" rIns="25400" wrap="square" tIns="25400">
              <a:noAutofit/>
            </a:bodyPr>
            <a:lstStyle/>
            <a:p>
              <a:pPr indent="0" lvl="0" marL="0" marR="0" rtl="0" algn="ctr">
                <a:lnSpc>
                  <a:spcPct val="204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6" name="Google Shape;366;p43"/>
          <p:cNvSpPr/>
          <p:nvPr/>
        </p:nvSpPr>
        <p:spPr>
          <a:xfrm>
            <a:off x="38305" y="2443163"/>
            <a:ext cx="2126503" cy="2838778"/>
          </a:xfrm>
          <a:custGeom>
            <a:rect b="b" l="l" r="r" t="t"/>
            <a:pathLst>
              <a:path extrusionOk="0" h="5677556" w="4253005">
                <a:moveTo>
                  <a:pt x="0" y="0"/>
                </a:moveTo>
                <a:lnTo>
                  <a:pt x="4253005" y="0"/>
                </a:lnTo>
                <a:lnTo>
                  <a:pt x="4253005" y="5677556"/>
                </a:lnTo>
                <a:lnTo>
                  <a:pt x="0" y="5677556"/>
                </a:lnTo>
                <a:lnTo>
                  <a:pt x="0" y="0"/>
                </a:lnTo>
                <a:close/>
              </a:path>
            </a:pathLst>
          </a:custGeom>
          <a:blipFill rotWithShape="1">
            <a:blip r:embed="rId3">
              <a:alphaModFix/>
            </a:blip>
            <a:stretch>
              <a:fillRect b="0" l="0" r="0" t="0"/>
            </a:stretch>
          </a:blipFill>
          <a:ln>
            <a:noFill/>
          </a:ln>
        </p:spPr>
      </p:sp>
      <p:sp>
        <p:nvSpPr>
          <p:cNvPr id="367" name="Google Shape;367;p43"/>
          <p:cNvSpPr/>
          <p:nvPr/>
        </p:nvSpPr>
        <p:spPr>
          <a:xfrm>
            <a:off x="5432511" y="2443163"/>
            <a:ext cx="1503448" cy="2468348"/>
          </a:xfrm>
          <a:custGeom>
            <a:rect b="b" l="l" r="r" t="t"/>
            <a:pathLst>
              <a:path extrusionOk="0" h="4936695" w="3006896">
                <a:moveTo>
                  <a:pt x="0" y="0"/>
                </a:moveTo>
                <a:lnTo>
                  <a:pt x="3006896" y="0"/>
                </a:lnTo>
                <a:lnTo>
                  <a:pt x="3006896" y="4936695"/>
                </a:lnTo>
                <a:lnTo>
                  <a:pt x="0" y="4936695"/>
                </a:lnTo>
                <a:lnTo>
                  <a:pt x="0" y="0"/>
                </a:lnTo>
                <a:close/>
              </a:path>
            </a:pathLst>
          </a:custGeom>
          <a:blipFill rotWithShape="1">
            <a:blip r:embed="rId4">
              <a:alphaModFix/>
            </a:blip>
            <a:stretch>
              <a:fillRect b="0" l="0" r="0" t="0"/>
            </a:stretch>
          </a:blipFill>
          <a:ln>
            <a:noFill/>
          </a:ln>
        </p:spPr>
      </p:sp>
      <p:sp>
        <p:nvSpPr>
          <p:cNvPr id="368" name="Google Shape;368;p43"/>
          <p:cNvSpPr/>
          <p:nvPr/>
        </p:nvSpPr>
        <p:spPr>
          <a:xfrm>
            <a:off x="3684261" y="2443163"/>
            <a:ext cx="1773507" cy="2580499"/>
          </a:xfrm>
          <a:custGeom>
            <a:rect b="b" l="l" r="r" t="t"/>
            <a:pathLst>
              <a:path extrusionOk="0" h="5160999" w="3547014">
                <a:moveTo>
                  <a:pt x="0" y="0"/>
                </a:moveTo>
                <a:lnTo>
                  <a:pt x="3547014" y="0"/>
                </a:lnTo>
                <a:lnTo>
                  <a:pt x="3547014" y="5160999"/>
                </a:lnTo>
                <a:lnTo>
                  <a:pt x="0" y="5160999"/>
                </a:lnTo>
                <a:lnTo>
                  <a:pt x="0" y="0"/>
                </a:lnTo>
                <a:close/>
              </a:path>
            </a:pathLst>
          </a:custGeom>
          <a:blipFill rotWithShape="1">
            <a:blip r:embed="rId5">
              <a:alphaModFix/>
            </a:blip>
            <a:stretch>
              <a:fillRect b="0" l="0" r="0" t="0"/>
            </a:stretch>
          </a:blipFill>
          <a:ln>
            <a:noFill/>
          </a:ln>
        </p:spPr>
      </p:sp>
      <p:sp>
        <p:nvSpPr>
          <p:cNvPr id="369" name="Google Shape;369;p43"/>
          <p:cNvSpPr/>
          <p:nvPr/>
        </p:nvSpPr>
        <p:spPr>
          <a:xfrm>
            <a:off x="2139551" y="2443163"/>
            <a:ext cx="1569967" cy="2278316"/>
          </a:xfrm>
          <a:custGeom>
            <a:rect b="b" l="l" r="r" t="t"/>
            <a:pathLst>
              <a:path extrusionOk="0" h="4556631" w="3139933">
                <a:moveTo>
                  <a:pt x="0" y="0"/>
                </a:moveTo>
                <a:lnTo>
                  <a:pt x="3139932" y="0"/>
                </a:lnTo>
                <a:lnTo>
                  <a:pt x="3139932" y="4556631"/>
                </a:lnTo>
                <a:lnTo>
                  <a:pt x="0" y="4556631"/>
                </a:lnTo>
                <a:lnTo>
                  <a:pt x="0" y="0"/>
                </a:lnTo>
                <a:close/>
              </a:path>
            </a:pathLst>
          </a:custGeom>
          <a:blipFill rotWithShape="1">
            <a:blip r:embed="rId6">
              <a:alphaModFix/>
            </a:blip>
            <a:stretch>
              <a:fillRect b="0" l="0" r="0" t="0"/>
            </a:stretch>
          </a:blipFill>
          <a:ln>
            <a:noFill/>
          </a:ln>
        </p:spPr>
      </p:sp>
      <p:sp>
        <p:nvSpPr>
          <p:cNvPr id="370" name="Google Shape;370;p43"/>
          <p:cNvSpPr/>
          <p:nvPr/>
        </p:nvSpPr>
        <p:spPr>
          <a:xfrm flipH="1">
            <a:off x="6910703" y="2443163"/>
            <a:ext cx="2194993" cy="2694745"/>
          </a:xfrm>
          <a:custGeom>
            <a:rect b="b" l="l" r="r" t="t"/>
            <a:pathLst>
              <a:path extrusionOk="0" h="5389490" w="4389985">
                <a:moveTo>
                  <a:pt x="4389985" y="0"/>
                </a:moveTo>
                <a:lnTo>
                  <a:pt x="0" y="0"/>
                </a:lnTo>
                <a:lnTo>
                  <a:pt x="0" y="5389490"/>
                </a:lnTo>
                <a:lnTo>
                  <a:pt x="4389985" y="5389490"/>
                </a:lnTo>
                <a:lnTo>
                  <a:pt x="4389985" y="0"/>
                </a:lnTo>
                <a:close/>
              </a:path>
            </a:pathLst>
          </a:custGeom>
          <a:blipFill rotWithShape="1">
            <a:blip r:embed="rId7">
              <a:alphaModFix/>
            </a:blip>
            <a:stretch>
              <a:fillRect b="0" l="0" r="0" t="0"/>
            </a:stretch>
          </a:blipFill>
          <a:ln>
            <a:noFill/>
          </a:ln>
        </p:spPr>
      </p:sp>
      <p:sp>
        <p:nvSpPr>
          <p:cNvPr id="371" name="Google Shape;371;p43"/>
          <p:cNvSpPr/>
          <p:nvPr/>
        </p:nvSpPr>
        <p:spPr>
          <a:xfrm>
            <a:off x="-625979" y="3150849"/>
            <a:ext cx="2336254" cy="2433598"/>
          </a:xfrm>
          <a:custGeom>
            <a:rect b="b" l="l" r="r" t="t"/>
            <a:pathLst>
              <a:path extrusionOk="0" h="4867195" w="4672507">
                <a:moveTo>
                  <a:pt x="0" y="0"/>
                </a:moveTo>
                <a:lnTo>
                  <a:pt x="4672507" y="0"/>
                </a:lnTo>
                <a:lnTo>
                  <a:pt x="4672507" y="4867195"/>
                </a:lnTo>
                <a:lnTo>
                  <a:pt x="0" y="4867195"/>
                </a:lnTo>
                <a:lnTo>
                  <a:pt x="0" y="0"/>
                </a:lnTo>
                <a:close/>
              </a:path>
            </a:pathLst>
          </a:custGeom>
          <a:blipFill rotWithShape="1">
            <a:blip r:embed="rId8">
              <a:alphaModFix/>
            </a:blip>
            <a:stretch>
              <a:fillRect b="0" l="0" r="0" t="0"/>
            </a:stretch>
          </a:blipFill>
          <a:ln>
            <a:noFill/>
          </a:ln>
        </p:spPr>
      </p:sp>
      <p:sp>
        <p:nvSpPr>
          <p:cNvPr id="372" name="Google Shape;372;p43"/>
          <p:cNvSpPr/>
          <p:nvPr/>
        </p:nvSpPr>
        <p:spPr>
          <a:xfrm>
            <a:off x="2748029" y="3150850"/>
            <a:ext cx="1922977" cy="2299211"/>
          </a:xfrm>
          <a:custGeom>
            <a:rect b="b" l="l" r="r" t="t"/>
            <a:pathLst>
              <a:path extrusionOk="0" h="4598422" w="3845953">
                <a:moveTo>
                  <a:pt x="0" y="0"/>
                </a:moveTo>
                <a:lnTo>
                  <a:pt x="3845953" y="0"/>
                </a:lnTo>
                <a:lnTo>
                  <a:pt x="3845953" y="4598421"/>
                </a:lnTo>
                <a:lnTo>
                  <a:pt x="0" y="4598421"/>
                </a:lnTo>
                <a:lnTo>
                  <a:pt x="0" y="0"/>
                </a:lnTo>
                <a:close/>
              </a:path>
            </a:pathLst>
          </a:custGeom>
          <a:blipFill rotWithShape="1">
            <a:blip r:embed="rId9">
              <a:alphaModFix/>
            </a:blip>
            <a:stretch>
              <a:fillRect b="0" l="0" r="0" t="0"/>
            </a:stretch>
          </a:blipFill>
          <a:ln>
            <a:noFill/>
          </a:ln>
        </p:spPr>
      </p:sp>
      <p:sp>
        <p:nvSpPr>
          <p:cNvPr id="373" name="Google Shape;373;p43"/>
          <p:cNvSpPr/>
          <p:nvPr/>
        </p:nvSpPr>
        <p:spPr>
          <a:xfrm>
            <a:off x="4317829" y="3150850"/>
            <a:ext cx="1810106" cy="2299211"/>
          </a:xfrm>
          <a:custGeom>
            <a:rect b="b" l="l" r="r" t="t"/>
            <a:pathLst>
              <a:path extrusionOk="0" h="4598422" w="3620212">
                <a:moveTo>
                  <a:pt x="0" y="0"/>
                </a:moveTo>
                <a:lnTo>
                  <a:pt x="3620212" y="0"/>
                </a:lnTo>
                <a:lnTo>
                  <a:pt x="3620212" y="4598421"/>
                </a:lnTo>
                <a:lnTo>
                  <a:pt x="0" y="4598421"/>
                </a:lnTo>
                <a:lnTo>
                  <a:pt x="0" y="0"/>
                </a:lnTo>
                <a:close/>
              </a:path>
            </a:pathLst>
          </a:custGeom>
          <a:blipFill rotWithShape="1">
            <a:blip r:embed="rId10">
              <a:alphaModFix/>
            </a:blip>
            <a:stretch>
              <a:fillRect b="0" l="0" r="0" t="0"/>
            </a:stretch>
          </a:blipFill>
          <a:ln>
            <a:noFill/>
          </a:ln>
        </p:spPr>
      </p:sp>
      <p:sp>
        <p:nvSpPr>
          <p:cNvPr id="374" name="Google Shape;374;p43"/>
          <p:cNvSpPr/>
          <p:nvPr/>
        </p:nvSpPr>
        <p:spPr>
          <a:xfrm>
            <a:off x="1354607" y="3150850"/>
            <a:ext cx="1751581" cy="2299211"/>
          </a:xfrm>
          <a:custGeom>
            <a:rect b="b" l="l" r="r" t="t"/>
            <a:pathLst>
              <a:path extrusionOk="0" h="4598422" w="3503161">
                <a:moveTo>
                  <a:pt x="0" y="0"/>
                </a:moveTo>
                <a:lnTo>
                  <a:pt x="3503161" y="0"/>
                </a:lnTo>
                <a:lnTo>
                  <a:pt x="3503161" y="4598421"/>
                </a:lnTo>
                <a:lnTo>
                  <a:pt x="0" y="4598421"/>
                </a:lnTo>
                <a:lnTo>
                  <a:pt x="0" y="0"/>
                </a:lnTo>
                <a:close/>
              </a:path>
            </a:pathLst>
          </a:custGeom>
          <a:blipFill rotWithShape="1">
            <a:blip r:embed="rId11">
              <a:alphaModFix/>
            </a:blip>
            <a:stretch>
              <a:fillRect b="0" l="0" r="0" t="0"/>
            </a:stretch>
          </a:blipFill>
          <a:ln>
            <a:noFill/>
          </a:ln>
        </p:spPr>
      </p:sp>
      <p:sp>
        <p:nvSpPr>
          <p:cNvPr id="375" name="Google Shape;375;p43"/>
          <p:cNvSpPr/>
          <p:nvPr/>
        </p:nvSpPr>
        <p:spPr>
          <a:xfrm>
            <a:off x="7604541" y="3150850"/>
            <a:ext cx="2165439" cy="2299211"/>
          </a:xfrm>
          <a:custGeom>
            <a:rect b="b" l="l" r="r" t="t"/>
            <a:pathLst>
              <a:path extrusionOk="0" h="4598422" w="4330877">
                <a:moveTo>
                  <a:pt x="0" y="0"/>
                </a:moveTo>
                <a:lnTo>
                  <a:pt x="4330877" y="0"/>
                </a:lnTo>
                <a:lnTo>
                  <a:pt x="4330877" y="4598421"/>
                </a:lnTo>
                <a:lnTo>
                  <a:pt x="0" y="4598421"/>
                </a:lnTo>
                <a:lnTo>
                  <a:pt x="0" y="0"/>
                </a:lnTo>
                <a:close/>
              </a:path>
            </a:pathLst>
          </a:custGeom>
          <a:blipFill rotWithShape="1">
            <a:blip r:embed="rId12">
              <a:alphaModFix/>
            </a:blip>
            <a:stretch>
              <a:fillRect b="0" l="0" r="0" t="0"/>
            </a:stretch>
          </a:blipFill>
          <a:ln>
            <a:noFill/>
          </a:ln>
        </p:spPr>
      </p:sp>
      <p:sp>
        <p:nvSpPr>
          <p:cNvPr id="376" name="Google Shape;376;p43"/>
          <p:cNvSpPr/>
          <p:nvPr/>
        </p:nvSpPr>
        <p:spPr>
          <a:xfrm>
            <a:off x="5772268" y="3150849"/>
            <a:ext cx="2187940" cy="2760017"/>
          </a:xfrm>
          <a:custGeom>
            <a:rect b="b" l="l" r="r" t="t"/>
            <a:pathLst>
              <a:path extrusionOk="0" h="5520033" w="4375881">
                <a:moveTo>
                  <a:pt x="0" y="0"/>
                </a:moveTo>
                <a:lnTo>
                  <a:pt x="4375880" y="0"/>
                </a:lnTo>
                <a:lnTo>
                  <a:pt x="4375880" y="5520033"/>
                </a:lnTo>
                <a:lnTo>
                  <a:pt x="0" y="5520033"/>
                </a:lnTo>
                <a:lnTo>
                  <a:pt x="0" y="0"/>
                </a:lnTo>
                <a:close/>
              </a:path>
            </a:pathLst>
          </a:custGeom>
          <a:blipFill rotWithShape="1">
            <a:blip r:embed="rId13">
              <a:alphaModFix/>
            </a:blip>
            <a:stretch>
              <a:fillRect b="0" l="0" r="0" t="0"/>
            </a:stretch>
          </a:blipFill>
          <a:ln>
            <a:noFill/>
          </a:ln>
        </p:spPr>
      </p:sp>
      <p:sp>
        <p:nvSpPr>
          <p:cNvPr id="377" name="Google Shape;377;p43"/>
          <p:cNvSpPr txBox="1"/>
          <p:nvPr/>
        </p:nvSpPr>
        <p:spPr>
          <a:xfrm>
            <a:off x="1587629" y="640211"/>
            <a:ext cx="5968800" cy="1921800"/>
          </a:xfrm>
          <a:prstGeom prst="rect">
            <a:avLst/>
          </a:prstGeom>
          <a:noFill/>
          <a:ln>
            <a:noFill/>
          </a:ln>
        </p:spPr>
        <p:txBody>
          <a:bodyPr anchorCtr="0" anchor="t" bIns="0" lIns="0" spcFirstLastPara="1" rIns="0" wrap="square" tIns="0">
            <a:spAutoFit/>
          </a:bodyPr>
          <a:lstStyle/>
          <a:p>
            <a:pPr indent="0" lvl="0" marL="0" marR="0" rtl="0" algn="ctr">
              <a:lnSpc>
                <a:spcPct val="127002"/>
              </a:lnSpc>
              <a:spcBef>
                <a:spcPts val="0"/>
              </a:spcBef>
              <a:spcAft>
                <a:spcPts val="0"/>
              </a:spcAft>
              <a:buNone/>
            </a:pPr>
            <a:r>
              <a:rPr b="0" i="0" lang="ja" sz="5500" u="none" cap="none" strike="noStrike">
                <a:solidFill>
                  <a:srgbClr val="423F34"/>
                </a:solidFill>
                <a:latin typeface="Open Sans ExtraBold"/>
                <a:ea typeface="Open Sans ExtraBold"/>
                <a:cs typeface="Open Sans ExtraBold"/>
                <a:sym typeface="Open Sans ExtraBold"/>
              </a:rPr>
              <a:t>Thank you for listening!</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147" name="Shape 147"/>
        <p:cNvGrpSpPr/>
        <p:nvPr/>
      </p:nvGrpSpPr>
      <p:grpSpPr>
        <a:xfrm>
          <a:off x="0" y="0"/>
          <a:ext cx="0" cy="0"/>
          <a:chOff x="0" y="0"/>
          <a:chExt cx="0" cy="0"/>
        </a:xfrm>
      </p:grpSpPr>
      <p:grpSp>
        <p:nvGrpSpPr>
          <p:cNvPr id="148" name="Google Shape;148;p26"/>
          <p:cNvGrpSpPr/>
          <p:nvPr/>
        </p:nvGrpSpPr>
        <p:grpSpPr>
          <a:xfrm>
            <a:off x="1541874" y="409775"/>
            <a:ext cx="5990992" cy="722711"/>
            <a:chOff x="0" y="-47625"/>
            <a:chExt cx="1074309" cy="1202514"/>
          </a:xfrm>
        </p:grpSpPr>
        <p:sp>
          <p:nvSpPr>
            <p:cNvPr id="149" name="Google Shape;149;p26"/>
            <p:cNvSpPr/>
            <p:nvPr/>
          </p:nvSpPr>
          <p:spPr>
            <a:xfrm>
              <a:off x="0" y="0"/>
              <a:ext cx="1074309" cy="1154889"/>
            </a:xfrm>
            <a:custGeom>
              <a:rect b="b" l="l" r="r" t="t"/>
              <a:pathLst>
                <a:path extrusionOk="0" h="1154889" w="1074309">
                  <a:moveTo>
                    <a:pt x="81613" y="0"/>
                  </a:moveTo>
                  <a:lnTo>
                    <a:pt x="992696" y="0"/>
                  </a:lnTo>
                  <a:cubicBezTo>
                    <a:pt x="1014341" y="0"/>
                    <a:pt x="1035099" y="8599"/>
                    <a:pt x="1050405" y="23904"/>
                  </a:cubicBezTo>
                  <a:cubicBezTo>
                    <a:pt x="1065710" y="39210"/>
                    <a:pt x="1074309" y="59968"/>
                    <a:pt x="1074309" y="81613"/>
                  </a:cubicBezTo>
                  <a:lnTo>
                    <a:pt x="1074309" y="1073275"/>
                  </a:lnTo>
                  <a:cubicBezTo>
                    <a:pt x="1074309" y="1118349"/>
                    <a:pt x="1037769" y="1154889"/>
                    <a:pt x="992696" y="1154889"/>
                  </a:cubicBezTo>
                  <a:lnTo>
                    <a:pt x="81613" y="1154889"/>
                  </a:lnTo>
                  <a:cubicBezTo>
                    <a:pt x="36540" y="1154889"/>
                    <a:pt x="0" y="1118349"/>
                    <a:pt x="0" y="1073275"/>
                  </a:cubicBezTo>
                  <a:lnTo>
                    <a:pt x="0" y="81613"/>
                  </a:lnTo>
                  <a:cubicBezTo>
                    <a:pt x="0" y="59968"/>
                    <a:pt x="8599" y="39210"/>
                    <a:pt x="23904" y="23904"/>
                  </a:cubicBezTo>
                  <a:cubicBezTo>
                    <a:pt x="39210" y="8599"/>
                    <a:pt x="59968" y="0"/>
                    <a:pt x="81613" y="0"/>
                  </a:cubicBezTo>
                  <a:close/>
                </a:path>
              </a:pathLst>
            </a:custGeom>
            <a:solidFill>
              <a:srgbClr val="F4CA91"/>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26"/>
            <p:cNvSpPr txBox="1"/>
            <p:nvPr/>
          </p:nvSpPr>
          <p:spPr>
            <a:xfrm>
              <a:off x="0" y="-47625"/>
              <a:ext cx="1074300" cy="1202400"/>
            </a:xfrm>
            <a:prstGeom prst="rect">
              <a:avLst/>
            </a:prstGeom>
            <a:noFill/>
            <a:ln>
              <a:noFill/>
            </a:ln>
          </p:spPr>
          <p:txBody>
            <a:bodyPr anchorCtr="0" anchor="ctr" bIns="25400" lIns="25400" spcFirstLastPara="1" rIns="25400" wrap="square" tIns="25400">
              <a:noAutofit/>
            </a:bodyPr>
            <a:lstStyle/>
            <a:p>
              <a:pPr indent="0" lvl="0" marL="0" marR="0" rtl="0" algn="ctr">
                <a:lnSpc>
                  <a:spcPct val="204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1" name="Google Shape;151;p26"/>
          <p:cNvSpPr txBox="1"/>
          <p:nvPr/>
        </p:nvSpPr>
        <p:spPr>
          <a:xfrm>
            <a:off x="514350" y="485970"/>
            <a:ext cx="8115300" cy="615600"/>
          </a:xfrm>
          <a:prstGeom prst="rect">
            <a:avLst/>
          </a:prstGeom>
          <a:noFill/>
          <a:ln>
            <a:noFill/>
          </a:ln>
        </p:spPr>
        <p:txBody>
          <a:bodyPr anchorCtr="0" anchor="t" bIns="0" lIns="0" spcFirstLastPara="1" rIns="0" wrap="square" tIns="0">
            <a:spAutoFit/>
          </a:bodyPr>
          <a:lstStyle/>
          <a:p>
            <a:pPr indent="0" lvl="0" marL="0" marR="0" rtl="0" algn="ctr">
              <a:lnSpc>
                <a:spcPct val="127002"/>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Project Members</a:t>
            </a:r>
            <a:endParaRPr sz="100"/>
          </a:p>
        </p:txBody>
      </p:sp>
      <p:sp>
        <p:nvSpPr>
          <p:cNvPr id="152" name="Google Shape;152;p26"/>
          <p:cNvSpPr txBox="1"/>
          <p:nvPr/>
        </p:nvSpPr>
        <p:spPr>
          <a:xfrm>
            <a:off x="1202125" y="1376375"/>
            <a:ext cx="6572100" cy="36399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2300">
                <a:solidFill>
                  <a:schemeClr val="accent6"/>
                </a:solidFill>
                <a:latin typeface="Open Sans ExtraBold"/>
                <a:ea typeface="Open Sans ExtraBold"/>
                <a:cs typeface="Open Sans ExtraBold"/>
                <a:sym typeface="Open Sans ExtraBold"/>
              </a:rPr>
              <a:t>Students:</a:t>
            </a:r>
            <a:endParaRPr sz="2300">
              <a:solidFill>
                <a:schemeClr val="accent6"/>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Akemi Hashimura</a:t>
            </a:r>
            <a:endParaRPr sz="1800">
              <a:solidFill>
                <a:srgbClr val="423F34"/>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Daniel Christopher Scheibe</a:t>
            </a:r>
            <a:endParaRPr sz="1800">
              <a:solidFill>
                <a:srgbClr val="423F34"/>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Joseph Kalu</a:t>
            </a:r>
            <a:endParaRPr sz="1800">
              <a:solidFill>
                <a:srgbClr val="423F34"/>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Lynette Kariwo</a:t>
            </a:r>
            <a:endParaRPr sz="1800">
              <a:solidFill>
                <a:srgbClr val="423F34"/>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Tinashe Luisa Munemo</a:t>
            </a:r>
            <a:endParaRPr sz="1800">
              <a:solidFill>
                <a:srgbClr val="423F34"/>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Venika Krishna</a:t>
            </a:r>
            <a:endParaRPr sz="2300">
              <a:solidFill>
                <a:srgbClr val="423F34"/>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t/>
            </a:r>
            <a:endParaRPr sz="1800">
              <a:solidFill>
                <a:srgbClr val="423F34"/>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2300">
                <a:solidFill>
                  <a:schemeClr val="accent6"/>
                </a:solidFill>
                <a:latin typeface="Open Sans ExtraBold"/>
                <a:ea typeface="Open Sans ExtraBold"/>
                <a:cs typeface="Open Sans ExtraBold"/>
                <a:sym typeface="Open Sans ExtraBold"/>
              </a:rPr>
              <a:t>Supervisor:</a:t>
            </a:r>
            <a:endParaRPr sz="2300">
              <a:solidFill>
                <a:schemeClr val="accent6"/>
              </a:solidFill>
              <a:latin typeface="Open Sans ExtraBold"/>
              <a:ea typeface="Open Sans ExtraBold"/>
              <a:cs typeface="Open Sans ExtraBold"/>
              <a:sym typeface="Open Sans ExtraBold"/>
            </a:endParaRPr>
          </a:p>
          <a:p>
            <a:pPr indent="0" lvl="0" marL="0" marR="0" rtl="0" algn="ctr">
              <a:lnSpc>
                <a:spcPct val="127018"/>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Maliheh Keshmiri</a:t>
            </a:r>
            <a:endParaRPr sz="1800">
              <a:solidFill>
                <a:srgbClr val="423F34"/>
              </a:solidFill>
              <a:latin typeface="Open Sans ExtraBold"/>
              <a:ea typeface="Open Sans ExtraBold"/>
              <a:cs typeface="Open Sans ExtraBold"/>
              <a:sym typeface="Open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156" name="Shape 156"/>
        <p:cNvGrpSpPr/>
        <p:nvPr/>
      </p:nvGrpSpPr>
      <p:grpSpPr>
        <a:xfrm>
          <a:off x="0" y="0"/>
          <a:ext cx="0" cy="0"/>
          <a:chOff x="0" y="0"/>
          <a:chExt cx="0" cy="0"/>
        </a:xfrm>
      </p:grpSpPr>
      <p:sp>
        <p:nvSpPr>
          <p:cNvPr id="157" name="Google Shape;157;p27"/>
          <p:cNvSpPr txBox="1"/>
          <p:nvPr/>
        </p:nvSpPr>
        <p:spPr>
          <a:xfrm>
            <a:off x="528299" y="2317790"/>
            <a:ext cx="8087400" cy="2000100"/>
          </a:xfrm>
          <a:prstGeom prst="rect">
            <a:avLst/>
          </a:prstGeom>
          <a:noFill/>
          <a:ln>
            <a:noFill/>
          </a:ln>
        </p:spPr>
        <p:txBody>
          <a:bodyPr anchorCtr="0" anchor="t" bIns="0" lIns="0" spcFirstLastPara="1" rIns="0" wrap="square" tIns="0">
            <a:spAutoFit/>
          </a:bodyPr>
          <a:lstStyle/>
          <a:p>
            <a:pPr indent="-355600" lvl="0" marL="457200" marR="0" rtl="0" algn="l">
              <a:lnSpc>
                <a:spcPct val="126998"/>
              </a:lnSpc>
              <a:spcBef>
                <a:spcPts val="0"/>
              </a:spcBef>
              <a:spcAft>
                <a:spcPts val="0"/>
              </a:spcAft>
              <a:buClr>
                <a:srgbClr val="423F34"/>
              </a:buClr>
              <a:buSzPts val="2000"/>
              <a:buFont typeface="Open Sans ExtraBold"/>
              <a:buChar char="●"/>
            </a:pPr>
            <a:r>
              <a:rPr lang="ja" sz="2000">
                <a:solidFill>
                  <a:srgbClr val="423F34"/>
                </a:solidFill>
                <a:latin typeface="Open Sans ExtraBold"/>
                <a:ea typeface="Open Sans ExtraBold"/>
                <a:cs typeface="Open Sans ExtraBold"/>
                <a:sym typeface="Open Sans ExtraBold"/>
              </a:rPr>
              <a:t>International students often find it challenging to integrate into the local environment when they first arrive.</a:t>
            </a:r>
            <a:endParaRPr sz="2000">
              <a:solidFill>
                <a:srgbClr val="423F34"/>
              </a:solidFill>
              <a:latin typeface="Open Sans ExtraBold"/>
              <a:ea typeface="Open Sans ExtraBold"/>
              <a:cs typeface="Open Sans ExtraBold"/>
              <a:sym typeface="Open Sans ExtraBold"/>
            </a:endParaRPr>
          </a:p>
          <a:p>
            <a:pPr indent="-355600" lvl="0" marL="457200" marR="0" rtl="0" algn="l">
              <a:lnSpc>
                <a:spcPct val="126998"/>
              </a:lnSpc>
              <a:spcBef>
                <a:spcPts val="1000"/>
              </a:spcBef>
              <a:spcAft>
                <a:spcPts val="1000"/>
              </a:spcAft>
              <a:buClr>
                <a:srgbClr val="423F34"/>
              </a:buClr>
              <a:buSzPts val="2000"/>
              <a:buFont typeface="Open Sans ExtraBold"/>
              <a:buChar char="●"/>
            </a:pPr>
            <a:r>
              <a:rPr lang="ja" sz="2000">
                <a:solidFill>
                  <a:srgbClr val="423F34"/>
                </a:solidFill>
                <a:latin typeface="Open Sans ExtraBold"/>
                <a:ea typeface="Open Sans ExtraBold"/>
                <a:cs typeface="Open Sans ExtraBold"/>
                <a:sym typeface="Open Sans ExtraBold"/>
              </a:rPr>
              <a:t>How international students find their community and adapt the new life in Estonia is not well known.</a:t>
            </a:r>
            <a:endParaRPr sz="2000">
              <a:solidFill>
                <a:srgbClr val="423F34"/>
              </a:solidFill>
              <a:latin typeface="Open Sans ExtraBold"/>
              <a:ea typeface="Open Sans ExtraBold"/>
              <a:cs typeface="Open Sans ExtraBold"/>
              <a:sym typeface="Open Sans ExtraBold"/>
            </a:endParaRPr>
          </a:p>
        </p:txBody>
      </p:sp>
      <p:sp>
        <p:nvSpPr>
          <p:cNvPr id="158" name="Google Shape;158;p27"/>
          <p:cNvSpPr/>
          <p:nvPr/>
        </p:nvSpPr>
        <p:spPr>
          <a:xfrm>
            <a:off x="1469100" y="-753700"/>
            <a:ext cx="887683" cy="2416958"/>
          </a:xfrm>
          <a:custGeom>
            <a:rect b="b" l="l" r="r" t="t"/>
            <a:pathLst>
              <a:path extrusionOk="0" h="6905595" w="2536237">
                <a:moveTo>
                  <a:pt x="0" y="0"/>
                </a:moveTo>
                <a:lnTo>
                  <a:pt x="2536237" y="0"/>
                </a:lnTo>
                <a:lnTo>
                  <a:pt x="2536237" y="6905596"/>
                </a:lnTo>
                <a:lnTo>
                  <a:pt x="0" y="6905596"/>
                </a:lnTo>
                <a:lnTo>
                  <a:pt x="0" y="0"/>
                </a:lnTo>
                <a:close/>
              </a:path>
            </a:pathLst>
          </a:custGeom>
          <a:blipFill rotWithShape="1">
            <a:blip r:embed="rId3">
              <a:alphaModFix/>
            </a:blip>
            <a:stretch>
              <a:fillRect b="0" l="0" r="0" t="0"/>
            </a:stretch>
          </a:blipFill>
          <a:ln>
            <a:noFill/>
          </a:ln>
        </p:spPr>
      </p:sp>
      <p:sp>
        <p:nvSpPr>
          <p:cNvPr id="159" name="Google Shape;159;p27"/>
          <p:cNvSpPr/>
          <p:nvPr/>
        </p:nvSpPr>
        <p:spPr>
          <a:xfrm>
            <a:off x="2450219" y="-753700"/>
            <a:ext cx="979967" cy="2416958"/>
          </a:xfrm>
          <a:custGeom>
            <a:rect b="b" l="l" r="r" t="t"/>
            <a:pathLst>
              <a:path extrusionOk="0" h="6905595" w="2799905">
                <a:moveTo>
                  <a:pt x="0" y="0"/>
                </a:moveTo>
                <a:lnTo>
                  <a:pt x="2799906" y="0"/>
                </a:lnTo>
                <a:lnTo>
                  <a:pt x="2799906" y="6905596"/>
                </a:lnTo>
                <a:lnTo>
                  <a:pt x="0" y="6905596"/>
                </a:lnTo>
                <a:lnTo>
                  <a:pt x="0" y="0"/>
                </a:lnTo>
                <a:close/>
              </a:path>
            </a:pathLst>
          </a:custGeom>
          <a:blipFill rotWithShape="1">
            <a:blip r:embed="rId4">
              <a:alphaModFix/>
            </a:blip>
            <a:stretch>
              <a:fillRect b="0" l="0" r="0" t="0"/>
            </a:stretch>
          </a:blipFill>
          <a:ln>
            <a:noFill/>
          </a:ln>
        </p:spPr>
      </p:sp>
      <p:sp>
        <p:nvSpPr>
          <p:cNvPr id="160" name="Google Shape;160;p27"/>
          <p:cNvSpPr/>
          <p:nvPr/>
        </p:nvSpPr>
        <p:spPr>
          <a:xfrm>
            <a:off x="5700438" y="-753700"/>
            <a:ext cx="1204085" cy="2416958"/>
          </a:xfrm>
          <a:custGeom>
            <a:rect b="b" l="l" r="r" t="t"/>
            <a:pathLst>
              <a:path extrusionOk="0" h="6905595" w="3440242">
                <a:moveTo>
                  <a:pt x="0" y="0"/>
                </a:moveTo>
                <a:lnTo>
                  <a:pt x="3440242" y="0"/>
                </a:lnTo>
                <a:lnTo>
                  <a:pt x="3440242" y="6905596"/>
                </a:lnTo>
                <a:lnTo>
                  <a:pt x="0" y="6905596"/>
                </a:lnTo>
                <a:lnTo>
                  <a:pt x="0" y="0"/>
                </a:lnTo>
                <a:close/>
              </a:path>
            </a:pathLst>
          </a:custGeom>
          <a:blipFill rotWithShape="1">
            <a:blip r:embed="rId5">
              <a:alphaModFix/>
            </a:blip>
            <a:stretch>
              <a:fillRect b="0" l="0" r="0" t="0"/>
            </a:stretch>
          </a:blipFill>
          <a:ln>
            <a:noFill/>
          </a:ln>
        </p:spPr>
      </p:sp>
      <p:sp>
        <p:nvSpPr>
          <p:cNvPr id="161" name="Google Shape;161;p27"/>
          <p:cNvSpPr/>
          <p:nvPr/>
        </p:nvSpPr>
        <p:spPr>
          <a:xfrm>
            <a:off x="4631644" y="-753700"/>
            <a:ext cx="975572" cy="2416958"/>
          </a:xfrm>
          <a:custGeom>
            <a:rect b="b" l="l" r="r" t="t"/>
            <a:pathLst>
              <a:path extrusionOk="0" h="6905595" w="2787349">
                <a:moveTo>
                  <a:pt x="0" y="0"/>
                </a:moveTo>
                <a:lnTo>
                  <a:pt x="2787350" y="0"/>
                </a:lnTo>
                <a:lnTo>
                  <a:pt x="2787350" y="6905596"/>
                </a:lnTo>
                <a:lnTo>
                  <a:pt x="0" y="6905596"/>
                </a:lnTo>
                <a:lnTo>
                  <a:pt x="0" y="0"/>
                </a:lnTo>
                <a:close/>
              </a:path>
            </a:pathLst>
          </a:custGeom>
          <a:blipFill rotWithShape="1">
            <a:blip r:embed="rId6">
              <a:alphaModFix/>
            </a:blip>
            <a:stretch>
              <a:fillRect b="0" l="0" r="0" t="0"/>
            </a:stretch>
          </a:blipFill>
          <a:ln>
            <a:noFill/>
          </a:ln>
        </p:spPr>
      </p:sp>
      <p:sp>
        <p:nvSpPr>
          <p:cNvPr id="162" name="Google Shape;162;p27"/>
          <p:cNvSpPr/>
          <p:nvPr/>
        </p:nvSpPr>
        <p:spPr>
          <a:xfrm>
            <a:off x="3523397" y="-753700"/>
            <a:ext cx="1015122" cy="2416958"/>
          </a:xfrm>
          <a:custGeom>
            <a:rect b="b" l="l" r="r" t="t"/>
            <a:pathLst>
              <a:path extrusionOk="0" h="6905595" w="2900350">
                <a:moveTo>
                  <a:pt x="0" y="0"/>
                </a:moveTo>
                <a:lnTo>
                  <a:pt x="2900350" y="0"/>
                </a:lnTo>
                <a:lnTo>
                  <a:pt x="2900350" y="6905596"/>
                </a:lnTo>
                <a:lnTo>
                  <a:pt x="0" y="6905596"/>
                </a:lnTo>
                <a:lnTo>
                  <a:pt x="0" y="0"/>
                </a:lnTo>
                <a:close/>
              </a:path>
            </a:pathLst>
          </a:custGeom>
          <a:blipFill rotWithShape="1">
            <a:blip r:embed="rId7">
              <a:alphaModFix/>
            </a:blip>
            <a:stretch>
              <a:fillRect b="0" l="0" r="0" t="0"/>
            </a:stretch>
          </a:blipFill>
          <a:ln>
            <a:noFill/>
          </a:ln>
        </p:spPr>
      </p:sp>
      <p:sp>
        <p:nvSpPr>
          <p:cNvPr id="163" name="Google Shape;163;p27"/>
          <p:cNvSpPr/>
          <p:nvPr/>
        </p:nvSpPr>
        <p:spPr>
          <a:xfrm>
            <a:off x="6997186" y="-753700"/>
            <a:ext cx="936022" cy="2416958"/>
          </a:xfrm>
          <a:custGeom>
            <a:rect b="b" l="l" r="r" t="t"/>
            <a:pathLst>
              <a:path extrusionOk="0" h="6905595" w="2674349">
                <a:moveTo>
                  <a:pt x="0" y="0"/>
                </a:moveTo>
                <a:lnTo>
                  <a:pt x="2674349" y="0"/>
                </a:lnTo>
                <a:lnTo>
                  <a:pt x="2674349" y="6905596"/>
                </a:lnTo>
                <a:lnTo>
                  <a:pt x="0" y="6905596"/>
                </a:lnTo>
                <a:lnTo>
                  <a:pt x="0" y="0"/>
                </a:lnTo>
                <a:close/>
              </a:path>
            </a:pathLst>
          </a:custGeom>
          <a:blipFill rotWithShape="1">
            <a:blip r:embed="rId8">
              <a:alphaModFix/>
            </a:blip>
            <a:stretch>
              <a:fillRect b="0" l="0" r="0" t="0"/>
            </a:stretch>
          </a:blipFill>
          <a:ln>
            <a:noFill/>
          </a:ln>
        </p:spPr>
      </p:sp>
      <p:grpSp>
        <p:nvGrpSpPr>
          <p:cNvPr id="164" name="Google Shape;164;p27"/>
          <p:cNvGrpSpPr/>
          <p:nvPr/>
        </p:nvGrpSpPr>
        <p:grpSpPr>
          <a:xfrm>
            <a:off x="1635400" y="1361325"/>
            <a:ext cx="5873212" cy="753222"/>
            <a:chOff x="0" y="0"/>
            <a:chExt cx="812800" cy="812800"/>
          </a:xfrm>
        </p:grpSpPr>
        <p:sp>
          <p:nvSpPr>
            <p:cNvPr id="165" name="Google Shape;16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6" name="Google Shape;166;p27"/>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7" name="Google Shape;167;p27"/>
          <p:cNvSpPr txBox="1"/>
          <p:nvPr/>
        </p:nvSpPr>
        <p:spPr>
          <a:xfrm>
            <a:off x="2035500" y="1403500"/>
            <a:ext cx="5123100" cy="6156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Problems</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171" name="Shape 171"/>
        <p:cNvGrpSpPr/>
        <p:nvPr/>
      </p:nvGrpSpPr>
      <p:grpSpPr>
        <a:xfrm>
          <a:off x="0" y="0"/>
          <a:ext cx="0" cy="0"/>
          <a:chOff x="0" y="0"/>
          <a:chExt cx="0" cy="0"/>
        </a:xfrm>
      </p:grpSpPr>
      <p:sp>
        <p:nvSpPr>
          <p:cNvPr id="172" name="Google Shape;172;p28"/>
          <p:cNvSpPr/>
          <p:nvPr/>
        </p:nvSpPr>
        <p:spPr>
          <a:xfrm>
            <a:off x="7384707" y="313364"/>
            <a:ext cx="2770871" cy="5561967"/>
          </a:xfrm>
          <a:custGeom>
            <a:rect b="b" l="l" r="r" t="t"/>
            <a:pathLst>
              <a:path extrusionOk="0" h="11123933" w="5541741">
                <a:moveTo>
                  <a:pt x="0" y="0"/>
                </a:moveTo>
                <a:lnTo>
                  <a:pt x="5541741" y="0"/>
                </a:lnTo>
                <a:lnTo>
                  <a:pt x="5541741" y="11123933"/>
                </a:lnTo>
                <a:lnTo>
                  <a:pt x="0" y="11123933"/>
                </a:lnTo>
                <a:lnTo>
                  <a:pt x="0" y="0"/>
                </a:lnTo>
                <a:close/>
              </a:path>
            </a:pathLst>
          </a:custGeom>
          <a:blipFill rotWithShape="1">
            <a:blip r:embed="rId3">
              <a:alphaModFix/>
            </a:blip>
            <a:stretch>
              <a:fillRect b="0" l="0" r="0" t="0"/>
            </a:stretch>
          </a:blipFill>
          <a:ln>
            <a:noFill/>
          </a:ln>
        </p:spPr>
      </p:sp>
      <p:sp>
        <p:nvSpPr>
          <p:cNvPr id="173" name="Google Shape;173;p28"/>
          <p:cNvSpPr/>
          <p:nvPr/>
        </p:nvSpPr>
        <p:spPr>
          <a:xfrm>
            <a:off x="-1011577" y="313364"/>
            <a:ext cx="2396702" cy="5561967"/>
          </a:xfrm>
          <a:custGeom>
            <a:rect b="b" l="l" r="r" t="t"/>
            <a:pathLst>
              <a:path extrusionOk="0" h="11123933" w="4793404">
                <a:moveTo>
                  <a:pt x="0" y="0"/>
                </a:moveTo>
                <a:lnTo>
                  <a:pt x="4793404" y="0"/>
                </a:lnTo>
                <a:lnTo>
                  <a:pt x="4793404" y="11123933"/>
                </a:lnTo>
                <a:lnTo>
                  <a:pt x="0" y="11123933"/>
                </a:lnTo>
                <a:lnTo>
                  <a:pt x="0" y="0"/>
                </a:lnTo>
                <a:close/>
              </a:path>
            </a:pathLst>
          </a:custGeom>
          <a:blipFill rotWithShape="1">
            <a:blip r:embed="rId4">
              <a:alphaModFix/>
            </a:blip>
            <a:stretch>
              <a:fillRect b="0" l="0" r="0" t="0"/>
            </a:stretch>
          </a:blipFill>
          <a:ln>
            <a:noFill/>
          </a:ln>
        </p:spPr>
      </p:sp>
      <p:grpSp>
        <p:nvGrpSpPr>
          <p:cNvPr id="174" name="Google Shape;174;p28"/>
          <p:cNvGrpSpPr/>
          <p:nvPr/>
        </p:nvGrpSpPr>
        <p:grpSpPr>
          <a:xfrm>
            <a:off x="1953825" y="612200"/>
            <a:ext cx="4902810" cy="753222"/>
            <a:chOff x="0" y="0"/>
            <a:chExt cx="812800" cy="812800"/>
          </a:xfrm>
        </p:grpSpPr>
        <p:sp>
          <p:nvSpPr>
            <p:cNvPr id="175" name="Google Shape;175;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6" name="Google Shape;176;p28"/>
            <p:cNvSpPr txBox="1"/>
            <p:nvPr/>
          </p:nvSpPr>
          <p:spPr>
            <a:xfrm>
              <a:off x="76200" y="28575"/>
              <a:ext cx="660400" cy="708025"/>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7" name="Google Shape;177;p28"/>
          <p:cNvSpPr txBox="1"/>
          <p:nvPr/>
        </p:nvSpPr>
        <p:spPr>
          <a:xfrm>
            <a:off x="2083802" y="654375"/>
            <a:ext cx="4637100" cy="6156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Project Goals</a:t>
            </a:r>
            <a:endParaRPr sz="700"/>
          </a:p>
        </p:txBody>
      </p:sp>
      <p:sp>
        <p:nvSpPr>
          <p:cNvPr id="178" name="Google Shape;178;p28"/>
          <p:cNvSpPr txBox="1"/>
          <p:nvPr/>
        </p:nvSpPr>
        <p:spPr>
          <a:xfrm>
            <a:off x="1782900" y="1757363"/>
            <a:ext cx="5578200" cy="3052200"/>
          </a:xfrm>
          <a:prstGeom prst="rect">
            <a:avLst/>
          </a:prstGeom>
          <a:noFill/>
          <a:ln>
            <a:noFill/>
          </a:ln>
        </p:spPr>
        <p:txBody>
          <a:bodyPr anchorCtr="0" anchor="t" bIns="0" lIns="0" spcFirstLastPara="1" rIns="0" wrap="square" tIns="0">
            <a:spAutoFit/>
          </a:bodyPr>
          <a:lstStyle/>
          <a:p>
            <a:pPr indent="0" lvl="0" marL="0" marR="0" rtl="0" algn="l">
              <a:lnSpc>
                <a:spcPct val="127018"/>
              </a:lnSpc>
              <a:spcBef>
                <a:spcPts val="0"/>
              </a:spcBef>
              <a:spcAft>
                <a:spcPts val="0"/>
              </a:spcAft>
              <a:buNone/>
            </a:pPr>
            <a:r>
              <a:rPr lang="ja" sz="2300">
                <a:solidFill>
                  <a:srgbClr val="423F34"/>
                </a:solidFill>
                <a:latin typeface="Open Sans ExtraBold"/>
                <a:ea typeface="Open Sans ExtraBold"/>
                <a:cs typeface="Open Sans ExtraBold"/>
                <a:sym typeface="Open Sans ExtraBold"/>
              </a:rPr>
              <a:t>To understand:</a:t>
            </a:r>
            <a:endParaRPr sz="2300">
              <a:solidFill>
                <a:srgbClr val="423F34"/>
              </a:solidFill>
              <a:latin typeface="Open Sans ExtraBold"/>
              <a:ea typeface="Open Sans ExtraBold"/>
              <a:cs typeface="Open Sans ExtraBold"/>
              <a:sym typeface="Open Sans ExtraBold"/>
            </a:endParaRPr>
          </a:p>
          <a:p>
            <a:pPr indent="-374650" lvl="0" marL="457200" marR="0" rtl="0" algn="l">
              <a:lnSpc>
                <a:spcPct val="127018"/>
              </a:lnSpc>
              <a:spcBef>
                <a:spcPts val="0"/>
              </a:spcBef>
              <a:spcAft>
                <a:spcPts val="0"/>
              </a:spcAft>
              <a:buClr>
                <a:srgbClr val="423F34"/>
              </a:buClr>
              <a:buSzPts val="2300"/>
              <a:buFont typeface="Open Sans ExtraBold"/>
              <a:buChar char="●"/>
            </a:pPr>
            <a:r>
              <a:rPr lang="ja" sz="2300">
                <a:solidFill>
                  <a:srgbClr val="423F34"/>
                </a:solidFill>
                <a:latin typeface="Open Sans ExtraBold"/>
                <a:ea typeface="Open Sans ExtraBold"/>
                <a:cs typeface="Open Sans ExtraBold"/>
                <a:sym typeface="Open Sans ExtraBold"/>
              </a:rPr>
              <a:t>How the international students find their own community in Estonia</a:t>
            </a:r>
            <a:endParaRPr sz="2300">
              <a:solidFill>
                <a:srgbClr val="423F34"/>
              </a:solidFill>
              <a:latin typeface="Open Sans ExtraBold"/>
              <a:ea typeface="Open Sans ExtraBold"/>
              <a:cs typeface="Open Sans ExtraBold"/>
              <a:sym typeface="Open Sans ExtraBold"/>
            </a:endParaRPr>
          </a:p>
          <a:p>
            <a:pPr indent="0" lvl="0" marL="457200" marR="0" rtl="0" algn="l">
              <a:lnSpc>
                <a:spcPct val="127018"/>
              </a:lnSpc>
              <a:spcBef>
                <a:spcPts val="0"/>
              </a:spcBef>
              <a:spcAft>
                <a:spcPts val="0"/>
              </a:spcAft>
              <a:buNone/>
            </a:pPr>
            <a:r>
              <a:t/>
            </a:r>
            <a:endParaRPr sz="2300">
              <a:solidFill>
                <a:srgbClr val="423F34"/>
              </a:solidFill>
              <a:latin typeface="Open Sans ExtraBold"/>
              <a:ea typeface="Open Sans ExtraBold"/>
              <a:cs typeface="Open Sans ExtraBold"/>
              <a:sym typeface="Open Sans ExtraBold"/>
            </a:endParaRPr>
          </a:p>
          <a:p>
            <a:pPr indent="-374650" lvl="0" marL="457200" marR="0" rtl="0" algn="l">
              <a:lnSpc>
                <a:spcPct val="127018"/>
              </a:lnSpc>
              <a:spcBef>
                <a:spcPts val="0"/>
              </a:spcBef>
              <a:spcAft>
                <a:spcPts val="0"/>
              </a:spcAft>
              <a:buClr>
                <a:srgbClr val="423F34"/>
              </a:buClr>
              <a:buSzPts val="2300"/>
              <a:buFont typeface="Open Sans ExtraBold"/>
              <a:buChar char="●"/>
            </a:pPr>
            <a:r>
              <a:rPr lang="ja" sz="2300">
                <a:solidFill>
                  <a:srgbClr val="423F34"/>
                </a:solidFill>
                <a:latin typeface="Open Sans ExtraBold"/>
                <a:ea typeface="Open Sans ExtraBold"/>
                <a:cs typeface="Open Sans ExtraBold"/>
                <a:sym typeface="Open Sans ExtraBold"/>
              </a:rPr>
              <a:t>How are they accepted by local communities</a:t>
            </a:r>
            <a:endParaRPr sz="2300">
              <a:solidFill>
                <a:srgbClr val="423F34"/>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182" name="Shape 182"/>
        <p:cNvGrpSpPr/>
        <p:nvPr/>
      </p:nvGrpSpPr>
      <p:grpSpPr>
        <a:xfrm>
          <a:off x="0" y="0"/>
          <a:ext cx="0" cy="0"/>
          <a:chOff x="0" y="0"/>
          <a:chExt cx="0" cy="0"/>
        </a:xfrm>
      </p:grpSpPr>
      <p:sp>
        <p:nvSpPr>
          <p:cNvPr id="183" name="Google Shape;183;p29"/>
          <p:cNvSpPr/>
          <p:nvPr/>
        </p:nvSpPr>
        <p:spPr>
          <a:xfrm>
            <a:off x="747700" y="671450"/>
            <a:ext cx="2659200" cy="2475000"/>
          </a:xfrm>
          <a:prstGeom prst="ellipse">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4" name="Google Shape;184;p29"/>
          <p:cNvSpPr txBox="1"/>
          <p:nvPr/>
        </p:nvSpPr>
        <p:spPr>
          <a:xfrm>
            <a:off x="935199" y="1233700"/>
            <a:ext cx="2426100" cy="1257900"/>
          </a:xfrm>
          <a:prstGeom prst="rect">
            <a:avLst/>
          </a:prstGeom>
          <a:noFill/>
          <a:ln>
            <a:noFill/>
          </a:ln>
        </p:spPr>
        <p:txBody>
          <a:bodyPr anchorCtr="0" anchor="t" bIns="0" lIns="0" spcFirstLastPara="1" rIns="0" wrap="square" tIns="0">
            <a:spAutoFit/>
          </a:bodyPr>
          <a:lstStyle/>
          <a:p>
            <a:pPr indent="0" lvl="0" marL="0" marR="0" rtl="0" algn="l">
              <a:lnSpc>
                <a:spcPct val="126990"/>
              </a:lnSpc>
              <a:spcBef>
                <a:spcPts val="0"/>
              </a:spcBef>
              <a:spcAft>
                <a:spcPts val="0"/>
              </a:spcAft>
              <a:buNone/>
            </a:pPr>
            <a:r>
              <a:rPr lang="ja" sz="3600">
                <a:solidFill>
                  <a:srgbClr val="423F34"/>
                </a:solidFill>
                <a:latin typeface="Open Sans ExtraBold"/>
                <a:ea typeface="Open Sans ExtraBold"/>
                <a:cs typeface="Open Sans ExtraBold"/>
                <a:sym typeface="Open Sans ExtraBold"/>
              </a:rPr>
              <a:t>Research questions</a:t>
            </a:r>
            <a:endParaRPr sz="3600"/>
          </a:p>
        </p:txBody>
      </p:sp>
      <p:sp>
        <p:nvSpPr>
          <p:cNvPr id="185" name="Google Shape;185;p29"/>
          <p:cNvSpPr txBox="1"/>
          <p:nvPr/>
        </p:nvSpPr>
        <p:spPr>
          <a:xfrm>
            <a:off x="3954725" y="794275"/>
            <a:ext cx="4566900" cy="3750600"/>
          </a:xfrm>
          <a:prstGeom prst="rect">
            <a:avLst/>
          </a:prstGeom>
          <a:noFill/>
          <a:ln>
            <a:noFill/>
          </a:ln>
        </p:spPr>
        <p:txBody>
          <a:bodyPr anchorCtr="0" anchor="t" bIns="0" lIns="0" spcFirstLastPara="1" rIns="0" wrap="square" tIns="0">
            <a:spAutoFit/>
          </a:bodyPr>
          <a:lstStyle/>
          <a:p>
            <a:pPr indent="-355600" lvl="0" marL="457200" rtl="0" algn="l">
              <a:lnSpc>
                <a:spcPct val="115000"/>
              </a:lnSpc>
              <a:spcBef>
                <a:spcPts val="0"/>
              </a:spcBef>
              <a:spcAft>
                <a:spcPts val="0"/>
              </a:spcAft>
              <a:buClr>
                <a:schemeClr val="dk1"/>
              </a:buClr>
              <a:buSzPts val="2000"/>
              <a:buChar char="●"/>
            </a:pPr>
            <a:r>
              <a:rPr lang="ja" sz="2000">
                <a:solidFill>
                  <a:schemeClr val="dk1"/>
                </a:solidFill>
              </a:rPr>
              <a:t>How do international students from diverse backgrounds engage with communities in Estonia, and how does this experience impact their sense of identity and cultural exchange within Estonian society?</a:t>
            </a:r>
            <a:endParaRPr sz="2000">
              <a:solidFill>
                <a:schemeClr val="dk1"/>
              </a:solidFill>
            </a:endParaRPr>
          </a:p>
          <a:p>
            <a:pPr indent="0" lvl="0" marL="457200" rtl="0" algn="l">
              <a:lnSpc>
                <a:spcPct val="115000"/>
              </a:lnSpc>
              <a:spcBef>
                <a:spcPts val="1000"/>
              </a:spcBef>
              <a:spcAft>
                <a:spcPts val="0"/>
              </a:spcAft>
              <a:buNone/>
            </a:pPr>
            <a:r>
              <a:t/>
            </a:r>
            <a:endParaRPr sz="2000">
              <a:solidFill>
                <a:schemeClr val="dk1"/>
              </a:solidFill>
            </a:endParaRPr>
          </a:p>
          <a:p>
            <a:pPr indent="-355600" lvl="0" marL="457200" rtl="0" algn="l">
              <a:lnSpc>
                <a:spcPct val="115000"/>
              </a:lnSpc>
              <a:spcBef>
                <a:spcPts val="1000"/>
              </a:spcBef>
              <a:spcAft>
                <a:spcPts val="1000"/>
              </a:spcAft>
              <a:buClr>
                <a:schemeClr val="dk1"/>
              </a:buClr>
              <a:buSzPts val="2000"/>
              <a:buChar char="●"/>
            </a:pPr>
            <a:r>
              <a:rPr lang="ja" sz="2000">
                <a:solidFill>
                  <a:schemeClr val="dk1"/>
                </a:solidFill>
              </a:rPr>
              <a:t>What are the factors affecting the integration of international students into Estonian local communities?</a:t>
            </a:r>
            <a:endParaRPr sz="2000">
              <a:solidFill>
                <a:srgbClr val="423F34"/>
              </a:solidFill>
              <a:latin typeface="Open Sans ExtraBold"/>
              <a:ea typeface="Open Sans ExtraBold"/>
              <a:cs typeface="Open Sans ExtraBold"/>
              <a:sym typeface="Open Sans ExtraBold"/>
            </a:endParaRPr>
          </a:p>
        </p:txBody>
      </p:sp>
      <p:sp>
        <p:nvSpPr>
          <p:cNvPr id="186" name="Google Shape;186;p29"/>
          <p:cNvSpPr/>
          <p:nvPr/>
        </p:nvSpPr>
        <p:spPr>
          <a:xfrm>
            <a:off x="302212" y="3382724"/>
            <a:ext cx="1522392" cy="1869009"/>
          </a:xfrm>
          <a:custGeom>
            <a:rect b="b" l="l" r="r" t="t"/>
            <a:pathLst>
              <a:path extrusionOk="0" h="6922254" w="5638490">
                <a:moveTo>
                  <a:pt x="0" y="0"/>
                </a:moveTo>
                <a:lnTo>
                  <a:pt x="5638490" y="0"/>
                </a:lnTo>
                <a:lnTo>
                  <a:pt x="5638490" y="6922254"/>
                </a:lnTo>
                <a:lnTo>
                  <a:pt x="0" y="6922254"/>
                </a:lnTo>
                <a:lnTo>
                  <a:pt x="0" y="0"/>
                </a:lnTo>
                <a:close/>
              </a:path>
            </a:pathLst>
          </a:custGeom>
          <a:blipFill rotWithShape="1">
            <a:blip r:embed="rId3">
              <a:alphaModFix/>
            </a:blip>
            <a:stretch>
              <a:fillRect b="0" l="0" r="0" t="0"/>
            </a:stretch>
          </a:blipFill>
          <a:ln>
            <a:noFill/>
          </a:ln>
        </p:spPr>
      </p:sp>
      <p:sp>
        <p:nvSpPr>
          <p:cNvPr id="187" name="Google Shape;187;p29"/>
          <p:cNvSpPr/>
          <p:nvPr/>
        </p:nvSpPr>
        <p:spPr>
          <a:xfrm>
            <a:off x="2076177" y="3382724"/>
            <a:ext cx="1471420" cy="1869009"/>
          </a:xfrm>
          <a:custGeom>
            <a:rect b="b" l="l" r="r" t="t"/>
            <a:pathLst>
              <a:path extrusionOk="0" h="6922254" w="5449702">
                <a:moveTo>
                  <a:pt x="0" y="0"/>
                </a:moveTo>
                <a:lnTo>
                  <a:pt x="5449702" y="0"/>
                </a:lnTo>
                <a:lnTo>
                  <a:pt x="5449702" y="6922254"/>
                </a:lnTo>
                <a:lnTo>
                  <a:pt x="0" y="692225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191" name="Shape 191"/>
        <p:cNvGrpSpPr/>
        <p:nvPr/>
      </p:nvGrpSpPr>
      <p:grpSpPr>
        <a:xfrm>
          <a:off x="0" y="0"/>
          <a:ext cx="0" cy="0"/>
          <a:chOff x="0" y="0"/>
          <a:chExt cx="0" cy="0"/>
        </a:xfrm>
      </p:grpSpPr>
      <p:grpSp>
        <p:nvGrpSpPr>
          <p:cNvPr id="192" name="Google Shape;192;p30"/>
          <p:cNvGrpSpPr/>
          <p:nvPr/>
        </p:nvGrpSpPr>
        <p:grpSpPr>
          <a:xfrm>
            <a:off x="943786" y="2215523"/>
            <a:ext cx="2039468" cy="2282853"/>
            <a:chOff x="0" y="-47625"/>
            <a:chExt cx="1074309" cy="1202514"/>
          </a:xfrm>
        </p:grpSpPr>
        <p:sp>
          <p:nvSpPr>
            <p:cNvPr id="193" name="Google Shape;193;p30"/>
            <p:cNvSpPr/>
            <p:nvPr/>
          </p:nvSpPr>
          <p:spPr>
            <a:xfrm>
              <a:off x="0" y="0"/>
              <a:ext cx="1074309" cy="1154889"/>
            </a:xfrm>
            <a:custGeom>
              <a:rect b="b" l="l" r="r" t="t"/>
              <a:pathLst>
                <a:path extrusionOk="0" h="1154889" w="1074309">
                  <a:moveTo>
                    <a:pt x="81613" y="0"/>
                  </a:moveTo>
                  <a:lnTo>
                    <a:pt x="992696" y="0"/>
                  </a:lnTo>
                  <a:cubicBezTo>
                    <a:pt x="1014341" y="0"/>
                    <a:pt x="1035099" y="8599"/>
                    <a:pt x="1050405" y="23904"/>
                  </a:cubicBezTo>
                  <a:cubicBezTo>
                    <a:pt x="1065710" y="39210"/>
                    <a:pt x="1074309" y="59968"/>
                    <a:pt x="1074309" y="81613"/>
                  </a:cubicBezTo>
                  <a:lnTo>
                    <a:pt x="1074309" y="1073275"/>
                  </a:lnTo>
                  <a:cubicBezTo>
                    <a:pt x="1074309" y="1118349"/>
                    <a:pt x="1037769" y="1154889"/>
                    <a:pt x="992696" y="1154889"/>
                  </a:cubicBezTo>
                  <a:lnTo>
                    <a:pt x="81613" y="1154889"/>
                  </a:lnTo>
                  <a:cubicBezTo>
                    <a:pt x="36540" y="1154889"/>
                    <a:pt x="0" y="1118349"/>
                    <a:pt x="0" y="1073275"/>
                  </a:cubicBezTo>
                  <a:lnTo>
                    <a:pt x="0" y="81613"/>
                  </a:lnTo>
                  <a:cubicBezTo>
                    <a:pt x="0" y="59968"/>
                    <a:pt x="8599" y="39210"/>
                    <a:pt x="23904" y="23904"/>
                  </a:cubicBezTo>
                  <a:cubicBezTo>
                    <a:pt x="39210" y="8599"/>
                    <a:pt x="59968" y="0"/>
                    <a:pt x="81613" y="0"/>
                  </a:cubicBezTo>
                  <a:close/>
                </a:path>
              </a:pathLst>
            </a:custGeom>
            <a:solidFill>
              <a:srgbClr val="F4CA91"/>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4" name="Google Shape;194;p30"/>
            <p:cNvSpPr txBox="1"/>
            <p:nvPr/>
          </p:nvSpPr>
          <p:spPr>
            <a:xfrm>
              <a:off x="0" y="-47625"/>
              <a:ext cx="1074309" cy="1202514"/>
            </a:xfrm>
            <a:prstGeom prst="rect">
              <a:avLst/>
            </a:prstGeom>
            <a:noFill/>
            <a:ln>
              <a:noFill/>
            </a:ln>
          </p:spPr>
          <p:txBody>
            <a:bodyPr anchorCtr="0" anchor="ctr" bIns="25400" lIns="25400" spcFirstLastPara="1" rIns="25400" wrap="square" tIns="25400">
              <a:noAutofit/>
            </a:bodyPr>
            <a:lstStyle/>
            <a:p>
              <a:pPr indent="0" lvl="0" marL="0" marR="0" rtl="0" algn="ctr">
                <a:lnSpc>
                  <a:spcPct val="204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5" name="Google Shape;195;p30"/>
          <p:cNvSpPr txBox="1"/>
          <p:nvPr/>
        </p:nvSpPr>
        <p:spPr>
          <a:xfrm>
            <a:off x="514350" y="485970"/>
            <a:ext cx="8115300" cy="615600"/>
          </a:xfrm>
          <a:prstGeom prst="rect">
            <a:avLst/>
          </a:prstGeom>
          <a:noFill/>
          <a:ln>
            <a:noFill/>
          </a:ln>
        </p:spPr>
        <p:txBody>
          <a:bodyPr anchorCtr="0" anchor="t" bIns="0" lIns="0" spcFirstLastPara="1" rIns="0" wrap="square" tIns="0">
            <a:spAutoFit/>
          </a:bodyPr>
          <a:lstStyle/>
          <a:p>
            <a:pPr indent="0" lvl="0" marL="0" marR="0" rtl="0" algn="ctr">
              <a:lnSpc>
                <a:spcPct val="127002"/>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Methodology</a:t>
            </a:r>
            <a:endParaRPr sz="4000"/>
          </a:p>
        </p:txBody>
      </p:sp>
      <p:sp>
        <p:nvSpPr>
          <p:cNvPr id="196" name="Google Shape;196;p30"/>
          <p:cNvSpPr txBox="1"/>
          <p:nvPr/>
        </p:nvSpPr>
        <p:spPr>
          <a:xfrm>
            <a:off x="1083050" y="2951375"/>
            <a:ext cx="1747800" cy="628800"/>
          </a:xfrm>
          <a:prstGeom prst="rect">
            <a:avLst/>
          </a:prstGeom>
          <a:noFill/>
          <a:ln>
            <a:noFill/>
          </a:ln>
        </p:spPr>
        <p:txBody>
          <a:bodyPr anchorCtr="0" anchor="t" bIns="0" lIns="0" spcFirstLastPara="1" rIns="0" wrap="square" tIns="0">
            <a:spAutoFit/>
          </a:bodyPr>
          <a:lstStyle/>
          <a:p>
            <a:pPr indent="0" lvl="0" marL="0" marR="0" rtl="0" algn="ctr">
              <a:lnSpc>
                <a:spcPct val="12699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Literature</a:t>
            </a:r>
            <a:r>
              <a:rPr lang="ja" sz="1800">
                <a:solidFill>
                  <a:srgbClr val="423F34"/>
                </a:solidFill>
                <a:latin typeface="Open Sans ExtraBold"/>
                <a:ea typeface="Open Sans ExtraBold"/>
                <a:cs typeface="Open Sans ExtraBold"/>
                <a:sym typeface="Open Sans ExtraBold"/>
              </a:rPr>
              <a:t> review</a:t>
            </a:r>
            <a:endParaRPr sz="1800"/>
          </a:p>
        </p:txBody>
      </p:sp>
      <p:grpSp>
        <p:nvGrpSpPr>
          <p:cNvPr id="197" name="Google Shape;197;p30"/>
          <p:cNvGrpSpPr/>
          <p:nvPr/>
        </p:nvGrpSpPr>
        <p:grpSpPr>
          <a:xfrm>
            <a:off x="3676424" y="2215523"/>
            <a:ext cx="2039468" cy="2282853"/>
            <a:chOff x="0" y="-47625"/>
            <a:chExt cx="1074309" cy="1202514"/>
          </a:xfrm>
        </p:grpSpPr>
        <p:sp>
          <p:nvSpPr>
            <p:cNvPr id="198" name="Google Shape;198;p30"/>
            <p:cNvSpPr/>
            <p:nvPr/>
          </p:nvSpPr>
          <p:spPr>
            <a:xfrm>
              <a:off x="0" y="0"/>
              <a:ext cx="1074309" cy="1154889"/>
            </a:xfrm>
            <a:custGeom>
              <a:rect b="b" l="l" r="r" t="t"/>
              <a:pathLst>
                <a:path extrusionOk="0" h="1154889" w="1074309">
                  <a:moveTo>
                    <a:pt x="81613" y="0"/>
                  </a:moveTo>
                  <a:lnTo>
                    <a:pt x="992696" y="0"/>
                  </a:lnTo>
                  <a:cubicBezTo>
                    <a:pt x="1014341" y="0"/>
                    <a:pt x="1035099" y="8599"/>
                    <a:pt x="1050405" y="23904"/>
                  </a:cubicBezTo>
                  <a:cubicBezTo>
                    <a:pt x="1065710" y="39210"/>
                    <a:pt x="1074309" y="59968"/>
                    <a:pt x="1074309" y="81613"/>
                  </a:cubicBezTo>
                  <a:lnTo>
                    <a:pt x="1074309" y="1073275"/>
                  </a:lnTo>
                  <a:cubicBezTo>
                    <a:pt x="1074309" y="1118349"/>
                    <a:pt x="1037769" y="1154889"/>
                    <a:pt x="992696" y="1154889"/>
                  </a:cubicBezTo>
                  <a:lnTo>
                    <a:pt x="81613" y="1154889"/>
                  </a:lnTo>
                  <a:cubicBezTo>
                    <a:pt x="36540" y="1154889"/>
                    <a:pt x="0" y="1118349"/>
                    <a:pt x="0" y="1073275"/>
                  </a:cubicBezTo>
                  <a:lnTo>
                    <a:pt x="0" y="81613"/>
                  </a:lnTo>
                  <a:cubicBezTo>
                    <a:pt x="0" y="59968"/>
                    <a:pt x="8599" y="39210"/>
                    <a:pt x="23904" y="23904"/>
                  </a:cubicBezTo>
                  <a:cubicBezTo>
                    <a:pt x="39210" y="8599"/>
                    <a:pt x="59968" y="0"/>
                    <a:pt x="81613" y="0"/>
                  </a:cubicBezTo>
                  <a:close/>
                </a:path>
              </a:pathLst>
            </a:custGeom>
            <a:solidFill>
              <a:srgbClr val="F4CA91"/>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9" name="Google Shape;199;p30"/>
            <p:cNvSpPr txBox="1"/>
            <p:nvPr/>
          </p:nvSpPr>
          <p:spPr>
            <a:xfrm>
              <a:off x="0" y="-47625"/>
              <a:ext cx="1074300" cy="1202400"/>
            </a:xfrm>
            <a:prstGeom prst="rect">
              <a:avLst/>
            </a:prstGeom>
            <a:noFill/>
            <a:ln>
              <a:noFill/>
            </a:ln>
          </p:spPr>
          <p:txBody>
            <a:bodyPr anchorCtr="0" anchor="ctr" bIns="25400" lIns="25400" spcFirstLastPara="1" rIns="25400" wrap="square" tIns="25400">
              <a:noAutofit/>
            </a:bodyPr>
            <a:lstStyle/>
            <a:p>
              <a:pPr indent="0" lvl="0" marL="0" marR="0" rtl="0" algn="ctr">
                <a:lnSpc>
                  <a:spcPct val="204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0" name="Google Shape;200;p30"/>
          <p:cNvSpPr txBox="1"/>
          <p:nvPr/>
        </p:nvSpPr>
        <p:spPr>
          <a:xfrm>
            <a:off x="3822263" y="2931800"/>
            <a:ext cx="1747800" cy="628800"/>
          </a:xfrm>
          <a:prstGeom prst="rect">
            <a:avLst/>
          </a:prstGeom>
          <a:noFill/>
          <a:ln>
            <a:noFill/>
          </a:ln>
        </p:spPr>
        <p:txBody>
          <a:bodyPr anchorCtr="0" anchor="t" bIns="0" lIns="0" spcFirstLastPara="1" rIns="0" wrap="square" tIns="0">
            <a:spAutoFit/>
          </a:bodyPr>
          <a:lstStyle/>
          <a:p>
            <a:pPr indent="0" lvl="0" marL="0" marR="0" rtl="0" algn="ctr">
              <a:lnSpc>
                <a:spcPct val="12699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Online questionnaire</a:t>
            </a:r>
            <a:endParaRPr sz="1800"/>
          </a:p>
        </p:txBody>
      </p:sp>
      <p:grpSp>
        <p:nvGrpSpPr>
          <p:cNvPr id="201" name="Google Shape;201;p30"/>
          <p:cNvGrpSpPr/>
          <p:nvPr/>
        </p:nvGrpSpPr>
        <p:grpSpPr>
          <a:xfrm>
            <a:off x="6409086" y="2215523"/>
            <a:ext cx="2039468" cy="2282853"/>
            <a:chOff x="0" y="-47625"/>
            <a:chExt cx="1074309" cy="1202514"/>
          </a:xfrm>
        </p:grpSpPr>
        <p:sp>
          <p:nvSpPr>
            <p:cNvPr id="202" name="Google Shape;202;p30"/>
            <p:cNvSpPr/>
            <p:nvPr/>
          </p:nvSpPr>
          <p:spPr>
            <a:xfrm>
              <a:off x="0" y="0"/>
              <a:ext cx="1074309" cy="1154889"/>
            </a:xfrm>
            <a:custGeom>
              <a:rect b="b" l="l" r="r" t="t"/>
              <a:pathLst>
                <a:path extrusionOk="0" h="1154889" w="1074309">
                  <a:moveTo>
                    <a:pt x="81613" y="0"/>
                  </a:moveTo>
                  <a:lnTo>
                    <a:pt x="992696" y="0"/>
                  </a:lnTo>
                  <a:cubicBezTo>
                    <a:pt x="1014341" y="0"/>
                    <a:pt x="1035099" y="8599"/>
                    <a:pt x="1050405" y="23904"/>
                  </a:cubicBezTo>
                  <a:cubicBezTo>
                    <a:pt x="1065710" y="39210"/>
                    <a:pt x="1074309" y="59968"/>
                    <a:pt x="1074309" y="81613"/>
                  </a:cubicBezTo>
                  <a:lnTo>
                    <a:pt x="1074309" y="1073275"/>
                  </a:lnTo>
                  <a:cubicBezTo>
                    <a:pt x="1074309" y="1118349"/>
                    <a:pt x="1037769" y="1154889"/>
                    <a:pt x="992696" y="1154889"/>
                  </a:cubicBezTo>
                  <a:lnTo>
                    <a:pt x="81613" y="1154889"/>
                  </a:lnTo>
                  <a:cubicBezTo>
                    <a:pt x="36540" y="1154889"/>
                    <a:pt x="0" y="1118349"/>
                    <a:pt x="0" y="1073275"/>
                  </a:cubicBezTo>
                  <a:lnTo>
                    <a:pt x="0" y="81613"/>
                  </a:lnTo>
                  <a:cubicBezTo>
                    <a:pt x="0" y="59968"/>
                    <a:pt x="8599" y="39210"/>
                    <a:pt x="23904" y="23904"/>
                  </a:cubicBezTo>
                  <a:cubicBezTo>
                    <a:pt x="39210" y="8599"/>
                    <a:pt x="59968" y="0"/>
                    <a:pt x="81613" y="0"/>
                  </a:cubicBezTo>
                  <a:close/>
                </a:path>
              </a:pathLst>
            </a:custGeom>
            <a:solidFill>
              <a:srgbClr val="F4CA91"/>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3" name="Google Shape;203;p30"/>
            <p:cNvSpPr txBox="1"/>
            <p:nvPr/>
          </p:nvSpPr>
          <p:spPr>
            <a:xfrm>
              <a:off x="0" y="-47625"/>
              <a:ext cx="1074300" cy="1202400"/>
            </a:xfrm>
            <a:prstGeom prst="rect">
              <a:avLst/>
            </a:prstGeom>
            <a:noFill/>
            <a:ln>
              <a:noFill/>
            </a:ln>
          </p:spPr>
          <p:txBody>
            <a:bodyPr anchorCtr="0" anchor="ctr" bIns="25400" lIns="25400" spcFirstLastPara="1" rIns="25400" wrap="square" tIns="25400">
              <a:noAutofit/>
            </a:bodyPr>
            <a:lstStyle/>
            <a:p>
              <a:pPr indent="0" lvl="0" marL="0" marR="0" rtl="0" algn="ctr">
                <a:lnSpc>
                  <a:spcPct val="204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4" name="Google Shape;204;p30"/>
          <p:cNvSpPr txBox="1"/>
          <p:nvPr/>
        </p:nvSpPr>
        <p:spPr>
          <a:xfrm>
            <a:off x="6416250" y="2703200"/>
            <a:ext cx="2039400" cy="1332600"/>
          </a:xfrm>
          <a:prstGeom prst="rect">
            <a:avLst/>
          </a:prstGeom>
          <a:noFill/>
          <a:ln>
            <a:noFill/>
          </a:ln>
        </p:spPr>
        <p:txBody>
          <a:bodyPr anchorCtr="0" anchor="t" bIns="0" lIns="0" spcFirstLastPara="1" rIns="0" wrap="square" tIns="0">
            <a:spAutoFit/>
          </a:bodyPr>
          <a:lstStyle/>
          <a:p>
            <a:pPr indent="0" lvl="0" marL="0" marR="0" rtl="0" algn="ctr">
              <a:lnSpc>
                <a:spcPct val="12699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Semi-structured interview</a:t>
            </a:r>
            <a:endParaRPr sz="1800">
              <a:solidFill>
                <a:srgbClr val="423F34"/>
              </a:solidFill>
              <a:latin typeface="Open Sans ExtraBold"/>
              <a:ea typeface="Open Sans ExtraBold"/>
              <a:cs typeface="Open Sans ExtraBold"/>
              <a:sym typeface="Open Sans ExtraBold"/>
            </a:endParaRPr>
          </a:p>
          <a:p>
            <a:pPr indent="0" lvl="0" marL="0" marR="0" rtl="0" algn="ctr">
              <a:lnSpc>
                <a:spcPct val="12699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&amp;</a:t>
            </a:r>
            <a:endParaRPr sz="1800">
              <a:solidFill>
                <a:srgbClr val="423F34"/>
              </a:solidFill>
              <a:latin typeface="Open Sans ExtraBold"/>
              <a:ea typeface="Open Sans ExtraBold"/>
              <a:cs typeface="Open Sans ExtraBold"/>
              <a:sym typeface="Open Sans ExtraBold"/>
            </a:endParaRPr>
          </a:p>
          <a:p>
            <a:pPr indent="0" lvl="0" marL="0" marR="0" rtl="0" algn="ctr">
              <a:lnSpc>
                <a:spcPct val="126995"/>
              </a:lnSpc>
              <a:spcBef>
                <a:spcPts val="0"/>
              </a:spcBef>
              <a:spcAft>
                <a:spcPts val="0"/>
              </a:spcAft>
              <a:buNone/>
            </a:pPr>
            <a:r>
              <a:rPr lang="ja" sz="1800">
                <a:solidFill>
                  <a:srgbClr val="423F34"/>
                </a:solidFill>
                <a:latin typeface="Open Sans ExtraBold"/>
                <a:ea typeface="Open Sans ExtraBold"/>
                <a:cs typeface="Open Sans ExtraBold"/>
                <a:sym typeface="Open Sans ExtraBold"/>
              </a:rPr>
              <a:t>Filming</a:t>
            </a:r>
            <a:endParaRPr sz="1800">
              <a:solidFill>
                <a:srgbClr val="423F34"/>
              </a:solidFill>
              <a:latin typeface="Open Sans ExtraBold"/>
              <a:ea typeface="Open Sans ExtraBold"/>
              <a:cs typeface="Open Sans ExtraBold"/>
              <a:sym typeface="Open Sans ExtraBold"/>
            </a:endParaRPr>
          </a:p>
        </p:txBody>
      </p:sp>
      <p:grpSp>
        <p:nvGrpSpPr>
          <p:cNvPr id="205" name="Google Shape;205;p30"/>
          <p:cNvGrpSpPr/>
          <p:nvPr/>
        </p:nvGrpSpPr>
        <p:grpSpPr>
          <a:xfrm>
            <a:off x="1598546" y="1679010"/>
            <a:ext cx="753222" cy="753222"/>
            <a:chOff x="0" y="0"/>
            <a:chExt cx="812800" cy="812800"/>
          </a:xfrm>
        </p:grpSpPr>
        <p:sp>
          <p:nvSpPr>
            <p:cNvPr id="206" name="Google Shape;206;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7" name="Google Shape;207;p30"/>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8" name="Google Shape;208;p30"/>
          <p:cNvSpPr txBox="1"/>
          <p:nvPr/>
        </p:nvSpPr>
        <p:spPr>
          <a:xfrm>
            <a:off x="1697566" y="1797377"/>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01</a:t>
            </a:r>
            <a:endParaRPr sz="3000"/>
          </a:p>
        </p:txBody>
      </p:sp>
      <p:grpSp>
        <p:nvGrpSpPr>
          <p:cNvPr id="209" name="Google Shape;209;p30"/>
          <p:cNvGrpSpPr/>
          <p:nvPr/>
        </p:nvGrpSpPr>
        <p:grpSpPr>
          <a:xfrm>
            <a:off x="4347786" y="1679010"/>
            <a:ext cx="753222" cy="753222"/>
            <a:chOff x="0" y="0"/>
            <a:chExt cx="812800" cy="812800"/>
          </a:xfrm>
        </p:grpSpPr>
        <p:sp>
          <p:nvSpPr>
            <p:cNvPr id="210" name="Google Shape;210;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30"/>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2" name="Google Shape;212;p30"/>
          <p:cNvGrpSpPr/>
          <p:nvPr/>
        </p:nvGrpSpPr>
        <p:grpSpPr>
          <a:xfrm>
            <a:off x="7020826" y="1679010"/>
            <a:ext cx="753222" cy="753222"/>
            <a:chOff x="0" y="0"/>
            <a:chExt cx="812800" cy="812800"/>
          </a:xfrm>
        </p:grpSpPr>
        <p:sp>
          <p:nvSpPr>
            <p:cNvPr id="213" name="Google Shape;213;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4" name="Google Shape;214;p30"/>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5" name="Google Shape;215;p30"/>
          <p:cNvSpPr txBox="1"/>
          <p:nvPr/>
        </p:nvSpPr>
        <p:spPr>
          <a:xfrm>
            <a:off x="4446806" y="1797377"/>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02</a:t>
            </a:r>
            <a:endParaRPr sz="3000"/>
          </a:p>
        </p:txBody>
      </p:sp>
      <p:sp>
        <p:nvSpPr>
          <p:cNvPr id="216" name="Google Shape;216;p30"/>
          <p:cNvSpPr txBox="1"/>
          <p:nvPr/>
        </p:nvSpPr>
        <p:spPr>
          <a:xfrm>
            <a:off x="7120314" y="1797377"/>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03</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220" name="Shape 220"/>
        <p:cNvGrpSpPr/>
        <p:nvPr/>
      </p:nvGrpSpPr>
      <p:grpSpPr>
        <a:xfrm>
          <a:off x="0" y="0"/>
          <a:ext cx="0" cy="0"/>
          <a:chOff x="0" y="0"/>
          <a:chExt cx="0" cy="0"/>
        </a:xfrm>
      </p:grpSpPr>
      <p:sp>
        <p:nvSpPr>
          <p:cNvPr id="221" name="Google Shape;221;p31"/>
          <p:cNvSpPr/>
          <p:nvPr/>
        </p:nvSpPr>
        <p:spPr>
          <a:xfrm>
            <a:off x="18008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2" name="Google Shape;222;p31"/>
          <p:cNvSpPr txBox="1"/>
          <p:nvPr/>
        </p:nvSpPr>
        <p:spPr>
          <a:xfrm>
            <a:off x="1700025" y="522025"/>
            <a:ext cx="5484300" cy="972600"/>
          </a:xfrm>
          <a:prstGeom prst="rect">
            <a:avLst/>
          </a:prstGeom>
          <a:noFill/>
          <a:ln>
            <a:noFill/>
          </a:ln>
        </p:spPr>
        <p:txBody>
          <a:bodyPr anchorCtr="0" anchor="t" bIns="0" lIns="0" spcFirstLastPara="1" rIns="0" wrap="square" tIns="0">
            <a:spAutoFit/>
          </a:bodyPr>
          <a:lstStyle/>
          <a:p>
            <a:pPr indent="0" lvl="0" marL="0" marR="0" rtl="0" algn="ctr">
              <a:lnSpc>
                <a:spcPct val="126995"/>
              </a:lnSpc>
              <a:spcBef>
                <a:spcPts val="0"/>
              </a:spcBef>
              <a:spcAft>
                <a:spcPts val="0"/>
              </a:spcAft>
              <a:buNone/>
            </a:pPr>
            <a:r>
              <a:rPr lang="ja" sz="3400">
                <a:solidFill>
                  <a:srgbClr val="423F34"/>
                </a:solidFill>
                <a:latin typeface="Open Sans ExtraBold"/>
                <a:ea typeface="Open Sans ExtraBold"/>
                <a:cs typeface="Open Sans ExtraBold"/>
                <a:sym typeface="Open Sans ExtraBold"/>
              </a:rPr>
              <a:t>Literature </a:t>
            </a:r>
            <a:r>
              <a:rPr lang="ja" sz="3400">
                <a:solidFill>
                  <a:srgbClr val="423F34"/>
                </a:solidFill>
                <a:latin typeface="Open Sans ExtraBold"/>
                <a:ea typeface="Open Sans ExtraBold"/>
                <a:cs typeface="Open Sans ExtraBold"/>
                <a:sym typeface="Open Sans ExtraBold"/>
              </a:rPr>
              <a:t>review</a:t>
            </a:r>
            <a:endParaRPr sz="3400">
              <a:solidFill>
                <a:srgbClr val="423F34"/>
              </a:solidFill>
              <a:latin typeface="Open Sans ExtraBold"/>
              <a:ea typeface="Open Sans ExtraBold"/>
              <a:cs typeface="Open Sans ExtraBold"/>
              <a:sym typeface="Open Sans ExtraBold"/>
            </a:endParaRPr>
          </a:p>
          <a:p>
            <a:pPr indent="0" lvl="0" marL="0" marR="0" rtl="0" algn="ctr">
              <a:lnSpc>
                <a:spcPct val="126995"/>
              </a:lnSpc>
              <a:spcBef>
                <a:spcPts val="0"/>
              </a:spcBef>
              <a:spcAft>
                <a:spcPts val="0"/>
              </a:spcAft>
              <a:buNone/>
            </a:pPr>
            <a:r>
              <a:t/>
            </a:r>
            <a:endParaRPr sz="2000">
              <a:solidFill>
                <a:srgbClr val="423F34"/>
              </a:solidFill>
              <a:latin typeface="Open Sans ExtraBold"/>
              <a:ea typeface="Open Sans ExtraBold"/>
              <a:cs typeface="Open Sans ExtraBold"/>
              <a:sym typeface="Open Sans ExtraBold"/>
            </a:endParaRPr>
          </a:p>
        </p:txBody>
      </p:sp>
      <p:grpSp>
        <p:nvGrpSpPr>
          <p:cNvPr id="223" name="Google Shape;223;p31"/>
          <p:cNvGrpSpPr/>
          <p:nvPr/>
        </p:nvGrpSpPr>
        <p:grpSpPr>
          <a:xfrm>
            <a:off x="946796" y="485922"/>
            <a:ext cx="753222" cy="753222"/>
            <a:chOff x="0" y="0"/>
            <a:chExt cx="812800" cy="812800"/>
          </a:xfrm>
        </p:grpSpPr>
        <p:sp>
          <p:nvSpPr>
            <p:cNvPr id="224" name="Google Shape;224;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5" name="Google Shape;225;p31"/>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6" name="Google Shape;226;p31"/>
          <p:cNvSpPr txBox="1"/>
          <p:nvPr/>
        </p:nvSpPr>
        <p:spPr>
          <a:xfrm>
            <a:off x="1045816" y="604289"/>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01</a:t>
            </a:r>
            <a:endParaRPr sz="3000"/>
          </a:p>
        </p:txBody>
      </p:sp>
      <p:sp>
        <p:nvSpPr>
          <p:cNvPr id="227" name="Google Shape;227;p31"/>
          <p:cNvSpPr txBox="1"/>
          <p:nvPr/>
        </p:nvSpPr>
        <p:spPr>
          <a:xfrm>
            <a:off x="533400" y="1543500"/>
            <a:ext cx="7688700" cy="3285600"/>
          </a:xfrm>
          <a:prstGeom prst="rect">
            <a:avLst/>
          </a:prstGeom>
          <a:noFill/>
          <a:ln>
            <a:noFill/>
          </a:ln>
        </p:spPr>
        <p:txBody>
          <a:bodyPr anchorCtr="0" anchor="t" bIns="0" lIns="0" spcFirstLastPara="1" rIns="0" wrap="square" tIns="0">
            <a:spAutoFit/>
          </a:bodyPr>
          <a:lstStyle/>
          <a:p>
            <a:pPr indent="0" lvl="0" marL="0" marR="0" rtl="0" algn="l">
              <a:lnSpc>
                <a:spcPct val="126995"/>
              </a:lnSpc>
              <a:spcBef>
                <a:spcPts val="0"/>
              </a:spcBef>
              <a:spcAft>
                <a:spcPts val="0"/>
              </a:spcAft>
              <a:buNone/>
            </a:pPr>
            <a:r>
              <a:t/>
            </a:r>
            <a:endParaRPr b="1" sz="1200">
              <a:solidFill>
                <a:srgbClr val="423F34"/>
              </a:solidFill>
            </a:endParaRPr>
          </a:p>
          <a:p>
            <a:pPr indent="-304800" lvl="0" marL="457200" marR="0" rtl="0" algn="l">
              <a:lnSpc>
                <a:spcPct val="126995"/>
              </a:lnSpc>
              <a:spcBef>
                <a:spcPts val="0"/>
              </a:spcBef>
              <a:spcAft>
                <a:spcPts val="0"/>
              </a:spcAft>
              <a:buClr>
                <a:srgbClr val="423F34"/>
              </a:buClr>
              <a:buSzPts val="1200"/>
              <a:buChar char="-"/>
            </a:pPr>
            <a:r>
              <a:rPr lang="ja" sz="1200">
                <a:solidFill>
                  <a:srgbClr val="423F34"/>
                </a:solidFill>
              </a:rPr>
              <a:t>All the articles delve on the fact that researching data requires a methodology and stressed over the importance of forming cultural communities.</a:t>
            </a:r>
            <a:endParaRPr sz="1200">
              <a:solidFill>
                <a:srgbClr val="423F34"/>
              </a:solidFill>
            </a:endParaRPr>
          </a:p>
          <a:p>
            <a:pPr indent="0" lvl="0" marL="457200" marR="0" rtl="0" algn="l">
              <a:lnSpc>
                <a:spcPct val="126995"/>
              </a:lnSpc>
              <a:spcBef>
                <a:spcPts val="0"/>
              </a:spcBef>
              <a:spcAft>
                <a:spcPts val="0"/>
              </a:spcAft>
              <a:buNone/>
            </a:pPr>
            <a:r>
              <a:rPr b="1" lang="ja" sz="1200">
                <a:solidFill>
                  <a:schemeClr val="dk1"/>
                </a:solidFill>
              </a:rPr>
              <a:t>Overall, the articles revealed that</a:t>
            </a:r>
            <a:r>
              <a:rPr lang="ja" sz="1200">
                <a:solidFill>
                  <a:schemeClr val="dk1"/>
                </a:solidFill>
              </a:rPr>
              <a:t>: </a:t>
            </a:r>
            <a:endParaRPr sz="1200">
              <a:solidFill>
                <a:schemeClr val="dk1"/>
              </a:solidFill>
            </a:endParaRPr>
          </a:p>
          <a:p>
            <a:pPr indent="-304800" lvl="0" marL="457200" marR="0" rtl="0" algn="l">
              <a:lnSpc>
                <a:spcPct val="126995"/>
              </a:lnSpc>
              <a:spcBef>
                <a:spcPts val="0"/>
              </a:spcBef>
              <a:spcAft>
                <a:spcPts val="0"/>
              </a:spcAft>
              <a:buClr>
                <a:schemeClr val="dk1"/>
              </a:buClr>
              <a:buSzPts val="1200"/>
              <a:buChar char="-"/>
            </a:pPr>
            <a:r>
              <a:rPr lang="ja" sz="1200">
                <a:solidFill>
                  <a:schemeClr val="dk1"/>
                </a:solidFill>
              </a:rPr>
              <a:t> the use of Social networks, leisure activities &amp; cross cultural networking can bring communities together</a:t>
            </a:r>
            <a:endParaRPr sz="1200">
              <a:solidFill>
                <a:schemeClr val="dk1"/>
              </a:solidFill>
            </a:endParaRPr>
          </a:p>
          <a:p>
            <a:pPr indent="0" lvl="0" marL="0" marR="0" rtl="0" algn="l">
              <a:lnSpc>
                <a:spcPct val="126995"/>
              </a:lnSpc>
              <a:spcBef>
                <a:spcPts val="0"/>
              </a:spcBef>
              <a:spcAft>
                <a:spcPts val="0"/>
              </a:spcAft>
              <a:buNone/>
            </a:pPr>
            <a:r>
              <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ja" sz="1200">
                <a:solidFill>
                  <a:schemeClr val="dk1"/>
                </a:solidFill>
              </a:rPr>
              <a:t>Students can also produce and share content that represents their cultural experiences and opinions</a:t>
            </a:r>
            <a:endParaRPr sz="1200">
              <a:solidFill>
                <a:schemeClr val="dk1"/>
              </a:solidFill>
            </a:endParaRPr>
          </a:p>
          <a:p>
            <a:pPr indent="0" lvl="0" marL="457200" rtl="0" algn="just">
              <a:lnSpc>
                <a:spcPct val="115000"/>
              </a:lnSpc>
              <a:spcBef>
                <a:spcPts val="0"/>
              </a:spcBef>
              <a:spcAft>
                <a:spcPts val="0"/>
              </a:spcAft>
              <a:buNone/>
            </a:pPr>
            <a:r>
              <a:t/>
            </a:r>
            <a:endParaRPr sz="1200">
              <a:solidFill>
                <a:schemeClr val="dk1"/>
              </a:solidFill>
            </a:endParaRPr>
          </a:p>
          <a:p>
            <a:pPr indent="-304800" lvl="0" marL="457200" rtl="0" algn="just">
              <a:lnSpc>
                <a:spcPct val="115000"/>
              </a:lnSpc>
              <a:spcBef>
                <a:spcPts val="1166"/>
              </a:spcBef>
              <a:spcAft>
                <a:spcPts val="0"/>
              </a:spcAft>
              <a:buClr>
                <a:schemeClr val="dk1"/>
              </a:buClr>
              <a:buSzPts val="1200"/>
              <a:buChar char="-"/>
            </a:pPr>
            <a:r>
              <a:rPr lang="ja" sz="1200">
                <a:solidFill>
                  <a:schemeClr val="dk1"/>
                </a:solidFill>
              </a:rPr>
              <a:t>networks are often formed by students with co-nationality. In a scenario where the majority of international students are from a specific country, minority groups cluster together.</a:t>
            </a:r>
            <a:endParaRPr sz="1200">
              <a:solidFill>
                <a:schemeClr val="dk1"/>
              </a:solidFill>
            </a:endParaRPr>
          </a:p>
          <a:p>
            <a:pPr indent="0" lvl="0" marL="457200" rtl="0" algn="just">
              <a:lnSpc>
                <a:spcPct val="115000"/>
              </a:lnSpc>
              <a:spcBef>
                <a:spcPts val="1166"/>
              </a:spcBef>
              <a:spcAft>
                <a:spcPts val="0"/>
              </a:spcAft>
              <a:buNone/>
            </a:pPr>
            <a:r>
              <a:t/>
            </a:r>
            <a:endParaRPr sz="1200">
              <a:solidFill>
                <a:schemeClr val="dk1"/>
              </a:solidFill>
            </a:endParaRPr>
          </a:p>
          <a:p>
            <a:pPr indent="-304800" lvl="0" marL="457200" marR="0" rtl="0" algn="just">
              <a:lnSpc>
                <a:spcPct val="115000"/>
              </a:lnSpc>
              <a:spcBef>
                <a:spcPts val="936"/>
              </a:spcBef>
              <a:spcAft>
                <a:spcPts val="0"/>
              </a:spcAft>
              <a:buClr>
                <a:schemeClr val="dk1"/>
              </a:buClr>
              <a:buSzPts val="1200"/>
              <a:buChar char="-"/>
            </a:pPr>
            <a:r>
              <a:rPr lang="ja" sz="1200">
                <a:solidFill>
                  <a:schemeClr val="dk1"/>
                </a:solidFill>
              </a:rPr>
              <a:t>Social  networks and the digital journeys of international students can have real impacts on the students in their  capacity to navigate both in their academic worlds and everyday lives abroad</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231" name="Shape 231"/>
        <p:cNvGrpSpPr/>
        <p:nvPr/>
      </p:nvGrpSpPr>
      <p:grpSpPr>
        <a:xfrm>
          <a:off x="0" y="0"/>
          <a:ext cx="0" cy="0"/>
          <a:chOff x="0" y="0"/>
          <a:chExt cx="0" cy="0"/>
        </a:xfrm>
      </p:grpSpPr>
      <p:sp>
        <p:nvSpPr>
          <p:cNvPr id="232" name="Google Shape;232;p32"/>
          <p:cNvSpPr/>
          <p:nvPr/>
        </p:nvSpPr>
        <p:spPr>
          <a:xfrm>
            <a:off x="18008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3" name="Google Shape;233;p32"/>
          <p:cNvSpPr txBox="1"/>
          <p:nvPr/>
        </p:nvSpPr>
        <p:spPr>
          <a:xfrm>
            <a:off x="1776225" y="522025"/>
            <a:ext cx="6133800" cy="615600"/>
          </a:xfrm>
          <a:prstGeom prst="rect">
            <a:avLst/>
          </a:prstGeom>
          <a:noFill/>
          <a:ln>
            <a:noFill/>
          </a:ln>
        </p:spPr>
        <p:txBody>
          <a:bodyPr anchorCtr="0" anchor="t" bIns="0" lIns="0" spcFirstLastPara="1" rIns="0" wrap="square" tIns="0">
            <a:spAutoFit/>
          </a:bodyPr>
          <a:lstStyle/>
          <a:p>
            <a:pPr indent="0" lvl="0" marL="0" rtl="0" algn="ctr">
              <a:lnSpc>
                <a:spcPct val="126995"/>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Questionnaire</a:t>
            </a:r>
            <a:endParaRPr sz="4000">
              <a:solidFill>
                <a:srgbClr val="423F34"/>
              </a:solidFill>
              <a:latin typeface="Open Sans ExtraBold"/>
              <a:ea typeface="Open Sans ExtraBold"/>
              <a:cs typeface="Open Sans ExtraBold"/>
              <a:sym typeface="Open Sans ExtraBold"/>
            </a:endParaRPr>
          </a:p>
        </p:txBody>
      </p:sp>
      <p:grpSp>
        <p:nvGrpSpPr>
          <p:cNvPr id="234" name="Google Shape;234;p32"/>
          <p:cNvGrpSpPr/>
          <p:nvPr/>
        </p:nvGrpSpPr>
        <p:grpSpPr>
          <a:xfrm>
            <a:off x="946796" y="485922"/>
            <a:ext cx="753222" cy="753222"/>
            <a:chOff x="0" y="0"/>
            <a:chExt cx="812800" cy="812800"/>
          </a:xfrm>
        </p:grpSpPr>
        <p:sp>
          <p:nvSpPr>
            <p:cNvPr id="235" name="Google Shape;235;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6" name="Google Shape;236;p32"/>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7" name="Google Shape;237;p32"/>
          <p:cNvSpPr txBox="1"/>
          <p:nvPr/>
        </p:nvSpPr>
        <p:spPr>
          <a:xfrm>
            <a:off x="1045816" y="604289"/>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02</a:t>
            </a:r>
            <a:endParaRPr sz="3000"/>
          </a:p>
        </p:txBody>
      </p:sp>
      <p:sp>
        <p:nvSpPr>
          <p:cNvPr id="238" name="Google Shape;238;p32"/>
          <p:cNvSpPr txBox="1"/>
          <p:nvPr/>
        </p:nvSpPr>
        <p:spPr>
          <a:xfrm>
            <a:off x="492925" y="1536175"/>
            <a:ext cx="8421900" cy="914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000"/>
              </a:spcAft>
              <a:buNone/>
            </a:pPr>
            <a:r>
              <a:rPr lang="ja" sz="1800"/>
              <a:t>We created a questionnaire with Google Forms, recruited participants from </a:t>
            </a:r>
            <a:r>
              <a:rPr b="1" lang="ja" sz="1800"/>
              <a:t>online media </a:t>
            </a:r>
            <a:r>
              <a:rPr lang="ja" sz="1800"/>
              <a:t>such as WhatsApp, Facebook and Telegram and sent them the questionnaire.</a:t>
            </a:r>
            <a:endParaRPr sz="1800"/>
          </a:p>
        </p:txBody>
      </p:sp>
      <p:pic>
        <p:nvPicPr>
          <p:cNvPr descr="Forms response chart. Question title: What’s your nationality?. Number of responses: 51 responses." id="239" name="Google Shape;239;p32"/>
          <p:cNvPicPr preferRelativeResize="0"/>
          <p:nvPr/>
        </p:nvPicPr>
        <p:blipFill>
          <a:blip r:embed="rId3">
            <a:alphaModFix/>
          </a:blip>
          <a:stretch>
            <a:fillRect/>
          </a:stretch>
        </p:blipFill>
        <p:spPr>
          <a:xfrm>
            <a:off x="3870500" y="3003300"/>
            <a:ext cx="4679775" cy="2064000"/>
          </a:xfrm>
          <a:prstGeom prst="rect">
            <a:avLst/>
          </a:prstGeom>
          <a:noFill/>
          <a:ln>
            <a:noFill/>
          </a:ln>
        </p:spPr>
      </p:pic>
      <p:pic>
        <p:nvPicPr>
          <p:cNvPr id="240" name="Google Shape;240;p32"/>
          <p:cNvPicPr preferRelativeResize="0"/>
          <p:nvPr/>
        </p:nvPicPr>
        <p:blipFill>
          <a:blip r:embed="rId4">
            <a:alphaModFix/>
          </a:blip>
          <a:stretch>
            <a:fillRect/>
          </a:stretch>
        </p:blipFill>
        <p:spPr>
          <a:xfrm>
            <a:off x="381000" y="3025675"/>
            <a:ext cx="2109237" cy="1965425"/>
          </a:xfrm>
          <a:prstGeom prst="rect">
            <a:avLst/>
          </a:prstGeom>
          <a:noFill/>
          <a:ln>
            <a:noFill/>
          </a:ln>
        </p:spPr>
      </p:pic>
      <p:pic>
        <p:nvPicPr>
          <p:cNvPr id="241" name="Google Shape;241;p32"/>
          <p:cNvPicPr preferRelativeResize="0"/>
          <p:nvPr/>
        </p:nvPicPr>
        <p:blipFill>
          <a:blip r:embed="rId5">
            <a:alphaModFix/>
          </a:blip>
          <a:stretch>
            <a:fillRect/>
          </a:stretch>
        </p:blipFill>
        <p:spPr>
          <a:xfrm>
            <a:off x="2490225" y="3025675"/>
            <a:ext cx="1131319" cy="1965425"/>
          </a:xfrm>
          <a:prstGeom prst="rect">
            <a:avLst/>
          </a:prstGeom>
          <a:noFill/>
          <a:ln>
            <a:noFill/>
          </a:ln>
        </p:spPr>
      </p:pic>
      <p:sp>
        <p:nvSpPr>
          <p:cNvPr id="242" name="Google Shape;242;p32"/>
          <p:cNvSpPr txBox="1"/>
          <p:nvPr/>
        </p:nvSpPr>
        <p:spPr>
          <a:xfrm>
            <a:off x="395275" y="2496088"/>
            <a:ext cx="8617200" cy="4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ja" sz="1800">
                <a:solidFill>
                  <a:schemeClr val="dk1"/>
                </a:solidFill>
              </a:rPr>
              <a:t>We had a total of </a:t>
            </a:r>
            <a:r>
              <a:rPr b="1" lang="ja" sz="1800">
                <a:solidFill>
                  <a:schemeClr val="dk1"/>
                </a:solidFill>
              </a:rPr>
              <a:t>51 responses</a:t>
            </a:r>
            <a:r>
              <a:rPr lang="ja" sz="1800">
                <a:solidFill>
                  <a:schemeClr val="dk1"/>
                </a:solidFill>
              </a:rPr>
              <a:t> from university students in Tallinn and Tartu.</a:t>
            </a:r>
            <a:endParaRPr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EB"/>
        </a:solidFill>
      </p:bgPr>
    </p:bg>
    <p:spTree>
      <p:nvGrpSpPr>
        <p:cNvPr id="246" name="Shape 246"/>
        <p:cNvGrpSpPr/>
        <p:nvPr/>
      </p:nvGrpSpPr>
      <p:grpSpPr>
        <a:xfrm>
          <a:off x="0" y="0"/>
          <a:ext cx="0" cy="0"/>
          <a:chOff x="0" y="0"/>
          <a:chExt cx="0" cy="0"/>
        </a:xfrm>
      </p:grpSpPr>
      <p:sp>
        <p:nvSpPr>
          <p:cNvPr id="247" name="Google Shape;247;p33"/>
          <p:cNvSpPr/>
          <p:nvPr/>
        </p:nvSpPr>
        <p:spPr>
          <a:xfrm>
            <a:off x="1800825" y="522025"/>
            <a:ext cx="6059400" cy="681000"/>
          </a:xfrm>
          <a:prstGeom prst="rect">
            <a:avLst/>
          </a:prstGeom>
          <a:solidFill>
            <a:srgbClr val="F4CA91"/>
          </a:solidFill>
          <a:ln cap="flat" cmpd="sng" w="28575">
            <a:solidFill>
              <a:srgbClr val="423F3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8" name="Google Shape;248;p33"/>
          <p:cNvSpPr txBox="1"/>
          <p:nvPr/>
        </p:nvSpPr>
        <p:spPr>
          <a:xfrm>
            <a:off x="1776225" y="522025"/>
            <a:ext cx="6133800" cy="615600"/>
          </a:xfrm>
          <a:prstGeom prst="rect">
            <a:avLst/>
          </a:prstGeom>
          <a:noFill/>
          <a:ln>
            <a:noFill/>
          </a:ln>
        </p:spPr>
        <p:txBody>
          <a:bodyPr anchorCtr="0" anchor="t" bIns="0" lIns="0" spcFirstLastPara="1" rIns="0" wrap="square" tIns="0">
            <a:spAutoFit/>
          </a:bodyPr>
          <a:lstStyle/>
          <a:p>
            <a:pPr indent="0" lvl="0" marL="0" rtl="0" algn="ctr">
              <a:lnSpc>
                <a:spcPct val="126995"/>
              </a:lnSpc>
              <a:spcBef>
                <a:spcPts val="0"/>
              </a:spcBef>
              <a:spcAft>
                <a:spcPts val="0"/>
              </a:spcAft>
              <a:buNone/>
            </a:pPr>
            <a:r>
              <a:rPr lang="ja" sz="4000">
                <a:solidFill>
                  <a:srgbClr val="423F34"/>
                </a:solidFill>
                <a:latin typeface="Open Sans ExtraBold"/>
                <a:ea typeface="Open Sans ExtraBold"/>
                <a:cs typeface="Open Sans ExtraBold"/>
                <a:sym typeface="Open Sans ExtraBold"/>
              </a:rPr>
              <a:t>Questionnaire</a:t>
            </a:r>
            <a:endParaRPr sz="4000">
              <a:solidFill>
                <a:srgbClr val="423F34"/>
              </a:solidFill>
              <a:latin typeface="Open Sans ExtraBold"/>
              <a:ea typeface="Open Sans ExtraBold"/>
              <a:cs typeface="Open Sans ExtraBold"/>
              <a:sym typeface="Open Sans ExtraBold"/>
            </a:endParaRPr>
          </a:p>
        </p:txBody>
      </p:sp>
      <p:grpSp>
        <p:nvGrpSpPr>
          <p:cNvPr id="249" name="Google Shape;249;p33"/>
          <p:cNvGrpSpPr/>
          <p:nvPr/>
        </p:nvGrpSpPr>
        <p:grpSpPr>
          <a:xfrm>
            <a:off x="946796" y="485922"/>
            <a:ext cx="753222" cy="753222"/>
            <a:chOff x="0" y="0"/>
            <a:chExt cx="812800" cy="812800"/>
          </a:xfrm>
        </p:grpSpPr>
        <p:sp>
          <p:nvSpPr>
            <p:cNvPr id="250" name="Google Shape;250;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cap="sq" cmpd="sng" w="28575">
              <a:solidFill>
                <a:srgbClr val="423F34"/>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1" name="Google Shape;251;p33"/>
            <p:cNvSpPr txBox="1"/>
            <p:nvPr/>
          </p:nvSpPr>
          <p:spPr>
            <a:xfrm>
              <a:off x="76200" y="28575"/>
              <a:ext cx="660300" cy="708000"/>
            </a:xfrm>
            <a:prstGeom prst="rect">
              <a:avLst/>
            </a:prstGeom>
            <a:noFill/>
            <a:ln>
              <a:noFill/>
            </a:ln>
          </p:spPr>
          <p:txBody>
            <a:bodyPr anchorCtr="0" anchor="ctr" bIns="22825" lIns="22825" spcFirstLastPara="1" rIns="22825" wrap="square" tIns="22825">
              <a:noAutofit/>
            </a:bodyPr>
            <a:lstStyle/>
            <a:p>
              <a:pPr indent="0" lvl="0" marL="0" marR="0" rtl="0" algn="ctr">
                <a:lnSpc>
                  <a:spcPct val="1842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2" name="Google Shape;252;p33"/>
          <p:cNvSpPr txBox="1"/>
          <p:nvPr/>
        </p:nvSpPr>
        <p:spPr>
          <a:xfrm>
            <a:off x="1045816" y="604289"/>
            <a:ext cx="555300" cy="461700"/>
          </a:xfrm>
          <a:prstGeom prst="rect">
            <a:avLst/>
          </a:prstGeom>
          <a:noFill/>
          <a:ln>
            <a:noFill/>
          </a:ln>
        </p:spPr>
        <p:txBody>
          <a:bodyPr anchorCtr="0" anchor="t" bIns="0" lIns="0" spcFirstLastPara="1" rIns="0" wrap="square" tIns="0">
            <a:spAutoFit/>
          </a:bodyPr>
          <a:lstStyle/>
          <a:p>
            <a:pPr indent="0" lvl="0" marL="0" marR="0" rtl="0" algn="ctr">
              <a:lnSpc>
                <a:spcPct val="127018"/>
              </a:lnSpc>
              <a:spcBef>
                <a:spcPts val="0"/>
              </a:spcBef>
              <a:spcAft>
                <a:spcPts val="0"/>
              </a:spcAft>
              <a:buNone/>
            </a:pPr>
            <a:r>
              <a:rPr lang="ja" sz="3000">
                <a:solidFill>
                  <a:srgbClr val="423F34"/>
                </a:solidFill>
                <a:latin typeface="Open Sans ExtraBold"/>
                <a:ea typeface="Open Sans ExtraBold"/>
                <a:cs typeface="Open Sans ExtraBold"/>
                <a:sym typeface="Open Sans ExtraBold"/>
              </a:rPr>
              <a:t>02</a:t>
            </a:r>
            <a:endParaRPr sz="3000"/>
          </a:p>
        </p:txBody>
      </p:sp>
      <p:sp>
        <p:nvSpPr>
          <p:cNvPr id="253" name="Google Shape;253;p33"/>
          <p:cNvSpPr txBox="1"/>
          <p:nvPr/>
        </p:nvSpPr>
        <p:spPr>
          <a:xfrm>
            <a:off x="390600" y="1352200"/>
            <a:ext cx="8362800" cy="3657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ja" sz="1800">
                <a:solidFill>
                  <a:schemeClr val="dk1"/>
                </a:solidFill>
              </a:rPr>
              <a:t>Key findings </a:t>
            </a:r>
            <a:endParaRPr b="1" sz="1800">
              <a:solidFill>
                <a:schemeClr val="dk1"/>
              </a:solidFill>
            </a:endParaRPr>
          </a:p>
          <a:p>
            <a:pPr indent="-342900" lvl="0" marL="457200" rtl="0" algn="l">
              <a:lnSpc>
                <a:spcPct val="115000"/>
              </a:lnSpc>
              <a:spcBef>
                <a:spcPts val="1000"/>
              </a:spcBef>
              <a:spcAft>
                <a:spcPts val="0"/>
              </a:spcAft>
              <a:buClr>
                <a:schemeClr val="dk1"/>
              </a:buClr>
              <a:buSzPts val="1800"/>
              <a:buAutoNum type="arabicPeriod"/>
            </a:pPr>
            <a:r>
              <a:rPr lang="ja" sz="1800">
                <a:solidFill>
                  <a:schemeClr val="dk1"/>
                </a:solidFill>
              </a:rPr>
              <a:t>Most respondents had positive experiences engaging with communities in Estonia, they’ve made friends and have been more culturally aware, through a small fraction felt excluded. </a:t>
            </a:r>
            <a:endParaRPr sz="1800">
              <a:solidFill>
                <a:schemeClr val="dk1"/>
              </a:solidFill>
            </a:endParaRPr>
          </a:p>
          <a:p>
            <a:pPr indent="-342900" lvl="0" marL="457200" rtl="0" algn="l">
              <a:lnSpc>
                <a:spcPct val="115000"/>
              </a:lnSpc>
              <a:spcBef>
                <a:spcPts val="1000"/>
              </a:spcBef>
              <a:spcAft>
                <a:spcPts val="0"/>
              </a:spcAft>
              <a:buClr>
                <a:schemeClr val="dk1"/>
              </a:buClr>
              <a:buSzPts val="1800"/>
              <a:buAutoNum type="arabicPeriod"/>
            </a:pPr>
            <a:r>
              <a:rPr lang="ja" sz="1800">
                <a:solidFill>
                  <a:schemeClr val="dk1"/>
                </a:solidFill>
              </a:rPr>
              <a:t>Key challenges international students face include language barriers, lack of communities, expensive and limited events, and difficulties connecting with Estonian students.</a:t>
            </a:r>
            <a:endParaRPr sz="1800">
              <a:solidFill>
                <a:schemeClr val="dk1"/>
              </a:solidFill>
            </a:endParaRPr>
          </a:p>
          <a:p>
            <a:pPr indent="-342900" lvl="0" marL="457200" rtl="0" algn="l">
              <a:lnSpc>
                <a:spcPct val="115000"/>
              </a:lnSpc>
              <a:spcBef>
                <a:spcPts val="1000"/>
              </a:spcBef>
              <a:spcAft>
                <a:spcPts val="0"/>
              </a:spcAft>
              <a:buClr>
                <a:schemeClr val="dk1"/>
              </a:buClr>
              <a:buSzPts val="1800"/>
              <a:buAutoNum type="arabicPeriod"/>
            </a:pPr>
            <a:r>
              <a:rPr lang="ja" sz="1800">
                <a:solidFill>
                  <a:schemeClr val="dk1"/>
                </a:solidFill>
              </a:rPr>
              <a:t>Online platforms were seen as crucial for finding events, though some content is only in Estonian.</a:t>
            </a:r>
            <a:endParaRPr sz="1800">
              <a:solidFill>
                <a:schemeClr val="dk1"/>
              </a:solidFill>
            </a:endParaRPr>
          </a:p>
          <a:p>
            <a:pPr indent="-342900" lvl="0" marL="457200" rtl="0" algn="l">
              <a:lnSpc>
                <a:spcPct val="115000"/>
              </a:lnSpc>
              <a:spcBef>
                <a:spcPts val="1000"/>
              </a:spcBef>
              <a:spcAft>
                <a:spcPts val="1000"/>
              </a:spcAft>
              <a:buClr>
                <a:schemeClr val="dk1"/>
              </a:buClr>
              <a:buSzPts val="1800"/>
              <a:buAutoNum type="arabicPeriod"/>
            </a:pPr>
            <a:r>
              <a:rPr lang="ja" sz="1800">
                <a:solidFill>
                  <a:schemeClr val="dk1"/>
                </a:solidFill>
              </a:rPr>
              <a:t>Participating in communities has helped broaden their horizons about Estonia.</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