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8a8OiDeJpkkayUQ7xy9Ywko3Z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customschemas.google.com/relationships/presentationmetadata" Target="meta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f092c3bd0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Sandra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df092c3bd0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f092c3bd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Sandra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df092c3bd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f092c3bd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Viivika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df092c3bd0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f092c3bd0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Viivika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df092c3bd0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f34655e93_4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f34655e93_4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df34655e93_4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40c434334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c40c434334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Jürgen</a:t>
            </a:r>
            <a:endParaRPr/>
          </a:p>
        </p:txBody>
      </p:sp>
      <p:sp>
        <p:nvSpPr>
          <p:cNvPr id="209" name="Google Shape;209;g2c40c434334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40c43433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c40c43433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Jürgen</a:t>
            </a:r>
            <a:endParaRPr/>
          </a:p>
        </p:txBody>
      </p:sp>
      <p:sp>
        <p:nvSpPr>
          <p:cNvPr id="216" name="Google Shape;216;g2c40c43433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birgit</a:t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f092c3bd0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birgit</a:t>
            </a:r>
            <a:endParaRPr/>
          </a:p>
        </p:txBody>
      </p:sp>
      <p:sp>
        <p:nvSpPr>
          <p:cNvPr id="228" name="Google Shape;228;g2df092c3bd0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092c3bd0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df092c3bd0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df092c3bd0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f092c3bd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2df092c3bd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f092c3bd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2df092c3bd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f092c3bd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Catariina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df092c3bd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f34655e93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f34655e93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df34655e93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f092c3bd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Catariina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df092c3bd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f092c3bd0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Jane-Ly</a:t>
            </a:r>
            <a:endParaRPr/>
          </a:p>
        </p:txBody>
      </p:sp>
      <p:sp>
        <p:nvSpPr>
          <p:cNvPr id="156" name="Google Shape;156;g2df092c3bd0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f092c3bd0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262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Jane-Ly</a:t>
            </a:r>
            <a:endParaRPr sz="1350">
              <a:solidFill>
                <a:srgbClr val="26226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df092c3bd0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/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3"/>
          <p:cNvSpPr txBox="1"/>
          <p:nvPr>
            <p:ph idx="1" type="subTitle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/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" type="body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6"/>
          <p:cNvSpPr txBox="1"/>
          <p:nvPr>
            <p:ph idx="2" type="body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/>
          <p:nvPr>
            <p:ph idx="2" type="pic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59"/>
          <p:cNvSpPr/>
          <p:nvPr>
            <p:ph idx="3" type="pic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9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59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9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4" type="body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/>
          <p:nvPr>
            <p:ph idx="2" type="pic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0"/>
          <p:cNvSpPr/>
          <p:nvPr>
            <p:ph idx="3" type="pic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60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0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60"/>
          <p:cNvSpPr txBox="1"/>
          <p:nvPr>
            <p:ph idx="4" type="body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/>
          <p:nvPr>
            <p:ph idx="2" type="pic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61"/>
          <p:cNvSpPr/>
          <p:nvPr>
            <p:ph idx="3" type="pic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61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1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61"/>
          <p:cNvSpPr txBox="1"/>
          <p:nvPr>
            <p:ph idx="4" type="body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/>
          <p:nvPr>
            <p:ph idx="2" type="pic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62"/>
          <p:cNvSpPr txBox="1"/>
          <p:nvPr>
            <p:ph idx="1" type="body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/>
          <p:nvPr>
            <p:ph idx="2" type="pic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63"/>
          <p:cNvSpPr txBox="1"/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/>
          <p:nvPr>
            <p:ph idx="2" type="pic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64"/>
          <p:cNvSpPr txBox="1"/>
          <p:nvPr>
            <p:ph idx="1" type="body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4"/>
          <p:cNvSpPr txBox="1"/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4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/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5"/>
          <p:cNvSpPr/>
          <p:nvPr>
            <p:ph idx="2" type="pic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65"/>
          <p:cNvSpPr txBox="1"/>
          <p:nvPr>
            <p:ph idx="1" type="body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/>
          <p:nvPr>
            <p:ph idx="2" type="pic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6"/>
          <p:cNvSpPr txBox="1"/>
          <p:nvPr>
            <p:ph idx="1" type="body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/>
          <p:nvPr>
            <p:ph idx="1" type="body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67"/>
          <p:cNvSpPr txBox="1"/>
          <p:nvPr>
            <p:ph idx="2" type="body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/>
          <p:nvPr>
            <p:ph idx="2" type="pic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68"/>
          <p:cNvSpPr/>
          <p:nvPr>
            <p:ph idx="3" type="pic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68"/>
          <p:cNvSpPr/>
          <p:nvPr>
            <p:ph idx="4" type="pic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68"/>
          <p:cNvSpPr/>
          <p:nvPr>
            <p:ph idx="5" type="pic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68"/>
          <p:cNvSpPr/>
          <p:nvPr>
            <p:ph idx="6" type="pic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68"/>
          <p:cNvSpPr/>
          <p:nvPr>
            <p:ph idx="7" type="pic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68"/>
          <p:cNvSpPr txBox="1"/>
          <p:nvPr>
            <p:ph idx="1" type="body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68"/>
          <p:cNvSpPr txBox="1"/>
          <p:nvPr>
            <p:ph idx="8" type="body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68"/>
          <p:cNvSpPr txBox="1"/>
          <p:nvPr>
            <p:ph idx="9" type="body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68"/>
          <p:cNvSpPr txBox="1"/>
          <p:nvPr>
            <p:ph idx="13" type="body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8"/>
          <p:cNvSpPr txBox="1"/>
          <p:nvPr>
            <p:ph idx="14" type="body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68"/>
          <p:cNvSpPr txBox="1"/>
          <p:nvPr>
            <p:ph idx="15" type="body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/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5"/>
          <p:cNvSpPr txBox="1"/>
          <p:nvPr>
            <p:ph idx="1" type="body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5"/>
          <p:cNvSpPr txBox="1"/>
          <p:nvPr>
            <p:ph idx="2" type="body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47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48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9"/>
          <p:cNvSpPr txBox="1"/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49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49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50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" name="Google Shape;37;p50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51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12" name="Google Shape;12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en-US"/>
              <a:t>Vilistlaste kojukutsumine</a:t>
            </a:r>
            <a:endParaRPr/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646775" y="2852153"/>
            <a:ext cx="77724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Birgit Soosalu, Catariina Lepmaa, Jane-Ly Rohi, Jürgen Lumiste, Kadri Kaldre, Maria-Sandra Marjapuu, Sandra Kangur, Viivika Koor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Juhendajad: Esta Kaal, Margus Vetsa; kaasjuhendaja: Kaupo Heinma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None/>
            </a:pPr>
            <a:r>
              <a:rPr lang="en-US"/>
              <a:t>23.05.2024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092c3bd0_0_66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93325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Tallinna Ülikool</a:t>
            </a:r>
            <a:endParaRPr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Loodus- ja tervisteadusteinstituut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Turundus- ja kommunikatsiooniosakond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Konverentsikeskus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TLÜ muuseum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vilistlaskoordinaator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andmekaitsespetsialist</a:t>
            </a:r>
            <a:endParaRPr sz="1900"/>
          </a:p>
          <a:p>
            <a:pPr indent="-304006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1900"/>
              <a:t>õppejõud</a:t>
            </a:r>
            <a:endParaRPr sz="1900"/>
          </a:p>
          <a:p>
            <a:pPr indent="-293325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Vilistlaskond - TLÜ keskkonnakorralduse õppekava vilistlased</a:t>
            </a:r>
            <a:endParaRPr/>
          </a:p>
        </p:txBody>
      </p:sp>
      <p:sp>
        <p:nvSpPr>
          <p:cNvPr id="172" name="Google Shape;172;g2df092c3bd0_0_66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Sidusrühmad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df092c3bd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839" y="1336700"/>
            <a:ext cx="3762386" cy="24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f092c3bd0_0_5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7999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Ettevõtted</a:t>
            </a:r>
            <a:endParaRPr/>
          </a:p>
          <a:p>
            <a:pPr indent="-27999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Vilistlaste esindajad</a:t>
            </a:r>
            <a:endParaRPr/>
          </a:p>
          <a:p>
            <a:pPr indent="-27999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Konverentsi päevaga seonduv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Panelistid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Moderaator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Muusikud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Tehnikud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Toitlustus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/>
              <a:t>Fotograaf</a:t>
            </a:r>
            <a:endParaRPr/>
          </a:p>
        </p:txBody>
      </p:sp>
      <p:sp>
        <p:nvSpPr>
          <p:cNvPr id="179" name="Google Shape;179;g2df092c3bd0_0_5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Sidusrühmad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2df092c3bd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275" y="1308975"/>
            <a:ext cx="4734849" cy="31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f092c3bd0_0_45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t/>
            </a:r>
            <a:endParaRPr/>
          </a:p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t/>
            </a:r>
            <a:endParaRPr/>
          </a:p>
        </p:txBody>
      </p:sp>
      <p:sp>
        <p:nvSpPr>
          <p:cNvPr id="186" name="Google Shape;186;g2df092c3bd0_0_45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Kommunikatsioon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df092c3bd0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555875"/>
            <a:ext cx="4069758" cy="240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df092c3bd0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700" y="1557942"/>
            <a:ext cx="4069750" cy="244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f092c3bd0_0_61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t/>
            </a:r>
            <a:endParaRPr/>
          </a:p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t/>
            </a:r>
            <a:endParaRPr/>
          </a:p>
        </p:txBody>
      </p:sp>
      <p:sp>
        <p:nvSpPr>
          <p:cNvPr id="194" name="Google Shape;194;g2df092c3bd0_0_61"/>
          <p:cNvSpPr txBox="1"/>
          <p:nvPr/>
        </p:nvSpPr>
        <p:spPr>
          <a:xfrm>
            <a:off x="413700" y="59215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Kommunikatsioon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df092c3bd0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00" y="1336700"/>
            <a:ext cx="3131501" cy="29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df092c3bd0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9001" y="1336700"/>
            <a:ext cx="2328450" cy="33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df092c3bd0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3037" y="1336700"/>
            <a:ext cx="2796013" cy="330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f34655e93_4_5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i="1" lang="en-US" sz="6000" cap="none"/>
              <a:t>Kommunikatsioon</a:t>
            </a:r>
            <a:endParaRPr/>
          </a:p>
        </p:txBody>
      </p:sp>
      <p:pic>
        <p:nvPicPr>
          <p:cNvPr id="204" name="Google Shape;204;g2df34655e93_4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925" y="1266249"/>
            <a:ext cx="2376554" cy="337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df34655e93_4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175" y="1266250"/>
            <a:ext cx="2210325" cy="31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40c434334_0_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i="1" lang="en-US" sz="6000" cap="none"/>
              <a:t>Projekti kitsaskohad</a:t>
            </a:r>
            <a:endParaRPr/>
          </a:p>
        </p:txBody>
      </p:sp>
      <p:sp>
        <p:nvSpPr>
          <p:cNvPr id="212" name="Google Shape;212;g2c40c434334_0_13"/>
          <p:cNvSpPr txBox="1"/>
          <p:nvPr>
            <p:ph idx="1" type="body"/>
          </p:nvPr>
        </p:nvSpPr>
        <p:spPr>
          <a:xfrm>
            <a:off x="628650" y="1431151"/>
            <a:ext cx="78867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Andmebaasi loomine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Lühike korraldusaeg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Keeruline jõuda õigete inimesteni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40c434334_0_48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6000" cap="none"/>
              <a:t>Jätkusuutlikkus </a:t>
            </a:r>
            <a:endParaRPr/>
          </a:p>
        </p:txBody>
      </p:sp>
      <p:sp>
        <p:nvSpPr>
          <p:cNvPr id="219" name="Google Shape;219;g2c40c434334_0_48"/>
          <p:cNvSpPr txBox="1"/>
          <p:nvPr>
            <p:ph idx="1" type="body"/>
          </p:nvPr>
        </p:nvSpPr>
        <p:spPr>
          <a:xfrm>
            <a:off x="628650" y="13985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  Vilistlaskoordinaatori ametikoha loomine.</a:t>
            </a:r>
            <a:endParaRPr/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LinkedIn.</a:t>
            </a:r>
            <a:endParaRPr/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Formaat</a:t>
            </a:r>
            <a:endParaRPr/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Sündmuse korraldamine tulevikus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/>
              <a:t>Tulemuste kokkuvõte </a:t>
            </a:r>
            <a:endParaRPr/>
          </a:p>
        </p:txBody>
      </p:sp>
      <p:sp>
        <p:nvSpPr>
          <p:cNvPr id="225" name="Google Shape;225;p16"/>
          <p:cNvSpPr txBox="1"/>
          <p:nvPr>
            <p:ph idx="1" type="body"/>
          </p:nvPr>
        </p:nvSpPr>
        <p:spPr>
          <a:xfrm>
            <a:off x="628650" y="1596650"/>
            <a:ext cx="76464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333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Ülikoolilinnaku tuuril osalejaid 12 </a:t>
            </a:r>
            <a:endParaRPr sz="2800"/>
          </a:p>
          <a:p>
            <a:pPr indent="-33333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Konverentsil osalejaid 71</a:t>
            </a:r>
            <a:endParaRPr sz="2800"/>
          </a:p>
          <a:p>
            <a:pPr indent="-33333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Vilistlasõhtul osalejaid 35 </a:t>
            </a:r>
            <a:endParaRPr sz="2800"/>
          </a:p>
          <a:p>
            <a:pPr indent="-37973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+ 7 (kohapeal registreerujat)</a:t>
            </a:r>
            <a:endParaRPr sz="2800"/>
          </a:p>
          <a:p>
            <a:pPr indent="-33333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Saadetud tagasiside ankeet (22.05 kuupäeva seisuga oli vastajaid 19 )</a:t>
            </a:r>
            <a:endParaRPr sz="2800"/>
          </a:p>
          <a:p>
            <a:pPr indent="-33333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⎯"/>
            </a:pPr>
            <a:r>
              <a:rPr lang="en-US" sz="2800"/>
              <a:t>Sündmuse päeval</a:t>
            </a:r>
            <a:r>
              <a:rPr lang="en-US" sz="2800"/>
              <a:t> juba hea tagasiside</a:t>
            </a:r>
            <a:endParaRPr sz="280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f092c3bd0_0_5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/>
              <a:t>Tagasiside ankeet</a:t>
            </a:r>
            <a:endParaRPr/>
          </a:p>
        </p:txBody>
      </p:sp>
      <p:sp>
        <p:nvSpPr>
          <p:cNvPr id="231" name="Google Shape;231;g2df092c3bd0_0_50"/>
          <p:cNvSpPr txBox="1"/>
          <p:nvPr>
            <p:ph idx="1" type="body"/>
          </p:nvPr>
        </p:nvSpPr>
        <p:spPr>
          <a:xfrm>
            <a:off x="628650" y="1489275"/>
            <a:ext cx="38001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Rahulolu: 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“5” - 11 vastajat 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“4” - 8 vastajat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Ürituse info: 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Facebook 5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Kursusekaaslased 5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Kolleegid 4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E-kiri 3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LinkedIn 2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Muu: korraldaja kõne, veebileht jne</a:t>
            </a:r>
            <a:endParaRPr sz="2000"/>
          </a:p>
        </p:txBody>
      </p:sp>
      <p:sp>
        <p:nvSpPr>
          <p:cNvPr id="232" name="Google Shape;232;g2df092c3bd0_0_50"/>
          <p:cNvSpPr txBox="1"/>
          <p:nvPr>
            <p:ph idx="1" type="body"/>
          </p:nvPr>
        </p:nvSpPr>
        <p:spPr>
          <a:xfrm>
            <a:off x="4715250" y="1489400"/>
            <a:ext cx="41421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Peamine avatud küsimustest: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Kõik meeldis, huvitavad teemad/esinejad, edaspidi samamoodi, hea nostalgia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Hea võrgustumise võimalus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Pausid, rohkem suhtlusaega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Rohkem vilistlasi/osalejaid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⎯"/>
            </a:pPr>
            <a:r>
              <a:rPr lang="en-US" sz="2000"/>
              <a:t>Rohkem publiku kaasamist</a:t>
            </a:r>
            <a:endParaRPr sz="280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f092c3bd0_0_55"/>
          <p:cNvSpPr txBox="1"/>
          <p:nvPr>
            <p:ph type="title"/>
          </p:nvPr>
        </p:nvSpPr>
        <p:spPr>
          <a:xfrm>
            <a:off x="628650" y="211980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i="1" lang="en-US" sz="6000" cap="none"/>
              <a:t>Täname!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f092c3bd0_0_10"/>
          <p:cNvSpPr txBox="1"/>
          <p:nvPr>
            <p:ph idx="1" type="body"/>
          </p:nvPr>
        </p:nvSpPr>
        <p:spPr>
          <a:xfrm>
            <a:off x="628650" y="1234042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</a:pPr>
            <a:r>
              <a:rPr lang="en-US" sz="2400"/>
              <a:t>Projekt pühendatud keskkonnakorralduse eriala 25 aasta täitumisele TLÜs</a:t>
            </a:r>
            <a:endParaRPr sz="2400"/>
          </a:p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</a:pPr>
            <a:r>
              <a:rPr lang="en-US" sz="2400"/>
              <a:t>Keskkonnakorralduse konverents ja vilistlasõhtu - toimus 16.mai 2024 TLÜs</a:t>
            </a:r>
            <a:endParaRPr sz="2400"/>
          </a:p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</a:pPr>
            <a:r>
              <a:rPr lang="en-US" sz="2400"/>
              <a:t>Eesmärgiks edendada vilistlasliikumist TLÜs</a:t>
            </a:r>
            <a:endParaRPr sz="2400"/>
          </a:p>
        </p:txBody>
      </p:sp>
      <p:sp>
        <p:nvSpPr>
          <p:cNvPr id="118" name="Google Shape;118;g2df092c3bd0_0_10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1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Projekti taust ja kirjeldus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/>
        </p:nvSpPr>
        <p:spPr>
          <a:xfrm>
            <a:off x="628650" y="662600"/>
            <a:ext cx="83166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-1482" l="-1663" r="-1674" t="-1493"/>
          <a:stretch/>
        </p:blipFill>
        <p:spPr>
          <a:xfrm>
            <a:off x="-152400" y="822650"/>
            <a:ext cx="9448799" cy="29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f092c3bd0_0_18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</a:pPr>
            <a:r>
              <a:rPr lang="en-US" sz="2400"/>
              <a:t>Vilistlaste võrgustikud on oluline osa haridusest kuid ainult 9% ülikooli lõpetajatest tunneb, et nende võrgustik on tööturul kasulik. (Freeland Fisher &amp; Price, 2021)</a:t>
            </a:r>
            <a:endParaRPr sz="2400"/>
          </a:p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⎯"/>
            </a:pPr>
            <a:r>
              <a:rPr lang="en-US" sz="2400"/>
              <a:t>Võrgustumisel on oluline roll ka rahastuse saamisel.  Lisaks tõstab see tõenäosust, et ülikool saab omale häid õppejõude.(Kowalik, 2011)</a:t>
            </a:r>
            <a:endParaRPr sz="2400"/>
          </a:p>
          <a:p>
            <a:pPr indent="-3346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⎯"/>
            </a:pPr>
            <a:r>
              <a:rPr lang="en-US" sz="2400"/>
              <a:t>Vilistlasvõrgustik aitab kaasa karjääri edendamisele. Aktiivsed ning edukad vilistlased tõstavad ülikooli mainet.</a:t>
            </a:r>
            <a:endParaRPr sz="2400"/>
          </a:p>
        </p:txBody>
      </p:sp>
      <p:sp>
        <p:nvSpPr>
          <p:cNvPr id="130" name="Google Shape;130;g2df092c3bd0_0_18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Miks on projekt oluline?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f092c3bd0_0_0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t/>
            </a:r>
            <a:endParaRPr/>
          </a:p>
        </p:txBody>
      </p:sp>
      <p:sp>
        <p:nvSpPr>
          <p:cNvPr id="136" name="Google Shape;136;g2df092c3bd0_0_0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Keskkonnakorraldus 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df092c3bd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50" y="1373250"/>
            <a:ext cx="4010551" cy="28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df092c3bd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850" y="1373250"/>
            <a:ext cx="4284400" cy="2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f34655e93_1_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0"/>
              <a:t>Keskkonnakorraldus </a:t>
            </a:r>
            <a:r>
              <a:rPr i="1" lang="en-US" sz="6000"/>
              <a:t>25</a:t>
            </a:r>
            <a:endParaRPr i="1" sz="6000"/>
          </a:p>
        </p:txBody>
      </p:sp>
      <p:sp>
        <p:nvSpPr>
          <p:cNvPr id="145" name="Google Shape;145;g2df34655e93_1_3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g2df34655e93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00" y="1560853"/>
            <a:ext cx="3966426" cy="264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df34655e93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638" y="1560850"/>
            <a:ext cx="4328762" cy="26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f092c3bd0_0_23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Vilistlaste taaskohtumine ning võrgustike loomine</a:t>
            </a:r>
            <a:endParaRPr/>
          </a:p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Kuuluvustunde tekitamine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df092c3bd0_0_23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Lähemalt projektist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f092c3bd0_0_38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tudengid kolmelt erialalt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keskkonnakorraldus (2)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alushariduse pedagoogika (4)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organisatsioonikäitumine (2)</a:t>
            </a:r>
            <a:endParaRPr sz="2400"/>
          </a:p>
        </p:txBody>
      </p:sp>
      <p:sp>
        <p:nvSpPr>
          <p:cNvPr id="159" name="Google Shape;159;g2df092c3bd0_0_38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Projektimeeskond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df092c3bd0_0_38"/>
          <p:cNvPicPr preferRelativeResize="0"/>
          <p:nvPr/>
        </p:nvPicPr>
        <p:blipFill rotWithShape="1">
          <a:blip r:embed="rId3">
            <a:alphaModFix/>
          </a:blip>
          <a:srcRect b="6642" l="0" r="0" t="3719"/>
          <a:stretch/>
        </p:blipFill>
        <p:spPr>
          <a:xfrm>
            <a:off x="4735375" y="1935125"/>
            <a:ext cx="3983074" cy="23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f092c3bd0_0_33"/>
          <p:cNvSpPr txBox="1"/>
          <p:nvPr>
            <p:ph idx="1" type="body"/>
          </p:nvPr>
        </p:nvSpPr>
        <p:spPr>
          <a:xfrm>
            <a:off x="628650" y="155586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kohtumised vähemalt 2x nädalas (1x juhendajatega)</a:t>
            </a:r>
            <a:endParaRPr/>
          </a:p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suhtlus messengeris, Zoomis ning Teamsis</a:t>
            </a:r>
            <a:endParaRPr/>
          </a:p>
          <a:p>
            <a:pPr indent="-360000" lvl="0" marL="360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n-US"/>
              <a:t>jagatud vastutusalad ning üksteise abistamine</a:t>
            </a:r>
            <a:endParaRPr/>
          </a:p>
        </p:txBody>
      </p:sp>
      <p:sp>
        <p:nvSpPr>
          <p:cNvPr id="166" name="Google Shape;166;g2df092c3bd0_0_33"/>
          <p:cNvSpPr txBox="1"/>
          <p:nvPr/>
        </p:nvSpPr>
        <p:spPr>
          <a:xfrm>
            <a:off x="628650" y="662600"/>
            <a:ext cx="8316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Koostöö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2018-05-31T10:13:30Z</dcterms:created>
  <dc:creator>Microsoft Office User</dc:creator>
</cp:coreProperties>
</file>