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Georgia" panose="02040502050405020303" pitchFamily="18" charset="0"/>
      <p:regular r:id="rId24"/>
      <p:bold r:id="rId25"/>
      <p:italic r:id="rId26"/>
      <p:boldItalic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764"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72c743c8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72c743c8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119b9df2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119b9df2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e1833053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e1833053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2c743c8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2c743c8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e3840e66f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e3840e66f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3840e66f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e3840e66f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e28fd62264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e28fd62264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e28fd62264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e28fd62264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e28fd62264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e28fd6226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1e3d2a8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e1e3d2a8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3840e66f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e3840e66f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e3840e66f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e3840e66f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e2e0a60b6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e2e0a60b6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e3840e66f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e3840e66f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e2e0a60b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e2e0a60b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1fb4d49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e1fb4d49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e1fb4d49b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e1fb4d49b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2dfc446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2dfc446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02dcd091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02dcd091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02dcd0915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02dcd0915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02dcd0915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02dcd0915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96050" y="2129275"/>
            <a:ext cx="4899600" cy="2292000"/>
          </a:xfrm>
          <a:prstGeom prst="rect">
            <a:avLst/>
          </a:prstGeom>
        </p:spPr>
        <p:txBody>
          <a:bodyPr spcFirstLastPara="1" wrap="square" lIns="91425" tIns="91425" rIns="91425" bIns="91425" anchor="b" anchorCtr="0">
            <a:normAutofit fontScale="90000"/>
          </a:bodyPr>
          <a:lstStyle/>
          <a:p>
            <a:pPr marL="0" lvl="0" indent="0" algn="l" rtl="0">
              <a:lnSpc>
                <a:spcPct val="125000"/>
              </a:lnSpc>
              <a:spcBef>
                <a:spcPts val="0"/>
              </a:spcBef>
              <a:spcAft>
                <a:spcPts val="0"/>
              </a:spcAft>
              <a:buClr>
                <a:schemeClr val="dk1"/>
              </a:buClr>
              <a:buSzPct val="25714"/>
              <a:buFont typeface="Arial"/>
              <a:buNone/>
            </a:pPr>
            <a:r>
              <a:rPr lang="et" sz="4277" b="1" u="sng">
                <a:latin typeface="Georgia"/>
                <a:ea typeface="Georgia"/>
                <a:cs typeface="Georgia"/>
                <a:sym typeface="Georgia"/>
              </a:rPr>
              <a:t>Meie kiisul kriimud silmad, kutsus lapsi (ette)lugema</a:t>
            </a:r>
            <a:endParaRPr sz="4277" b="1" u="sng">
              <a:latin typeface="Georgia"/>
              <a:ea typeface="Georgia"/>
              <a:cs typeface="Georgia"/>
              <a:sym typeface="Georgia"/>
            </a:endParaRPr>
          </a:p>
          <a:p>
            <a:pPr marL="0" lvl="0" indent="0" algn="l" rtl="0">
              <a:spcBef>
                <a:spcPts val="3000"/>
              </a:spcBef>
              <a:spcAft>
                <a:spcPts val="0"/>
              </a:spcAft>
              <a:buNone/>
            </a:pPr>
            <a:endParaRPr/>
          </a:p>
        </p:txBody>
      </p:sp>
      <p:sp>
        <p:nvSpPr>
          <p:cNvPr id="55" name="Google Shape;55;p13"/>
          <p:cNvSpPr txBox="1">
            <a:spLocks noGrp="1"/>
          </p:cNvSpPr>
          <p:nvPr>
            <p:ph type="subTitle" idx="1"/>
          </p:nvPr>
        </p:nvSpPr>
        <p:spPr>
          <a:xfrm>
            <a:off x="-1204775" y="3530150"/>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t">
                <a:solidFill>
                  <a:schemeClr val="dk1"/>
                </a:solidFill>
                <a:latin typeface="Georgia"/>
                <a:ea typeface="Georgia"/>
                <a:cs typeface="Georgia"/>
                <a:sym typeface="Georgia"/>
              </a:rPr>
              <a:t>ELU projektide esitluspäev</a:t>
            </a:r>
            <a:endParaRPr>
              <a:solidFill>
                <a:schemeClr val="dk1"/>
              </a:solidFill>
              <a:latin typeface="Georgia"/>
              <a:ea typeface="Georgia"/>
              <a:cs typeface="Georgia"/>
              <a:sym typeface="Georgia"/>
            </a:endParaRPr>
          </a:p>
          <a:p>
            <a:pPr marL="0" lvl="0" indent="0" algn="ctr" rtl="0">
              <a:spcBef>
                <a:spcPts val="0"/>
              </a:spcBef>
              <a:spcAft>
                <a:spcPts val="0"/>
              </a:spcAft>
              <a:buNone/>
            </a:pPr>
            <a:r>
              <a:rPr lang="et">
                <a:solidFill>
                  <a:schemeClr val="dk1"/>
                </a:solidFill>
                <a:latin typeface="Georgia"/>
                <a:ea typeface="Georgia"/>
                <a:cs typeface="Georgia"/>
                <a:sym typeface="Georgia"/>
              </a:rPr>
              <a:t>11.06.2024</a:t>
            </a:r>
            <a:endParaRPr>
              <a:solidFill>
                <a:schemeClr val="dk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129775"/>
            <a:ext cx="8520600" cy="6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t" sz="3000" b="1" u="sng">
                <a:latin typeface="Georgia"/>
                <a:ea typeface="Georgia"/>
                <a:cs typeface="Georgia"/>
                <a:sym typeface="Georgia"/>
              </a:rPr>
              <a:t>Tulemused IV: mis eesmärgil ette loeti?</a:t>
            </a:r>
            <a:endParaRPr sz="3000" b="1" u="sng">
              <a:latin typeface="Georgia"/>
              <a:ea typeface="Georgia"/>
              <a:cs typeface="Georgia"/>
              <a:sym typeface="Georgia"/>
            </a:endParaRPr>
          </a:p>
        </p:txBody>
      </p:sp>
      <p:sp>
        <p:nvSpPr>
          <p:cNvPr id="120" name="Google Shape;120;p22"/>
          <p:cNvSpPr txBox="1">
            <a:spLocks noGrp="1"/>
          </p:cNvSpPr>
          <p:nvPr>
            <p:ph type="body" idx="1"/>
          </p:nvPr>
        </p:nvSpPr>
        <p:spPr>
          <a:xfrm>
            <a:off x="311700" y="1114375"/>
            <a:ext cx="4843500" cy="2455500"/>
          </a:xfrm>
          <a:prstGeom prst="rect">
            <a:avLst/>
          </a:prstGeom>
        </p:spPr>
        <p:txBody>
          <a:bodyPr spcFirstLastPara="1" wrap="square" lIns="91425" tIns="91425" rIns="91425" bIns="91425" anchor="t" anchorCtr="0">
            <a:normAutofit fontScale="25000" lnSpcReduction="20000"/>
          </a:bodyPr>
          <a:lstStyle/>
          <a:p>
            <a:pPr marL="457200" lvl="0" indent="-361950" algn="just" rtl="0">
              <a:lnSpc>
                <a:spcPct val="150000"/>
              </a:lnSpc>
              <a:spcBef>
                <a:spcPts val="0"/>
              </a:spcBef>
              <a:spcAft>
                <a:spcPts val="0"/>
              </a:spcAft>
              <a:buClr>
                <a:schemeClr val="dk1"/>
              </a:buClr>
              <a:buSzPct val="100000"/>
              <a:buFont typeface="Georgia"/>
              <a:buChar char="●"/>
            </a:pPr>
            <a:r>
              <a:rPr lang="et" sz="8400">
                <a:solidFill>
                  <a:schemeClr val="dk1"/>
                </a:solidFill>
                <a:latin typeface="Georgia"/>
                <a:ea typeface="Georgia"/>
                <a:cs typeface="Georgia"/>
                <a:sym typeface="Georgia"/>
              </a:rPr>
              <a:t>83,7 % loeti ette unejutuks</a:t>
            </a:r>
            <a:endParaRPr sz="8400">
              <a:solidFill>
                <a:schemeClr val="dk1"/>
              </a:solidFill>
              <a:latin typeface="Georgia"/>
              <a:ea typeface="Georgia"/>
              <a:cs typeface="Georgia"/>
              <a:sym typeface="Georgia"/>
            </a:endParaRPr>
          </a:p>
          <a:p>
            <a:pPr marL="457200" lvl="0" indent="-361950" algn="just" rtl="0">
              <a:lnSpc>
                <a:spcPct val="150000"/>
              </a:lnSpc>
              <a:spcBef>
                <a:spcPts val="0"/>
              </a:spcBef>
              <a:spcAft>
                <a:spcPts val="0"/>
              </a:spcAft>
              <a:buClr>
                <a:schemeClr val="dk1"/>
              </a:buClr>
              <a:buSzPct val="100000"/>
              <a:buFont typeface="Georgia"/>
              <a:buChar char="●"/>
            </a:pPr>
            <a:r>
              <a:rPr lang="et" sz="8400">
                <a:solidFill>
                  <a:schemeClr val="dk1"/>
                </a:solidFill>
                <a:latin typeface="Georgia"/>
                <a:ea typeface="Georgia"/>
                <a:cs typeface="Georgia"/>
                <a:sym typeface="Georgia"/>
              </a:rPr>
              <a:t>14,9% ühine aja veetmine </a:t>
            </a:r>
            <a:endParaRPr sz="8400">
              <a:solidFill>
                <a:schemeClr val="dk1"/>
              </a:solidFill>
              <a:latin typeface="Georgia"/>
              <a:ea typeface="Georgia"/>
              <a:cs typeface="Georgia"/>
              <a:sym typeface="Georgia"/>
            </a:endParaRPr>
          </a:p>
          <a:p>
            <a:pPr marL="457200" lvl="0" indent="-361950" algn="just" rtl="0">
              <a:lnSpc>
                <a:spcPct val="150000"/>
              </a:lnSpc>
              <a:spcBef>
                <a:spcPts val="0"/>
              </a:spcBef>
              <a:spcAft>
                <a:spcPts val="0"/>
              </a:spcAft>
              <a:buClr>
                <a:schemeClr val="dk1"/>
              </a:buClr>
              <a:buSzPct val="100000"/>
              <a:buFont typeface="Georgia"/>
              <a:buChar char="●"/>
            </a:pPr>
            <a:r>
              <a:rPr lang="et" sz="8400">
                <a:solidFill>
                  <a:schemeClr val="dk1"/>
                </a:solidFill>
                <a:latin typeface="Georgia"/>
                <a:ea typeface="Georgia"/>
                <a:cs typeface="Georgia"/>
                <a:sym typeface="Georgia"/>
              </a:rPr>
              <a:t>12,6% koos õppimise </a:t>
            </a:r>
            <a:endParaRPr sz="8400">
              <a:solidFill>
                <a:schemeClr val="dk1"/>
              </a:solidFill>
              <a:latin typeface="Georgia"/>
              <a:ea typeface="Georgia"/>
              <a:cs typeface="Georgia"/>
              <a:sym typeface="Georgia"/>
            </a:endParaRPr>
          </a:p>
          <a:p>
            <a:pPr marL="457200" lvl="0" indent="-361950" algn="just" rtl="0">
              <a:lnSpc>
                <a:spcPct val="150000"/>
              </a:lnSpc>
              <a:spcBef>
                <a:spcPts val="0"/>
              </a:spcBef>
              <a:spcAft>
                <a:spcPts val="0"/>
              </a:spcAft>
              <a:buClr>
                <a:schemeClr val="dk1"/>
              </a:buClr>
              <a:buSzPct val="100000"/>
              <a:buFont typeface="Georgia"/>
              <a:buChar char="●"/>
            </a:pPr>
            <a:r>
              <a:rPr lang="et" sz="8400">
                <a:solidFill>
                  <a:schemeClr val="dk1"/>
                </a:solidFill>
                <a:latin typeface="Georgia"/>
                <a:ea typeface="Georgia"/>
                <a:cs typeface="Georgia"/>
                <a:sym typeface="Georgia"/>
              </a:rPr>
              <a:t>5,9% seepärast, et see oli tore </a:t>
            </a:r>
            <a:endParaRPr sz="8400">
              <a:solidFill>
                <a:schemeClr val="dk1"/>
              </a:solidFill>
              <a:latin typeface="Georgia"/>
              <a:ea typeface="Georgia"/>
              <a:cs typeface="Georgia"/>
              <a:sym typeface="Georgia"/>
            </a:endParaRPr>
          </a:p>
          <a:p>
            <a:pPr marL="457200" lvl="0" indent="-355600" algn="just" rtl="0">
              <a:lnSpc>
                <a:spcPct val="150000"/>
              </a:lnSpc>
              <a:spcBef>
                <a:spcPts val="0"/>
              </a:spcBef>
              <a:spcAft>
                <a:spcPts val="0"/>
              </a:spcAft>
              <a:buClr>
                <a:schemeClr val="dk1"/>
              </a:buClr>
              <a:buSzPct val="95238"/>
              <a:buFont typeface="Georgia"/>
              <a:buChar char="●"/>
            </a:pPr>
            <a:r>
              <a:rPr lang="et" sz="8400">
                <a:solidFill>
                  <a:schemeClr val="dk1"/>
                </a:solidFill>
                <a:latin typeface="Georgia"/>
                <a:ea typeface="Georgia"/>
                <a:cs typeface="Georgia"/>
                <a:sym typeface="Georgia"/>
              </a:rPr>
              <a:t>5,1% soov kuulata ette lugeja häält</a:t>
            </a:r>
            <a:r>
              <a:rPr lang="et" sz="8000">
                <a:solidFill>
                  <a:schemeClr val="dk1"/>
                </a:solidFill>
                <a:latin typeface="Georgia"/>
                <a:ea typeface="Georgia"/>
                <a:cs typeface="Georgia"/>
                <a:sym typeface="Georgia"/>
              </a:rPr>
              <a:t> </a:t>
            </a:r>
            <a:endParaRPr sz="8000">
              <a:solidFill>
                <a:schemeClr val="dk1"/>
              </a:solidFill>
              <a:latin typeface="Georgia"/>
              <a:ea typeface="Georgia"/>
              <a:cs typeface="Georgia"/>
              <a:sym typeface="Georgia"/>
            </a:endParaRPr>
          </a:p>
          <a:p>
            <a:pPr marL="0" lvl="0" indent="0" algn="l" rtl="0">
              <a:spcBef>
                <a:spcPts val="1200"/>
              </a:spcBef>
              <a:spcAft>
                <a:spcPts val="0"/>
              </a:spcAft>
              <a:buNone/>
            </a:pPr>
            <a:endParaRPr sz="6800" i="1">
              <a:solidFill>
                <a:schemeClr val="dk1"/>
              </a:solidFill>
              <a:latin typeface="Georgia"/>
              <a:ea typeface="Georgia"/>
              <a:cs typeface="Georgia"/>
              <a:sym typeface="Georgia"/>
            </a:endParaRPr>
          </a:p>
          <a:p>
            <a:pPr marL="0" lvl="0" indent="0" algn="l" rtl="0">
              <a:spcBef>
                <a:spcPts val="1200"/>
              </a:spcBef>
              <a:spcAft>
                <a:spcPts val="1200"/>
              </a:spcAft>
              <a:buNone/>
            </a:pPr>
            <a:endParaRPr>
              <a:latin typeface="Times New Roman"/>
              <a:ea typeface="Times New Roman"/>
              <a:cs typeface="Times New Roman"/>
              <a:sym typeface="Times New Roman"/>
            </a:endParaRPr>
          </a:p>
        </p:txBody>
      </p:sp>
      <p:sp>
        <p:nvSpPr>
          <p:cNvPr id="121" name="Google Shape;121;p22"/>
          <p:cNvSpPr txBox="1"/>
          <p:nvPr/>
        </p:nvSpPr>
        <p:spPr>
          <a:xfrm>
            <a:off x="823025" y="5507325"/>
            <a:ext cx="78585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endParaRPr sz="2000">
              <a:solidFill>
                <a:schemeClr val="dk2"/>
              </a:solidFill>
            </a:endParaRPr>
          </a:p>
        </p:txBody>
      </p:sp>
      <p:sp>
        <p:nvSpPr>
          <p:cNvPr id="122" name="Google Shape;122;p22"/>
          <p:cNvSpPr/>
          <p:nvPr/>
        </p:nvSpPr>
        <p:spPr>
          <a:xfrm>
            <a:off x="5680125" y="734875"/>
            <a:ext cx="3096900" cy="2835000"/>
          </a:xfrm>
          <a:prstGeom prst="ellipse">
            <a:avLst/>
          </a:prstGeom>
          <a:solidFill>
            <a:srgbClr val="F3F3F3"/>
          </a:solidFill>
          <a:ln w="762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t" sz="1700" i="1">
                <a:solidFill>
                  <a:schemeClr val="dk1"/>
                </a:solidFill>
                <a:latin typeface="Georgia"/>
                <a:ea typeface="Georgia"/>
                <a:cs typeface="Georgia"/>
                <a:sym typeface="Georgia"/>
              </a:rPr>
              <a:t>“Mulle lihtsalt meeldis see, kui vanaema või ema ette luges. See tekitas meie vahel suurema lähedustunde ja tegi teksti elavamaks.”</a:t>
            </a:r>
            <a:endParaRPr sz="1100"/>
          </a:p>
        </p:txBody>
      </p:sp>
      <p:sp>
        <p:nvSpPr>
          <p:cNvPr id="123" name="Google Shape;123;p22"/>
          <p:cNvSpPr/>
          <p:nvPr/>
        </p:nvSpPr>
        <p:spPr>
          <a:xfrm>
            <a:off x="151650" y="3706325"/>
            <a:ext cx="8840700" cy="1347900"/>
          </a:xfrm>
          <a:prstGeom prst="roundRect">
            <a:avLst>
              <a:gd name="adj" fmla="val 16667"/>
            </a:avLst>
          </a:prstGeom>
          <a:solidFill>
            <a:schemeClr val="lt2"/>
          </a:solidFill>
          <a:ln w="76200" cap="flat" cmpd="sng">
            <a:solidFill>
              <a:srgbClr val="FFD9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t" sz="1700" i="1">
                <a:solidFill>
                  <a:schemeClr val="dk1"/>
                </a:solidFill>
                <a:latin typeface="Georgia"/>
                <a:ea typeface="Georgia"/>
                <a:cs typeface="Georgia"/>
                <a:sym typeface="Georgia"/>
              </a:rPr>
              <a:t>“Päeva lõpus jagasime muljeid, kes mida luges ja lugesime raamatutest kohti ette, mis meid kõnetasid. Nädalavahetuseti lugesime perega diivanil ja arutlesime loetu üle. Vanemal külas olles luges tema meile vennaga samamoodi ette, kuni me olime nii 15. Edaspidi lugesime ise ja jagasime lemmikkohti raamatust, kui kohtusime.”</a:t>
            </a:r>
            <a:endParaRPr sz="1700">
              <a:solidFill>
                <a:schemeClr val="dk2"/>
              </a:solidFill>
            </a:endParaRPr>
          </a:p>
          <a:p>
            <a:pPr marL="0" lvl="0" indent="0" algn="ctr" rtl="0">
              <a:spcBef>
                <a:spcPts val="12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112950"/>
            <a:ext cx="85206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t" sz="3000" b="1" u="sng">
                <a:latin typeface="Georgia"/>
                <a:ea typeface="Georgia"/>
                <a:cs typeface="Georgia"/>
                <a:sym typeface="Georgia"/>
              </a:rPr>
              <a:t>Tulemused V: ettelugemisega kaasnevad tegevused</a:t>
            </a:r>
            <a:endParaRPr sz="3000" b="1" u="sng">
              <a:latin typeface="Georgia"/>
              <a:ea typeface="Georgia"/>
              <a:cs typeface="Georgia"/>
              <a:sym typeface="Georgia"/>
            </a:endParaRPr>
          </a:p>
        </p:txBody>
      </p:sp>
      <p:sp>
        <p:nvSpPr>
          <p:cNvPr id="129" name="Google Shape;129;p23"/>
          <p:cNvSpPr txBox="1">
            <a:spLocks noGrp="1"/>
          </p:cNvSpPr>
          <p:nvPr>
            <p:ph type="body" idx="1"/>
          </p:nvPr>
        </p:nvSpPr>
        <p:spPr>
          <a:xfrm>
            <a:off x="4572000" y="1632650"/>
            <a:ext cx="4297500" cy="3660900"/>
          </a:xfrm>
          <a:prstGeom prst="rect">
            <a:avLst/>
          </a:prstGeom>
        </p:spPr>
        <p:txBody>
          <a:bodyPr spcFirstLastPara="1" wrap="square" lIns="91425" tIns="91425" rIns="91425" bIns="91425" anchor="t" anchorCtr="0">
            <a:normAutofit/>
          </a:bodyPr>
          <a:lstStyle/>
          <a:p>
            <a:pPr marL="457200" lvl="0" indent="-355600" algn="just" rtl="0">
              <a:lnSpc>
                <a:spcPct val="150000"/>
              </a:lnSpc>
              <a:spcBef>
                <a:spcPts val="0"/>
              </a:spcBef>
              <a:spcAft>
                <a:spcPts val="0"/>
              </a:spcAft>
              <a:buClr>
                <a:schemeClr val="dk1"/>
              </a:buClr>
              <a:buSzPts val="2000"/>
              <a:buFont typeface="Georgia"/>
              <a:buChar char="●"/>
            </a:pPr>
            <a:r>
              <a:rPr lang="et" sz="2000" b="1">
                <a:solidFill>
                  <a:schemeClr val="dk1"/>
                </a:solidFill>
                <a:latin typeface="Georgia"/>
                <a:ea typeface="Georgia"/>
                <a:cs typeface="Georgia"/>
                <a:sym typeface="Georgia"/>
              </a:rPr>
              <a:t>30,1%</a:t>
            </a:r>
            <a:r>
              <a:rPr lang="et" sz="2000">
                <a:solidFill>
                  <a:schemeClr val="dk1"/>
                </a:solidFill>
                <a:latin typeface="Georgia"/>
                <a:ea typeface="Georgia"/>
                <a:cs typeface="Georgia"/>
                <a:sym typeface="Georgia"/>
              </a:rPr>
              <a:t> </a:t>
            </a:r>
            <a:r>
              <a:rPr lang="et" sz="2000">
                <a:solidFill>
                  <a:schemeClr val="dk1"/>
                </a:solidFill>
                <a:highlight>
                  <a:srgbClr val="FFF2CC"/>
                </a:highlight>
                <a:latin typeface="Georgia"/>
                <a:ea typeface="Georgia"/>
                <a:cs typeface="Georgia"/>
                <a:sym typeface="Georgia"/>
              </a:rPr>
              <a:t>ühine raamatu valik</a:t>
            </a:r>
            <a:endParaRPr sz="2000">
              <a:solidFill>
                <a:schemeClr val="dk1"/>
              </a:solidFill>
              <a:highlight>
                <a:srgbClr val="FFF2CC"/>
              </a:highlight>
              <a:latin typeface="Georgia"/>
              <a:ea typeface="Georgia"/>
              <a:cs typeface="Georgia"/>
              <a:sym typeface="Georgia"/>
            </a:endParaRPr>
          </a:p>
          <a:p>
            <a:pPr marL="457200" lvl="0" indent="-355600" algn="just" rtl="0">
              <a:lnSpc>
                <a:spcPct val="150000"/>
              </a:lnSpc>
              <a:spcBef>
                <a:spcPts val="0"/>
              </a:spcBef>
              <a:spcAft>
                <a:spcPts val="0"/>
              </a:spcAft>
              <a:buClr>
                <a:schemeClr val="dk1"/>
              </a:buClr>
              <a:buSzPts val="2000"/>
              <a:buFont typeface="Georgia"/>
              <a:buChar char="●"/>
            </a:pPr>
            <a:r>
              <a:rPr lang="et" sz="2000" b="1">
                <a:solidFill>
                  <a:schemeClr val="dk1"/>
                </a:solidFill>
                <a:latin typeface="Georgia"/>
                <a:ea typeface="Georgia"/>
                <a:cs typeface="Georgia"/>
                <a:sym typeface="Georgia"/>
              </a:rPr>
              <a:t>35,8%</a:t>
            </a:r>
            <a:r>
              <a:rPr lang="et" sz="2000">
                <a:solidFill>
                  <a:schemeClr val="dk1"/>
                </a:solidFill>
                <a:latin typeface="Georgia"/>
                <a:ea typeface="Georgia"/>
                <a:cs typeface="Georgia"/>
                <a:sym typeface="Georgia"/>
              </a:rPr>
              <a:t> lugemisaegne ja </a:t>
            </a:r>
            <a:r>
              <a:rPr lang="et" sz="2000" b="1">
                <a:solidFill>
                  <a:schemeClr val="dk1"/>
                </a:solidFill>
                <a:latin typeface="Georgia"/>
                <a:ea typeface="Georgia"/>
                <a:cs typeface="Georgia"/>
                <a:sym typeface="Georgia"/>
              </a:rPr>
              <a:t>27,6%</a:t>
            </a:r>
            <a:r>
              <a:rPr lang="et" sz="2000">
                <a:solidFill>
                  <a:schemeClr val="dk1"/>
                </a:solidFill>
                <a:latin typeface="Georgia"/>
                <a:ea typeface="Georgia"/>
                <a:cs typeface="Georgia"/>
                <a:sym typeface="Georgia"/>
              </a:rPr>
              <a:t> lugemisjärgne </a:t>
            </a:r>
            <a:r>
              <a:rPr lang="et" sz="2000">
                <a:solidFill>
                  <a:schemeClr val="dk1"/>
                </a:solidFill>
                <a:highlight>
                  <a:srgbClr val="FFF2CC"/>
                </a:highlight>
                <a:latin typeface="Georgia"/>
                <a:ea typeface="Georgia"/>
                <a:cs typeface="Georgia"/>
                <a:sym typeface="Georgia"/>
              </a:rPr>
              <a:t>arutelu ja piltide vaatamine</a:t>
            </a:r>
            <a:endParaRPr sz="2000">
              <a:solidFill>
                <a:schemeClr val="dk1"/>
              </a:solidFill>
              <a:highlight>
                <a:srgbClr val="FFF2CC"/>
              </a:highlight>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Georgia"/>
              <a:buChar char="●"/>
            </a:pPr>
            <a:r>
              <a:rPr lang="et" sz="2000" b="1">
                <a:solidFill>
                  <a:schemeClr val="dk1"/>
                </a:solidFill>
                <a:latin typeface="Georgia"/>
                <a:ea typeface="Georgia"/>
                <a:cs typeface="Georgia"/>
                <a:sym typeface="Georgia"/>
              </a:rPr>
              <a:t>61,7 %</a:t>
            </a:r>
            <a:r>
              <a:rPr lang="et" sz="2000">
                <a:solidFill>
                  <a:schemeClr val="dk1"/>
                </a:solidFill>
                <a:latin typeface="Georgia"/>
                <a:ea typeface="Georgia"/>
                <a:cs typeface="Georgia"/>
                <a:sym typeface="Georgia"/>
              </a:rPr>
              <a:t> küsitletutest </a:t>
            </a:r>
            <a:r>
              <a:rPr lang="et" sz="2000">
                <a:solidFill>
                  <a:schemeClr val="dk1"/>
                </a:solidFill>
                <a:highlight>
                  <a:srgbClr val="FFF2CC"/>
                </a:highlight>
                <a:latin typeface="Georgia"/>
                <a:ea typeface="Georgia"/>
                <a:cs typeface="Georgia"/>
                <a:sym typeface="Georgia"/>
              </a:rPr>
              <a:t>ei tundnud</a:t>
            </a:r>
            <a:r>
              <a:rPr lang="et" sz="2000">
                <a:solidFill>
                  <a:schemeClr val="dk1"/>
                </a:solidFill>
                <a:latin typeface="Georgia"/>
                <a:ea typeface="Georgia"/>
                <a:cs typeface="Georgia"/>
                <a:sym typeface="Georgia"/>
              </a:rPr>
              <a:t> ettelugemisest </a:t>
            </a:r>
            <a:r>
              <a:rPr lang="et" sz="2000">
                <a:solidFill>
                  <a:schemeClr val="dk1"/>
                </a:solidFill>
                <a:highlight>
                  <a:srgbClr val="FFF2CC"/>
                </a:highlight>
                <a:latin typeface="Georgia"/>
                <a:ea typeface="Georgia"/>
                <a:cs typeface="Georgia"/>
                <a:sym typeface="Georgia"/>
              </a:rPr>
              <a:t>puudust</a:t>
            </a:r>
            <a:endParaRPr sz="2000">
              <a:highlight>
                <a:srgbClr val="FFF2CC"/>
              </a:highlight>
              <a:latin typeface="Georgia"/>
              <a:ea typeface="Georgia"/>
              <a:cs typeface="Georgia"/>
              <a:sym typeface="Georgia"/>
            </a:endParaRPr>
          </a:p>
        </p:txBody>
      </p:sp>
      <p:pic>
        <p:nvPicPr>
          <p:cNvPr id="130" name="Google Shape;130;p23"/>
          <p:cNvPicPr preferRelativeResize="0"/>
          <p:nvPr/>
        </p:nvPicPr>
        <p:blipFill rotWithShape="1">
          <a:blip r:embed="rId4">
            <a:alphaModFix/>
          </a:blip>
          <a:srcRect t="-5496" r="-5163"/>
          <a:stretch/>
        </p:blipFill>
        <p:spPr>
          <a:xfrm>
            <a:off x="184200" y="1632650"/>
            <a:ext cx="4387800" cy="2923479"/>
          </a:xfrm>
          <a:prstGeom prst="rect">
            <a:avLst/>
          </a:prstGeom>
          <a:noFill/>
          <a:ln>
            <a:noFill/>
          </a:ln>
        </p:spPr>
      </p:pic>
      <p:sp>
        <p:nvSpPr>
          <p:cNvPr id="131" name="Google Shape;131;p23"/>
          <p:cNvSpPr txBox="1"/>
          <p:nvPr/>
        </p:nvSpPr>
        <p:spPr>
          <a:xfrm>
            <a:off x="54575" y="1482550"/>
            <a:ext cx="4297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t" sz="2000">
                <a:solidFill>
                  <a:schemeClr val="dk1"/>
                </a:solidFill>
                <a:highlight>
                  <a:schemeClr val="lt1"/>
                </a:highlight>
                <a:latin typeface="Georgia"/>
                <a:ea typeface="Georgia"/>
                <a:cs typeface="Georgia"/>
                <a:sym typeface="Georgia"/>
              </a:rPr>
              <a:t>Kas tunti puudust, kui raamatuid ette ei loetud? </a:t>
            </a:r>
            <a:endParaRPr sz="2000">
              <a:solidFill>
                <a:schemeClr val="dk1"/>
              </a:solidFill>
              <a:highlight>
                <a:schemeClr val="lt1"/>
              </a:highlight>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107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t" sz="3020" b="1" u="sng">
                <a:latin typeface="Georgia"/>
                <a:ea typeface="Georgia"/>
                <a:cs typeface="Georgia"/>
                <a:sym typeface="Georgia"/>
              </a:rPr>
              <a:t>Tulemused VI: lastele ettelugemine</a:t>
            </a:r>
            <a:endParaRPr sz="3020" b="1" u="sng">
              <a:latin typeface="Georgia"/>
              <a:ea typeface="Georgia"/>
              <a:cs typeface="Georgia"/>
              <a:sym typeface="Georgia"/>
            </a:endParaRPr>
          </a:p>
        </p:txBody>
      </p:sp>
      <p:pic>
        <p:nvPicPr>
          <p:cNvPr id="137" name="Google Shape;137;p24"/>
          <p:cNvPicPr preferRelativeResize="0"/>
          <p:nvPr/>
        </p:nvPicPr>
        <p:blipFill>
          <a:blip r:embed="rId4">
            <a:alphaModFix/>
          </a:blip>
          <a:stretch>
            <a:fillRect/>
          </a:stretch>
        </p:blipFill>
        <p:spPr>
          <a:xfrm>
            <a:off x="973787" y="813625"/>
            <a:ext cx="7196425" cy="4329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pic>
        <p:nvPicPr>
          <p:cNvPr id="142" name="Google Shape;142;p25" descr="A pie chart with different colored circles&#10;&#10;Description automatically generated"/>
          <p:cNvPicPr preferRelativeResize="0"/>
          <p:nvPr/>
        </p:nvPicPr>
        <p:blipFill>
          <a:blip r:embed="rId4">
            <a:alphaModFix/>
          </a:blip>
          <a:stretch>
            <a:fillRect/>
          </a:stretch>
        </p:blipFill>
        <p:spPr>
          <a:xfrm>
            <a:off x="385488" y="-37113"/>
            <a:ext cx="8373025" cy="5217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pic>
        <p:nvPicPr>
          <p:cNvPr id="147" name="Google Shape;147;p26"/>
          <p:cNvPicPr preferRelativeResize="0"/>
          <p:nvPr/>
        </p:nvPicPr>
        <p:blipFill>
          <a:blip r:embed="rId4">
            <a:alphaModFix/>
          </a:blip>
          <a:stretch>
            <a:fillRect/>
          </a:stretch>
        </p:blipFill>
        <p:spPr>
          <a:xfrm>
            <a:off x="926671" y="-1"/>
            <a:ext cx="7290653"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pic>
        <p:nvPicPr>
          <p:cNvPr id="152" name="Google Shape;152;p27"/>
          <p:cNvPicPr preferRelativeResize="0"/>
          <p:nvPr/>
        </p:nvPicPr>
        <p:blipFill>
          <a:blip r:embed="rId4">
            <a:alphaModFix/>
          </a:blip>
          <a:stretch>
            <a:fillRect/>
          </a:stretch>
        </p:blipFill>
        <p:spPr>
          <a:xfrm>
            <a:off x="1059913" y="814050"/>
            <a:ext cx="7024174" cy="4329451"/>
          </a:xfrm>
          <a:prstGeom prst="rect">
            <a:avLst/>
          </a:prstGeom>
          <a:noFill/>
          <a:ln>
            <a:noFill/>
          </a:ln>
        </p:spPr>
      </p:pic>
      <p:sp>
        <p:nvSpPr>
          <p:cNvPr id="153" name="Google Shape;153;p27"/>
          <p:cNvSpPr txBox="1"/>
          <p:nvPr/>
        </p:nvSpPr>
        <p:spPr>
          <a:xfrm>
            <a:off x="271350" y="75750"/>
            <a:ext cx="8601300" cy="73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t" sz="3000" b="1" u="sng">
                <a:solidFill>
                  <a:schemeClr val="dk1"/>
                </a:solidFill>
                <a:latin typeface="Georgia"/>
                <a:ea typeface="Georgia"/>
                <a:cs typeface="Georgia"/>
                <a:sym typeface="Georgia"/>
              </a:rPr>
              <a:t>Kokkuvõte: Milline on hea lasteraamat?</a:t>
            </a:r>
            <a:endParaRPr sz="3000" b="1" u="sng">
              <a:solidFill>
                <a:schemeClr val="dk1"/>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90300"/>
            <a:ext cx="8520600" cy="88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t" sz="3000" b="1" u="sng">
                <a:latin typeface="Georgia"/>
                <a:ea typeface="Georgia"/>
                <a:cs typeface="Georgia"/>
                <a:sym typeface="Georgia"/>
              </a:rPr>
              <a:t>Tulemused VII: Kas asendate vahetut lugemist audiovahenditest kuulamisega?</a:t>
            </a:r>
            <a:r>
              <a:rPr lang="et" sz="2320">
                <a:latin typeface="Times New Roman"/>
                <a:ea typeface="Times New Roman"/>
                <a:cs typeface="Times New Roman"/>
                <a:sym typeface="Times New Roman"/>
              </a:rPr>
              <a:t> </a:t>
            </a:r>
            <a:endParaRPr sz="2320">
              <a:latin typeface="Times New Roman"/>
              <a:ea typeface="Times New Roman"/>
              <a:cs typeface="Times New Roman"/>
              <a:sym typeface="Times New Roman"/>
            </a:endParaRPr>
          </a:p>
        </p:txBody>
      </p:sp>
      <p:pic>
        <p:nvPicPr>
          <p:cNvPr id="159" name="Google Shape;159;p28"/>
          <p:cNvPicPr preferRelativeResize="0"/>
          <p:nvPr/>
        </p:nvPicPr>
        <p:blipFill>
          <a:blip r:embed="rId4">
            <a:alphaModFix/>
          </a:blip>
          <a:stretch>
            <a:fillRect/>
          </a:stretch>
        </p:blipFill>
        <p:spPr>
          <a:xfrm>
            <a:off x="399463" y="1196050"/>
            <a:ext cx="8345075" cy="3947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0" y="2285400"/>
            <a:ext cx="1770900" cy="114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891"/>
              <a:buNone/>
            </a:pPr>
            <a:r>
              <a:rPr lang="et" sz="2000" b="1">
                <a:highlight>
                  <a:srgbClr val="FFF2CC"/>
                </a:highlight>
                <a:latin typeface="Georgia"/>
                <a:ea typeface="Georgia"/>
                <a:cs typeface="Georgia"/>
                <a:sym typeface="Georgia"/>
              </a:rPr>
              <a:t>Hea</a:t>
            </a:r>
            <a:endParaRPr sz="2000" b="1">
              <a:highlight>
                <a:srgbClr val="FFF2CC"/>
              </a:highlight>
              <a:latin typeface="Georgia"/>
              <a:ea typeface="Georgia"/>
              <a:cs typeface="Georgia"/>
              <a:sym typeface="Georgia"/>
            </a:endParaRPr>
          </a:p>
          <a:p>
            <a:pPr marL="0" lvl="0" indent="0" algn="ctr" rtl="0">
              <a:spcBef>
                <a:spcPts val="0"/>
              </a:spcBef>
              <a:spcAft>
                <a:spcPts val="0"/>
              </a:spcAft>
              <a:buSzPts val="891"/>
              <a:buNone/>
            </a:pPr>
            <a:r>
              <a:rPr lang="et" sz="2000" b="1">
                <a:highlight>
                  <a:srgbClr val="FFF2CC"/>
                </a:highlight>
                <a:latin typeface="Georgia"/>
                <a:ea typeface="Georgia"/>
                <a:cs typeface="Georgia"/>
                <a:sym typeface="Georgia"/>
              </a:rPr>
              <a:t>raamatu</a:t>
            </a:r>
            <a:endParaRPr sz="2000" b="1">
              <a:highlight>
                <a:srgbClr val="FFF2CC"/>
              </a:highlight>
              <a:latin typeface="Georgia"/>
              <a:ea typeface="Georgia"/>
              <a:cs typeface="Georgia"/>
              <a:sym typeface="Georgia"/>
            </a:endParaRPr>
          </a:p>
          <a:p>
            <a:pPr marL="0" lvl="0" indent="0" algn="ctr" rtl="0">
              <a:spcBef>
                <a:spcPts val="0"/>
              </a:spcBef>
              <a:spcAft>
                <a:spcPts val="0"/>
              </a:spcAft>
              <a:buSzPts val="891"/>
              <a:buNone/>
            </a:pPr>
            <a:r>
              <a:rPr lang="et" sz="2000" b="1">
                <a:highlight>
                  <a:srgbClr val="FFF2CC"/>
                </a:highlight>
                <a:latin typeface="Georgia"/>
                <a:ea typeface="Georgia"/>
                <a:cs typeface="Georgia"/>
                <a:sym typeface="Georgia"/>
              </a:rPr>
              <a:t>omadused</a:t>
            </a:r>
            <a:endParaRPr sz="2000" b="1">
              <a:highlight>
                <a:srgbClr val="FFF2CC"/>
              </a:highlight>
              <a:latin typeface="Georgia"/>
              <a:ea typeface="Georgia"/>
              <a:cs typeface="Georgia"/>
              <a:sym typeface="Georgia"/>
            </a:endParaRPr>
          </a:p>
          <a:p>
            <a:pPr marL="0" lvl="0" indent="0" algn="ctr" rtl="0">
              <a:spcBef>
                <a:spcPts val="0"/>
              </a:spcBef>
              <a:spcAft>
                <a:spcPts val="0"/>
              </a:spcAft>
              <a:buSzPts val="891"/>
              <a:buNone/>
            </a:pPr>
            <a:r>
              <a:rPr lang="et" sz="2000" b="1">
                <a:highlight>
                  <a:srgbClr val="FFF2CC"/>
                </a:highlight>
                <a:latin typeface="Georgia"/>
                <a:ea typeface="Georgia"/>
                <a:cs typeface="Georgia"/>
                <a:sym typeface="Georgia"/>
              </a:rPr>
              <a:t>!</a:t>
            </a:r>
            <a:endParaRPr sz="2000" b="1">
              <a:highlight>
                <a:srgbClr val="FFF2CC"/>
              </a:highlight>
              <a:latin typeface="Georgia"/>
              <a:ea typeface="Georgia"/>
              <a:cs typeface="Georgia"/>
              <a:sym typeface="Georgia"/>
            </a:endParaRPr>
          </a:p>
        </p:txBody>
      </p:sp>
      <p:pic>
        <p:nvPicPr>
          <p:cNvPr id="165" name="Google Shape;165;p29"/>
          <p:cNvPicPr preferRelativeResize="0"/>
          <p:nvPr/>
        </p:nvPicPr>
        <p:blipFill>
          <a:blip r:embed="rId4">
            <a:alphaModFix/>
          </a:blip>
          <a:stretch>
            <a:fillRect/>
          </a:stretch>
        </p:blipFill>
        <p:spPr>
          <a:xfrm>
            <a:off x="1770825" y="0"/>
            <a:ext cx="5602362" cy="5143500"/>
          </a:xfrm>
          <a:prstGeom prst="rect">
            <a:avLst/>
          </a:prstGeom>
          <a:noFill/>
          <a:ln>
            <a:noFill/>
          </a:ln>
        </p:spPr>
      </p:pic>
      <p:sp>
        <p:nvSpPr>
          <p:cNvPr id="166" name="Google Shape;166;p29"/>
          <p:cNvSpPr txBox="1"/>
          <p:nvPr/>
        </p:nvSpPr>
        <p:spPr>
          <a:xfrm>
            <a:off x="7373175" y="2285400"/>
            <a:ext cx="1770900" cy="169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990"/>
              <a:buFont typeface="Arial"/>
              <a:buNone/>
            </a:pPr>
            <a:r>
              <a:rPr lang="et" sz="2000" b="1">
                <a:solidFill>
                  <a:schemeClr val="dk1"/>
                </a:solidFill>
                <a:highlight>
                  <a:srgbClr val="FFF2CC"/>
                </a:highlight>
                <a:latin typeface="Georgia"/>
                <a:ea typeface="Georgia"/>
                <a:cs typeface="Georgia"/>
                <a:sym typeface="Georgia"/>
              </a:rPr>
              <a:t>Hea</a:t>
            </a:r>
            <a:endParaRPr sz="2000" b="1">
              <a:solidFill>
                <a:schemeClr val="dk1"/>
              </a:solidFill>
              <a:highlight>
                <a:srgbClr val="FFF2CC"/>
              </a:highlight>
              <a:latin typeface="Georgia"/>
              <a:ea typeface="Georgia"/>
              <a:cs typeface="Georgia"/>
              <a:sym typeface="Georgia"/>
            </a:endParaRPr>
          </a:p>
          <a:p>
            <a:pPr marL="0" lvl="0" indent="0" algn="ctr" rtl="0">
              <a:spcBef>
                <a:spcPts val="0"/>
              </a:spcBef>
              <a:spcAft>
                <a:spcPts val="0"/>
              </a:spcAft>
              <a:buClr>
                <a:schemeClr val="dk1"/>
              </a:buClr>
              <a:buSzPts val="990"/>
              <a:buFont typeface="Arial"/>
              <a:buNone/>
            </a:pPr>
            <a:r>
              <a:rPr lang="et" sz="2000" b="1">
                <a:solidFill>
                  <a:schemeClr val="dk1"/>
                </a:solidFill>
                <a:highlight>
                  <a:srgbClr val="FFF2CC"/>
                </a:highlight>
                <a:latin typeface="Georgia"/>
                <a:ea typeface="Georgia"/>
                <a:cs typeface="Georgia"/>
                <a:sym typeface="Georgia"/>
              </a:rPr>
              <a:t>raamatu</a:t>
            </a:r>
            <a:endParaRPr sz="2000" b="1">
              <a:solidFill>
                <a:schemeClr val="dk1"/>
              </a:solidFill>
              <a:highlight>
                <a:srgbClr val="FFF2CC"/>
              </a:highlight>
              <a:latin typeface="Georgia"/>
              <a:ea typeface="Georgia"/>
              <a:cs typeface="Georgia"/>
              <a:sym typeface="Georgia"/>
            </a:endParaRPr>
          </a:p>
          <a:p>
            <a:pPr marL="0" lvl="0" indent="0" algn="ctr" rtl="0">
              <a:spcBef>
                <a:spcPts val="0"/>
              </a:spcBef>
              <a:spcAft>
                <a:spcPts val="0"/>
              </a:spcAft>
              <a:buClr>
                <a:schemeClr val="dk1"/>
              </a:buClr>
              <a:buSzPts val="990"/>
              <a:buFont typeface="Arial"/>
              <a:buNone/>
            </a:pPr>
            <a:r>
              <a:rPr lang="et" sz="2000" b="1">
                <a:solidFill>
                  <a:schemeClr val="dk1"/>
                </a:solidFill>
                <a:highlight>
                  <a:srgbClr val="FFF2CC"/>
                </a:highlight>
                <a:latin typeface="Georgia"/>
                <a:ea typeface="Georgia"/>
                <a:cs typeface="Georgia"/>
                <a:sym typeface="Georgia"/>
              </a:rPr>
              <a:t>omadused</a:t>
            </a:r>
            <a:endParaRPr sz="2000" b="1">
              <a:solidFill>
                <a:schemeClr val="dk1"/>
              </a:solidFill>
              <a:highlight>
                <a:srgbClr val="FFF2CC"/>
              </a:highlight>
              <a:latin typeface="Georgia"/>
              <a:ea typeface="Georgia"/>
              <a:cs typeface="Georgia"/>
              <a:sym typeface="Georgia"/>
            </a:endParaRPr>
          </a:p>
          <a:p>
            <a:pPr marL="0" lvl="0" indent="0" algn="ctr" rtl="0">
              <a:spcBef>
                <a:spcPts val="0"/>
              </a:spcBef>
              <a:spcAft>
                <a:spcPts val="0"/>
              </a:spcAft>
              <a:buClr>
                <a:schemeClr val="dk1"/>
              </a:buClr>
              <a:buSzPts val="990"/>
              <a:buFont typeface="Arial"/>
              <a:buNone/>
            </a:pPr>
            <a:r>
              <a:rPr lang="et" sz="2000" b="1">
                <a:solidFill>
                  <a:schemeClr val="dk1"/>
                </a:solidFill>
                <a:highlight>
                  <a:srgbClr val="FFF2CC"/>
                </a:highlight>
                <a:latin typeface="Georgia"/>
                <a:ea typeface="Georgia"/>
                <a:cs typeface="Georgia"/>
                <a:sym typeface="Georgia"/>
              </a:rPr>
              <a:t>!</a:t>
            </a:r>
            <a:endParaRPr sz="2000" b="1">
              <a:solidFill>
                <a:schemeClr val="dk1"/>
              </a:solidFill>
              <a:highlight>
                <a:srgbClr val="FFF2CC"/>
              </a:highlight>
              <a:latin typeface="Georgia"/>
              <a:ea typeface="Georgia"/>
              <a:cs typeface="Georgia"/>
              <a:sym typeface="Georgia"/>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229850" y="304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t" sz="3000" b="1" u="sng">
                <a:latin typeface="Georgia"/>
                <a:ea typeface="Georgia"/>
                <a:cs typeface="Georgia"/>
                <a:sym typeface="Georgia"/>
              </a:rPr>
              <a:t>Ettelugemispäeval on kavas:</a:t>
            </a:r>
            <a:endParaRPr sz="3000" b="1" u="sng">
              <a:latin typeface="Georgia"/>
              <a:ea typeface="Georgia"/>
              <a:cs typeface="Georgia"/>
              <a:sym typeface="Georgia"/>
            </a:endParaRPr>
          </a:p>
        </p:txBody>
      </p:sp>
      <p:sp>
        <p:nvSpPr>
          <p:cNvPr id="172" name="Google Shape;172;p30"/>
          <p:cNvSpPr txBox="1">
            <a:spLocks noGrp="1"/>
          </p:cNvSpPr>
          <p:nvPr>
            <p:ph type="body" idx="1"/>
          </p:nvPr>
        </p:nvSpPr>
        <p:spPr>
          <a:xfrm>
            <a:off x="147975" y="1152475"/>
            <a:ext cx="6040800" cy="36726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None/>
            </a:pPr>
            <a:endParaRPr sz="1200">
              <a:solidFill>
                <a:schemeClr val="dk1"/>
              </a:solidFill>
              <a:highlight>
                <a:srgbClr val="FFFFFF"/>
              </a:highlight>
              <a:latin typeface="Times New Roman"/>
              <a:ea typeface="Times New Roman"/>
              <a:cs typeface="Times New Roman"/>
              <a:sym typeface="Times New Roman"/>
            </a:endParaRPr>
          </a:p>
          <a:p>
            <a:pPr marL="457200" lvl="0" indent="-355600" algn="just"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ELU alal loetakse lasteaialastele ette raamatuid </a:t>
            </a:r>
            <a:endParaRPr sz="2000">
              <a:solidFill>
                <a:schemeClr val="dk1"/>
              </a:solidFill>
              <a:latin typeface="Georgia"/>
              <a:ea typeface="Georgia"/>
              <a:cs typeface="Georgia"/>
              <a:sym typeface="Georgia"/>
            </a:endParaRPr>
          </a:p>
          <a:p>
            <a:pPr marL="457200" lvl="0" indent="-355600" algn="just"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Kutsutud on viipekeeletõlk</a:t>
            </a:r>
            <a:endParaRPr sz="2000">
              <a:solidFill>
                <a:schemeClr val="dk1"/>
              </a:solidFill>
              <a:latin typeface="Georgia"/>
              <a:ea typeface="Georgia"/>
              <a:cs typeface="Georgia"/>
              <a:sym typeface="Georgia"/>
            </a:endParaRPr>
          </a:p>
          <a:p>
            <a:pPr marL="457200" lvl="0" indent="-355600" algn="just"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Kuuldu põhjal tehakse lastega ühine kunstitöö</a:t>
            </a:r>
            <a:endParaRPr sz="2000">
              <a:solidFill>
                <a:schemeClr val="dk1"/>
              </a:solidFill>
              <a:latin typeface="Georgia"/>
              <a:ea typeface="Georgia"/>
              <a:cs typeface="Georgia"/>
              <a:sym typeface="Georgia"/>
            </a:endParaRPr>
          </a:p>
          <a:p>
            <a:pPr marL="457200" lvl="0" indent="-355600" algn="just"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Raamatute ettelugemine TLÜ majades</a:t>
            </a:r>
            <a:endParaRPr sz="2000">
              <a:solidFill>
                <a:schemeClr val="dk1"/>
              </a:solidFill>
              <a:latin typeface="Georgia"/>
              <a:ea typeface="Georgia"/>
              <a:cs typeface="Georgia"/>
              <a:sym typeface="Georgia"/>
            </a:endParaRPr>
          </a:p>
          <a:p>
            <a:pPr marL="457200" lvl="0" indent="-355600" algn="just"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Loevad teatriklassi noored ja üliõpilased</a:t>
            </a:r>
            <a:endParaRPr sz="2000">
              <a:solidFill>
                <a:schemeClr val="dk1"/>
              </a:solidFill>
              <a:latin typeface="Georgia"/>
              <a:ea typeface="Georgia"/>
              <a:cs typeface="Georgia"/>
              <a:sym typeface="Georgia"/>
            </a:endParaRPr>
          </a:p>
          <a:p>
            <a:pPr marL="457200" lvl="0" indent="-355600" algn="just"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Terra majas on võimalik kuulata “Onu Remuse jutte”</a:t>
            </a:r>
            <a:endParaRPr sz="2600">
              <a:latin typeface="Georgia"/>
              <a:ea typeface="Georgia"/>
              <a:cs typeface="Georgia"/>
              <a:sym typeface="Georgia"/>
            </a:endParaRPr>
          </a:p>
        </p:txBody>
      </p:sp>
      <p:pic>
        <p:nvPicPr>
          <p:cNvPr id="173" name="Google Shape;173;p30"/>
          <p:cNvPicPr preferRelativeResize="0"/>
          <p:nvPr/>
        </p:nvPicPr>
        <p:blipFill>
          <a:blip r:embed="rId4">
            <a:alphaModFix/>
          </a:blip>
          <a:stretch>
            <a:fillRect/>
          </a:stretch>
        </p:blipFill>
        <p:spPr>
          <a:xfrm>
            <a:off x="6188775" y="754050"/>
            <a:ext cx="2955150" cy="4179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194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sz="3000" b="1" u="sng">
                <a:latin typeface="Georgia"/>
                <a:ea typeface="Georgia"/>
                <a:cs typeface="Georgia"/>
                <a:sym typeface="Georgia"/>
              </a:rPr>
              <a:t>Voldik</a:t>
            </a:r>
            <a:endParaRPr sz="3000" b="1" u="sng">
              <a:latin typeface="Georgia"/>
              <a:ea typeface="Georgia"/>
              <a:cs typeface="Georgia"/>
              <a:sym typeface="Georgia"/>
            </a:endParaRPr>
          </a:p>
        </p:txBody>
      </p:sp>
      <p:sp>
        <p:nvSpPr>
          <p:cNvPr id="179" name="Google Shape;179;p31"/>
          <p:cNvSpPr txBox="1">
            <a:spLocks noGrp="1"/>
          </p:cNvSpPr>
          <p:nvPr>
            <p:ph type="body" idx="1"/>
          </p:nvPr>
        </p:nvSpPr>
        <p:spPr>
          <a:xfrm>
            <a:off x="0" y="871075"/>
            <a:ext cx="5406600" cy="4272300"/>
          </a:xfrm>
          <a:prstGeom prst="rect">
            <a:avLst/>
          </a:prstGeom>
        </p:spPr>
        <p:txBody>
          <a:bodyPr spcFirstLastPara="1" wrap="square" lIns="91425" tIns="91425" rIns="91425" bIns="91425" anchor="t" anchorCtr="0">
            <a:normAutofit lnSpcReduction="10000"/>
          </a:bodyPr>
          <a:lstStyle/>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Teaduslik infovoldik ettelugemise kasulikkusest</a:t>
            </a:r>
            <a:endParaRPr sz="2000">
              <a:solidFill>
                <a:schemeClr val="dk1"/>
              </a:solidFill>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Ettelugemise propageerimine laste/vanemate seas</a:t>
            </a:r>
            <a:endParaRPr sz="2000">
              <a:solidFill>
                <a:schemeClr val="dk1"/>
              </a:solidFill>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Erinevad soovitused:</a:t>
            </a:r>
            <a:endParaRPr sz="2000">
              <a:solidFill>
                <a:schemeClr val="dk1"/>
              </a:solidFill>
              <a:latin typeface="Georgia"/>
              <a:ea typeface="Georgia"/>
              <a:cs typeface="Georgia"/>
              <a:sym typeface="Georgia"/>
            </a:endParaRPr>
          </a:p>
          <a:p>
            <a:pPr marL="914400" lvl="1"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Lugemissoovitused</a:t>
            </a:r>
            <a:endParaRPr sz="2000">
              <a:solidFill>
                <a:schemeClr val="dk1"/>
              </a:solidFill>
              <a:latin typeface="Georgia"/>
              <a:ea typeface="Georgia"/>
              <a:cs typeface="Georgia"/>
              <a:sym typeface="Georgia"/>
            </a:endParaRPr>
          </a:p>
          <a:p>
            <a:pPr marL="914400" lvl="1"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Nipid ettelugemiseks - kuidas last kaasata? </a:t>
            </a:r>
            <a:endParaRPr sz="2000">
              <a:solidFill>
                <a:schemeClr val="dk1"/>
              </a:solidFill>
              <a:latin typeface="Georgia"/>
              <a:ea typeface="Georgia"/>
              <a:cs typeface="Georgia"/>
              <a:sym typeface="Georgia"/>
            </a:endParaRPr>
          </a:p>
          <a:p>
            <a:pPr marL="914400" lvl="1"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Kuidas alustada ettelugemisega?</a:t>
            </a:r>
            <a:endParaRPr sz="2000">
              <a:solidFill>
                <a:schemeClr val="dk1"/>
              </a:solidFill>
              <a:latin typeface="Georgia"/>
              <a:ea typeface="Georgia"/>
              <a:cs typeface="Georgia"/>
              <a:sym typeface="Georgia"/>
            </a:endParaRPr>
          </a:p>
        </p:txBody>
      </p:sp>
      <p:pic>
        <p:nvPicPr>
          <p:cNvPr id="180" name="Google Shape;180;p31"/>
          <p:cNvPicPr preferRelativeResize="0"/>
          <p:nvPr/>
        </p:nvPicPr>
        <p:blipFill>
          <a:blip r:embed="rId4">
            <a:alphaModFix/>
          </a:blip>
          <a:stretch>
            <a:fillRect/>
          </a:stretch>
        </p:blipFill>
        <p:spPr>
          <a:xfrm>
            <a:off x="5899125" y="0"/>
            <a:ext cx="3244875" cy="2603456"/>
          </a:xfrm>
          <a:prstGeom prst="rect">
            <a:avLst/>
          </a:prstGeom>
          <a:noFill/>
          <a:ln>
            <a:noFill/>
          </a:ln>
        </p:spPr>
      </p:pic>
      <p:pic>
        <p:nvPicPr>
          <p:cNvPr id="181" name="Google Shape;181;p31"/>
          <p:cNvPicPr preferRelativeResize="0"/>
          <p:nvPr/>
        </p:nvPicPr>
        <p:blipFill>
          <a:blip r:embed="rId5">
            <a:alphaModFix/>
          </a:blip>
          <a:stretch>
            <a:fillRect/>
          </a:stretch>
        </p:blipFill>
        <p:spPr>
          <a:xfrm>
            <a:off x="5899125" y="2571750"/>
            <a:ext cx="3244875" cy="2506674"/>
          </a:xfrm>
          <a:prstGeom prst="rect">
            <a:avLst/>
          </a:prstGeom>
          <a:noFill/>
          <a:ln>
            <a:noFill/>
          </a:ln>
        </p:spPr>
      </p:pic>
      <p:sp>
        <p:nvSpPr>
          <p:cNvPr id="182" name="Google Shape;182;p31"/>
          <p:cNvSpPr txBox="1"/>
          <p:nvPr/>
        </p:nvSpPr>
        <p:spPr>
          <a:xfrm rot="-5400000">
            <a:off x="3111975" y="2289300"/>
            <a:ext cx="51279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t" sz="2000" b="1">
                <a:solidFill>
                  <a:srgbClr val="783F04"/>
                </a:solidFill>
                <a:latin typeface="Georgia"/>
                <a:ea typeface="Georgia"/>
                <a:cs typeface="Georgia"/>
                <a:sym typeface="Georgia"/>
              </a:rPr>
              <a:t>E</a:t>
            </a:r>
            <a:r>
              <a:rPr lang="et" sz="2300" b="1">
                <a:solidFill>
                  <a:srgbClr val="783F04"/>
                </a:solidFill>
                <a:latin typeface="Georgia"/>
                <a:ea typeface="Georgia"/>
                <a:cs typeface="Georgia"/>
                <a:sym typeface="Georgia"/>
              </a:rPr>
              <a:t> T T E K U J U T U S</a:t>
            </a:r>
            <a:endParaRPr sz="2300" b="1">
              <a:solidFill>
                <a:srgbClr val="783F04"/>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4">
            <a:alphaModFix/>
          </a:blip>
          <a:stretch>
            <a:fillRect/>
          </a:stretch>
        </p:blipFill>
        <p:spPr>
          <a:xfrm>
            <a:off x="152400" y="152400"/>
            <a:ext cx="2376509" cy="4838702"/>
          </a:xfrm>
          <a:prstGeom prst="rect">
            <a:avLst/>
          </a:prstGeom>
          <a:noFill/>
          <a:ln>
            <a:noFill/>
          </a:ln>
        </p:spPr>
      </p:pic>
      <p:pic>
        <p:nvPicPr>
          <p:cNvPr id="61" name="Google Shape;61;p14"/>
          <p:cNvPicPr preferRelativeResize="0"/>
          <p:nvPr/>
        </p:nvPicPr>
        <p:blipFill>
          <a:blip r:embed="rId5">
            <a:alphaModFix/>
          </a:blip>
          <a:stretch>
            <a:fillRect/>
          </a:stretch>
        </p:blipFill>
        <p:spPr>
          <a:xfrm>
            <a:off x="6621009" y="152400"/>
            <a:ext cx="2376509" cy="4838702"/>
          </a:xfrm>
          <a:prstGeom prst="rect">
            <a:avLst/>
          </a:prstGeom>
          <a:noFill/>
          <a:ln>
            <a:noFill/>
          </a:ln>
        </p:spPr>
      </p:pic>
      <p:pic>
        <p:nvPicPr>
          <p:cNvPr id="62" name="Google Shape;62;p14"/>
          <p:cNvPicPr preferRelativeResize="0"/>
          <p:nvPr/>
        </p:nvPicPr>
        <p:blipFill>
          <a:blip r:embed="rId6">
            <a:alphaModFix/>
          </a:blip>
          <a:stretch>
            <a:fillRect/>
          </a:stretch>
        </p:blipFill>
        <p:spPr>
          <a:xfrm>
            <a:off x="2760437" y="152400"/>
            <a:ext cx="3629025" cy="4838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194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t" sz="3020" b="1" u="sng">
                <a:latin typeface="Georgia"/>
                <a:ea typeface="Georgia"/>
                <a:cs typeface="Georgia"/>
                <a:sym typeface="Georgia"/>
              </a:rPr>
              <a:t>Kokkuvõtteks</a:t>
            </a:r>
            <a:endParaRPr sz="3020" b="1" u="sng">
              <a:latin typeface="Georgia"/>
              <a:ea typeface="Georgia"/>
              <a:cs typeface="Georgia"/>
              <a:sym typeface="Georgia"/>
            </a:endParaRPr>
          </a:p>
        </p:txBody>
      </p:sp>
      <p:sp>
        <p:nvSpPr>
          <p:cNvPr id="188" name="Google Shape;188;p32"/>
          <p:cNvSpPr txBox="1">
            <a:spLocks noGrp="1"/>
          </p:cNvSpPr>
          <p:nvPr>
            <p:ph type="body" idx="1"/>
          </p:nvPr>
        </p:nvSpPr>
        <p:spPr>
          <a:xfrm>
            <a:off x="0" y="1088700"/>
            <a:ext cx="4679700" cy="40548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highlight>
                  <a:srgbClr val="FFF2CC"/>
                </a:highlight>
                <a:latin typeface="Georgia"/>
                <a:ea typeface="Georgia"/>
                <a:cs typeface="Georgia"/>
                <a:sym typeface="Georgia"/>
              </a:rPr>
              <a:t>Ettelugemise traditsioon kandub edasi põlvest põlve</a:t>
            </a:r>
            <a:endParaRPr sz="2000">
              <a:solidFill>
                <a:schemeClr val="dk1"/>
              </a:solidFill>
              <a:highlight>
                <a:srgbClr val="FFF2CC"/>
              </a:highlight>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Paljud klassikalised raamatud, mida lastele (ette)loetakse, on jäänud au sisse.</a:t>
            </a:r>
            <a:endParaRPr sz="2000">
              <a:solidFill>
                <a:schemeClr val="dk1"/>
              </a:solidFill>
              <a:highlight>
                <a:srgbClr val="FFF2CC"/>
              </a:highlight>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Projekti tulemusena valminud </a:t>
            </a:r>
            <a:r>
              <a:rPr lang="et" sz="2000">
                <a:solidFill>
                  <a:schemeClr val="dk1"/>
                </a:solidFill>
                <a:highlight>
                  <a:srgbClr val="FFF2CC"/>
                </a:highlight>
                <a:latin typeface="Georgia"/>
                <a:ea typeface="Georgia"/>
                <a:cs typeface="Georgia"/>
                <a:sym typeface="Georgia"/>
              </a:rPr>
              <a:t>voldikut</a:t>
            </a:r>
            <a:r>
              <a:rPr lang="et" sz="2000">
                <a:solidFill>
                  <a:schemeClr val="dk1"/>
                </a:solidFill>
                <a:latin typeface="Georgia"/>
                <a:ea typeface="Georgia"/>
                <a:cs typeface="Georgia"/>
                <a:sym typeface="Georgia"/>
              </a:rPr>
              <a:t> saab kasutada ka edaspidi lapsevanemate nõustamiseks</a:t>
            </a:r>
            <a:endParaRPr sz="2000" b="1">
              <a:solidFill>
                <a:schemeClr val="dk1"/>
              </a:solidFill>
              <a:latin typeface="Georgia"/>
              <a:ea typeface="Georgia"/>
              <a:cs typeface="Georgia"/>
              <a:sym typeface="Georgia"/>
            </a:endParaRPr>
          </a:p>
        </p:txBody>
      </p:sp>
      <p:pic>
        <p:nvPicPr>
          <p:cNvPr id="189" name="Google Shape;189;p32"/>
          <p:cNvPicPr preferRelativeResize="0"/>
          <p:nvPr/>
        </p:nvPicPr>
        <p:blipFill>
          <a:blip r:embed="rId4">
            <a:alphaModFix/>
          </a:blip>
          <a:stretch>
            <a:fillRect/>
          </a:stretch>
        </p:blipFill>
        <p:spPr>
          <a:xfrm>
            <a:off x="4572000" y="369000"/>
            <a:ext cx="4571999" cy="46198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759425" y="457075"/>
            <a:ext cx="6630600" cy="2837700"/>
          </a:xfrm>
          <a:prstGeom prst="rect">
            <a:avLst/>
          </a:prstGeom>
        </p:spPr>
        <p:txBody>
          <a:bodyPr spcFirstLastPara="1" wrap="square" lIns="91425" tIns="91425" rIns="91425" bIns="91425" anchor="ctr" anchorCtr="0">
            <a:noAutofit/>
          </a:bodyPr>
          <a:lstStyle/>
          <a:p>
            <a:pPr marL="457200" lvl="0" indent="0" algn="ctr" rtl="0">
              <a:lnSpc>
                <a:spcPct val="150000"/>
              </a:lnSpc>
              <a:spcBef>
                <a:spcPts val="0"/>
              </a:spcBef>
              <a:spcAft>
                <a:spcPts val="0"/>
              </a:spcAft>
              <a:buClr>
                <a:schemeClr val="dk1"/>
              </a:buClr>
              <a:buSzPts val="1100"/>
              <a:buFont typeface="Arial"/>
              <a:buNone/>
            </a:pPr>
            <a:r>
              <a:rPr lang="et" sz="4000" b="1" u="sng">
                <a:latin typeface="Georgia"/>
                <a:ea typeface="Georgia"/>
                <a:cs typeface="Georgia"/>
                <a:sym typeface="Georgia"/>
              </a:rPr>
              <a:t>Kohtume ettelugemispäeval!</a:t>
            </a:r>
            <a:endParaRPr sz="4000" u="sng">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650" y="147975"/>
            <a:ext cx="426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t" sz="3020" b="1" u="sng">
                <a:latin typeface="Georgia"/>
                <a:ea typeface="Georgia"/>
                <a:cs typeface="Georgia"/>
                <a:sym typeface="Georgia"/>
              </a:rPr>
              <a:t>Projektis osalesid: </a:t>
            </a:r>
            <a:endParaRPr sz="3020" b="1" u="sng">
              <a:latin typeface="Georgia"/>
              <a:ea typeface="Georgia"/>
              <a:cs typeface="Georgia"/>
              <a:sym typeface="Georgia"/>
            </a:endParaRPr>
          </a:p>
        </p:txBody>
      </p:sp>
      <p:sp>
        <p:nvSpPr>
          <p:cNvPr id="68" name="Google Shape;68;p15"/>
          <p:cNvSpPr txBox="1">
            <a:spLocks noGrp="1"/>
          </p:cNvSpPr>
          <p:nvPr>
            <p:ph type="body" idx="1"/>
          </p:nvPr>
        </p:nvSpPr>
        <p:spPr>
          <a:xfrm>
            <a:off x="0" y="720675"/>
            <a:ext cx="5789700" cy="4705500"/>
          </a:xfrm>
          <a:prstGeom prst="rect">
            <a:avLst/>
          </a:prstGeom>
        </p:spPr>
        <p:txBody>
          <a:bodyPr spcFirstLastPara="1" wrap="square" lIns="91425" tIns="91425" rIns="91425" bIns="91425" anchor="t" anchorCtr="0">
            <a:noAutofit/>
          </a:bodyPr>
          <a:lstStyle/>
          <a:p>
            <a:pPr marL="228600" lvl="0" indent="-152400" algn="l" rtl="0">
              <a:lnSpc>
                <a:spcPct val="150000"/>
              </a:lnSpc>
              <a:spcBef>
                <a:spcPts val="0"/>
              </a:spcBef>
              <a:spcAft>
                <a:spcPts val="0"/>
              </a:spcAft>
              <a:buClr>
                <a:schemeClr val="dk1"/>
              </a:buClr>
              <a:buSzPts val="1600"/>
              <a:buFont typeface="Georgia"/>
              <a:buChar char="•"/>
            </a:pPr>
            <a:r>
              <a:rPr lang="et" sz="1600">
                <a:solidFill>
                  <a:schemeClr val="dk1"/>
                </a:solidFill>
                <a:latin typeface="Georgia"/>
                <a:ea typeface="Georgia"/>
                <a:cs typeface="Georgia"/>
                <a:sym typeface="Georgia"/>
              </a:rPr>
              <a:t>10 alushariduse pedagoogi</a:t>
            </a:r>
            <a:endParaRPr sz="1600">
              <a:solidFill>
                <a:schemeClr val="dk1"/>
              </a:solidFill>
              <a:latin typeface="Georgia"/>
              <a:ea typeface="Georgia"/>
              <a:cs typeface="Georgia"/>
              <a:sym typeface="Georgia"/>
            </a:endParaRPr>
          </a:p>
          <a:p>
            <a:pPr marL="228600" lvl="0" indent="-152400" algn="l" rtl="0">
              <a:lnSpc>
                <a:spcPct val="150000"/>
              </a:lnSpc>
              <a:spcBef>
                <a:spcPts val="1000"/>
              </a:spcBef>
              <a:spcAft>
                <a:spcPts val="0"/>
              </a:spcAft>
              <a:buClr>
                <a:schemeClr val="dk1"/>
              </a:buClr>
              <a:buSzPts val="1600"/>
              <a:buFont typeface="Georgia"/>
              <a:buChar char="•"/>
            </a:pPr>
            <a:r>
              <a:rPr lang="et" sz="1600">
                <a:solidFill>
                  <a:schemeClr val="dk1"/>
                </a:solidFill>
                <a:latin typeface="Georgia"/>
                <a:ea typeface="Georgia"/>
                <a:cs typeface="Georgia"/>
                <a:sym typeface="Georgia"/>
              </a:rPr>
              <a:t>5 eripedagoog-nõustajat</a:t>
            </a:r>
            <a:endParaRPr sz="1600">
              <a:solidFill>
                <a:schemeClr val="dk1"/>
              </a:solidFill>
              <a:latin typeface="Georgia"/>
              <a:ea typeface="Georgia"/>
              <a:cs typeface="Georgia"/>
              <a:sym typeface="Georgia"/>
            </a:endParaRPr>
          </a:p>
          <a:p>
            <a:pPr marL="228600" lvl="0" indent="-152400" algn="l" rtl="0">
              <a:lnSpc>
                <a:spcPct val="150000"/>
              </a:lnSpc>
              <a:spcBef>
                <a:spcPts val="1000"/>
              </a:spcBef>
              <a:spcAft>
                <a:spcPts val="0"/>
              </a:spcAft>
              <a:buClr>
                <a:schemeClr val="dk1"/>
              </a:buClr>
              <a:buSzPts val="1600"/>
              <a:buFont typeface="Georgia"/>
              <a:buChar char="•"/>
            </a:pPr>
            <a:r>
              <a:rPr lang="et" sz="1600">
                <a:solidFill>
                  <a:schemeClr val="dk1"/>
                </a:solidFill>
                <a:latin typeface="Georgia"/>
                <a:ea typeface="Georgia"/>
                <a:cs typeface="Georgia"/>
                <a:sym typeface="Georgia"/>
              </a:rPr>
              <a:t>3 eripedagoogika ja 1 pedagoogika tudeng</a:t>
            </a:r>
            <a:endParaRPr sz="1600">
              <a:solidFill>
                <a:schemeClr val="dk1"/>
              </a:solidFill>
              <a:latin typeface="Georgia"/>
              <a:ea typeface="Georgia"/>
              <a:cs typeface="Georgia"/>
              <a:sym typeface="Georgia"/>
            </a:endParaRPr>
          </a:p>
          <a:p>
            <a:pPr marL="228600" lvl="0" indent="-152400" algn="l" rtl="0">
              <a:lnSpc>
                <a:spcPct val="150000"/>
              </a:lnSpc>
              <a:spcBef>
                <a:spcPts val="1000"/>
              </a:spcBef>
              <a:spcAft>
                <a:spcPts val="0"/>
              </a:spcAft>
              <a:buClr>
                <a:schemeClr val="dk1"/>
              </a:buClr>
              <a:buSzPts val="1600"/>
              <a:buFont typeface="Georgia"/>
              <a:buChar char="•"/>
            </a:pPr>
            <a:r>
              <a:rPr lang="et" sz="1600">
                <a:solidFill>
                  <a:schemeClr val="dk1"/>
                </a:solidFill>
                <a:latin typeface="Georgia"/>
                <a:ea typeface="Georgia"/>
                <a:cs typeface="Georgia"/>
                <a:sym typeface="Georgia"/>
              </a:rPr>
              <a:t>2 kunstiteraapia tudengit</a:t>
            </a:r>
            <a:endParaRPr sz="1600">
              <a:solidFill>
                <a:schemeClr val="dk1"/>
              </a:solidFill>
              <a:latin typeface="Georgia"/>
              <a:ea typeface="Georgia"/>
              <a:cs typeface="Georgia"/>
              <a:sym typeface="Georgia"/>
            </a:endParaRPr>
          </a:p>
          <a:p>
            <a:pPr marL="228600" lvl="0" indent="-152400" algn="l" rtl="0">
              <a:lnSpc>
                <a:spcPct val="150000"/>
              </a:lnSpc>
              <a:spcBef>
                <a:spcPts val="1000"/>
              </a:spcBef>
              <a:spcAft>
                <a:spcPts val="0"/>
              </a:spcAft>
              <a:buClr>
                <a:schemeClr val="dk1"/>
              </a:buClr>
              <a:buSzPts val="1600"/>
              <a:buFont typeface="Georgia"/>
              <a:buChar char="•"/>
            </a:pPr>
            <a:r>
              <a:rPr lang="et" sz="1600">
                <a:solidFill>
                  <a:schemeClr val="dk1"/>
                </a:solidFill>
                <a:latin typeface="Georgia"/>
                <a:ea typeface="Georgia"/>
                <a:cs typeface="Georgia"/>
                <a:sym typeface="Georgia"/>
              </a:rPr>
              <a:t>1 psühholoogia tudeng</a:t>
            </a:r>
            <a:endParaRPr sz="1600">
              <a:solidFill>
                <a:schemeClr val="dk1"/>
              </a:solidFill>
              <a:latin typeface="Georgia"/>
              <a:ea typeface="Georgia"/>
              <a:cs typeface="Georgia"/>
              <a:sym typeface="Georgia"/>
            </a:endParaRPr>
          </a:p>
          <a:p>
            <a:pPr marL="228600" lvl="0" indent="-152400" algn="l" rtl="0">
              <a:lnSpc>
                <a:spcPct val="150000"/>
              </a:lnSpc>
              <a:spcBef>
                <a:spcPts val="1000"/>
              </a:spcBef>
              <a:spcAft>
                <a:spcPts val="0"/>
              </a:spcAft>
              <a:buClr>
                <a:schemeClr val="dk1"/>
              </a:buClr>
              <a:buSzPts val="1600"/>
              <a:buFont typeface="Georgia"/>
              <a:buChar char="•"/>
            </a:pPr>
            <a:r>
              <a:rPr lang="et" sz="1600">
                <a:solidFill>
                  <a:schemeClr val="dk1"/>
                </a:solidFill>
                <a:latin typeface="Georgia"/>
                <a:ea typeface="Georgia"/>
                <a:cs typeface="Georgia"/>
                <a:sym typeface="Georgia"/>
              </a:rPr>
              <a:t>1 noorsootöö tudeng</a:t>
            </a:r>
            <a:endParaRPr sz="1600">
              <a:solidFill>
                <a:schemeClr val="dk1"/>
              </a:solidFill>
              <a:latin typeface="Georgia"/>
              <a:ea typeface="Georgia"/>
              <a:cs typeface="Georgia"/>
              <a:sym typeface="Georgia"/>
            </a:endParaRPr>
          </a:p>
          <a:p>
            <a:pPr marL="228600" lvl="0" indent="-152400" algn="l" rtl="0">
              <a:lnSpc>
                <a:spcPct val="150000"/>
              </a:lnSpc>
              <a:spcBef>
                <a:spcPts val="1000"/>
              </a:spcBef>
              <a:spcAft>
                <a:spcPts val="0"/>
              </a:spcAft>
              <a:buClr>
                <a:schemeClr val="dk1"/>
              </a:buClr>
              <a:buSzPts val="1600"/>
              <a:buFont typeface="Georgia"/>
              <a:buChar char="•"/>
            </a:pPr>
            <a:r>
              <a:rPr lang="et" sz="1600">
                <a:solidFill>
                  <a:schemeClr val="dk1"/>
                </a:solidFill>
                <a:latin typeface="Georgia"/>
                <a:ea typeface="Georgia"/>
                <a:cs typeface="Georgia"/>
                <a:sym typeface="Georgia"/>
              </a:rPr>
              <a:t>1 matemaatika, majandusmatemaatika ja andmeanalüüsi tudeng</a:t>
            </a:r>
            <a:endParaRPr sz="1600">
              <a:solidFill>
                <a:schemeClr val="dk1"/>
              </a:solidFill>
              <a:latin typeface="Georgia"/>
              <a:ea typeface="Georgia"/>
              <a:cs typeface="Georgia"/>
              <a:sym typeface="Georgia"/>
            </a:endParaRPr>
          </a:p>
          <a:p>
            <a:pPr marL="228600" lvl="0" indent="-152400" algn="l" rtl="0">
              <a:lnSpc>
                <a:spcPct val="150000"/>
              </a:lnSpc>
              <a:spcBef>
                <a:spcPts val="1000"/>
              </a:spcBef>
              <a:spcAft>
                <a:spcPts val="0"/>
              </a:spcAft>
              <a:buClr>
                <a:schemeClr val="dk1"/>
              </a:buClr>
              <a:buSzPts val="1600"/>
              <a:buFont typeface="Georgia"/>
              <a:buChar char="•"/>
            </a:pPr>
            <a:r>
              <a:rPr lang="et" sz="1600">
                <a:solidFill>
                  <a:schemeClr val="dk1"/>
                </a:solidFill>
                <a:latin typeface="Georgia"/>
                <a:ea typeface="Georgia"/>
                <a:cs typeface="Georgia"/>
                <a:sym typeface="Georgia"/>
              </a:rPr>
              <a:t>1 lingvist ja lastekeele uurija (juhendaja Andra Kütt-Leedis)</a:t>
            </a:r>
            <a:endParaRPr sz="1600">
              <a:latin typeface="Georgia"/>
              <a:ea typeface="Georgia"/>
              <a:cs typeface="Georgia"/>
              <a:sym typeface="Georgia"/>
            </a:endParaRPr>
          </a:p>
        </p:txBody>
      </p:sp>
      <p:sp>
        <p:nvSpPr>
          <p:cNvPr id="69" name="Google Shape;69;p15"/>
          <p:cNvSpPr txBox="1"/>
          <p:nvPr/>
        </p:nvSpPr>
        <p:spPr>
          <a:xfrm>
            <a:off x="5169900" y="147975"/>
            <a:ext cx="3974100" cy="7428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et" sz="3000" b="1" u="sng">
                <a:solidFill>
                  <a:schemeClr val="dk1"/>
                </a:solidFill>
                <a:latin typeface="Georgia"/>
                <a:ea typeface="Georgia"/>
                <a:cs typeface="Georgia"/>
                <a:sym typeface="Georgia"/>
              </a:rPr>
              <a:t>Projekti liikmed:</a:t>
            </a:r>
            <a:endParaRPr sz="3000" b="1" u="sng">
              <a:solidFill>
                <a:schemeClr val="dk1"/>
              </a:solidFill>
              <a:latin typeface="Georgia"/>
              <a:ea typeface="Georgia"/>
              <a:cs typeface="Georgia"/>
              <a:sym typeface="Georgia"/>
            </a:endParaRPr>
          </a:p>
        </p:txBody>
      </p:sp>
      <p:sp>
        <p:nvSpPr>
          <p:cNvPr id="70" name="Google Shape;70;p15"/>
          <p:cNvSpPr txBox="1">
            <a:spLocks noGrp="1"/>
          </p:cNvSpPr>
          <p:nvPr>
            <p:ph type="body" idx="2"/>
          </p:nvPr>
        </p:nvSpPr>
        <p:spPr>
          <a:xfrm>
            <a:off x="2223600" y="522200"/>
            <a:ext cx="3566100" cy="16572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None/>
            </a:pPr>
            <a:endParaRPr sz="2286">
              <a:latin typeface="Georgia"/>
              <a:ea typeface="Georgia"/>
              <a:cs typeface="Georgia"/>
              <a:sym typeface="Georgia"/>
            </a:endParaRPr>
          </a:p>
          <a:p>
            <a:pPr marL="0" lvl="0" indent="0" algn="l" rtl="0">
              <a:spcBef>
                <a:spcPts val="0"/>
              </a:spcBef>
              <a:spcAft>
                <a:spcPts val="1200"/>
              </a:spcAft>
              <a:buNone/>
            </a:pPr>
            <a:endParaRPr/>
          </a:p>
        </p:txBody>
      </p:sp>
      <p:sp>
        <p:nvSpPr>
          <p:cNvPr id="71" name="Google Shape;71;p15"/>
          <p:cNvSpPr/>
          <p:nvPr/>
        </p:nvSpPr>
        <p:spPr>
          <a:xfrm>
            <a:off x="4650350" y="936800"/>
            <a:ext cx="4333800" cy="3856800"/>
          </a:xfrm>
          <a:prstGeom prst="heart">
            <a:avLst/>
          </a:prstGeom>
          <a:solidFill>
            <a:schemeClr val="lt2"/>
          </a:solidFill>
          <a:ln w="76200" cap="flat" cmpd="sng">
            <a:solidFill>
              <a:srgbClr val="FFD9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t" sz="986">
                <a:solidFill>
                  <a:schemeClr val="dk1"/>
                </a:solidFill>
                <a:latin typeface="Georgia"/>
                <a:ea typeface="Georgia"/>
                <a:cs typeface="Georgia"/>
                <a:sym typeface="Georgia"/>
              </a:rPr>
              <a:t>Katrin Peters, Anneli Kesküll, Kertu Künnapas, Kirke Jõgis, Kaisa Lohu, Jevgenia Polkovnikova, Marit Martin, Maret Nurklik, Caroly Veinberg, Angela Ling, Karina Eisenschmidt, Tiina Paas, Katrin Kõiv, Karina Kaur, Liispet Undusk, Kerli Vahejõe, Andželika Sinijärv-Sääsk, Silja Alumets, Anna-Mari Martinson, Natalja Kask, Nele Pihlak, Helena Gulbis, Gerda Aasamets</a:t>
            </a:r>
            <a:endParaRPr sz="786"/>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96425"/>
            <a:ext cx="8520600" cy="45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t" sz="3020" b="1" u="sng">
                <a:latin typeface="Georgia"/>
                <a:ea typeface="Georgia"/>
                <a:cs typeface="Georgia"/>
                <a:sym typeface="Georgia"/>
              </a:rPr>
              <a:t>Teema olulisus ja probleem</a:t>
            </a:r>
            <a:endParaRPr sz="3020" b="1" u="sng">
              <a:latin typeface="Georgia"/>
              <a:ea typeface="Georgia"/>
              <a:cs typeface="Georgia"/>
              <a:sym typeface="Georgia"/>
            </a:endParaRPr>
          </a:p>
        </p:txBody>
      </p:sp>
      <p:sp>
        <p:nvSpPr>
          <p:cNvPr id="77" name="Google Shape;77;p16"/>
          <p:cNvSpPr txBox="1">
            <a:spLocks noGrp="1"/>
          </p:cNvSpPr>
          <p:nvPr>
            <p:ph type="body" idx="1"/>
          </p:nvPr>
        </p:nvSpPr>
        <p:spPr>
          <a:xfrm>
            <a:off x="311700" y="549125"/>
            <a:ext cx="8520600" cy="4594325"/>
          </a:xfrm>
          <a:prstGeom prst="rect">
            <a:avLst/>
          </a:prstGeom>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Varajane kokkupuude raamatutega on seotud </a:t>
            </a:r>
            <a:r>
              <a:rPr lang="et">
                <a:solidFill>
                  <a:schemeClr val="dk1"/>
                </a:solidFill>
                <a:highlight>
                  <a:srgbClr val="FFF2CC"/>
                </a:highlight>
                <a:latin typeface="Georgia"/>
                <a:ea typeface="Georgia"/>
                <a:cs typeface="Georgia"/>
                <a:sym typeface="Georgia"/>
              </a:rPr>
              <a:t>rikka sõnavara, parema lugemisoskuse ning hilisema akadeemilise edukusega</a:t>
            </a:r>
            <a:r>
              <a:rPr lang="et">
                <a:solidFill>
                  <a:schemeClr val="dk1"/>
                </a:solidFill>
                <a:latin typeface="Georgia"/>
                <a:ea typeface="Georgia"/>
                <a:cs typeface="Georgia"/>
                <a:sym typeface="Georgia"/>
              </a:rPr>
              <a:t> (Quellette 2006, Merga 2017).</a:t>
            </a:r>
            <a:endParaRPr>
              <a:solidFill>
                <a:schemeClr val="dk1"/>
              </a:solidFill>
              <a:latin typeface="Georgia"/>
              <a:ea typeface="Georgia"/>
              <a:cs typeface="Georgia"/>
              <a:sym typeface="Georgia"/>
            </a:endParaRPr>
          </a:p>
          <a:p>
            <a:pPr marL="457200" lvl="0" indent="-342900" algn="just"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Ettelugemine arendab lapse </a:t>
            </a:r>
            <a:r>
              <a:rPr lang="et">
                <a:solidFill>
                  <a:schemeClr val="dk1"/>
                </a:solidFill>
                <a:highlight>
                  <a:srgbClr val="FFF2CC"/>
                </a:highlight>
                <a:latin typeface="Georgia"/>
                <a:ea typeface="Georgia"/>
                <a:cs typeface="Georgia"/>
                <a:sym typeface="Georgia"/>
              </a:rPr>
              <a:t>empaatiavõime arengut ja emotsioonidega toimetulekut</a:t>
            </a:r>
            <a:r>
              <a:rPr lang="et">
                <a:solidFill>
                  <a:schemeClr val="dk1"/>
                </a:solidFill>
                <a:latin typeface="Georgia"/>
                <a:ea typeface="Georgia"/>
                <a:cs typeface="Georgia"/>
                <a:sym typeface="Georgia"/>
              </a:rPr>
              <a:t>, toetades last nii ümbritseva maailma kui ka elumuutuste mõistmisel. </a:t>
            </a:r>
            <a:endParaRPr>
              <a:solidFill>
                <a:schemeClr val="dk1"/>
              </a:solidFill>
              <a:latin typeface="Georgia"/>
              <a:ea typeface="Georgia"/>
              <a:cs typeface="Georgia"/>
              <a:sym typeface="Georgia"/>
            </a:endParaRPr>
          </a:p>
          <a:p>
            <a:pPr marL="457200" lvl="0" indent="-342900" algn="just"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Tavaliselt saab just ettelugemisest alguse lapse side raamatuga, tema </a:t>
            </a:r>
            <a:r>
              <a:rPr lang="et">
                <a:solidFill>
                  <a:schemeClr val="dk1"/>
                </a:solidFill>
                <a:highlight>
                  <a:srgbClr val="FFF2CC"/>
                </a:highlight>
                <a:latin typeface="Georgia"/>
                <a:ea typeface="Georgia"/>
                <a:cs typeface="Georgia"/>
                <a:sym typeface="Georgia"/>
              </a:rPr>
              <a:t>lugemishuvi</a:t>
            </a:r>
            <a:r>
              <a:rPr lang="et">
                <a:solidFill>
                  <a:schemeClr val="dk1"/>
                </a:solidFill>
                <a:latin typeface="Georgia"/>
                <a:ea typeface="Georgia"/>
                <a:cs typeface="Georgia"/>
                <a:sym typeface="Georgia"/>
              </a:rPr>
              <a:t> ning tee </a:t>
            </a:r>
            <a:r>
              <a:rPr lang="et">
                <a:solidFill>
                  <a:schemeClr val="dk1"/>
                </a:solidFill>
                <a:highlight>
                  <a:srgbClr val="FFF2CC"/>
                </a:highlight>
                <a:latin typeface="Georgia"/>
                <a:ea typeface="Georgia"/>
                <a:cs typeface="Georgia"/>
                <a:sym typeface="Georgia"/>
              </a:rPr>
              <a:t>iselugemiseni</a:t>
            </a:r>
            <a:r>
              <a:rPr lang="et">
                <a:solidFill>
                  <a:schemeClr val="dk1"/>
                </a:solidFill>
                <a:latin typeface="Georgia"/>
                <a:ea typeface="Georgia"/>
                <a:cs typeface="Georgia"/>
                <a:sym typeface="Georgia"/>
              </a:rPr>
              <a:t>. </a:t>
            </a:r>
            <a:endParaRPr>
              <a:solidFill>
                <a:schemeClr val="dk1"/>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Char char="●"/>
            </a:pPr>
            <a:r>
              <a:rPr lang="et">
                <a:solidFill>
                  <a:srgbClr val="262262"/>
                </a:solidFill>
                <a:latin typeface="Georgia"/>
                <a:ea typeface="Georgia"/>
                <a:cs typeface="Georgia"/>
                <a:sym typeface="Georgia"/>
              </a:rPr>
              <a:t>Kui ettelugemise vajalikkust rõhutavad mitmed teadusuuringud, ei ole varasemalt  uuritud, kas lugemisharjumus on traditsioon, mis antakse edasi põlvest põlve. Seda tühimikku püüabki projekt täita.</a:t>
            </a:r>
            <a:r>
              <a:rPr lang="et">
                <a:solidFill>
                  <a:srgbClr val="262262"/>
                </a:solidFill>
                <a:latin typeface="Roboto"/>
                <a:ea typeface="Roboto"/>
                <a:cs typeface="Roboto"/>
                <a:sym typeface="Roboto"/>
              </a:rPr>
              <a:t> </a:t>
            </a:r>
            <a:endParaRPr>
              <a:solidFill>
                <a:srgbClr val="262262"/>
              </a:solidFill>
              <a:latin typeface="Roboto"/>
              <a:ea typeface="Roboto"/>
              <a:cs typeface="Roboto"/>
              <a:sym typeface="Roboto"/>
            </a:endParaRPr>
          </a:p>
          <a:p>
            <a:pPr marL="0" lvl="0" indent="0" algn="l" rtl="0">
              <a:spcBef>
                <a:spcPts val="1500"/>
              </a:spcBef>
              <a:spcAft>
                <a:spcPts val="1500"/>
              </a:spcAft>
              <a:buNone/>
            </a:pPr>
            <a:endParaRPr sz="2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67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t" sz="3020" b="1" u="sng">
                <a:latin typeface="Georgia"/>
                <a:ea typeface="Georgia"/>
                <a:cs typeface="Georgia"/>
                <a:sym typeface="Georgia"/>
              </a:rPr>
              <a:t>Projekti eesmärk</a:t>
            </a:r>
            <a:endParaRPr sz="3020" b="1" u="sng">
              <a:latin typeface="Georgia"/>
              <a:ea typeface="Georgia"/>
              <a:cs typeface="Georgia"/>
              <a:sym typeface="Georgia"/>
            </a:endParaRPr>
          </a:p>
        </p:txBody>
      </p:sp>
      <p:sp>
        <p:nvSpPr>
          <p:cNvPr id="83" name="Google Shape;83;p17"/>
          <p:cNvSpPr txBox="1">
            <a:spLocks noGrp="1"/>
          </p:cNvSpPr>
          <p:nvPr>
            <p:ph type="body" idx="1"/>
          </p:nvPr>
        </p:nvSpPr>
        <p:spPr>
          <a:xfrm>
            <a:off x="311700" y="1097900"/>
            <a:ext cx="8520600" cy="3713700"/>
          </a:xfrm>
          <a:prstGeom prst="rect">
            <a:avLst/>
          </a:prstGeom>
        </p:spPr>
        <p:txBody>
          <a:bodyPr spcFirstLastPara="1" wrap="square" lIns="91425" tIns="91425" rIns="91425" bIns="91425" anchor="t" anchorCtr="0">
            <a:noAutofit/>
          </a:bodyPr>
          <a:lstStyle/>
          <a:p>
            <a:pPr marL="457200" lvl="0" indent="-355600" algn="just" rtl="0">
              <a:lnSpc>
                <a:spcPct val="150000"/>
              </a:lnSpc>
              <a:spcBef>
                <a:spcPts val="0"/>
              </a:spcBef>
              <a:spcAft>
                <a:spcPts val="0"/>
              </a:spcAft>
              <a:buClr>
                <a:schemeClr val="dk1"/>
              </a:buClr>
              <a:buSzPts val="2000"/>
              <a:buFont typeface="Barlow Condensed Light"/>
              <a:buChar char="●"/>
            </a:pPr>
            <a:r>
              <a:rPr lang="et" sz="2000">
                <a:solidFill>
                  <a:schemeClr val="dk1"/>
                </a:solidFill>
                <a:latin typeface="Georgia"/>
                <a:ea typeface="Georgia"/>
                <a:cs typeface="Georgia"/>
                <a:sym typeface="Georgia"/>
              </a:rPr>
              <a:t>Eesmärk on uurida,</a:t>
            </a:r>
            <a:r>
              <a:rPr lang="et" sz="2000" b="1">
                <a:solidFill>
                  <a:schemeClr val="dk1"/>
                </a:solidFill>
                <a:latin typeface="Georgia"/>
                <a:ea typeface="Georgia"/>
                <a:cs typeface="Georgia"/>
                <a:sym typeface="Georgia"/>
              </a:rPr>
              <a:t> </a:t>
            </a:r>
            <a:r>
              <a:rPr lang="et" sz="2000" b="1">
                <a:solidFill>
                  <a:schemeClr val="dk1"/>
                </a:solidFill>
                <a:highlight>
                  <a:srgbClr val="FFF2CC"/>
                </a:highlight>
                <a:latin typeface="Georgia"/>
                <a:ea typeface="Georgia"/>
                <a:cs typeface="Georgia"/>
                <a:sym typeface="Georgia"/>
              </a:rPr>
              <a:t>kas</a:t>
            </a:r>
            <a:r>
              <a:rPr lang="et" sz="2000" b="1">
                <a:solidFill>
                  <a:schemeClr val="dk1"/>
                </a:solidFill>
                <a:latin typeface="Georgia"/>
                <a:ea typeface="Georgia"/>
                <a:cs typeface="Georgia"/>
                <a:sym typeface="Georgia"/>
              </a:rPr>
              <a:t> ettelugemise traditsioon kandub põlvest põlve.</a:t>
            </a:r>
            <a:endParaRPr sz="2000" b="1">
              <a:solidFill>
                <a:schemeClr val="dk1"/>
              </a:solidFill>
              <a:latin typeface="Georgia"/>
              <a:ea typeface="Georgia"/>
              <a:cs typeface="Georgia"/>
              <a:sym typeface="Georgia"/>
            </a:endParaRPr>
          </a:p>
          <a:p>
            <a:pPr marL="457200" lvl="0" indent="-355600" algn="just"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Ühe perekonna eri põlvkonna liikmete intervjueerimine.</a:t>
            </a:r>
            <a:endParaRPr sz="2000">
              <a:solidFill>
                <a:schemeClr val="dk1"/>
              </a:solidFill>
              <a:latin typeface="Georgia"/>
              <a:ea typeface="Georgia"/>
              <a:cs typeface="Georgia"/>
              <a:sym typeface="Georgia"/>
            </a:endParaRPr>
          </a:p>
          <a:p>
            <a:pPr marL="457200" lvl="0" indent="-355600" algn="just" rtl="0">
              <a:lnSpc>
                <a:spcPct val="150000"/>
              </a:lnSpc>
              <a:spcBef>
                <a:spcPts val="0"/>
              </a:spcBef>
              <a:spcAft>
                <a:spcPts val="0"/>
              </a:spcAft>
              <a:buClr>
                <a:schemeClr val="dk1"/>
              </a:buClr>
              <a:buSzPts val="2000"/>
              <a:buFont typeface="Barlow Condensed Light"/>
              <a:buChar char="●"/>
            </a:pPr>
            <a:r>
              <a:rPr lang="et" sz="2000">
                <a:solidFill>
                  <a:schemeClr val="dk1"/>
                </a:solidFill>
                <a:latin typeface="Georgia"/>
                <a:ea typeface="Georgia"/>
                <a:cs typeface="Georgia"/>
                <a:sym typeface="Georgia"/>
              </a:rPr>
              <a:t>Koostada</a:t>
            </a:r>
            <a:r>
              <a:rPr lang="et" sz="2000" b="1">
                <a:solidFill>
                  <a:schemeClr val="dk1"/>
                </a:solidFill>
                <a:latin typeface="Georgia"/>
                <a:ea typeface="Georgia"/>
                <a:cs typeface="Georgia"/>
                <a:sym typeface="Georgia"/>
              </a:rPr>
              <a:t> ettelugemise olulisust tutvustav </a:t>
            </a:r>
            <a:r>
              <a:rPr lang="et" sz="2000" b="1">
                <a:solidFill>
                  <a:schemeClr val="dk1"/>
                </a:solidFill>
                <a:highlight>
                  <a:srgbClr val="FFF2CC"/>
                </a:highlight>
                <a:latin typeface="Georgia"/>
                <a:ea typeface="Georgia"/>
                <a:cs typeface="Georgia"/>
                <a:sym typeface="Georgia"/>
              </a:rPr>
              <a:t>voldik.</a:t>
            </a:r>
            <a:endParaRPr sz="2000" b="1">
              <a:solidFill>
                <a:schemeClr val="dk1"/>
              </a:solidFill>
              <a:highlight>
                <a:srgbClr val="FFF2CC"/>
              </a:highlight>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Innustada seeläbi noori lapsevanemaid ette lugema, kui nad veel seda pole teinud.</a:t>
            </a:r>
            <a:endParaRPr sz="2000">
              <a:solidFill>
                <a:schemeClr val="dk1"/>
              </a:solidFill>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Barlow Condensed Light"/>
              <a:buChar char="●"/>
            </a:pPr>
            <a:r>
              <a:rPr lang="et" sz="2000" b="1">
                <a:solidFill>
                  <a:schemeClr val="dk1"/>
                </a:solidFill>
                <a:latin typeface="Georgia"/>
                <a:ea typeface="Georgia"/>
                <a:cs typeface="Georgia"/>
                <a:sym typeface="Georgia"/>
              </a:rPr>
              <a:t>Algatada TLÜs ettelugemispäeva </a:t>
            </a:r>
            <a:r>
              <a:rPr lang="et" sz="2000" b="1">
                <a:solidFill>
                  <a:schemeClr val="dk1"/>
                </a:solidFill>
                <a:highlight>
                  <a:srgbClr val="FFF2CC"/>
                </a:highlight>
                <a:latin typeface="Georgia"/>
                <a:ea typeface="Georgia"/>
                <a:cs typeface="Georgia"/>
                <a:sym typeface="Georgia"/>
              </a:rPr>
              <a:t>traditsioon</a:t>
            </a:r>
            <a:r>
              <a:rPr lang="et" sz="2000" b="1">
                <a:solidFill>
                  <a:schemeClr val="dk1"/>
                </a:solidFill>
                <a:latin typeface="Georgia"/>
                <a:ea typeface="Georgia"/>
                <a:cs typeface="Georgia"/>
                <a:sym typeface="Georgia"/>
              </a:rPr>
              <a:t>, </a:t>
            </a:r>
            <a:r>
              <a:rPr lang="et" sz="2000">
                <a:solidFill>
                  <a:schemeClr val="dk1"/>
                </a:solidFill>
                <a:latin typeface="Georgia"/>
                <a:ea typeface="Georgia"/>
                <a:cs typeface="Georgia"/>
                <a:sym typeface="Georgia"/>
              </a:rPr>
              <a:t>koostada </a:t>
            </a:r>
            <a:r>
              <a:rPr lang="et" sz="2000" b="1">
                <a:solidFill>
                  <a:schemeClr val="dk1"/>
                </a:solidFill>
                <a:highlight>
                  <a:srgbClr val="FFF2CC"/>
                </a:highlight>
                <a:latin typeface="Georgia"/>
                <a:ea typeface="Georgia"/>
                <a:cs typeface="Georgia"/>
                <a:sym typeface="Georgia"/>
              </a:rPr>
              <a:t>ettelugemispäeva kava </a:t>
            </a:r>
            <a:r>
              <a:rPr lang="et" sz="2000" b="1">
                <a:solidFill>
                  <a:schemeClr val="dk1"/>
                </a:solidFill>
                <a:latin typeface="Georgia"/>
                <a:ea typeface="Georgia"/>
                <a:cs typeface="Georgia"/>
                <a:sym typeface="Georgia"/>
              </a:rPr>
              <a:t>18. oktoobriks.</a:t>
            </a:r>
            <a:endParaRPr sz="2000" b="1">
              <a:solidFill>
                <a:schemeClr val="dk1"/>
              </a:solidFill>
              <a:latin typeface="Georgia"/>
              <a:ea typeface="Georgia"/>
              <a:cs typeface="Georgia"/>
              <a:sym typeface="Georgia"/>
            </a:endParaRPr>
          </a:p>
          <a:p>
            <a:pPr marL="0" lvl="0" indent="0" algn="l" rtl="0">
              <a:lnSpc>
                <a:spcPct val="150000"/>
              </a:lnSpc>
              <a:spcBef>
                <a:spcPts val="1200"/>
              </a:spcBef>
              <a:spcAft>
                <a:spcPts val="0"/>
              </a:spcAft>
              <a:buNone/>
            </a:pPr>
            <a:endParaRPr sz="2100">
              <a:solidFill>
                <a:schemeClr val="dk1"/>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25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t" sz="3020" b="1" u="sng">
                <a:latin typeface="Georgia"/>
                <a:ea typeface="Georgia"/>
                <a:cs typeface="Georgia"/>
                <a:sym typeface="Georgia"/>
              </a:rPr>
              <a:t>Küsitluse koostamine ja levik</a:t>
            </a:r>
            <a:endParaRPr sz="3020" b="1" u="sng">
              <a:latin typeface="Georgia"/>
              <a:ea typeface="Georgia"/>
              <a:cs typeface="Georgia"/>
              <a:sym typeface="Georgia"/>
            </a:endParaRPr>
          </a:p>
        </p:txBody>
      </p:sp>
      <p:sp>
        <p:nvSpPr>
          <p:cNvPr id="89" name="Google Shape;89;p18"/>
          <p:cNvSpPr txBox="1">
            <a:spLocks noGrp="1"/>
          </p:cNvSpPr>
          <p:nvPr>
            <p:ph type="body" idx="1"/>
          </p:nvPr>
        </p:nvSpPr>
        <p:spPr>
          <a:xfrm>
            <a:off x="72775" y="988750"/>
            <a:ext cx="8868300" cy="4154700"/>
          </a:xfrm>
          <a:prstGeom prst="rect">
            <a:avLst/>
          </a:prstGeom>
        </p:spPr>
        <p:txBody>
          <a:bodyPr spcFirstLastPara="1" wrap="square" lIns="91425" tIns="91425" rIns="91425" bIns="91425" anchor="t" anchorCtr="0">
            <a:normAutofit fontScale="92500"/>
          </a:bodyPr>
          <a:lstStyle/>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highlight>
                  <a:srgbClr val="FFF2CC"/>
                </a:highlight>
                <a:latin typeface="Georgia"/>
                <a:ea typeface="Georgia"/>
                <a:cs typeface="Georgia"/>
                <a:sym typeface="Georgia"/>
              </a:rPr>
              <a:t>Teaduskirjanduse läbitöötamine</a:t>
            </a:r>
            <a:r>
              <a:rPr lang="et" sz="2000">
                <a:solidFill>
                  <a:schemeClr val="dk1"/>
                </a:solidFill>
                <a:latin typeface="Georgia"/>
                <a:ea typeface="Georgia"/>
                <a:cs typeface="Georgia"/>
                <a:sym typeface="Georgia"/>
              </a:rPr>
              <a:t>, varasemate uuringutega tutvumine</a:t>
            </a:r>
            <a:endParaRPr sz="2000">
              <a:solidFill>
                <a:schemeClr val="dk1"/>
              </a:solidFill>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Küsimustiku koostamine</a:t>
            </a:r>
            <a:endParaRPr sz="2000">
              <a:solidFill>
                <a:schemeClr val="dk1"/>
              </a:solidFill>
              <a:latin typeface="Georgia"/>
              <a:ea typeface="Georgia"/>
              <a:cs typeface="Georgia"/>
              <a:sym typeface="Georgia"/>
            </a:endParaRPr>
          </a:p>
          <a:p>
            <a:pPr marL="914400" lvl="1"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Vastajate </a:t>
            </a:r>
            <a:r>
              <a:rPr lang="et" sz="2000">
                <a:solidFill>
                  <a:schemeClr val="dk1"/>
                </a:solidFill>
                <a:highlight>
                  <a:srgbClr val="FFF2CC"/>
                </a:highlight>
                <a:latin typeface="Georgia"/>
                <a:ea typeface="Georgia"/>
                <a:cs typeface="Georgia"/>
                <a:sym typeface="Georgia"/>
              </a:rPr>
              <a:t>mälestused ettelugemisest</a:t>
            </a:r>
            <a:endParaRPr sz="2000">
              <a:solidFill>
                <a:schemeClr val="dk1"/>
              </a:solidFill>
              <a:highlight>
                <a:srgbClr val="FFF2CC"/>
              </a:highlight>
              <a:latin typeface="Georgia"/>
              <a:ea typeface="Georgia"/>
              <a:cs typeface="Georgia"/>
              <a:sym typeface="Georgia"/>
            </a:endParaRPr>
          </a:p>
          <a:p>
            <a:pPr marL="914400" lvl="1"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Vastajate </a:t>
            </a:r>
            <a:r>
              <a:rPr lang="et" sz="2000">
                <a:solidFill>
                  <a:schemeClr val="dk1"/>
                </a:solidFill>
                <a:highlight>
                  <a:srgbClr val="FFF2CC"/>
                </a:highlight>
                <a:latin typeface="Georgia"/>
                <a:ea typeface="Georgia"/>
                <a:cs typeface="Georgia"/>
                <a:sym typeface="Georgia"/>
              </a:rPr>
              <a:t>mälestused etteloetud kirjanduse</a:t>
            </a:r>
            <a:r>
              <a:rPr lang="et" sz="2000">
                <a:solidFill>
                  <a:schemeClr val="dk1"/>
                </a:solidFill>
                <a:latin typeface="Georgia"/>
                <a:ea typeface="Georgia"/>
                <a:cs typeface="Georgia"/>
                <a:sym typeface="Georgia"/>
              </a:rPr>
              <a:t> kohta</a:t>
            </a:r>
            <a:endParaRPr sz="2000">
              <a:solidFill>
                <a:schemeClr val="dk1"/>
              </a:solidFill>
              <a:latin typeface="Georgia"/>
              <a:ea typeface="Georgia"/>
              <a:cs typeface="Georgia"/>
              <a:sym typeface="Georgia"/>
            </a:endParaRPr>
          </a:p>
          <a:p>
            <a:pPr marL="914400" lvl="1"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Vastajate </a:t>
            </a:r>
            <a:r>
              <a:rPr lang="et" sz="2000">
                <a:solidFill>
                  <a:schemeClr val="dk1"/>
                </a:solidFill>
                <a:highlight>
                  <a:srgbClr val="FFF2CC"/>
                </a:highlight>
                <a:latin typeface="Georgia"/>
                <a:ea typeface="Georgia"/>
                <a:cs typeface="Georgia"/>
                <a:sym typeface="Georgia"/>
              </a:rPr>
              <a:t>praegused</a:t>
            </a:r>
            <a:r>
              <a:rPr lang="et" sz="2000">
                <a:solidFill>
                  <a:schemeClr val="dk1"/>
                </a:solidFill>
                <a:latin typeface="Georgia"/>
                <a:ea typeface="Georgia"/>
                <a:cs typeface="Georgia"/>
                <a:sym typeface="Georgia"/>
              </a:rPr>
              <a:t> seosed ja kogemused ettelugemisega</a:t>
            </a:r>
            <a:endParaRPr sz="2000">
              <a:solidFill>
                <a:schemeClr val="dk1"/>
              </a:solidFill>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Küsimustiku levitamine:</a:t>
            </a:r>
            <a:endParaRPr sz="2000">
              <a:solidFill>
                <a:schemeClr val="dk1"/>
              </a:solidFill>
              <a:latin typeface="Georgia"/>
              <a:ea typeface="Georgia"/>
              <a:cs typeface="Georgia"/>
              <a:sym typeface="Georgia"/>
            </a:endParaRPr>
          </a:p>
          <a:p>
            <a:pPr marL="914400" lvl="1"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Interneti teel (</a:t>
            </a:r>
            <a:r>
              <a:rPr lang="et" sz="2000">
                <a:solidFill>
                  <a:schemeClr val="dk1"/>
                </a:solidFill>
                <a:highlight>
                  <a:srgbClr val="FFF2CC"/>
                </a:highlight>
                <a:latin typeface="Georgia"/>
                <a:ea typeface="Georgia"/>
                <a:cs typeface="Georgia"/>
                <a:sym typeface="Georgia"/>
              </a:rPr>
              <a:t>lingina</a:t>
            </a:r>
            <a:r>
              <a:rPr lang="et" sz="2000">
                <a:solidFill>
                  <a:schemeClr val="dk1"/>
                </a:solidFill>
                <a:latin typeface="Georgia"/>
                <a:ea typeface="Georgia"/>
                <a:cs typeface="Georgia"/>
                <a:sym typeface="Georgia"/>
              </a:rPr>
              <a:t>)</a:t>
            </a:r>
            <a:endParaRPr sz="2000">
              <a:solidFill>
                <a:schemeClr val="dk1"/>
              </a:solidFill>
              <a:latin typeface="Georgia"/>
              <a:ea typeface="Georgia"/>
              <a:cs typeface="Georgia"/>
              <a:sym typeface="Georgia"/>
            </a:endParaRPr>
          </a:p>
          <a:p>
            <a:pPr marL="914400" lvl="1"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Mõned intervjuud viidi läbi ka </a:t>
            </a:r>
            <a:r>
              <a:rPr lang="et" sz="2000">
                <a:solidFill>
                  <a:schemeClr val="dk1"/>
                </a:solidFill>
                <a:highlight>
                  <a:srgbClr val="FFF2CC"/>
                </a:highlight>
                <a:latin typeface="Georgia"/>
                <a:ea typeface="Georgia"/>
                <a:cs typeface="Georgia"/>
                <a:sym typeface="Georgia"/>
              </a:rPr>
              <a:t>isiklikult</a:t>
            </a:r>
            <a:r>
              <a:rPr lang="et" sz="2000">
                <a:solidFill>
                  <a:schemeClr val="dk1"/>
                </a:solidFill>
                <a:latin typeface="Georgia"/>
                <a:ea typeface="Georgia"/>
                <a:cs typeface="Georgia"/>
                <a:sym typeface="Georgia"/>
              </a:rPr>
              <a:t>, näiteks perega/töökaaslastega</a:t>
            </a:r>
            <a:endParaRPr sz="2000">
              <a:solidFill>
                <a:schemeClr val="dk1"/>
              </a:solidFill>
              <a:latin typeface="Georgia"/>
              <a:ea typeface="Georgia"/>
              <a:cs typeface="Georgia"/>
              <a:sym typeface="Georgia"/>
            </a:endParaRPr>
          </a:p>
          <a:p>
            <a:pPr marL="914400" lvl="1"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Isiklik Facebooki leht ja </a:t>
            </a:r>
            <a:r>
              <a:rPr lang="et" sz="2000">
                <a:solidFill>
                  <a:schemeClr val="dk1"/>
                </a:solidFill>
                <a:highlight>
                  <a:srgbClr val="FFF2CC"/>
                </a:highlight>
                <a:latin typeface="Georgia"/>
                <a:ea typeface="Georgia"/>
                <a:cs typeface="Georgia"/>
                <a:sym typeface="Georgia"/>
              </a:rPr>
              <a:t>Lastekirjanduse keskuse Facebooki leht</a:t>
            </a:r>
            <a:endParaRPr sz="2000">
              <a:solidFill>
                <a:schemeClr val="dk1"/>
              </a:solidFill>
              <a:highlight>
                <a:srgbClr val="FFF2CC"/>
              </a:highlight>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72775" y="186450"/>
            <a:ext cx="9004500" cy="90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t" sz="3000" b="1" u="sng">
                <a:latin typeface="Georgia"/>
                <a:ea typeface="Georgia"/>
                <a:cs typeface="Georgia"/>
                <a:sym typeface="Georgia"/>
              </a:rPr>
              <a:t>Tulemused I: küsitlus ettelugemise</a:t>
            </a:r>
            <a:endParaRPr sz="3000" b="1" u="sng">
              <a:latin typeface="Georgia"/>
              <a:ea typeface="Georgia"/>
              <a:cs typeface="Georgia"/>
              <a:sym typeface="Georgia"/>
            </a:endParaRPr>
          </a:p>
          <a:p>
            <a:pPr marL="0" lvl="0" indent="0" algn="ctr" rtl="0">
              <a:spcBef>
                <a:spcPts val="0"/>
              </a:spcBef>
              <a:spcAft>
                <a:spcPts val="0"/>
              </a:spcAft>
              <a:buNone/>
            </a:pPr>
            <a:r>
              <a:rPr lang="et" sz="3000" b="1" u="sng">
                <a:latin typeface="Georgia"/>
                <a:ea typeface="Georgia"/>
                <a:cs typeface="Georgia"/>
                <a:sym typeface="Georgia"/>
              </a:rPr>
              <a:t>traditsiooni edasikandumisest</a:t>
            </a:r>
            <a:r>
              <a:rPr lang="et" sz="3000">
                <a:latin typeface="Georgia"/>
                <a:ea typeface="Georgia"/>
                <a:cs typeface="Georgia"/>
                <a:sym typeface="Georgia"/>
              </a:rPr>
              <a:t> </a:t>
            </a:r>
            <a:endParaRPr sz="3000">
              <a:latin typeface="Georgia"/>
              <a:ea typeface="Georgia"/>
              <a:cs typeface="Georgia"/>
              <a:sym typeface="Georgia"/>
            </a:endParaRPr>
          </a:p>
        </p:txBody>
      </p:sp>
      <p:sp>
        <p:nvSpPr>
          <p:cNvPr id="95" name="Google Shape;95;p19"/>
          <p:cNvSpPr txBox="1">
            <a:spLocks noGrp="1"/>
          </p:cNvSpPr>
          <p:nvPr>
            <p:ph type="body" idx="1"/>
          </p:nvPr>
        </p:nvSpPr>
        <p:spPr>
          <a:xfrm>
            <a:off x="0" y="1493550"/>
            <a:ext cx="5789400" cy="3577200"/>
          </a:xfrm>
          <a:prstGeom prst="rect">
            <a:avLst/>
          </a:prstGeom>
        </p:spPr>
        <p:txBody>
          <a:bodyPr spcFirstLastPara="1" wrap="square" lIns="91425" tIns="91425" rIns="91425" bIns="91425" anchor="t" anchorCtr="0">
            <a:normAutofit fontScale="92500" lnSpcReduction="10000"/>
          </a:bodyPr>
          <a:lstStyle/>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Vastas </a:t>
            </a:r>
            <a:r>
              <a:rPr lang="et" sz="2000">
                <a:solidFill>
                  <a:schemeClr val="dk1"/>
                </a:solidFill>
                <a:highlight>
                  <a:srgbClr val="FFF2CC"/>
                </a:highlight>
                <a:latin typeface="Georgia"/>
                <a:ea typeface="Georgia"/>
                <a:cs typeface="Georgia"/>
                <a:sym typeface="Georgia"/>
              </a:rPr>
              <a:t>581 inimest</a:t>
            </a:r>
            <a:r>
              <a:rPr lang="et" sz="2000">
                <a:solidFill>
                  <a:schemeClr val="dk1"/>
                </a:solidFill>
                <a:latin typeface="Georgia"/>
                <a:ea typeface="Georgia"/>
                <a:cs typeface="Georgia"/>
                <a:sym typeface="Georgia"/>
              </a:rPr>
              <a:t> (</a:t>
            </a:r>
            <a:r>
              <a:rPr lang="et" sz="2000" b="1">
                <a:solidFill>
                  <a:schemeClr val="dk1"/>
                </a:solidFill>
                <a:latin typeface="Georgia"/>
                <a:ea typeface="Georgia"/>
                <a:cs typeface="Georgia"/>
                <a:sym typeface="Georgia"/>
              </a:rPr>
              <a:t>537 naist ja 44 meest</a:t>
            </a:r>
            <a:r>
              <a:rPr lang="et" sz="2000">
                <a:solidFill>
                  <a:schemeClr val="dk1"/>
                </a:solidFill>
                <a:latin typeface="Georgia"/>
                <a:ea typeface="Georgia"/>
                <a:cs typeface="Georgia"/>
                <a:sym typeface="Georgia"/>
              </a:rPr>
              <a:t>)</a:t>
            </a:r>
            <a:endParaRPr sz="2000">
              <a:solidFill>
                <a:schemeClr val="dk1"/>
              </a:solidFill>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Üle poole vastanutest olid 30-49 a, järgensid kuni 19 a (12) 70-100 a (21)</a:t>
            </a:r>
            <a:endParaRPr sz="2000">
              <a:solidFill>
                <a:schemeClr val="dk1"/>
              </a:solidFill>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Suurem osa vastajaid olid </a:t>
            </a:r>
            <a:r>
              <a:rPr lang="et" sz="2000" b="1">
                <a:solidFill>
                  <a:schemeClr val="dk1"/>
                </a:solidFill>
                <a:latin typeface="Georgia"/>
                <a:ea typeface="Georgia"/>
                <a:cs typeface="Georgia"/>
                <a:sym typeface="Georgia"/>
              </a:rPr>
              <a:t>lapsevanemad</a:t>
            </a:r>
            <a:r>
              <a:rPr lang="et" sz="2000">
                <a:solidFill>
                  <a:schemeClr val="dk1"/>
                </a:solidFill>
                <a:latin typeface="Georgia"/>
                <a:ea typeface="Georgia"/>
                <a:cs typeface="Georgia"/>
                <a:sym typeface="Georgia"/>
              </a:rPr>
              <a:t> (</a:t>
            </a:r>
            <a:r>
              <a:rPr lang="et" sz="2000" b="1">
                <a:solidFill>
                  <a:schemeClr val="dk1"/>
                </a:solidFill>
                <a:latin typeface="Georgia"/>
                <a:ea typeface="Georgia"/>
                <a:cs typeface="Georgia"/>
                <a:sym typeface="Georgia"/>
              </a:rPr>
              <a:t>71,3%</a:t>
            </a:r>
            <a:r>
              <a:rPr lang="et" sz="2000">
                <a:solidFill>
                  <a:schemeClr val="dk1"/>
                </a:solidFill>
                <a:latin typeface="Georgia"/>
                <a:ea typeface="Georgia"/>
                <a:cs typeface="Georgia"/>
                <a:sym typeface="Georgia"/>
              </a:rPr>
              <a:t>)</a:t>
            </a:r>
            <a:endParaRPr sz="2000">
              <a:solidFill>
                <a:schemeClr val="dk1"/>
              </a:solidFill>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Lapsepõlvekodus  loeti raamatuid ette </a:t>
            </a:r>
            <a:r>
              <a:rPr lang="et" sz="2000" b="1">
                <a:solidFill>
                  <a:schemeClr val="dk1"/>
                </a:solidFill>
                <a:latin typeface="Georgia"/>
                <a:ea typeface="Georgia"/>
                <a:cs typeface="Georgia"/>
                <a:sym typeface="Georgia"/>
              </a:rPr>
              <a:t>68,7%</a:t>
            </a:r>
            <a:r>
              <a:rPr lang="et" sz="2000">
                <a:solidFill>
                  <a:schemeClr val="dk1"/>
                </a:solidFill>
                <a:latin typeface="Georgia"/>
                <a:ea typeface="Georgia"/>
                <a:cs typeface="Georgia"/>
                <a:sym typeface="Georgia"/>
              </a:rPr>
              <a:t> </a:t>
            </a:r>
            <a:endParaRPr sz="2000">
              <a:solidFill>
                <a:schemeClr val="dk1"/>
              </a:solidFill>
              <a:latin typeface="Georgia"/>
              <a:ea typeface="Georgia"/>
              <a:cs typeface="Georgia"/>
              <a:sym typeface="Georgia"/>
            </a:endParaRPr>
          </a:p>
          <a:p>
            <a:pPr marL="457200" lvl="0" indent="-355600" algn="l" rtl="0">
              <a:lnSpc>
                <a:spcPct val="150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Ette luges valdavalt </a:t>
            </a:r>
            <a:r>
              <a:rPr lang="et" sz="2000">
                <a:solidFill>
                  <a:schemeClr val="dk1"/>
                </a:solidFill>
                <a:highlight>
                  <a:srgbClr val="FFF2CC"/>
                </a:highlight>
                <a:latin typeface="Georgia"/>
                <a:ea typeface="Georgia"/>
                <a:cs typeface="Georgia"/>
                <a:sym typeface="Georgia"/>
              </a:rPr>
              <a:t>ema</a:t>
            </a:r>
            <a:r>
              <a:rPr lang="et" sz="2000">
                <a:solidFill>
                  <a:schemeClr val="dk1"/>
                </a:solidFill>
                <a:latin typeface="Georgia"/>
                <a:ea typeface="Georgia"/>
                <a:cs typeface="Georgia"/>
                <a:sym typeface="Georgia"/>
              </a:rPr>
              <a:t> (järgnesid </a:t>
            </a:r>
            <a:r>
              <a:rPr lang="et" sz="2000">
                <a:solidFill>
                  <a:schemeClr val="dk1"/>
                </a:solidFill>
                <a:highlight>
                  <a:srgbClr val="FFF2CC"/>
                </a:highlight>
                <a:latin typeface="Georgia"/>
                <a:ea typeface="Georgia"/>
                <a:cs typeface="Georgia"/>
                <a:sym typeface="Georgia"/>
              </a:rPr>
              <a:t>vanaema</a:t>
            </a:r>
            <a:r>
              <a:rPr lang="et" sz="2000">
                <a:solidFill>
                  <a:schemeClr val="dk1"/>
                </a:solidFill>
                <a:latin typeface="Georgia"/>
                <a:ea typeface="Georgia"/>
                <a:cs typeface="Georgia"/>
                <a:sym typeface="Georgia"/>
              </a:rPr>
              <a:t>, </a:t>
            </a:r>
            <a:r>
              <a:rPr lang="et" sz="2000">
                <a:solidFill>
                  <a:schemeClr val="dk1"/>
                </a:solidFill>
                <a:highlight>
                  <a:srgbClr val="FFF2CC"/>
                </a:highlight>
                <a:latin typeface="Georgia"/>
                <a:ea typeface="Georgia"/>
                <a:cs typeface="Georgia"/>
                <a:sym typeface="Georgia"/>
              </a:rPr>
              <a:t>isa</a:t>
            </a:r>
            <a:r>
              <a:rPr lang="et" sz="2000">
                <a:solidFill>
                  <a:schemeClr val="dk1"/>
                </a:solidFill>
                <a:latin typeface="Georgia"/>
                <a:ea typeface="Georgia"/>
                <a:cs typeface="Georgia"/>
                <a:sym typeface="Georgia"/>
              </a:rPr>
              <a:t>, </a:t>
            </a:r>
            <a:r>
              <a:rPr lang="et" sz="2000">
                <a:solidFill>
                  <a:schemeClr val="dk1"/>
                </a:solidFill>
                <a:highlight>
                  <a:srgbClr val="FFF2CC"/>
                </a:highlight>
                <a:latin typeface="Georgia"/>
                <a:ea typeface="Georgia"/>
                <a:cs typeface="Georgia"/>
                <a:sym typeface="Georgia"/>
              </a:rPr>
              <a:t>õed-vennad</a:t>
            </a:r>
            <a:r>
              <a:rPr lang="et" sz="2000">
                <a:solidFill>
                  <a:schemeClr val="dk1"/>
                </a:solidFill>
                <a:latin typeface="Georgia"/>
                <a:ea typeface="Georgia"/>
                <a:cs typeface="Georgia"/>
                <a:sym typeface="Georgia"/>
              </a:rPr>
              <a:t> ja</a:t>
            </a:r>
            <a:r>
              <a:rPr lang="et" sz="2000">
                <a:solidFill>
                  <a:schemeClr val="dk1"/>
                </a:solidFill>
                <a:highlight>
                  <a:srgbClr val="FFF2CC"/>
                </a:highlight>
                <a:latin typeface="Georgia"/>
                <a:ea typeface="Georgia"/>
                <a:cs typeface="Georgia"/>
                <a:sym typeface="Georgia"/>
              </a:rPr>
              <a:t> vanaisa</a:t>
            </a:r>
            <a:r>
              <a:rPr lang="et" sz="2000">
                <a:solidFill>
                  <a:schemeClr val="dk1"/>
                </a:solidFill>
                <a:latin typeface="Georgia"/>
                <a:ea typeface="Georgia"/>
                <a:cs typeface="Georgia"/>
                <a:sym typeface="Georgia"/>
              </a:rPr>
              <a:t>)</a:t>
            </a:r>
            <a:endParaRPr sz="2000" b="1">
              <a:solidFill>
                <a:schemeClr val="dk1"/>
              </a:solidFill>
              <a:latin typeface="Georgia"/>
              <a:ea typeface="Georgia"/>
              <a:cs typeface="Georgia"/>
              <a:sym typeface="Georgia"/>
            </a:endParaRPr>
          </a:p>
        </p:txBody>
      </p:sp>
      <p:pic>
        <p:nvPicPr>
          <p:cNvPr id="96" name="Google Shape;96;p19"/>
          <p:cNvPicPr preferRelativeResize="0"/>
          <p:nvPr/>
        </p:nvPicPr>
        <p:blipFill>
          <a:blip r:embed="rId4">
            <a:alphaModFix/>
          </a:blip>
          <a:stretch>
            <a:fillRect/>
          </a:stretch>
        </p:blipFill>
        <p:spPr>
          <a:xfrm>
            <a:off x="6027475" y="1833450"/>
            <a:ext cx="3049800" cy="3049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276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t" sz="3020" b="1" u="sng">
                <a:latin typeface="Georgia"/>
                <a:ea typeface="Georgia"/>
                <a:cs typeface="Georgia"/>
                <a:sym typeface="Georgia"/>
              </a:rPr>
              <a:t>Tulemused II: enim ette loetud raamatud</a:t>
            </a:r>
            <a:endParaRPr sz="3020" b="1" u="sng">
              <a:latin typeface="Georgia"/>
              <a:ea typeface="Georgia"/>
              <a:cs typeface="Georgia"/>
              <a:sym typeface="Georgia"/>
            </a:endParaRPr>
          </a:p>
        </p:txBody>
      </p:sp>
      <p:sp>
        <p:nvSpPr>
          <p:cNvPr id="102" name="Google Shape;102;p20"/>
          <p:cNvSpPr txBox="1">
            <a:spLocks noGrp="1"/>
          </p:cNvSpPr>
          <p:nvPr>
            <p:ph type="body" idx="1"/>
          </p:nvPr>
        </p:nvSpPr>
        <p:spPr>
          <a:xfrm>
            <a:off x="311700" y="923075"/>
            <a:ext cx="8520600" cy="3997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Muinasjutud (215)</a:t>
            </a:r>
            <a:endParaRPr>
              <a:solidFill>
                <a:schemeClr val="dk1"/>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A. Lindgreni teosed (132)</a:t>
            </a:r>
            <a:endParaRPr>
              <a:solidFill>
                <a:schemeClr val="dk1"/>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“Sipsik” (34)</a:t>
            </a:r>
            <a:endParaRPr>
              <a:solidFill>
                <a:schemeClr val="dk1"/>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Aabitsad, lugemikud (20)</a:t>
            </a:r>
            <a:endParaRPr>
              <a:solidFill>
                <a:schemeClr val="dk1"/>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“Naksitrallid” (18)</a:t>
            </a:r>
            <a:endParaRPr>
              <a:solidFill>
                <a:schemeClr val="dk1"/>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Luuletused (15)</a:t>
            </a:r>
            <a:endParaRPr>
              <a:solidFill>
                <a:schemeClr val="dk1"/>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“Viplala” (14)</a:t>
            </a:r>
            <a:endParaRPr>
              <a:solidFill>
                <a:schemeClr val="dk1"/>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“Muna” (12)</a:t>
            </a:r>
            <a:endParaRPr>
              <a:solidFill>
                <a:schemeClr val="dk1"/>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“Londiste” (9)</a:t>
            </a:r>
            <a:endParaRPr>
              <a:solidFill>
                <a:schemeClr val="dk1"/>
              </a:solidFill>
              <a:latin typeface="Georgia"/>
              <a:ea typeface="Georgia"/>
              <a:cs typeface="Georgia"/>
              <a:sym typeface="Georgia"/>
            </a:endParaRPr>
          </a:p>
          <a:p>
            <a:pPr marL="457200" lvl="0" indent="-342900" algn="l" rtl="0">
              <a:lnSpc>
                <a:spcPct val="150000"/>
              </a:lnSpc>
              <a:spcBef>
                <a:spcPts val="0"/>
              </a:spcBef>
              <a:spcAft>
                <a:spcPts val="0"/>
              </a:spcAft>
              <a:buClr>
                <a:schemeClr val="dk1"/>
              </a:buClr>
              <a:buSzPts val="1800"/>
              <a:buFont typeface="Georgia"/>
              <a:buChar char="●"/>
            </a:pPr>
            <a:r>
              <a:rPr lang="et">
                <a:solidFill>
                  <a:schemeClr val="dk1"/>
                </a:solidFill>
                <a:latin typeface="Georgia"/>
                <a:ea typeface="Georgia"/>
                <a:cs typeface="Georgia"/>
                <a:sym typeface="Georgia"/>
              </a:rPr>
              <a:t>“Pille-Riini lood” (7)</a:t>
            </a:r>
            <a:endParaRPr>
              <a:latin typeface="Georgia"/>
              <a:ea typeface="Georgia"/>
              <a:cs typeface="Georgia"/>
              <a:sym typeface="Georgia"/>
            </a:endParaRPr>
          </a:p>
        </p:txBody>
      </p:sp>
      <p:pic>
        <p:nvPicPr>
          <p:cNvPr id="103" name="Google Shape;103;p20"/>
          <p:cNvPicPr preferRelativeResize="0"/>
          <p:nvPr/>
        </p:nvPicPr>
        <p:blipFill>
          <a:blip r:embed="rId4">
            <a:alphaModFix/>
          </a:blip>
          <a:stretch>
            <a:fillRect/>
          </a:stretch>
        </p:blipFill>
        <p:spPr>
          <a:xfrm>
            <a:off x="7003050" y="1017725"/>
            <a:ext cx="1762125" cy="2116889"/>
          </a:xfrm>
          <a:prstGeom prst="rect">
            <a:avLst/>
          </a:prstGeom>
          <a:noFill/>
          <a:ln>
            <a:noFill/>
          </a:ln>
        </p:spPr>
      </p:pic>
      <p:pic>
        <p:nvPicPr>
          <p:cNvPr id="104" name="Google Shape;104;p20"/>
          <p:cNvPicPr preferRelativeResize="0"/>
          <p:nvPr/>
        </p:nvPicPr>
        <p:blipFill>
          <a:blip r:embed="rId5">
            <a:alphaModFix/>
          </a:blip>
          <a:stretch>
            <a:fillRect/>
          </a:stretch>
        </p:blipFill>
        <p:spPr>
          <a:xfrm>
            <a:off x="5240924" y="1686436"/>
            <a:ext cx="1762125" cy="2348466"/>
          </a:xfrm>
          <a:prstGeom prst="rect">
            <a:avLst/>
          </a:prstGeom>
          <a:noFill/>
          <a:ln>
            <a:noFill/>
          </a:ln>
        </p:spPr>
      </p:pic>
      <p:pic>
        <p:nvPicPr>
          <p:cNvPr id="105" name="Google Shape;105;p20"/>
          <p:cNvPicPr preferRelativeResize="0"/>
          <p:nvPr/>
        </p:nvPicPr>
        <p:blipFill>
          <a:blip r:embed="rId6">
            <a:alphaModFix/>
          </a:blip>
          <a:stretch>
            <a:fillRect/>
          </a:stretch>
        </p:blipFill>
        <p:spPr>
          <a:xfrm>
            <a:off x="3584038" y="2571750"/>
            <a:ext cx="1762125" cy="2209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159275"/>
            <a:ext cx="8520600" cy="4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t" sz="2520" b="1" u="sng">
                <a:latin typeface="Georgia"/>
                <a:ea typeface="Georgia"/>
                <a:cs typeface="Georgia"/>
                <a:sym typeface="Georgia"/>
              </a:rPr>
              <a:t>Tulemused III: Mis vanuseni loeti vastajatele ette?</a:t>
            </a:r>
            <a:endParaRPr sz="2520" b="1" u="sng">
              <a:latin typeface="Georgia"/>
              <a:ea typeface="Georgia"/>
              <a:cs typeface="Georgia"/>
              <a:sym typeface="Georgia"/>
            </a:endParaRPr>
          </a:p>
        </p:txBody>
      </p:sp>
      <p:sp>
        <p:nvSpPr>
          <p:cNvPr id="111" name="Google Shape;111;p21"/>
          <p:cNvSpPr txBox="1">
            <a:spLocks noGrp="1"/>
          </p:cNvSpPr>
          <p:nvPr>
            <p:ph type="body" idx="1"/>
          </p:nvPr>
        </p:nvSpPr>
        <p:spPr>
          <a:xfrm>
            <a:off x="100050" y="566675"/>
            <a:ext cx="6466800" cy="3985500"/>
          </a:xfrm>
          <a:prstGeom prst="rect">
            <a:avLst/>
          </a:prstGeom>
        </p:spPr>
        <p:txBody>
          <a:bodyPr spcFirstLastPara="1" wrap="square" lIns="91425" tIns="91425" rIns="91425" bIns="91425" anchor="t" anchorCtr="0">
            <a:normAutofit fontScale="25000" lnSpcReduction="20000"/>
          </a:bodyPr>
          <a:lstStyle/>
          <a:p>
            <a:pPr marL="0" lvl="0" indent="0" algn="just" rtl="0">
              <a:spcBef>
                <a:spcPts val="0"/>
              </a:spcBef>
              <a:spcAft>
                <a:spcPts val="0"/>
              </a:spcAft>
              <a:buNone/>
            </a:pPr>
            <a:endParaRPr sz="2335">
              <a:solidFill>
                <a:schemeClr val="dk1"/>
              </a:solidFill>
              <a:latin typeface="Times New Roman"/>
              <a:ea typeface="Times New Roman"/>
              <a:cs typeface="Times New Roman"/>
              <a:sym typeface="Times New Roman"/>
            </a:endParaRPr>
          </a:p>
          <a:p>
            <a:pPr marL="457200" lvl="0" indent="0" algn="just" rtl="0">
              <a:spcBef>
                <a:spcPts val="1200"/>
              </a:spcBef>
              <a:spcAft>
                <a:spcPts val="0"/>
              </a:spcAft>
              <a:buNone/>
            </a:pPr>
            <a:endParaRPr sz="2335">
              <a:solidFill>
                <a:schemeClr val="dk1"/>
              </a:solidFill>
              <a:latin typeface="Times New Roman"/>
              <a:ea typeface="Times New Roman"/>
              <a:cs typeface="Times New Roman"/>
              <a:sym typeface="Times New Roman"/>
            </a:endParaRPr>
          </a:p>
          <a:p>
            <a:pPr marL="457200" lvl="0" indent="0" algn="just" rtl="0">
              <a:spcBef>
                <a:spcPts val="1200"/>
              </a:spcBef>
              <a:spcAft>
                <a:spcPts val="0"/>
              </a:spcAft>
              <a:buNone/>
            </a:pPr>
            <a:endParaRPr sz="2335">
              <a:solidFill>
                <a:schemeClr val="dk1"/>
              </a:solidFill>
              <a:latin typeface="Times New Roman"/>
              <a:ea typeface="Times New Roman"/>
              <a:cs typeface="Times New Roman"/>
              <a:sym typeface="Times New Roman"/>
            </a:endParaRPr>
          </a:p>
          <a:p>
            <a:pPr marL="457200" lvl="0" indent="0" algn="just" rtl="0">
              <a:spcBef>
                <a:spcPts val="1200"/>
              </a:spcBef>
              <a:spcAft>
                <a:spcPts val="0"/>
              </a:spcAft>
              <a:buNone/>
            </a:pPr>
            <a:endParaRPr sz="2335">
              <a:solidFill>
                <a:schemeClr val="dk1"/>
              </a:solidFill>
              <a:latin typeface="Times New Roman"/>
              <a:ea typeface="Times New Roman"/>
              <a:cs typeface="Times New Roman"/>
              <a:sym typeface="Times New Roman"/>
            </a:endParaRPr>
          </a:p>
          <a:p>
            <a:pPr marL="0" lvl="0" indent="0" algn="just" rtl="0">
              <a:spcBef>
                <a:spcPts val="1200"/>
              </a:spcBef>
              <a:spcAft>
                <a:spcPts val="0"/>
              </a:spcAft>
              <a:buNone/>
            </a:pPr>
            <a:endParaRPr sz="2135">
              <a:solidFill>
                <a:schemeClr val="dk1"/>
              </a:solidFill>
              <a:latin typeface="Times New Roman"/>
              <a:ea typeface="Times New Roman"/>
              <a:cs typeface="Times New Roman"/>
              <a:sym typeface="Times New Roman"/>
            </a:endParaRPr>
          </a:p>
          <a:p>
            <a:pPr marL="0" lvl="0" indent="0" algn="just" rtl="0">
              <a:spcBef>
                <a:spcPts val="1200"/>
              </a:spcBef>
              <a:spcAft>
                <a:spcPts val="0"/>
              </a:spcAft>
              <a:buNone/>
            </a:pPr>
            <a:endParaRPr sz="2135">
              <a:solidFill>
                <a:schemeClr val="dk1"/>
              </a:solidFill>
              <a:latin typeface="Times New Roman"/>
              <a:ea typeface="Times New Roman"/>
              <a:cs typeface="Times New Roman"/>
              <a:sym typeface="Times New Roman"/>
            </a:endParaRPr>
          </a:p>
          <a:p>
            <a:pPr marL="0" lvl="0" indent="0" algn="just" rtl="0">
              <a:spcBef>
                <a:spcPts val="1200"/>
              </a:spcBef>
              <a:spcAft>
                <a:spcPts val="0"/>
              </a:spcAft>
              <a:buNone/>
            </a:pPr>
            <a:endParaRPr sz="2135">
              <a:solidFill>
                <a:schemeClr val="dk1"/>
              </a:solidFill>
              <a:latin typeface="Times New Roman"/>
              <a:ea typeface="Times New Roman"/>
              <a:cs typeface="Times New Roman"/>
              <a:sym typeface="Times New Roman"/>
            </a:endParaRPr>
          </a:p>
          <a:p>
            <a:pPr marL="0" lvl="0" indent="0" algn="just" rtl="0">
              <a:spcBef>
                <a:spcPts val="1200"/>
              </a:spcBef>
              <a:spcAft>
                <a:spcPts val="0"/>
              </a:spcAft>
              <a:buNone/>
            </a:pPr>
            <a:endParaRPr sz="8000">
              <a:solidFill>
                <a:schemeClr val="dk1"/>
              </a:solidFill>
              <a:latin typeface="Times New Roman"/>
              <a:ea typeface="Times New Roman"/>
              <a:cs typeface="Times New Roman"/>
              <a:sym typeface="Times New Roman"/>
            </a:endParaRPr>
          </a:p>
          <a:p>
            <a:pPr marL="457200" lvl="0" indent="0" algn="l" rtl="0">
              <a:spcBef>
                <a:spcPts val="1200"/>
              </a:spcBef>
              <a:spcAft>
                <a:spcPts val="0"/>
              </a:spcAft>
              <a:buNone/>
            </a:pPr>
            <a:endParaRPr sz="80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275"/>
              <a:buFont typeface="Arial"/>
              <a:buNone/>
            </a:pPr>
            <a:endParaRPr sz="8000" i="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8000" i="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t" sz="8000" i="1">
                <a:solidFill>
                  <a:schemeClr val="dk1"/>
                </a:solidFill>
                <a:latin typeface="Times New Roman"/>
                <a:ea typeface="Times New Roman"/>
                <a:cs typeface="Times New Roman"/>
                <a:sym typeface="Times New Roman"/>
              </a:rPr>
              <a:t>“Teismelisena nii 15 -16 lugesime üksteisele lemmik kohti raamatutest ette,  traditsioon jätkub siiani, lihtsalt harvem.”</a:t>
            </a:r>
            <a:endParaRPr sz="8000" i="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8000" i="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t" sz="8000" i="1">
                <a:solidFill>
                  <a:schemeClr val="dk1"/>
                </a:solidFill>
                <a:latin typeface="Times New Roman"/>
                <a:ea typeface="Times New Roman"/>
                <a:cs typeface="Times New Roman"/>
                <a:sym typeface="Times New Roman"/>
              </a:rPr>
              <a:t>“Nüüd kui me ei kohtu, siis vahetame messengeris emaga lõike raamatutest, mis meeldivad või kõnetavad meid”</a:t>
            </a:r>
            <a:endParaRPr sz="8000" i="1">
              <a:solidFill>
                <a:schemeClr val="dk1"/>
              </a:solidFill>
              <a:latin typeface="Times New Roman"/>
              <a:ea typeface="Times New Roman"/>
              <a:cs typeface="Times New Roman"/>
              <a:sym typeface="Times New Roman"/>
            </a:endParaRPr>
          </a:p>
          <a:p>
            <a:pPr marL="0" lvl="0" indent="0" algn="just" rtl="0">
              <a:spcBef>
                <a:spcPts val="0"/>
              </a:spcBef>
              <a:spcAft>
                <a:spcPts val="0"/>
              </a:spcAft>
              <a:buNone/>
            </a:pPr>
            <a:endParaRPr sz="2135">
              <a:solidFill>
                <a:schemeClr val="dk1"/>
              </a:solidFill>
              <a:latin typeface="Times New Roman"/>
              <a:ea typeface="Times New Roman"/>
              <a:cs typeface="Times New Roman"/>
              <a:sym typeface="Times New Roman"/>
            </a:endParaRPr>
          </a:p>
          <a:p>
            <a:pPr marL="457200" lvl="0" indent="0" algn="just" rtl="0">
              <a:spcBef>
                <a:spcPts val="1200"/>
              </a:spcBef>
              <a:spcAft>
                <a:spcPts val="0"/>
              </a:spcAft>
              <a:buNone/>
            </a:pPr>
            <a:endParaRPr sz="2335">
              <a:solidFill>
                <a:schemeClr val="dk1"/>
              </a:solidFill>
              <a:latin typeface="Times New Roman"/>
              <a:ea typeface="Times New Roman"/>
              <a:cs typeface="Times New Roman"/>
              <a:sym typeface="Times New Roman"/>
            </a:endParaRPr>
          </a:p>
          <a:p>
            <a:pPr marL="457200" lvl="0" indent="-259602" algn="l" rtl="0">
              <a:spcBef>
                <a:spcPts val="1200"/>
              </a:spcBef>
              <a:spcAft>
                <a:spcPts val="0"/>
              </a:spcAft>
              <a:buClr>
                <a:schemeClr val="dk1"/>
              </a:buClr>
              <a:buSzPct val="100000"/>
              <a:buFont typeface="Times New Roman"/>
              <a:buChar char="-"/>
            </a:pPr>
            <a:endParaRPr sz="1952" i="1">
              <a:solidFill>
                <a:schemeClr val="dk1"/>
              </a:solidFill>
              <a:latin typeface="Times New Roman"/>
              <a:ea typeface="Times New Roman"/>
              <a:cs typeface="Times New Roman"/>
              <a:sym typeface="Times New Roman"/>
            </a:endParaRPr>
          </a:p>
        </p:txBody>
      </p:sp>
      <p:pic>
        <p:nvPicPr>
          <p:cNvPr id="112" name="Google Shape;112;p21"/>
          <p:cNvPicPr preferRelativeResize="0"/>
          <p:nvPr/>
        </p:nvPicPr>
        <p:blipFill>
          <a:blip r:embed="rId4">
            <a:alphaModFix/>
          </a:blip>
          <a:stretch>
            <a:fillRect/>
          </a:stretch>
        </p:blipFill>
        <p:spPr>
          <a:xfrm>
            <a:off x="606225" y="813225"/>
            <a:ext cx="5193875" cy="2647600"/>
          </a:xfrm>
          <a:prstGeom prst="rect">
            <a:avLst/>
          </a:prstGeom>
          <a:noFill/>
          <a:ln>
            <a:noFill/>
          </a:ln>
        </p:spPr>
      </p:pic>
      <p:sp>
        <p:nvSpPr>
          <p:cNvPr id="113" name="Google Shape;113;p21"/>
          <p:cNvSpPr txBox="1"/>
          <p:nvPr/>
        </p:nvSpPr>
        <p:spPr>
          <a:xfrm>
            <a:off x="6106200" y="828725"/>
            <a:ext cx="3037800" cy="2616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Font typeface="Georgia"/>
              <a:buChar char="●"/>
            </a:pPr>
            <a:r>
              <a:rPr lang="et" sz="2000">
                <a:solidFill>
                  <a:schemeClr val="dk1"/>
                </a:solidFill>
                <a:latin typeface="Georgia"/>
                <a:ea typeface="Georgia"/>
                <a:cs typeface="Georgia"/>
                <a:sym typeface="Georgia"/>
              </a:rPr>
              <a:t>10 %-le vastajatest loeti ette ka nende teismeliseeas ehk vanuses 12-17 ning paar vastajat loeb teineteisele ette ka täiskasvanuna  </a:t>
            </a:r>
            <a:endParaRPr sz="2000">
              <a:solidFill>
                <a:schemeClr val="dk2"/>
              </a:solidFill>
              <a:latin typeface="Georgia"/>
              <a:ea typeface="Georgia"/>
              <a:cs typeface="Georgia"/>
              <a:sym typeface="Georgia"/>
            </a:endParaRPr>
          </a:p>
        </p:txBody>
      </p:sp>
      <p:sp>
        <p:nvSpPr>
          <p:cNvPr id="114" name="Google Shape;114;p21"/>
          <p:cNvSpPr/>
          <p:nvPr/>
        </p:nvSpPr>
        <p:spPr>
          <a:xfrm>
            <a:off x="6812525" y="3597250"/>
            <a:ext cx="2129100" cy="1405200"/>
          </a:xfrm>
          <a:prstGeom prst="wedgeRectCallout">
            <a:avLst>
              <a:gd name="adj1" fmla="val -75150"/>
              <a:gd name="adj2" fmla="val 33174"/>
            </a:avLst>
          </a:prstGeom>
          <a:solidFill>
            <a:schemeClr val="lt2"/>
          </a:solidFill>
          <a:ln w="762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t" sz="1800">
                <a:latin typeface="Georgia"/>
                <a:ea typeface="Georgia"/>
                <a:cs typeface="Georgia"/>
                <a:sym typeface="Georgia"/>
              </a:rPr>
              <a:t>NÄITED KÜSIMUSTIKUST</a:t>
            </a:r>
            <a:endParaRPr sz="1800">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On-screen Show (16:9)</PresentationFormat>
  <Paragraphs>116</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Times New Roman</vt:lpstr>
      <vt:lpstr>Georgia</vt:lpstr>
      <vt:lpstr>Barlow Condensed Light</vt:lpstr>
      <vt:lpstr>Roboto</vt:lpstr>
      <vt:lpstr>Arial</vt:lpstr>
      <vt:lpstr>Simple Light</vt:lpstr>
      <vt:lpstr>Meie kiisul kriimud silmad, kutsus lapsi (ette)lugema </vt:lpstr>
      <vt:lpstr>PowerPoint Presentation</vt:lpstr>
      <vt:lpstr>Projektis osalesid: </vt:lpstr>
      <vt:lpstr>Teema olulisus ja probleem</vt:lpstr>
      <vt:lpstr>Projekti eesmärk</vt:lpstr>
      <vt:lpstr>Küsitluse koostamine ja levik</vt:lpstr>
      <vt:lpstr>Tulemused I: küsitlus ettelugemise traditsiooni edasikandumisest </vt:lpstr>
      <vt:lpstr>Tulemused II: enim ette loetud raamatud</vt:lpstr>
      <vt:lpstr>Tulemused III: Mis vanuseni loeti vastajatele ette?</vt:lpstr>
      <vt:lpstr>Tulemused IV: mis eesmärgil ette loeti?</vt:lpstr>
      <vt:lpstr>Tulemused V: ettelugemisega kaasnevad tegevused</vt:lpstr>
      <vt:lpstr>Tulemused VI: lastele ettelugemine</vt:lpstr>
      <vt:lpstr>PowerPoint Presentation</vt:lpstr>
      <vt:lpstr>PowerPoint Presentation</vt:lpstr>
      <vt:lpstr>PowerPoint Presentation</vt:lpstr>
      <vt:lpstr>Tulemused VII: Kas asendate vahetut lugemist audiovahenditest kuulamisega? </vt:lpstr>
      <vt:lpstr>Hea raamatu omadused !</vt:lpstr>
      <vt:lpstr>Ettelugemispäeval on kavas:</vt:lpstr>
      <vt:lpstr>Voldik</vt:lpstr>
      <vt:lpstr>Kokkuvõtteks</vt:lpstr>
      <vt:lpstr>Kohtume ettelugemispäeval!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Meie kiisul kriimud silmad, kutsus lapsi (ette)lugema </dc:title>
  <dc:creator>Andra</dc:creator>
  <cp:lastModifiedBy>Kasutaja</cp:lastModifiedBy>
  <cp:revision>1</cp:revision>
  <dcterms:modified xsi:type="dcterms:W3CDTF">2024-06-08T14:29:43Z</dcterms:modified>
</cp:coreProperties>
</file>