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y="5143500" cx="9144000"/>
  <p:notesSz cx="6858000" cy="9144000"/>
  <p:embeddedFontLst>
    <p:embeddedFont>
      <p:font typeface="Barlow Condensed ExtraLight"/>
      <p:regular r:id="rId22"/>
      <p:bold r:id="rId23"/>
      <p:italic r:id="rId24"/>
      <p:boldItalic r:id="rId25"/>
    </p:embeddedFont>
    <p:embeddedFont>
      <p:font typeface="Barlow Condensed Medium"/>
      <p:regular r:id="rId26"/>
      <p:bold r:id="rId27"/>
      <p:italic r:id="rId28"/>
      <p:boldItalic r:id="rId29"/>
    </p:embeddedFont>
    <p:embeddedFont>
      <p:font typeface="Barlow Condensed"/>
      <p:regular r:id="rId30"/>
      <p:bold r:id="rId31"/>
      <p:italic r:id="rId32"/>
      <p:boldItalic r:id="rId33"/>
    </p:embeddedFont>
    <p:embeddedFont>
      <p:font typeface="EB Garamond"/>
      <p:regular r:id="rId34"/>
      <p:bold r:id="rId35"/>
      <p:italic r:id="rId36"/>
      <p:boldItalic r:id="rId3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  <p:ext uri="GoogleSlidesCustomDataVersion2">
      <go:slidesCustomData xmlns:go="http://customooxmlschemas.google.com/" r:id="rId38" roundtripDataSignature="AMtx7mhLbzbuHziWd8UW/hf63t4FyZdUv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  <p:guide pos="1620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font" Target="fonts/BarlowCondensedExtraLight-regular.fntdata"/><Relationship Id="rId21" Type="http://schemas.openxmlformats.org/officeDocument/2006/relationships/slide" Target="slides/slide16.xml"/><Relationship Id="rId24" Type="http://schemas.openxmlformats.org/officeDocument/2006/relationships/font" Target="fonts/BarlowCondensedExtraLight-italic.fntdata"/><Relationship Id="rId23" Type="http://schemas.openxmlformats.org/officeDocument/2006/relationships/font" Target="fonts/BarlowCondensedExtraLight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BarlowCondensedMedium-regular.fntdata"/><Relationship Id="rId25" Type="http://schemas.openxmlformats.org/officeDocument/2006/relationships/font" Target="fonts/BarlowCondensedExtraLight-boldItalic.fntdata"/><Relationship Id="rId28" Type="http://schemas.openxmlformats.org/officeDocument/2006/relationships/font" Target="fonts/BarlowCondensedMedium-italic.fntdata"/><Relationship Id="rId27" Type="http://schemas.openxmlformats.org/officeDocument/2006/relationships/font" Target="fonts/BarlowCondensedMedium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BarlowCondensedMedium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BarlowCondensed-bold.fntdata"/><Relationship Id="rId30" Type="http://schemas.openxmlformats.org/officeDocument/2006/relationships/font" Target="fonts/BarlowCondensed-regular.fntdata"/><Relationship Id="rId11" Type="http://schemas.openxmlformats.org/officeDocument/2006/relationships/slide" Target="slides/slide6.xml"/><Relationship Id="rId33" Type="http://schemas.openxmlformats.org/officeDocument/2006/relationships/font" Target="fonts/BarlowCondensed-boldItalic.fntdata"/><Relationship Id="rId10" Type="http://schemas.openxmlformats.org/officeDocument/2006/relationships/slide" Target="slides/slide5.xml"/><Relationship Id="rId32" Type="http://schemas.openxmlformats.org/officeDocument/2006/relationships/font" Target="fonts/BarlowCondensed-italic.fntdata"/><Relationship Id="rId13" Type="http://schemas.openxmlformats.org/officeDocument/2006/relationships/slide" Target="slides/slide8.xml"/><Relationship Id="rId35" Type="http://schemas.openxmlformats.org/officeDocument/2006/relationships/font" Target="fonts/EBGaramond-bold.fntdata"/><Relationship Id="rId12" Type="http://schemas.openxmlformats.org/officeDocument/2006/relationships/slide" Target="slides/slide7.xml"/><Relationship Id="rId34" Type="http://schemas.openxmlformats.org/officeDocument/2006/relationships/font" Target="fonts/EBGaramond-regular.fntdata"/><Relationship Id="rId15" Type="http://schemas.openxmlformats.org/officeDocument/2006/relationships/slide" Target="slides/slide10.xml"/><Relationship Id="rId37" Type="http://schemas.openxmlformats.org/officeDocument/2006/relationships/font" Target="fonts/EBGaramond-boldItalic.fntdata"/><Relationship Id="rId14" Type="http://schemas.openxmlformats.org/officeDocument/2006/relationships/slide" Target="slides/slide9.xml"/><Relationship Id="rId36" Type="http://schemas.openxmlformats.org/officeDocument/2006/relationships/font" Target="fonts/EBGaramond-italic.fnt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38" Type="http://customschemas.google.com/relationships/presentationmetadata" Target="meta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tlu.ee/sites/default/files/Instituudid/%C3%9CTI/RASI/2022_RASI%20toimetised%20nr%2021_TASK-U.pdf" TargetMode="External"/><Relationship Id="rId3" Type="http://schemas.openxmlformats.org/officeDocument/2006/relationships/hyperlink" Target="https://www.tlu.ee/sites/default/files/Instituudid/%C3%9CTI/RASI/2022_RASI%20toimetised%20nr%2021_TASK-U.pdf" TargetMode="External"/><Relationship Id="rId4" Type="http://schemas.openxmlformats.org/officeDocument/2006/relationships/hyperlink" Target="http://ylokool.com/helisalv/iseseisvalt-motlema/mis-probleem/" TargetMode="Externa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9" name="Google Shape;119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0" name="Google Shape;180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2de4aa803d0_2_3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2de4aa803d0_2_3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g2de4aa803d0_2_3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2de4aa803d0_2_3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2de4aa803d0_2_3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g2de4aa803d0_2_3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1df96ad1d13_0_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9" name="Google Shape;199;g1df96ad1d13_0_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000"/>
          </a:p>
        </p:txBody>
      </p:sp>
      <p:sp>
        <p:nvSpPr>
          <p:cNvPr id="200" name="Google Shape;200;g1df96ad1d13_0_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2dde16ba010_0_4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2dde16ba010_0_4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g2dde16ba010_0_4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2dde16ba010_0_4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2dde16ba010_0_4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g2dde16ba010_0_4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0" name="Google Shape;220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2dde16ba010_0_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2dde16ba010_0_2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g2dde16ba010_0_2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2dde16ba010_0_2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2dde16ba010_0_2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g2dde16ba010_0_2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1" name="Google Shape;141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6" name="Google Shape;146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000"/>
          </a:p>
        </p:txBody>
      </p:sp>
      <p:sp>
        <p:nvSpPr>
          <p:cNvPr id="147" name="Google Shape;147;p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3" name="Google Shape;153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80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KIRILL </a:t>
            </a:r>
            <a:br>
              <a:rPr lang="en-US" sz="80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</a:br>
            <a:r>
              <a:rPr lang="en-US" sz="80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1. Roosalu, T., Nugin, R., Rannala, I., Kazljulja, M., Taru, M., Raudsepp, M., Unt, M. (2022). Noorte sotsiaalse tõrjutuse projekti raport nr 6. TASK-U: NOORTE MITMETASANDILISE SOTSIAALSE KAASATUSE DÜNAAMILINE MUDEL. Tallinna Ülikooli Rahvusvaheliste Sotsiaaluuringute Keskus. </a:t>
            </a:r>
            <a:r>
              <a:rPr lang="en-US" sz="800" u="sng">
                <a:solidFill>
                  <a:schemeClr val="hlink"/>
                </a:solidFill>
                <a:latin typeface="Barlow Condensed"/>
                <a:ea typeface="Barlow Condensed"/>
                <a:cs typeface="Barlow Condensed"/>
                <a:sym typeface="Barlow Condensed"/>
                <a:hlinkClick r:id="rId2"/>
              </a:rPr>
              <a:t>https://www.tlu.ee/sites/default/files/Instituudid/%C3%9CTI/RASI/2022_RASI%20toimetised%20nr%2021_TASK-U.pd</a:t>
            </a:r>
            <a:r>
              <a:rPr lang="en-US" sz="600" u="sng">
                <a:solidFill>
                  <a:schemeClr val="hlink"/>
                </a:solidFill>
                <a:latin typeface="Barlow Condensed"/>
                <a:ea typeface="Barlow Condensed"/>
                <a:cs typeface="Barlow Condensed"/>
                <a:sym typeface="Barlow Condensed"/>
                <a:hlinkClick r:id="rId3"/>
              </a:rPr>
              <a:t>f</a:t>
            </a:r>
            <a:endParaRPr sz="6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Miks on oluline usalduse probleemiga tegeleda?</a:t>
            </a:r>
            <a:br>
              <a:rPr lang="en-US"/>
            </a:br>
            <a:r>
              <a:rPr lang="en-US"/>
              <a:t>Probleem on:</a:t>
            </a:r>
            <a:endParaRPr/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 - Lahendust nõudev küsimus</a:t>
            </a:r>
            <a:endParaRPr/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 - Takistus, väljakutse</a:t>
            </a:r>
            <a:endParaRPr/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 -  Vastuolu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50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  <a:extLst>
                  <a:ext uri="http://customooxmlschemas.google.com/">
                    <go:slidesCustomData xmlns:go="http://customooxmlschemas.google.com/" textRoundtripDataId="0"/>
                  </a:ext>
                </a:extLst>
              </a:rPr>
              <a:t>Lahendatav probleem:  Noortel, kellel puudub usalduslik suhe täiskasvanuga tulevad keeruliste olukordadega raskemini toime ning neil on raskem probleemidele lahendusi leida.</a:t>
            </a:r>
            <a:endParaRPr sz="1500">
              <a:latin typeface="Times New Roman"/>
              <a:ea typeface="Times New Roman"/>
              <a:cs typeface="Times New Roman"/>
              <a:sym typeface="Times New Roman"/>
              <a:extLst>
                <a:ext uri="http://customooxmlschemas.google.com/">
                  <go:slidesCustomData xmlns:go="http://customooxmlschemas.google.com/" textRoundtripDataId="1"/>
                </a:ext>
              </a:extLst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50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  <a:extLst>
                  <a:ext uri="http://customooxmlschemas.google.com/">
                    <go:slidesCustomData xmlns:go="http://customooxmlschemas.google.com/" textRoundtripDataId="2"/>
                  </a:ext>
                </a:extLst>
              </a:rPr>
              <a:t>Tegemist on probleemiga, sest: </a:t>
            </a:r>
            <a:r>
              <a:rPr lang="en-US" sz="1500">
                <a:solidFill>
                  <a:srgbClr val="262262"/>
                </a:solidFill>
                <a:highlight>
                  <a:schemeClr val="lt1"/>
                </a:highlight>
                <a:latin typeface="Barlow Condensed"/>
                <a:ea typeface="Barlow Condensed"/>
                <a:cs typeface="Barlow Condensed"/>
                <a:sym typeface="Barlow Condensed"/>
                <a:extLst>
                  <a:ext uri="http://customooxmlschemas.google.com/">
                    <go:slidesCustomData xmlns:go="http://customooxmlschemas.google.com/" textRoundtripDataId="3"/>
                  </a:ext>
                </a:extLst>
              </a:rPr>
              <a:t>Uuringud [1] näitavad, et </a:t>
            </a:r>
            <a:r>
              <a:rPr b="1" lang="en-US" sz="1500">
                <a:solidFill>
                  <a:srgbClr val="262262"/>
                </a:solidFill>
                <a:highlight>
                  <a:schemeClr val="lt1"/>
                </a:highlight>
                <a:latin typeface="Barlow Condensed"/>
                <a:ea typeface="Barlow Condensed"/>
                <a:cs typeface="Barlow Condensed"/>
                <a:sym typeface="Barlow Condensed"/>
                <a:extLst>
                  <a:ext uri="http://customooxmlschemas.google.com/">
                    <go:slidesCustomData xmlns:go="http://customooxmlschemas.google.com/" textRoundtripDataId="4"/>
                  </a:ext>
                </a:extLst>
              </a:rPr>
              <a:t>kui noortel puudub usalduslik suhe mõne  täiskasvanuga võib   see nii vaimse tervise seisukohast kui ka toimetulekut    silmas pidades  olla riskifaktor, </a:t>
            </a:r>
            <a:r>
              <a:rPr lang="en-US" sz="1500">
                <a:solidFill>
                  <a:srgbClr val="262262"/>
                </a:solidFill>
                <a:highlight>
                  <a:schemeClr val="lt1"/>
                </a:highlight>
                <a:latin typeface="Barlow Condensed"/>
                <a:ea typeface="Barlow Condensed"/>
                <a:cs typeface="Barlow Condensed"/>
                <a:sym typeface="Barlow Condensed"/>
                <a:extLst>
                  <a:ext uri="http://customooxmlschemas.google.com/">
                    <go:slidesCustomData xmlns:go="http://customooxmlschemas.google.com/" textRoundtripDataId="5"/>
                  </a:ext>
                </a:extLst>
              </a:rPr>
              <a:t>sest teeb keerulisemaks probleemidele lahenduste  ja/või raskuste korral väljapääsu leidmise.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0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000"/>
              <a:t>Kuula: Ülo Vooglaid, </a:t>
            </a:r>
            <a:r>
              <a:rPr lang="en-US" sz="1000" u="sng">
                <a:solidFill>
                  <a:schemeClr val="hlink"/>
                </a:solidFill>
                <a:hlinkClick r:id="rId4"/>
              </a:rPr>
              <a:t>Mis on probleem?</a:t>
            </a:r>
            <a:endParaRPr sz="1000"/>
          </a:p>
        </p:txBody>
      </p:sp>
      <p:sp>
        <p:nvSpPr>
          <p:cNvPr id="154" name="Google Shape;154;p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1" name="Google Shape;161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2de4aa803d0_2_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2de4aa803d0_2_2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g2de4aa803d0_2_2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2de4aa803d0_2_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2de4aa803d0_2_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g2de4aa803d0_2_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5" Type="http://schemas.openxmlformats.org/officeDocument/2006/relationships/image" Target="../media/image4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sislaid (valge)">
  <p:cSld name="Esislaid (valge)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5"/>
          <p:cNvSpPr/>
          <p:nvPr/>
        </p:nvSpPr>
        <p:spPr>
          <a:xfrm>
            <a:off x="0" y="4318000"/>
            <a:ext cx="3263900" cy="825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pic>
        <p:nvPicPr>
          <p:cNvPr id="15" name="Google Shape;15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880796" y="2811083"/>
            <a:ext cx="1758374" cy="101761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LY-est.png" id="16" name="Google Shape;16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18109" y="4120464"/>
            <a:ext cx="1724101" cy="35485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" name="Google Shape;17;p15"/>
          <p:cNvCxnSpPr/>
          <p:nvPr/>
        </p:nvCxnSpPr>
        <p:spPr>
          <a:xfrm flipH="1">
            <a:off x="5676901" y="609600"/>
            <a:ext cx="800099" cy="3888589"/>
          </a:xfrm>
          <a:prstGeom prst="straightConnector1">
            <a:avLst/>
          </a:prstGeom>
          <a:noFill/>
          <a:ln cap="flat" cmpd="sng" w="44450">
            <a:solidFill>
              <a:srgbClr val="D0043C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8" name="Google Shape;18;p15"/>
          <p:cNvSpPr txBox="1"/>
          <p:nvPr>
            <p:ph type="title"/>
          </p:nvPr>
        </p:nvSpPr>
        <p:spPr>
          <a:xfrm>
            <a:off x="628203" y="625298"/>
            <a:ext cx="4781997" cy="385002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None/>
              <a:defRPr i="0" sz="360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9" name="Google Shape;19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769025" y="27865019"/>
            <a:ext cx="1749449" cy="1749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0;p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874165" y="715318"/>
            <a:ext cx="1810421" cy="17975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õrdlus 01">
  <p:cSld name="võrdlus 01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4"/>
          <p:cNvSpPr txBox="1"/>
          <p:nvPr>
            <p:ph idx="1" type="body"/>
          </p:nvPr>
        </p:nvSpPr>
        <p:spPr>
          <a:xfrm>
            <a:off x="622300" y="1778000"/>
            <a:ext cx="3724275" cy="25504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-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" name="Google Shape;50;p24"/>
          <p:cNvSpPr txBox="1"/>
          <p:nvPr>
            <p:ph idx="2" type="body"/>
          </p:nvPr>
        </p:nvSpPr>
        <p:spPr>
          <a:xfrm>
            <a:off x="4810126" y="1778000"/>
            <a:ext cx="3724275" cy="25504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-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1" name="Google Shape;51;p24"/>
          <p:cNvSpPr txBox="1"/>
          <p:nvPr>
            <p:ph type="title"/>
          </p:nvPr>
        </p:nvSpPr>
        <p:spPr>
          <a:xfrm>
            <a:off x="628650" y="464083"/>
            <a:ext cx="7886700" cy="1264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5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õrdlus 02">
  <p:cSld name="võrdlus 02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5"/>
          <p:cNvSpPr txBox="1"/>
          <p:nvPr>
            <p:ph idx="1" type="body"/>
          </p:nvPr>
        </p:nvSpPr>
        <p:spPr>
          <a:xfrm>
            <a:off x="622300" y="1394223"/>
            <a:ext cx="3724275" cy="29342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-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4" name="Google Shape;54;p25"/>
          <p:cNvSpPr txBox="1"/>
          <p:nvPr>
            <p:ph idx="2" type="body"/>
          </p:nvPr>
        </p:nvSpPr>
        <p:spPr>
          <a:xfrm>
            <a:off x="4810126" y="1394223"/>
            <a:ext cx="3724275" cy="29342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-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5" name="Google Shape;55;p25"/>
          <p:cNvSpPr txBox="1"/>
          <p:nvPr>
            <p:ph type="title"/>
          </p:nvPr>
        </p:nvSpPr>
        <p:spPr>
          <a:xfrm>
            <a:off x="596900" y="362930"/>
            <a:ext cx="7962900" cy="9261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  <a:defRPr i="0" sz="320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">
  <p:cSld name="number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6"/>
          <p:cNvSpPr txBox="1"/>
          <p:nvPr>
            <p:ph idx="1" type="body"/>
          </p:nvPr>
        </p:nvSpPr>
        <p:spPr>
          <a:xfrm>
            <a:off x="415007" y="458412"/>
            <a:ext cx="3127768" cy="4991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38000"/>
              <a:buNone/>
              <a:defRPr b="0" i="1" sz="38000">
                <a:solidFill>
                  <a:srgbClr val="D0043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8" name="Google Shape;58;p26"/>
          <p:cNvSpPr txBox="1"/>
          <p:nvPr>
            <p:ph idx="2" type="body"/>
          </p:nvPr>
        </p:nvSpPr>
        <p:spPr>
          <a:xfrm>
            <a:off x="3698721" y="1661862"/>
            <a:ext cx="4751812" cy="16753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3200"/>
              <a:buFont typeface="Merriweather Sans"/>
              <a:buChar char="-"/>
              <a:defRPr sz="3200"/>
            </a:lvl1pPr>
            <a:lvl2pPr indent="-4064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00"/>
              <a:buChar char="-"/>
              <a:defRPr sz="2800"/>
            </a:lvl2pPr>
            <a:lvl3pPr indent="-3810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400"/>
              <a:buChar char="-"/>
              <a:defRPr sz="2400"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kolm ruutu 01">
  <p:cSld name="kolm ruutu 01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7"/>
          <p:cNvSpPr/>
          <p:nvPr/>
        </p:nvSpPr>
        <p:spPr>
          <a:xfrm>
            <a:off x="749300" y="514349"/>
            <a:ext cx="2160000" cy="2160000"/>
          </a:xfrm>
          <a:prstGeom prst="rect">
            <a:avLst/>
          </a:prstGeom>
          <a:solidFill>
            <a:srgbClr val="D0043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1" name="Google Shape;61;p27"/>
          <p:cNvSpPr txBox="1"/>
          <p:nvPr>
            <p:ph type="title"/>
          </p:nvPr>
        </p:nvSpPr>
        <p:spPr>
          <a:xfrm>
            <a:off x="755576" y="1790344"/>
            <a:ext cx="2340000" cy="893397"/>
          </a:xfrm>
          <a:prstGeom prst="rect">
            <a:avLst/>
          </a:prstGeom>
          <a:noFill/>
          <a:ln>
            <a:noFill/>
          </a:ln>
        </p:spPr>
        <p:txBody>
          <a:bodyPr anchorCtr="0" anchor="b" bIns="140400" lIns="180000" spcFirstLastPara="1" rIns="180000" wrap="square" tIns="3744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880"/>
              <a:buFont typeface="EB Garamond"/>
              <a:buNone/>
              <a:defRPr b="0" i="0" sz="2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27"/>
          <p:cNvSpPr/>
          <p:nvPr>
            <p:ph idx="2" type="pic"/>
          </p:nvPr>
        </p:nvSpPr>
        <p:spPr>
          <a:xfrm>
            <a:off x="3455876" y="519522"/>
            <a:ext cx="2160000" cy="2160000"/>
          </a:xfrm>
          <a:prstGeom prst="rect">
            <a:avLst/>
          </a:prstGeom>
          <a:noFill/>
          <a:ln>
            <a:noFill/>
          </a:ln>
        </p:spPr>
      </p:sp>
      <p:sp>
        <p:nvSpPr>
          <p:cNvPr id="63" name="Google Shape;63;p27"/>
          <p:cNvSpPr/>
          <p:nvPr>
            <p:ph idx="3" type="pic"/>
          </p:nvPr>
        </p:nvSpPr>
        <p:spPr>
          <a:xfrm>
            <a:off x="6156176" y="519522"/>
            <a:ext cx="2160000" cy="21600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7"/>
          <p:cNvSpPr txBox="1"/>
          <p:nvPr>
            <p:ph idx="1" type="body"/>
          </p:nvPr>
        </p:nvSpPr>
        <p:spPr>
          <a:xfrm>
            <a:off x="762000" y="2828922"/>
            <a:ext cx="7772400" cy="15596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Merriweather Sans"/>
              <a:buChar char="-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Font typeface="Merriweather Sans"/>
              <a:buChar char="-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Font typeface="Merriweather Sans"/>
              <a:buChar char="-"/>
              <a:defRPr sz="2000"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" name="Google Shape;65;p27"/>
          <p:cNvSpPr txBox="1"/>
          <p:nvPr/>
        </p:nvSpPr>
        <p:spPr>
          <a:xfrm>
            <a:off x="755576" y="627534"/>
            <a:ext cx="1656184" cy="648072"/>
          </a:xfrm>
          <a:prstGeom prst="rect">
            <a:avLst/>
          </a:prstGeom>
          <a:noFill/>
          <a:ln>
            <a:noFill/>
          </a:ln>
        </p:spPr>
        <p:txBody>
          <a:bodyPr anchorCtr="0" anchor="t" bIns="140400" lIns="180000" spcFirstLastPara="1" rIns="180000" wrap="square" tIns="374400">
            <a:noAutofit/>
          </a:bodyPr>
          <a:lstStyle/>
          <a:p>
            <a:pPr indent="0" lvl="0" marL="0" marR="0" rtl="0" algn="l">
              <a:lnSpc>
                <a:spcPct val="42424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860"/>
              <a:buFont typeface="EB Garamond"/>
              <a:buNone/>
            </a:pPr>
            <a:r>
              <a:rPr b="0" i="1" lang="en-US" sz="6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kolm ruutu 02">
  <p:cSld name="kolm ruutu 02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8"/>
          <p:cNvSpPr/>
          <p:nvPr>
            <p:ph idx="2" type="pic"/>
          </p:nvPr>
        </p:nvSpPr>
        <p:spPr>
          <a:xfrm>
            <a:off x="763476" y="519522"/>
            <a:ext cx="2160000" cy="21600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8"/>
          <p:cNvSpPr/>
          <p:nvPr>
            <p:ph idx="3" type="pic"/>
          </p:nvPr>
        </p:nvSpPr>
        <p:spPr>
          <a:xfrm>
            <a:off x="6156176" y="519522"/>
            <a:ext cx="2160000" cy="2160000"/>
          </a:xfrm>
          <a:prstGeom prst="rect">
            <a:avLst/>
          </a:prstGeom>
          <a:noFill/>
          <a:ln>
            <a:noFill/>
          </a:ln>
        </p:spPr>
      </p:sp>
      <p:sp>
        <p:nvSpPr>
          <p:cNvPr id="69" name="Google Shape;69;p28"/>
          <p:cNvSpPr/>
          <p:nvPr/>
        </p:nvSpPr>
        <p:spPr>
          <a:xfrm>
            <a:off x="3479800" y="514349"/>
            <a:ext cx="2160000" cy="2160000"/>
          </a:xfrm>
          <a:prstGeom prst="rect">
            <a:avLst/>
          </a:prstGeom>
          <a:solidFill>
            <a:srgbClr val="D0043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0" name="Google Shape;70;p28"/>
          <p:cNvSpPr txBox="1"/>
          <p:nvPr>
            <p:ph type="title"/>
          </p:nvPr>
        </p:nvSpPr>
        <p:spPr>
          <a:xfrm>
            <a:off x="3486076" y="1762122"/>
            <a:ext cx="2340000" cy="893397"/>
          </a:xfrm>
          <a:prstGeom prst="rect">
            <a:avLst/>
          </a:prstGeom>
          <a:noFill/>
          <a:ln>
            <a:noFill/>
          </a:ln>
        </p:spPr>
        <p:txBody>
          <a:bodyPr anchorCtr="0" anchor="b" bIns="140400" lIns="180000" spcFirstLastPara="1" rIns="180000" wrap="square" tIns="3744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880"/>
              <a:buFont typeface="EB Garamond"/>
              <a:buNone/>
              <a:defRPr b="0" i="0" sz="2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8"/>
          <p:cNvSpPr txBox="1"/>
          <p:nvPr/>
        </p:nvSpPr>
        <p:spPr>
          <a:xfrm>
            <a:off x="3486076" y="627534"/>
            <a:ext cx="1656184" cy="648072"/>
          </a:xfrm>
          <a:prstGeom prst="rect">
            <a:avLst/>
          </a:prstGeom>
          <a:noFill/>
          <a:ln>
            <a:noFill/>
          </a:ln>
        </p:spPr>
        <p:txBody>
          <a:bodyPr anchorCtr="0" anchor="t" bIns="140400" lIns="180000" spcFirstLastPara="1" rIns="180000" wrap="square" tIns="374400">
            <a:noAutofit/>
          </a:bodyPr>
          <a:lstStyle/>
          <a:p>
            <a:pPr indent="0" lvl="0" marL="0" marR="0" rtl="0" algn="l">
              <a:lnSpc>
                <a:spcPct val="42424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860"/>
              <a:buFont typeface="EB Garamond"/>
              <a:buNone/>
            </a:pPr>
            <a:r>
              <a:rPr b="0" i="1" lang="en-US" sz="6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28"/>
          <p:cNvSpPr txBox="1"/>
          <p:nvPr>
            <p:ph idx="1" type="body"/>
          </p:nvPr>
        </p:nvSpPr>
        <p:spPr>
          <a:xfrm>
            <a:off x="762000" y="2828922"/>
            <a:ext cx="7772400" cy="15596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Merriweather Sans"/>
              <a:buChar char="-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Font typeface="Merriweather Sans"/>
              <a:buChar char="-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Font typeface="Merriweather Sans"/>
              <a:buChar char="-"/>
              <a:defRPr sz="2000"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kolm ruutu 03">
  <p:cSld name="kolm ruutu 03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29"/>
          <p:cNvSpPr/>
          <p:nvPr>
            <p:ph idx="2" type="pic"/>
          </p:nvPr>
        </p:nvSpPr>
        <p:spPr>
          <a:xfrm>
            <a:off x="3455876" y="519522"/>
            <a:ext cx="2160000" cy="2160000"/>
          </a:xfrm>
          <a:prstGeom prst="rect">
            <a:avLst/>
          </a:prstGeom>
          <a:noFill/>
          <a:ln>
            <a:noFill/>
          </a:ln>
        </p:spPr>
      </p:sp>
      <p:sp>
        <p:nvSpPr>
          <p:cNvPr id="75" name="Google Shape;75;p29"/>
          <p:cNvSpPr/>
          <p:nvPr>
            <p:ph idx="3" type="pic"/>
          </p:nvPr>
        </p:nvSpPr>
        <p:spPr>
          <a:xfrm>
            <a:off x="758676" y="519522"/>
            <a:ext cx="2160000" cy="2160000"/>
          </a:xfrm>
          <a:prstGeom prst="rect">
            <a:avLst/>
          </a:prstGeom>
          <a:noFill/>
          <a:ln>
            <a:noFill/>
          </a:ln>
        </p:spPr>
      </p:sp>
      <p:sp>
        <p:nvSpPr>
          <p:cNvPr id="76" name="Google Shape;76;p29"/>
          <p:cNvSpPr/>
          <p:nvPr/>
        </p:nvSpPr>
        <p:spPr>
          <a:xfrm>
            <a:off x="6184900" y="514349"/>
            <a:ext cx="2160000" cy="2160000"/>
          </a:xfrm>
          <a:prstGeom prst="rect">
            <a:avLst/>
          </a:prstGeom>
          <a:solidFill>
            <a:srgbClr val="D0043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7" name="Google Shape;77;p29"/>
          <p:cNvSpPr txBox="1"/>
          <p:nvPr>
            <p:ph type="title"/>
          </p:nvPr>
        </p:nvSpPr>
        <p:spPr>
          <a:xfrm>
            <a:off x="6191176" y="1776233"/>
            <a:ext cx="2340000" cy="893397"/>
          </a:xfrm>
          <a:prstGeom prst="rect">
            <a:avLst/>
          </a:prstGeom>
          <a:noFill/>
          <a:ln>
            <a:noFill/>
          </a:ln>
        </p:spPr>
        <p:txBody>
          <a:bodyPr anchorCtr="0" anchor="b" bIns="140400" lIns="180000" spcFirstLastPara="1" rIns="180000" wrap="square" tIns="3744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880"/>
              <a:buFont typeface="EB Garamond"/>
              <a:buNone/>
              <a:defRPr b="0" i="0" sz="2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9"/>
          <p:cNvSpPr txBox="1"/>
          <p:nvPr/>
        </p:nvSpPr>
        <p:spPr>
          <a:xfrm>
            <a:off x="6191176" y="627534"/>
            <a:ext cx="1656184" cy="648072"/>
          </a:xfrm>
          <a:prstGeom prst="rect">
            <a:avLst/>
          </a:prstGeom>
          <a:noFill/>
          <a:ln>
            <a:noFill/>
          </a:ln>
        </p:spPr>
        <p:txBody>
          <a:bodyPr anchorCtr="0" anchor="t" bIns="140400" lIns="180000" spcFirstLastPara="1" rIns="180000" wrap="square" tIns="374400">
            <a:noAutofit/>
          </a:bodyPr>
          <a:lstStyle/>
          <a:p>
            <a:pPr indent="0" lvl="0" marL="0" marR="0" rtl="0" algn="l">
              <a:lnSpc>
                <a:spcPct val="42424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860"/>
              <a:buFont typeface="EB Garamond"/>
              <a:buNone/>
            </a:pPr>
            <a:r>
              <a:rPr b="0" i="1" lang="en-US" sz="6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29"/>
          <p:cNvSpPr txBox="1"/>
          <p:nvPr>
            <p:ph idx="1" type="body"/>
          </p:nvPr>
        </p:nvSpPr>
        <p:spPr>
          <a:xfrm>
            <a:off x="762000" y="2828922"/>
            <a:ext cx="7772400" cy="15596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Merriweather Sans"/>
              <a:buChar char="-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Font typeface="Merriweather Sans"/>
              <a:buChar char="-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Font typeface="Merriweather Sans"/>
              <a:buChar char="-"/>
              <a:defRPr sz="2000"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äike ringpilt + sisu">
  <p:cSld name="väike ringpilt + sisu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0"/>
          <p:cNvSpPr/>
          <p:nvPr>
            <p:ph idx="2" type="pic"/>
          </p:nvPr>
        </p:nvSpPr>
        <p:spPr>
          <a:xfrm>
            <a:off x="566445" y="777213"/>
            <a:ext cx="3240000" cy="324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82" name="Google Shape;82;p30"/>
          <p:cNvSpPr txBox="1"/>
          <p:nvPr>
            <p:ph idx="1" type="body"/>
          </p:nvPr>
        </p:nvSpPr>
        <p:spPr>
          <a:xfrm>
            <a:off x="4247444" y="1762553"/>
            <a:ext cx="4460622" cy="129941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064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Merriweather Sans"/>
              <a:buChar char="-"/>
              <a:defRPr sz="2800"/>
            </a:lvl1pPr>
            <a:lvl2pPr indent="-3810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400"/>
              <a:buChar char="-"/>
              <a:defRPr sz="2400"/>
            </a:lvl2pPr>
            <a:lvl3pPr indent="-355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Char char="-"/>
              <a:defRPr sz="2000"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ur ringpilt + sisu">
  <p:cSld name="suur ringpilt + sisu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31"/>
          <p:cNvSpPr txBox="1"/>
          <p:nvPr>
            <p:ph idx="1" type="body"/>
          </p:nvPr>
        </p:nvSpPr>
        <p:spPr>
          <a:xfrm>
            <a:off x="451930" y="1963490"/>
            <a:ext cx="3466560" cy="129941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3810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Merriweather Sans"/>
              <a:buChar char="-"/>
              <a:defRPr sz="2400"/>
            </a:lvl1pPr>
            <a:lvl2pPr indent="-355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Char char="-"/>
              <a:defRPr sz="2000"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 sz="1800"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5" name="Google Shape;85;p31"/>
          <p:cNvSpPr/>
          <p:nvPr>
            <p:ph idx="2" type="pic"/>
          </p:nvPr>
        </p:nvSpPr>
        <p:spPr>
          <a:xfrm>
            <a:off x="4671398" y="-668680"/>
            <a:ext cx="6732000" cy="6732000"/>
          </a:xfrm>
          <a:prstGeom prst="ellipse">
            <a:avLst/>
          </a:prstGeom>
          <a:noFill/>
          <a:ln>
            <a:noFill/>
          </a:ln>
        </p:spPr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lt + pealkiri + sisu">
  <p:cSld name="pilt + pealkiri + sisu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32"/>
          <p:cNvSpPr/>
          <p:nvPr>
            <p:ph idx="2" type="pic"/>
          </p:nvPr>
        </p:nvSpPr>
        <p:spPr>
          <a:xfrm>
            <a:off x="4850090" y="0"/>
            <a:ext cx="4293911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88" name="Google Shape;88;p32"/>
          <p:cNvSpPr txBox="1"/>
          <p:nvPr>
            <p:ph type="title"/>
          </p:nvPr>
        </p:nvSpPr>
        <p:spPr>
          <a:xfrm>
            <a:off x="470288" y="984230"/>
            <a:ext cx="3921133" cy="14268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  <a:defRPr i="0" sz="280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32"/>
          <p:cNvSpPr txBox="1"/>
          <p:nvPr>
            <p:ph idx="1" type="body"/>
          </p:nvPr>
        </p:nvSpPr>
        <p:spPr>
          <a:xfrm>
            <a:off x="515430" y="2563565"/>
            <a:ext cx="3878770" cy="12994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Merriweather Sans"/>
              <a:buChar char="-"/>
              <a:defRPr sz="2400"/>
            </a:lvl1pPr>
            <a:lvl2pPr indent="-355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Char char="-"/>
              <a:defRPr sz="2000"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 sz="1800"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lt + sisu">
  <p:cSld name="pilt + sisu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33"/>
          <p:cNvSpPr/>
          <p:nvPr>
            <p:ph idx="2" type="pic"/>
          </p:nvPr>
        </p:nvSpPr>
        <p:spPr>
          <a:xfrm>
            <a:off x="4850090" y="0"/>
            <a:ext cx="4293911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92" name="Google Shape;92;p33"/>
          <p:cNvSpPr txBox="1"/>
          <p:nvPr>
            <p:ph idx="1" type="body"/>
          </p:nvPr>
        </p:nvSpPr>
        <p:spPr>
          <a:xfrm>
            <a:off x="515430" y="1992065"/>
            <a:ext cx="3878770" cy="129941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3810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Merriweather Sans"/>
              <a:buChar char="-"/>
              <a:defRPr sz="2400"/>
            </a:lvl1pPr>
            <a:lvl2pPr indent="-355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Char char="-"/>
              <a:defRPr sz="2000"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 sz="1800"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jutt pealkirjaga 02">
  <p:cSld name="jutt pealkirjaga 02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6"/>
          <p:cNvSpPr txBox="1"/>
          <p:nvPr>
            <p:ph type="title"/>
          </p:nvPr>
        </p:nvSpPr>
        <p:spPr>
          <a:xfrm>
            <a:off x="596900" y="362930"/>
            <a:ext cx="7962900" cy="9261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  <a:defRPr i="0" sz="320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6"/>
          <p:cNvSpPr txBox="1"/>
          <p:nvPr>
            <p:ph idx="1" type="body"/>
          </p:nvPr>
        </p:nvSpPr>
        <p:spPr>
          <a:xfrm>
            <a:off x="625320" y="1371978"/>
            <a:ext cx="7909080" cy="29252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Merriweather Sans"/>
              <a:buChar char="-"/>
              <a:defRPr sz="2800"/>
            </a:lvl1pPr>
            <a:lvl2pPr indent="-3810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400"/>
              <a:buFont typeface="Merriweather Sans"/>
              <a:buChar char="-"/>
              <a:defRPr sz="2400"/>
            </a:lvl2pPr>
            <a:lvl3pPr indent="-355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Font typeface="Merriweather Sans"/>
              <a:buChar char="-"/>
              <a:defRPr sz="2000"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lt + pildiallkiri">
  <p:cSld name="pilt + pildiallkiri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4"/>
          <p:cNvSpPr/>
          <p:nvPr>
            <p:ph idx="2" type="pic"/>
          </p:nvPr>
        </p:nvSpPr>
        <p:spPr>
          <a:xfrm>
            <a:off x="381000" y="257175"/>
            <a:ext cx="8356600" cy="4010025"/>
          </a:xfrm>
          <a:prstGeom prst="rect">
            <a:avLst/>
          </a:prstGeom>
          <a:noFill/>
          <a:ln>
            <a:noFill/>
          </a:ln>
        </p:spPr>
      </p:sp>
      <p:sp>
        <p:nvSpPr>
          <p:cNvPr id="95" name="Google Shape;95;p34"/>
          <p:cNvSpPr txBox="1"/>
          <p:nvPr>
            <p:ph idx="1" type="body"/>
          </p:nvPr>
        </p:nvSpPr>
        <p:spPr>
          <a:xfrm>
            <a:off x="2755900" y="4419600"/>
            <a:ext cx="5969000" cy="42565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ealkiri 01">
  <p:cSld name="pealkiri 01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5"/>
          <p:cNvSpPr txBox="1"/>
          <p:nvPr>
            <p:ph type="title"/>
          </p:nvPr>
        </p:nvSpPr>
        <p:spPr>
          <a:xfrm>
            <a:off x="393700" y="471140"/>
            <a:ext cx="8356600" cy="14058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5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ealkiri 02">
  <p:cSld name="pealkiri 02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6"/>
          <p:cNvSpPr txBox="1"/>
          <p:nvPr>
            <p:ph type="title"/>
          </p:nvPr>
        </p:nvSpPr>
        <p:spPr>
          <a:xfrm>
            <a:off x="375566" y="334356"/>
            <a:ext cx="8363190" cy="8501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  <a:defRPr i="0" sz="320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ühi">
  <p:cSld name="tühi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lt">
  <p:cSld name="pilt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8"/>
          <p:cNvSpPr/>
          <p:nvPr>
            <p:ph idx="2" type="pic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9"/>
          <p:cNvSpPr/>
          <p:nvPr>
            <p:ph idx="2" type="pic"/>
          </p:nvPr>
        </p:nvSpPr>
        <p:spPr>
          <a:xfrm>
            <a:off x="985545" y="977548"/>
            <a:ext cx="1044000" cy="1044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05" name="Google Shape;105;p39"/>
          <p:cNvSpPr/>
          <p:nvPr>
            <p:ph idx="3" type="pic"/>
          </p:nvPr>
        </p:nvSpPr>
        <p:spPr>
          <a:xfrm>
            <a:off x="3474745" y="977548"/>
            <a:ext cx="1044000" cy="1044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06" name="Google Shape;106;p39"/>
          <p:cNvSpPr/>
          <p:nvPr>
            <p:ph idx="4" type="pic"/>
          </p:nvPr>
        </p:nvSpPr>
        <p:spPr>
          <a:xfrm>
            <a:off x="5887745" y="977548"/>
            <a:ext cx="1044000" cy="1044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07" name="Google Shape;107;p39"/>
          <p:cNvSpPr/>
          <p:nvPr>
            <p:ph idx="5" type="pic"/>
          </p:nvPr>
        </p:nvSpPr>
        <p:spPr>
          <a:xfrm>
            <a:off x="6891045" y="2806348"/>
            <a:ext cx="1044000" cy="1044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08" name="Google Shape;108;p39"/>
          <p:cNvSpPr/>
          <p:nvPr>
            <p:ph idx="6" type="pic"/>
          </p:nvPr>
        </p:nvSpPr>
        <p:spPr>
          <a:xfrm>
            <a:off x="4414545" y="2806348"/>
            <a:ext cx="1044000" cy="1044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09" name="Google Shape;109;p39"/>
          <p:cNvSpPr/>
          <p:nvPr>
            <p:ph idx="7" type="pic"/>
          </p:nvPr>
        </p:nvSpPr>
        <p:spPr>
          <a:xfrm>
            <a:off x="1963445" y="2806348"/>
            <a:ext cx="1044000" cy="1044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10" name="Google Shape;110;p39"/>
          <p:cNvSpPr txBox="1"/>
          <p:nvPr>
            <p:ph idx="1" type="body"/>
          </p:nvPr>
        </p:nvSpPr>
        <p:spPr>
          <a:xfrm>
            <a:off x="787400" y="2093029"/>
            <a:ext cx="1498600" cy="6667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700"/>
              <a:buNone/>
              <a:defRPr sz="17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1" name="Google Shape;111;p39"/>
          <p:cNvSpPr txBox="1"/>
          <p:nvPr>
            <p:ph idx="8" type="body"/>
          </p:nvPr>
        </p:nvSpPr>
        <p:spPr>
          <a:xfrm>
            <a:off x="3251200" y="2093029"/>
            <a:ext cx="1498600" cy="6667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700"/>
              <a:buNone/>
              <a:defRPr sz="17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2" name="Google Shape;112;p39"/>
          <p:cNvSpPr txBox="1"/>
          <p:nvPr>
            <p:ph idx="9" type="body"/>
          </p:nvPr>
        </p:nvSpPr>
        <p:spPr>
          <a:xfrm>
            <a:off x="5676900" y="2093029"/>
            <a:ext cx="1498600" cy="6667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700"/>
              <a:buNone/>
              <a:defRPr sz="17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3" name="Google Shape;113;p39"/>
          <p:cNvSpPr txBox="1"/>
          <p:nvPr>
            <p:ph idx="13" type="body"/>
          </p:nvPr>
        </p:nvSpPr>
        <p:spPr>
          <a:xfrm>
            <a:off x="6680200" y="3921829"/>
            <a:ext cx="1498600" cy="6667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700"/>
              <a:buNone/>
              <a:defRPr sz="17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4" name="Google Shape;114;p39"/>
          <p:cNvSpPr txBox="1"/>
          <p:nvPr>
            <p:ph idx="14" type="body"/>
          </p:nvPr>
        </p:nvSpPr>
        <p:spPr>
          <a:xfrm>
            <a:off x="4203700" y="3921829"/>
            <a:ext cx="1498600" cy="6667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700"/>
              <a:buNone/>
              <a:defRPr sz="17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5" name="Google Shape;115;p39"/>
          <p:cNvSpPr txBox="1"/>
          <p:nvPr>
            <p:ph idx="15" type="body"/>
          </p:nvPr>
        </p:nvSpPr>
        <p:spPr>
          <a:xfrm>
            <a:off x="1752600" y="3921829"/>
            <a:ext cx="1498600" cy="6667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700"/>
              <a:buNone/>
              <a:defRPr sz="17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6" name="Google Shape;116;p39"/>
          <p:cNvSpPr txBox="1"/>
          <p:nvPr>
            <p:ph type="title"/>
          </p:nvPr>
        </p:nvSpPr>
        <p:spPr>
          <a:xfrm>
            <a:off x="375566" y="334356"/>
            <a:ext cx="8363190" cy="8501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  <a:defRPr i="0" sz="320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es 01 (valge)">
  <p:cSld name="tees 01 (valge)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7"/>
          <p:cNvSpPr txBox="1"/>
          <p:nvPr>
            <p:ph type="title"/>
          </p:nvPr>
        </p:nvSpPr>
        <p:spPr>
          <a:xfrm>
            <a:off x="2472940" y="1421060"/>
            <a:ext cx="5928560" cy="211059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5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300"/>
              <a:buFont typeface="Times New Roman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26" name="Google Shape;26;p17"/>
          <p:cNvCxnSpPr/>
          <p:nvPr/>
        </p:nvCxnSpPr>
        <p:spPr>
          <a:xfrm flipH="1">
            <a:off x="1130535" y="1212487"/>
            <a:ext cx="445675" cy="2356596"/>
          </a:xfrm>
          <a:prstGeom prst="straightConnector1">
            <a:avLst/>
          </a:prstGeom>
          <a:noFill/>
          <a:ln cap="flat" cmpd="sng" w="57150">
            <a:solidFill>
              <a:srgbClr val="D0043C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ur ringpilt + pealkiri + sisu">
  <p:cSld name="suur ringpilt + pealkiri + sisu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8"/>
          <p:cNvSpPr txBox="1"/>
          <p:nvPr>
            <p:ph idx="1" type="body"/>
          </p:nvPr>
        </p:nvSpPr>
        <p:spPr>
          <a:xfrm>
            <a:off x="477330" y="2563565"/>
            <a:ext cx="3466560" cy="12994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Merriweather Sans"/>
              <a:buChar char="-"/>
              <a:defRPr sz="2400"/>
            </a:lvl1pPr>
            <a:lvl2pPr indent="-355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Char char="-"/>
              <a:defRPr sz="2000"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 sz="1800"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" name="Google Shape;29;p18"/>
          <p:cNvSpPr/>
          <p:nvPr>
            <p:ph idx="2" type="pic"/>
          </p:nvPr>
        </p:nvSpPr>
        <p:spPr>
          <a:xfrm>
            <a:off x="4671398" y="-668680"/>
            <a:ext cx="6732000" cy="6732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30" name="Google Shape;30;p18"/>
          <p:cNvSpPr txBox="1"/>
          <p:nvPr>
            <p:ph type="title"/>
          </p:nvPr>
        </p:nvSpPr>
        <p:spPr>
          <a:xfrm>
            <a:off x="470288" y="1009630"/>
            <a:ext cx="3452119" cy="14268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  <a:defRPr i="0" sz="280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es 02 (valge)">
  <p:cSld name="tees 02 (valge)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9"/>
          <p:cNvSpPr txBox="1"/>
          <p:nvPr>
            <p:ph type="title"/>
          </p:nvPr>
        </p:nvSpPr>
        <p:spPr>
          <a:xfrm>
            <a:off x="2469826" y="1418720"/>
            <a:ext cx="5944374" cy="20272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None/>
              <a:defRPr i="0" sz="360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33" name="Google Shape;33;p19"/>
          <p:cNvCxnSpPr/>
          <p:nvPr/>
        </p:nvCxnSpPr>
        <p:spPr>
          <a:xfrm flipH="1">
            <a:off x="1130535" y="1212487"/>
            <a:ext cx="445675" cy="2356596"/>
          </a:xfrm>
          <a:prstGeom prst="straightConnector1">
            <a:avLst/>
          </a:prstGeom>
          <a:noFill/>
          <a:ln cap="flat" cmpd="sng" w="57150">
            <a:solidFill>
              <a:srgbClr val="D0043C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es selgitusega 01 (valge)" type="obj">
  <p:cSld name="OBJEC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0"/>
          <p:cNvSpPr txBox="1"/>
          <p:nvPr>
            <p:ph type="title"/>
          </p:nvPr>
        </p:nvSpPr>
        <p:spPr>
          <a:xfrm>
            <a:off x="2472940" y="1421061"/>
            <a:ext cx="592856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5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20"/>
          <p:cNvSpPr txBox="1"/>
          <p:nvPr>
            <p:ph idx="1" type="body"/>
          </p:nvPr>
        </p:nvSpPr>
        <p:spPr>
          <a:xfrm>
            <a:off x="2472940" y="2555894"/>
            <a:ext cx="5928562" cy="12994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Merriweather Sans"/>
              <a:buChar char="-"/>
              <a:defRPr sz="2800"/>
            </a:lvl1pPr>
            <a:lvl2pPr indent="-3810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400"/>
              <a:buChar char="-"/>
              <a:defRPr sz="2400"/>
            </a:lvl2pPr>
            <a:lvl3pPr indent="-355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Char char="-"/>
              <a:defRPr sz="2000"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37" name="Google Shape;37;p20"/>
          <p:cNvCxnSpPr/>
          <p:nvPr/>
        </p:nvCxnSpPr>
        <p:spPr>
          <a:xfrm flipH="1">
            <a:off x="1130535" y="1212487"/>
            <a:ext cx="445675" cy="2356596"/>
          </a:xfrm>
          <a:prstGeom prst="straightConnector1">
            <a:avLst/>
          </a:prstGeom>
          <a:noFill/>
          <a:ln cap="flat" cmpd="sng" w="57150">
            <a:solidFill>
              <a:srgbClr val="D0043C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es selgitusega 02 (valge)">
  <p:cSld name="tees selgitusega 02 (valge)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1"/>
          <p:cNvSpPr txBox="1"/>
          <p:nvPr>
            <p:ph type="title"/>
          </p:nvPr>
        </p:nvSpPr>
        <p:spPr>
          <a:xfrm>
            <a:off x="2469826" y="1418721"/>
            <a:ext cx="5944374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None/>
              <a:defRPr i="0" sz="360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21"/>
          <p:cNvSpPr txBox="1"/>
          <p:nvPr>
            <p:ph idx="1" type="body"/>
          </p:nvPr>
        </p:nvSpPr>
        <p:spPr>
          <a:xfrm>
            <a:off x="2472940" y="2555894"/>
            <a:ext cx="5928562" cy="12994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Merriweather Sans"/>
              <a:buChar char="-"/>
              <a:defRPr sz="2800"/>
            </a:lvl1pPr>
            <a:lvl2pPr indent="-3810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400"/>
              <a:buChar char="-"/>
              <a:defRPr sz="2400"/>
            </a:lvl2pPr>
            <a:lvl3pPr indent="-355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Char char="-"/>
              <a:defRPr sz="2000"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41" name="Google Shape;41;p21"/>
          <p:cNvCxnSpPr/>
          <p:nvPr/>
        </p:nvCxnSpPr>
        <p:spPr>
          <a:xfrm flipH="1">
            <a:off x="1130535" y="1212487"/>
            <a:ext cx="445675" cy="2356596"/>
          </a:xfrm>
          <a:prstGeom prst="straightConnector1">
            <a:avLst/>
          </a:prstGeom>
          <a:noFill/>
          <a:ln cap="flat" cmpd="sng" w="57150">
            <a:solidFill>
              <a:srgbClr val="D0043C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lgitus">
  <p:cSld name="selgitus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2"/>
          <p:cNvSpPr txBox="1"/>
          <p:nvPr>
            <p:ph idx="1" type="body"/>
          </p:nvPr>
        </p:nvSpPr>
        <p:spPr>
          <a:xfrm>
            <a:off x="2499021" y="1490409"/>
            <a:ext cx="5724679" cy="19195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3200"/>
              <a:buFont typeface="Merriweather Sans"/>
              <a:buChar char="-"/>
              <a:defRPr sz="3200"/>
            </a:lvl1pPr>
            <a:lvl2pPr indent="-4064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00"/>
              <a:buChar char="-"/>
              <a:defRPr sz="2800"/>
            </a:lvl2pPr>
            <a:lvl3pPr indent="-3810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400"/>
              <a:buChar char="-"/>
              <a:defRPr sz="2400"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44" name="Google Shape;44;p22"/>
          <p:cNvCxnSpPr/>
          <p:nvPr/>
        </p:nvCxnSpPr>
        <p:spPr>
          <a:xfrm flipH="1">
            <a:off x="1130535" y="1195554"/>
            <a:ext cx="445675" cy="2356596"/>
          </a:xfrm>
          <a:prstGeom prst="straightConnector1">
            <a:avLst/>
          </a:prstGeom>
          <a:noFill/>
          <a:ln cap="flat" cmpd="sng" w="57150">
            <a:solidFill>
              <a:srgbClr val="D0043C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jutt pealkirjaga 01">
  <p:cSld name="jutt pealkirjaga 01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3"/>
          <p:cNvSpPr txBox="1"/>
          <p:nvPr>
            <p:ph type="title"/>
          </p:nvPr>
        </p:nvSpPr>
        <p:spPr>
          <a:xfrm>
            <a:off x="628650" y="464083"/>
            <a:ext cx="7886700" cy="1264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5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3"/>
          <p:cNvSpPr txBox="1"/>
          <p:nvPr>
            <p:ph idx="1" type="body"/>
          </p:nvPr>
        </p:nvSpPr>
        <p:spPr>
          <a:xfrm>
            <a:off x="625320" y="1820334"/>
            <a:ext cx="7909080" cy="24768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Merriweather Sans"/>
              <a:buChar char="-"/>
              <a:defRPr sz="2800"/>
            </a:lvl1pPr>
            <a:lvl2pPr indent="-3810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400"/>
              <a:buFont typeface="Merriweather Sans"/>
              <a:buChar char="-"/>
              <a:defRPr sz="2400"/>
            </a:lvl2pPr>
            <a:lvl3pPr indent="-355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Font typeface="Merriweather Sans"/>
              <a:buChar char="-"/>
              <a:defRPr sz="2000"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19.xml"/><Relationship Id="rId22" Type="http://schemas.openxmlformats.org/officeDocument/2006/relationships/slideLayout" Target="../slideLayouts/slideLayout21.xml"/><Relationship Id="rId21" Type="http://schemas.openxmlformats.org/officeDocument/2006/relationships/slideLayout" Target="../slideLayouts/slideLayout20.xml"/><Relationship Id="rId24" Type="http://schemas.openxmlformats.org/officeDocument/2006/relationships/slideLayout" Target="../slideLayouts/slideLayout23.xml"/><Relationship Id="rId23" Type="http://schemas.openxmlformats.org/officeDocument/2006/relationships/slideLayout" Target="../slideLayouts/slideLayout22.xml"/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26" Type="http://schemas.openxmlformats.org/officeDocument/2006/relationships/slideLayout" Target="../slideLayouts/slideLayout25.xml"/><Relationship Id="rId25" Type="http://schemas.openxmlformats.org/officeDocument/2006/relationships/slideLayout" Target="../slideLayouts/slideLayout24.xml"/><Relationship Id="rId27" Type="http://schemas.openxmlformats.org/officeDocument/2006/relationships/theme" Target="../theme/theme1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15.xml"/><Relationship Id="rId19" Type="http://schemas.openxmlformats.org/officeDocument/2006/relationships/slideLayout" Target="../slideLayouts/slideLayout18.xml"/><Relationship Id="rId18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4"/>
          <p:cNvSpPr txBox="1"/>
          <p:nvPr>
            <p:ph idx="1" type="body"/>
          </p:nvPr>
        </p:nvSpPr>
        <p:spPr>
          <a:xfrm>
            <a:off x="628650" y="1806221"/>
            <a:ext cx="7886700" cy="28265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9B002B"/>
              </a:buClr>
              <a:buSzPts val="2000"/>
              <a:buFont typeface="Merriweather Sans"/>
              <a:buChar char="-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49250" lvl="1" marL="914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9B002B"/>
              </a:buClr>
              <a:buSzPts val="1900"/>
              <a:buFont typeface="Merriweather Sans"/>
              <a:buChar char="-"/>
              <a:defRPr b="0" i="0" sz="1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342900" lvl="2" marL="1371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9B002B"/>
              </a:buClr>
              <a:buSzPts val="1800"/>
              <a:buFont typeface="Merriweather Sans"/>
              <a:buChar char="-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336550" lvl="3" marL="1828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9B002B"/>
              </a:buClr>
              <a:buSzPts val="1700"/>
              <a:buFont typeface="Merriweather Sans"/>
              <a:buChar char="-"/>
              <a:defRPr b="0" i="0" sz="17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342900" lvl="4" marL="22860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9B002B"/>
              </a:buClr>
              <a:buSzPts val="1800"/>
              <a:buFont typeface="Merriweather Sans"/>
              <a:buChar char="-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9pPr>
          </a:lstStyle>
          <a:p/>
        </p:txBody>
      </p:sp>
      <p:sp>
        <p:nvSpPr>
          <p:cNvPr id="11" name="Google Shape;11;p14"/>
          <p:cNvSpPr txBox="1"/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5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300"/>
              <a:buFont typeface="Times New Roman"/>
              <a:buNone/>
              <a:defRPr b="0" i="1" sz="6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TLY-est.png" id="12" name="Google Shape;12;p14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400050" y="4483721"/>
            <a:ext cx="1896511" cy="390342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</p:sldLayoutIdLst>
  <p:transition>
    <p:fade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"/>
          <p:cNvSpPr txBox="1"/>
          <p:nvPr>
            <p:ph type="title"/>
          </p:nvPr>
        </p:nvSpPr>
        <p:spPr>
          <a:xfrm>
            <a:off x="1009625" y="4274275"/>
            <a:ext cx="4350900" cy="66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rgbClr val="EC008B"/>
              </a:buClr>
              <a:buSzPts val="7000"/>
              <a:buFont typeface="Barlow Condensed ExtraLight"/>
              <a:buNone/>
            </a:pPr>
            <a:r>
              <a:rPr lang="en-US" sz="240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Kevad 2024</a:t>
            </a:r>
            <a:endParaRPr sz="24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122" name="Google Shape;122;p1"/>
          <p:cNvSpPr/>
          <p:nvPr/>
        </p:nvSpPr>
        <p:spPr>
          <a:xfrm>
            <a:off x="1009625" y="908850"/>
            <a:ext cx="5118000" cy="2690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i="1" lang="en-US" sz="4500">
                <a:solidFill>
                  <a:srgbClr val="EC008B"/>
                </a:solidFill>
                <a:latin typeface="Barlow Condensed Medium"/>
                <a:ea typeface="Barlow Condensed Medium"/>
                <a:cs typeface="Barlow Condensed Medium"/>
                <a:sym typeface="Barlow Condensed Medium"/>
              </a:rPr>
              <a:t>Millised on hoiakud seksuaalse nõusoleku küsimise osas enne vastava seaduse muudatuse rakendumist Eestis?</a:t>
            </a:r>
            <a:endParaRPr i="1" sz="8500" u="none" cap="none" strike="noStrike">
              <a:solidFill>
                <a:srgbClr val="EC008B"/>
              </a:solidFill>
              <a:latin typeface="Barlow Condensed Medium"/>
              <a:ea typeface="Barlow Condensed Medium"/>
              <a:cs typeface="Barlow Condensed Medium"/>
              <a:sym typeface="Barlow Condensed Medium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0"/>
          <p:cNvSpPr txBox="1"/>
          <p:nvPr>
            <p:ph type="title"/>
          </p:nvPr>
        </p:nvSpPr>
        <p:spPr>
          <a:xfrm>
            <a:off x="2059349" y="1370525"/>
            <a:ext cx="6331500" cy="2110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008B"/>
              </a:buClr>
              <a:buSzPts val="4000"/>
              <a:buFont typeface="Barlow Condensed ExtraLight"/>
              <a:buNone/>
            </a:pPr>
            <a:r>
              <a:rPr lang="en-US" sz="6000">
                <a:solidFill>
                  <a:srgbClr val="EC008B"/>
                </a:solidFill>
                <a:latin typeface="Barlow Condensed ExtraLight"/>
                <a:ea typeface="Barlow Condensed ExtraLight"/>
                <a:cs typeface="Barlow Condensed ExtraLight"/>
                <a:sym typeface="Barlow Condensed ExtraLight"/>
              </a:rPr>
              <a:t>TEADUSPÕHISUS  JA INTERDISTSIPLINAARSUS</a:t>
            </a:r>
            <a:endParaRPr sz="6000">
              <a:solidFill>
                <a:srgbClr val="EC008B"/>
              </a:solidFill>
              <a:latin typeface="Barlow Condensed ExtraLight"/>
              <a:ea typeface="Barlow Condensed ExtraLight"/>
              <a:cs typeface="Barlow Condensed ExtraLight"/>
              <a:sym typeface="Barlow Condensed ExtraLight"/>
            </a:endParaRPr>
          </a:p>
        </p:txBody>
      </p:sp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2de4aa803d0_2_38"/>
          <p:cNvSpPr txBox="1"/>
          <p:nvPr>
            <p:ph type="title"/>
          </p:nvPr>
        </p:nvSpPr>
        <p:spPr>
          <a:xfrm>
            <a:off x="628650" y="234203"/>
            <a:ext cx="7886700" cy="843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500">
                <a:solidFill>
                  <a:srgbClr val="EC008B"/>
                </a:solidFill>
                <a:latin typeface="Barlow Condensed ExtraLight"/>
                <a:ea typeface="Barlow Condensed ExtraLight"/>
                <a:cs typeface="Barlow Condensed ExtraLight"/>
                <a:sym typeface="Barlow Condensed ExtraLight"/>
              </a:rPr>
              <a:t>Teaduspõhisus</a:t>
            </a:r>
            <a:endParaRPr/>
          </a:p>
        </p:txBody>
      </p:sp>
      <p:sp>
        <p:nvSpPr>
          <p:cNvPr id="189" name="Google Shape;189;g2de4aa803d0_2_38"/>
          <p:cNvSpPr txBox="1"/>
          <p:nvPr>
            <p:ph idx="1" type="body"/>
          </p:nvPr>
        </p:nvSpPr>
        <p:spPr>
          <a:xfrm>
            <a:off x="617395" y="1253159"/>
            <a:ext cx="7909200" cy="2476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i="1" lang="en-US" sz="250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Peamised allikad: </a:t>
            </a:r>
            <a:endParaRPr i="1" sz="25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-387350" lvl="0" marL="457200" marR="365760" rtl="0" algn="just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262261"/>
              </a:buClr>
              <a:buSzPts val="2500"/>
              <a:buFont typeface="Barlow Condensed"/>
              <a:buChar char="●"/>
            </a:pPr>
            <a:r>
              <a:rPr i="1" lang="en-US" sz="2500">
                <a:solidFill>
                  <a:srgbClr val="26226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Euroopa Nõukogu Istanbuli konventsioon</a:t>
            </a:r>
            <a:endParaRPr i="1" sz="2500">
              <a:solidFill>
                <a:srgbClr val="26226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-387350" lvl="0" marL="457200" marR="365760" rtl="0" algn="just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262261"/>
              </a:buClr>
              <a:buSzPts val="2500"/>
              <a:buFont typeface="Barlow Condensed"/>
              <a:buChar char="●"/>
            </a:pPr>
            <a:r>
              <a:rPr i="1" lang="en-US" sz="2500">
                <a:solidFill>
                  <a:srgbClr val="26226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Ilona-Evelyn Rannala ja Katrin Karu koostatud Õppematerjal “Usalduse ehitamine (töös) noortega ja koostöös kolleegidega”;</a:t>
            </a:r>
            <a:endParaRPr i="1" sz="2500">
              <a:solidFill>
                <a:srgbClr val="26226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-387350" lvl="0" marL="457200" marR="36576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62261"/>
              </a:buClr>
              <a:buSzPts val="2500"/>
              <a:buFont typeface="Barlow Condensed"/>
              <a:buChar char="●"/>
            </a:pPr>
            <a:r>
              <a:rPr i="1" lang="en-US" sz="2500">
                <a:solidFill>
                  <a:srgbClr val="26226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BettyMartin.org - “The Wheel of Consent”.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2de4aa803d0_2_32"/>
          <p:cNvSpPr txBox="1"/>
          <p:nvPr>
            <p:ph type="title"/>
          </p:nvPr>
        </p:nvSpPr>
        <p:spPr>
          <a:xfrm>
            <a:off x="628650" y="191102"/>
            <a:ext cx="7886700" cy="958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008B"/>
              </a:buClr>
              <a:buSzPts val="4000"/>
              <a:buFont typeface="Barlow Condensed ExtraLight"/>
              <a:buNone/>
            </a:pPr>
            <a:r>
              <a:rPr lang="en-US" sz="4500">
                <a:solidFill>
                  <a:srgbClr val="EC008B"/>
                </a:solidFill>
                <a:latin typeface="Barlow Condensed ExtraLight"/>
                <a:ea typeface="Barlow Condensed ExtraLight"/>
                <a:cs typeface="Barlow Condensed ExtraLight"/>
                <a:sym typeface="Barlow Condensed ExtraLight"/>
              </a:rPr>
              <a:t>Teaduspõhisus</a:t>
            </a:r>
            <a:endParaRPr/>
          </a:p>
        </p:txBody>
      </p:sp>
      <p:sp>
        <p:nvSpPr>
          <p:cNvPr id="196" name="Google Shape;196;g2de4aa803d0_2_32"/>
          <p:cNvSpPr txBox="1"/>
          <p:nvPr>
            <p:ph idx="1" type="body"/>
          </p:nvPr>
        </p:nvSpPr>
        <p:spPr>
          <a:xfrm>
            <a:off x="172400" y="1284225"/>
            <a:ext cx="8763900" cy="3040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7350" lvl="0" marL="457200" marR="365760" rtl="0" algn="just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262261"/>
              </a:buClr>
              <a:buSzPts val="2500"/>
              <a:buFont typeface="Barlow Condensed"/>
              <a:buChar char="●"/>
            </a:pPr>
            <a:r>
              <a:rPr i="1" lang="en-US" sz="2500">
                <a:solidFill>
                  <a:srgbClr val="26226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Feministeeriumi avaldatud Elise Rohtmetsa artiklid: </a:t>
            </a:r>
            <a:endParaRPr i="1" sz="2500">
              <a:solidFill>
                <a:srgbClr val="26226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0" lvl="0" marL="457200" marR="365760" rtl="0" algn="just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i="1" lang="en-US" sz="2500">
                <a:solidFill>
                  <a:srgbClr val="26226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“Kuidas mõelda seksuaalsest nõusolekust? 1. osa. Mis üldse on nõusolek?” </a:t>
            </a:r>
            <a:endParaRPr i="1" sz="2500">
              <a:solidFill>
                <a:srgbClr val="26226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0" lvl="0" marL="457200" marR="365760" rtl="0" algn="just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i="1" lang="en-US" sz="2500">
                <a:solidFill>
                  <a:srgbClr val="26226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“Kuidas mõelda seksuaalsest nõusolekust? 2. osa. Seksuaalse nõusoleku mõtestamise mudelid” </a:t>
            </a:r>
            <a:endParaRPr i="1" sz="2500">
              <a:solidFill>
                <a:srgbClr val="26226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-387350" lvl="0" marL="457200" marR="365760" rtl="0" algn="just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262261"/>
              </a:buClr>
              <a:buSzPts val="2500"/>
              <a:buFont typeface="Barlow Condensed"/>
              <a:buChar char="●"/>
            </a:pPr>
            <a:r>
              <a:rPr i="1" lang="en-US" sz="2500">
                <a:solidFill>
                  <a:srgbClr val="26226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Intimacy directors &amp; coordinators - “Defining Consent: From FRIES to CRISP!”;</a:t>
            </a:r>
            <a:endParaRPr i="1" sz="2500">
              <a:solidFill>
                <a:srgbClr val="26226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0" lvl="0" marL="457200" marR="365760" rtl="0" algn="just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None/>
            </a:pPr>
            <a:r>
              <a:t/>
            </a:r>
            <a:endParaRPr sz="25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1df96ad1d13_0_7"/>
          <p:cNvSpPr txBox="1"/>
          <p:nvPr>
            <p:ph idx="1" type="body"/>
          </p:nvPr>
        </p:nvSpPr>
        <p:spPr>
          <a:xfrm>
            <a:off x="395675" y="1335650"/>
            <a:ext cx="8012700" cy="10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73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24285D"/>
              </a:buClr>
              <a:buSzPts val="2500"/>
              <a:buFont typeface="Barlow Condensed"/>
              <a:buChar char="●"/>
            </a:pPr>
            <a:r>
              <a:rPr i="1" lang="en-US" sz="250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Kaheksa </a:t>
            </a:r>
            <a:r>
              <a:rPr i="1" lang="en-US" sz="250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erineva eriala esindajate väärtuslikud valdkonnapõhised ja isiklikud seisukohad.</a:t>
            </a:r>
            <a:endParaRPr i="1" sz="25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-3873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4285D"/>
              </a:buClr>
              <a:buSzPts val="2500"/>
              <a:buFont typeface="Barlow Condensed"/>
              <a:buChar char="●"/>
            </a:pPr>
            <a:r>
              <a:rPr i="1" lang="en-US" sz="250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Interdistsiplinaarsuse aspekt arvamusringi </a:t>
            </a:r>
            <a:r>
              <a:rPr i="1" lang="en-US" sz="250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läbiviimisel</a:t>
            </a:r>
            <a:r>
              <a:rPr i="1" lang="en-US" sz="250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, arvamuste kaardistamisel ja nende analüüsimisel.</a:t>
            </a:r>
            <a:endParaRPr i="1" sz="25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-3873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4285D"/>
              </a:buClr>
              <a:buSzPts val="2500"/>
              <a:buFont typeface="Barlow Condensed"/>
              <a:buChar char="●"/>
            </a:pPr>
            <a:r>
              <a:rPr i="1" lang="en-US" sz="250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Kogemustepagas</a:t>
            </a:r>
            <a:r>
              <a:rPr i="1" lang="en-US" sz="250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isiklikul tasandil. </a:t>
            </a:r>
            <a:endParaRPr i="1" sz="25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i="1" sz="22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203" name="Google Shape;203;g1df96ad1d13_0_7"/>
          <p:cNvSpPr txBox="1"/>
          <p:nvPr>
            <p:ph type="title"/>
          </p:nvPr>
        </p:nvSpPr>
        <p:spPr>
          <a:xfrm>
            <a:off x="477321" y="39600"/>
            <a:ext cx="80763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008B"/>
              </a:buClr>
              <a:buSzPts val="4000"/>
              <a:buFont typeface="Barlow Condensed ExtraLight"/>
              <a:buNone/>
            </a:pPr>
            <a:r>
              <a:rPr i="1" lang="en-US" sz="4500">
                <a:solidFill>
                  <a:srgbClr val="EC008B"/>
                </a:solidFill>
                <a:latin typeface="Barlow Condensed ExtraLight"/>
                <a:ea typeface="Barlow Condensed ExtraLight"/>
                <a:cs typeface="Barlow Condensed ExtraLight"/>
                <a:sym typeface="Barlow Condensed ExtraLight"/>
              </a:rPr>
              <a:t>Interdistsiplinaarsus</a:t>
            </a:r>
            <a:endParaRPr i="1" sz="4500">
              <a:solidFill>
                <a:srgbClr val="EC008B"/>
              </a:solidFill>
              <a:latin typeface="Barlow Condensed ExtraLight"/>
              <a:ea typeface="Barlow Condensed ExtraLight"/>
              <a:cs typeface="Barlow Condensed ExtraLight"/>
              <a:sym typeface="Barlow Condensed ExtraLight"/>
            </a:endParaRPr>
          </a:p>
        </p:txBody>
      </p:sp>
    </p:spTree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2dde16ba010_0_43"/>
          <p:cNvSpPr txBox="1"/>
          <p:nvPr>
            <p:ph type="title"/>
          </p:nvPr>
        </p:nvSpPr>
        <p:spPr>
          <a:xfrm>
            <a:off x="628650" y="464083"/>
            <a:ext cx="7886700" cy="126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>
                <a:solidFill>
                  <a:srgbClr val="EC008B"/>
                </a:solidFill>
                <a:latin typeface="Barlow Condensed ExtraLight"/>
                <a:ea typeface="Barlow Condensed ExtraLight"/>
                <a:cs typeface="Barlow Condensed ExtraLight"/>
                <a:sym typeface="Barlow Condensed ExtraLight"/>
              </a:rPr>
              <a:t>Projekti tulemused</a:t>
            </a:r>
            <a:endParaRPr sz="4500">
              <a:solidFill>
                <a:srgbClr val="EC008B"/>
              </a:solidFill>
              <a:latin typeface="Barlow Condensed ExtraLight"/>
              <a:ea typeface="Barlow Condensed ExtraLight"/>
              <a:cs typeface="Barlow Condensed ExtraLight"/>
              <a:sym typeface="Barlow Condensed ExtraLight"/>
            </a:endParaRPr>
          </a:p>
        </p:txBody>
      </p:sp>
      <p:sp>
        <p:nvSpPr>
          <p:cNvPr id="210" name="Google Shape;210;g2dde16ba010_0_43"/>
          <p:cNvSpPr txBox="1"/>
          <p:nvPr>
            <p:ph idx="1" type="body"/>
          </p:nvPr>
        </p:nvSpPr>
        <p:spPr>
          <a:xfrm>
            <a:off x="531600" y="1416300"/>
            <a:ext cx="7995000" cy="2476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7350" lvl="0" marL="457200" rtl="0" algn="l">
              <a:spcBef>
                <a:spcPts val="1000"/>
              </a:spcBef>
              <a:spcAft>
                <a:spcPts val="0"/>
              </a:spcAft>
              <a:buClr>
                <a:srgbClr val="24285D"/>
              </a:buClr>
              <a:buSzPts val="2500"/>
              <a:buFont typeface="Barlow Condensed"/>
              <a:buChar char="●"/>
            </a:pPr>
            <a:r>
              <a:rPr i="1" lang="en-US" sz="250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Viidi läbi kaks erinevate vanusegruppidega vestlusringi, kus uuriti inimeste hoiakuid ja tegelikke seksuaalse nõusoleku küsimise tavasid </a:t>
            </a:r>
            <a:endParaRPr i="1" sz="25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Clr>
                <a:srgbClr val="24285D"/>
              </a:buClr>
              <a:buSzPts val="2500"/>
              <a:buFont typeface="Barlow Condensed"/>
              <a:buChar char="●"/>
            </a:pPr>
            <a:r>
              <a:rPr i="1" lang="en-US" sz="250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Vestlusringi tulemuste põhjal on valminud blogipostitus, mida jagatakse ESTL’i ja projektis osalejate sotsiaalmeedia </a:t>
            </a:r>
            <a:r>
              <a:rPr i="1" lang="en-US" sz="250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kanalite kaudu</a:t>
            </a:r>
            <a:r>
              <a:rPr i="1" lang="en-US" sz="250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.</a:t>
            </a:r>
            <a:endParaRPr i="1" sz="25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2dde16ba010_0_49"/>
          <p:cNvSpPr txBox="1"/>
          <p:nvPr>
            <p:ph type="title"/>
          </p:nvPr>
        </p:nvSpPr>
        <p:spPr>
          <a:xfrm>
            <a:off x="628650" y="464083"/>
            <a:ext cx="7886700" cy="126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>
                <a:solidFill>
                  <a:srgbClr val="EC008B"/>
                </a:solidFill>
                <a:latin typeface="Barlow Condensed ExtraLight"/>
                <a:ea typeface="Barlow Condensed ExtraLight"/>
                <a:cs typeface="Barlow Condensed ExtraLight"/>
                <a:sym typeface="Barlow Condensed ExtraLight"/>
              </a:rPr>
              <a:t>Järeldused</a:t>
            </a:r>
            <a:endParaRPr sz="4500">
              <a:solidFill>
                <a:srgbClr val="EC008B"/>
              </a:solidFill>
              <a:latin typeface="Barlow Condensed ExtraLight"/>
              <a:ea typeface="Barlow Condensed ExtraLight"/>
              <a:cs typeface="Barlow Condensed ExtraLight"/>
              <a:sym typeface="Barlow Condensed ExtraLight"/>
            </a:endParaRPr>
          </a:p>
        </p:txBody>
      </p:sp>
      <p:sp>
        <p:nvSpPr>
          <p:cNvPr id="217" name="Google Shape;217;g2dde16ba010_0_49"/>
          <p:cNvSpPr txBox="1"/>
          <p:nvPr>
            <p:ph idx="1" type="body"/>
          </p:nvPr>
        </p:nvSpPr>
        <p:spPr>
          <a:xfrm>
            <a:off x="359175" y="948250"/>
            <a:ext cx="8627700" cy="3513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73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262261"/>
              </a:buClr>
              <a:buSzPts val="2500"/>
              <a:buFont typeface="Barlow Condensed"/>
              <a:buChar char="●"/>
            </a:pPr>
            <a:r>
              <a:rPr i="1" lang="en-US" sz="250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P</a:t>
            </a:r>
            <a:r>
              <a:rPr i="1" lang="en-US" sz="250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raegune seadusandlus vajab nõusoleku põhiseks muutmist ning seksuaalvägivalda tuleb tõsisemalt suhtuda. </a:t>
            </a:r>
            <a:endParaRPr i="1" sz="2500">
              <a:solidFill>
                <a:srgbClr val="26226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-3873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62261"/>
              </a:buClr>
              <a:buSzPts val="2500"/>
              <a:buFont typeface="Barlow Condensed"/>
              <a:buChar char="●"/>
            </a:pPr>
            <a:r>
              <a:rPr i="1" lang="en-US" sz="2500">
                <a:solidFill>
                  <a:srgbClr val="26226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Seksuaalkäitumisest rääkimine on normaalne, mehed peavad julgemalt sõna võtma ja arutlema, mitte ainult naised</a:t>
            </a:r>
            <a:endParaRPr i="1" sz="2500">
              <a:solidFill>
                <a:srgbClr val="26226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-3873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62261"/>
              </a:buClr>
              <a:buSzPts val="2500"/>
              <a:buFont typeface="Barlow Condensed"/>
              <a:buChar char="●"/>
            </a:pPr>
            <a:r>
              <a:rPr i="1" lang="en-US" sz="2500">
                <a:solidFill>
                  <a:srgbClr val="26226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Seksuaalkasvatusega</a:t>
            </a:r>
            <a:r>
              <a:rPr i="1" lang="en-US" sz="2500">
                <a:solidFill>
                  <a:srgbClr val="26226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tuleb lapsevanematel ja koolidel </a:t>
            </a:r>
            <a:r>
              <a:rPr i="1" lang="en-US" sz="2500">
                <a:solidFill>
                  <a:srgbClr val="26226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tõhusamalt</a:t>
            </a:r>
            <a:r>
              <a:rPr i="1" lang="en-US" sz="2500">
                <a:solidFill>
                  <a:srgbClr val="26226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tegeleda. Algne seksuaalõpetus võiks alata varasemas eas (eakohasel tasemel).</a:t>
            </a:r>
            <a:endParaRPr i="1" sz="2500">
              <a:solidFill>
                <a:srgbClr val="26226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-3873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62261"/>
              </a:buClr>
              <a:buSzPts val="2500"/>
              <a:buFont typeface="Barlow Condensed"/>
              <a:buChar char="●"/>
            </a:pPr>
            <a:r>
              <a:rPr i="1" lang="en-US" sz="2500">
                <a:solidFill>
                  <a:srgbClr val="26226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Eestis tuleb luua kampaaniaid ja algatusi seksuaalnõusolekust rääkimise normaliseerimiseks.</a:t>
            </a:r>
            <a:endParaRPr i="1" sz="2500">
              <a:solidFill>
                <a:srgbClr val="26226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3"/>
          <p:cNvSpPr/>
          <p:nvPr/>
        </p:nvSpPr>
        <p:spPr>
          <a:xfrm>
            <a:off x="608451" y="1341475"/>
            <a:ext cx="4461600" cy="31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b="0" i="1" lang="en-US" sz="5000" u="none" cap="none" strike="noStrike">
                <a:solidFill>
                  <a:srgbClr val="EC008B"/>
                </a:solidFill>
                <a:latin typeface="Barlow Condensed Medium"/>
                <a:ea typeface="Barlow Condensed Medium"/>
                <a:cs typeface="Barlow Condensed Medium"/>
                <a:sym typeface="Barlow Condensed Medium"/>
              </a:rPr>
              <a:t>     </a:t>
            </a:r>
            <a:endParaRPr b="0" i="1" sz="8000" u="none" cap="none" strike="noStrike">
              <a:solidFill>
                <a:srgbClr val="EC008B"/>
              </a:solidFill>
              <a:latin typeface="Barlow Condensed ExtraLight"/>
              <a:ea typeface="Barlow Condensed ExtraLight"/>
              <a:cs typeface="Barlow Condensed ExtraLight"/>
              <a:sym typeface="Barlow Condensed ExtraLight"/>
            </a:endParaRPr>
          </a:p>
          <a:p>
            <a:pPr indent="0" lvl="0" marL="0" marR="0" rtl="0" algn="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b="0" i="1" lang="en-US" sz="8000" u="none" cap="none" strike="noStrike">
                <a:solidFill>
                  <a:srgbClr val="EC008B"/>
                </a:solidFill>
                <a:latin typeface="Barlow Condensed Medium"/>
                <a:ea typeface="Barlow Condensed Medium"/>
                <a:cs typeface="Barlow Condensed Medium"/>
                <a:sym typeface="Barlow Condensed Medium"/>
              </a:rPr>
              <a:t>      </a:t>
            </a:r>
            <a:r>
              <a:rPr b="0" i="1" lang="en-US" sz="8000" u="none" cap="none" strike="noStrike">
                <a:solidFill>
                  <a:srgbClr val="EC008B"/>
                </a:solidFill>
                <a:latin typeface="Barlow Condensed ExtraLight"/>
                <a:ea typeface="Barlow Condensed ExtraLight"/>
                <a:cs typeface="Barlow Condensed ExtraLight"/>
                <a:sym typeface="Barlow Condensed ExtraLight"/>
              </a:rPr>
              <a:t>TÄNAME KUULAMAST</a:t>
            </a:r>
            <a:endParaRPr b="0" i="1" sz="8000" u="none" cap="none" strike="noStrike">
              <a:solidFill>
                <a:srgbClr val="EC008B"/>
              </a:solidFill>
              <a:latin typeface="Barlow Condensed ExtraLight"/>
              <a:ea typeface="Barlow Condensed ExtraLight"/>
              <a:cs typeface="Barlow Condensed ExtraLight"/>
              <a:sym typeface="Barlow Condensed ExtraLight"/>
            </a:endParaRPr>
          </a:p>
          <a:p>
            <a:pPr indent="0" lvl="0" marL="0" marR="0" rtl="0" algn="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b="0" i="1" lang="en-US" sz="8000" u="none" cap="none" strike="noStrike">
                <a:solidFill>
                  <a:srgbClr val="EC008B"/>
                </a:solidFill>
                <a:latin typeface="Barlow Condensed Medium"/>
                <a:ea typeface="Barlow Condensed Medium"/>
                <a:cs typeface="Barlow Condensed Medium"/>
                <a:sym typeface="Barlow Condensed Medium"/>
              </a:rPr>
              <a:t>         </a:t>
            </a:r>
            <a:endParaRPr b="0" i="1" sz="8000" u="none" cap="none" strike="noStrike">
              <a:solidFill>
                <a:srgbClr val="EC008B"/>
              </a:solidFill>
              <a:latin typeface="Barlow Condensed ExtraLight"/>
              <a:ea typeface="Barlow Condensed ExtraLight"/>
              <a:cs typeface="Barlow Condensed ExtraLight"/>
              <a:sym typeface="Barlow Condensed ExtraLight"/>
            </a:endParaRPr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2dde16ba010_0_23"/>
          <p:cNvSpPr txBox="1"/>
          <p:nvPr>
            <p:ph type="title"/>
          </p:nvPr>
        </p:nvSpPr>
        <p:spPr>
          <a:xfrm>
            <a:off x="628650" y="464083"/>
            <a:ext cx="7886700" cy="126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>
                <a:solidFill>
                  <a:srgbClr val="EC008B"/>
                </a:solidFill>
                <a:latin typeface="Barlow Condensed ExtraLight"/>
                <a:ea typeface="Barlow Condensed ExtraLight"/>
                <a:cs typeface="Barlow Condensed ExtraLight"/>
                <a:sym typeface="Barlow Condensed ExtraLight"/>
              </a:rPr>
              <a:t>Esindatud erialad</a:t>
            </a:r>
            <a:endParaRPr sz="4500">
              <a:solidFill>
                <a:srgbClr val="EC008B"/>
              </a:solidFill>
              <a:latin typeface="Barlow Condensed ExtraLight"/>
              <a:ea typeface="Barlow Condensed ExtraLight"/>
              <a:cs typeface="Barlow Condensed ExtraLight"/>
              <a:sym typeface="Barlow Condensed ExtraLight"/>
            </a:endParaRPr>
          </a:p>
        </p:txBody>
      </p:sp>
      <p:sp>
        <p:nvSpPr>
          <p:cNvPr id="129" name="Google Shape;129;g2dde16ba010_0_23"/>
          <p:cNvSpPr txBox="1"/>
          <p:nvPr>
            <p:ph idx="1" type="body"/>
          </p:nvPr>
        </p:nvSpPr>
        <p:spPr>
          <a:xfrm>
            <a:off x="617400" y="1372075"/>
            <a:ext cx="3735900" cy="2923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73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262262"/>
              </a:buClr>
              <a:buSzPts val="2500"/>
              <a:buFont typeface="Barlow Condensed"/>
              <a:buChar char="●"/>
            </a:pPr>
            <a:r>
              <a:rPr i="1" lang="en-US" sz="2500">
                <a:solidFill>
                  <a:srgbClr val="262262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Psühholoogia</a:t>
            </a:r>
            <a:endParaRPr i="1" sz="2500">
              <a:solidFill>
                <a:srgbClr val="262262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-3873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62262"/>
              </a:buClr>
              <a:buSzPts val="2500"/>
              <a:buFont typeface="Barlow Condensed"/>
              <a:buChar char="●"/>
            </a:pPr>
            <a:r>
              <a:rPr i="1" lang="en-US" sz="2500">
                <a:solidFill>
                  <a:srgbClr val="262262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Eripedagoogika</a:t>
            </a:r>
            <a:endParaRPr i="1" sz="2500">
              <a:solidFill>
                <a:srgbClr val="262262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-3873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62262"/>
              </a:buClr>
              <a:buSzPts val="2500"/>
              <a:buFont typeface="Barlow Condensed"/>
              <a:buChar char="●"/>
            </a:pPr>
            <a:r>
              <a:rPr i="1" lang="en-US" sz="2500">
                <a:solidFill>
                  <a:srgbClr val="262262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Pedagoogika</a:t>
            </a:r>
            <a:endParaRPr i="1" sz="2500">
              <a:solidFill>
                <a:srgbClr val="262262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-3873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62262"/>
              </a:buClr>
              <a:buSzPts val="2500"/>
              <a:buFont typeface="Barlow Condensed"/>
              <a:buChar char="●"/>
            </a:pPr>
            <a:r>
              <a:rPr i="1" lang="en-US" sz="2500">
                <a:solidFill>
                  <a:srgbClr val="262262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Andragoogika</a:t>
            </a:r>
            <a:endParaRPr i="1" sz="2500">
              <a:solidFill>
                <a:srgbClr val="262262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i="1" sz="2500">
              <a:solidFill>
                <a:srgbClr val="262262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130" name="Google Shape;130;g2dde16ba010_0_23"/>
          <p:cNvSpPr txBox="1"/>
          <p:nvPr>
            <p:ph idx="1" type="body"/>
          </p:nvPr>
        </p:nvSpPr>
        <p:spPr>
          <a:xfrm>
            <a:off x="4505300" y="1372075"/>
            <a:ext cx="3735900" cy="3061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73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262262"/>
              </a:buClr>
              <a:buSzPts val="2500"/>
              <a:buFont typeface="Barlow Condensed"/>
              <a:buChar char="●"/>
            </a:pPr>
            <a:r>
              <a:rPr i="1" lang="en-US" sz="2500">
                <a:solidFill>
                  <a:srgbClr val="262262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Politoloogia</a:t>
            </a:r>
            <a:endParaRPr i="1" sz="2500">
              <a:solidFill>
                <a:srgbClr val="262262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-3873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62262"/>
              </a:buClr>
              <a:buSzPts val="2500"/>
              <a:buFont typeface="Barlow Condensed"/>
              <a:buChar char="●"/>
            </a:pPr>
            <a:r>
              <a:rPr i="1" lang="en-US" sz="2500">
                <a:solidFill>
                  <a:srgbClr val="262262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Filosoofia</a:t>
            </a:r>
            <a:endParaRPr i="1" sz="2500">
              <a:solidFill>
                <a:srgbClr val="262262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-3873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62262"/>
              </a:buClr>
              <a:buSzPts val="2500"/>
              <a:buFont typeface="Barlow Condensed"/>
              <a:buChar char="●"/>
            </a:pPr>
            <a:r>
              <a:rPr i="1" lang="en-US" sz="2500">
                <a:solidFill>
                  <a:srgbClr val="262262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Õigusteadus</a:t>
            </a:r>
            <a:endParaRPr i="1" sz="2500">
              <a:solidFill>
                <a:srgbClr val="262262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-3873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62262"/>
              </a:buClr>
              <a:buSzPts val="2500"/>
              <a:buFont typeface="Barlow Condensed"/>
              <a:buChar char="●"/>
            </a:pPr>
            <a:r>
              <a:rPr i="1" lang="en-US" sz="2500">
                <a:solidFill>
                  <a:srgbClr val="262262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Rahvusvahelised suhted</a:t>
            </a:r>
            <a:endParaRPr i="1" sz="2500">
              <a:solidFill>
                <a:srgbClr val="262262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2dde16ba010_0_29"/>
          <p:cNvSpPr txBox="1"/>
          <p:nvPr>
            <p:ph type="title"/>
          </p:nvPr>
        </p:nvSpPr>
        <p:spPr>
          <a:xfrm>
            <a:off x="628650" y="464083"/>
            <a:ext cx="7886700" cy="126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>
                <a:solidFill>
                  <a:srgbClr val="EC008B"/>
                </a:solidFill>
                <a:latin typeface="Barlow Condensed ExtraLight"/>
                <a:ea typeface="Barlow Condensed ExtraLight"/>
                <a:cs typeface="Barlow Condensed ExtraLight"/>
                <a:sym typeface="Barlow Condensed ExtraLight"/>
              </a:rPr>
              <a:t>Juhendajad ja partnerid</a:t>
            </a:r>
            <a:endParaRPr sz="4500">
              <a:solidFill>
                <a:srgbClr val="EC008B"/>
              </a:solidFill>
              <a:latin typeface="Barlow Condensed ExtraLight"/>
              <a:ea typeface="Barlow Condensed ExtraLight"/>
              <a:cs typeface="Barlow Condensed ExtraLight"/>
              <a:sym typeface="Barlow Condensed ExtraLight"/>
            </a:endParaRPr>
          </a:p>
        </p:txBody>
      </p:sp>
      <p:sp>
        <p:nvSpPr>
          <p:cNvPr id="137" name="Google Shape;137;g2dde16ba010_0_29"/>
          <p:cNvSpPr txBox="1"/>
          <p:nvPr>
            <p:ph idx="1" type="body"/>
          </p:nvPr>
        </p:nvSpPr>
        <p:spPr>
          <a:xfrm>
            <a:off x="617395" y="1333359"/>
            <a:ext cx="7909200" cy="2476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73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262262"/>
              </a:buClr>
              <a:buSzPts val="2500"/>
              <a:buFont typeface="Barlow Condensed"/>
              <a:buChar char="●"/>
            </a:pPr>
            <a:r>
              <a:rPr i="1" lang="en-US" sz="2500">
                <a:solidFill>
                  <a:srgbClr val="262262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Ilona-Evelyn Rannala</a:t>
            </a:r>
            <a:endParaRPr i="1" sz="2500">
              <a:solidFill>
                <a:srgbClr val="262262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-3873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62262"/>
              </a:buClr>
              <a:buSzPts val="2500"/>
              <a:buFont typeface="Barlow Condensed"/>
              <a:buChar char="●"/>
            </a:pPr>
            <a:r>
              <a:rPr i="1" lang="en-US" sz="2500">
                <a:solidFill>
                  <a:srgbClr val="262262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Külli Friedemann</a:t>
            </a:r>
            <a:endParaRPr i="1" sz="2500">
              <a:solidFill>
                <a:srgbClr val="262262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-3873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62262"/>
              </a:buClr>
              <a:buSzPts val="2500"/>
              <a:buFont typeface="Barlow Condensed"/>
              <a:buChar char="●"/>
            </a:pPr>
            <a:r>
              <a:rPr i="1" lang="en-US" sz="2500">
                <a:solidFill>
                  <a:srgbClr val="262262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ESTL</a:t>
            </a:r>
            <a:endParaRPr i="1" sz="2500">
              <a:solidFill>
                <a:srgbClr val="262262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pic>
        <p:nvPicPr>
          <p:cNvPr id="138" name="Google Shape;138;g2dde16ba010_0_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38550" y="1333350"/>
            <a:ext cx="2476800" cy="2476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4"/>
          <p:cNvSpPr txBox="1"/>
          <p:nvPr>
            <p:ph type="title"/>
          </p:nvPr>
        </p:nvSpPr>
        <p:spPr>
          <a:xfrm>
            <a:off x="2050628" y="1794460"/>
            <a:ext cx="5928600" cy="1158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008B"/>
              </a:buClr>
              <a:buSzPts val="4000"/>
              <a:buFont typeface="Barlow Condensed ExtraLight"/>
              <a:buNone/>
            </a:pPr>
            <a:r>
              <a:rPr lang="en-US" sz="6000">
                <a:solidFill>
                  <a:srgbClr val="EC008B"/>
                </a:solidFill>
                <a:latin typeface="Barlow Condensed ExtraLight"/>
                <a:ea typeface="Barlow Condensed ExtraLight"/>
                <a:cs typeface="Barlow Condensed ExtraLight"/>
                <a:sym typeface="Barlow Condensed ExtraLight"/>
              </a:rPr>
              <a:t>EESMÄRK JA OLULISUS</a:t>
            </a:r>
            <a:endParaRPr sz="6000">
              <a:solidFill>
                <a:srgbClr val="EC008B"/>
              </a:solidFill>
              <a:latin typeface="Barlow Condensed ExtraLight"/>
              <a:ea typeface="Barlow Condensed ExtraLight"/>
              <a:cs typeface="Barlow Condensed ExtraLight"/>
              <a:sym typeface="Barlow Condensed ExtraLight"/>
            </a:endParaRPr>
          </a:p>
        </p:txBody>
      </p:sp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6"/>
          <p:cNvSpPr txBox="1"/>
          <p:nvPr>
            <p:ph idx="1" type="body"/>
          </p:nvPr>
        </p:nvSpPr>
        <p:spPr>
          <a:xfrm>
            <a:off x="477325" y="1249075"/>
            <a:ext cx="8460900" cy="322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73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262261"/>
              </a:buClr>
              <a:buSzPts val="2500"/>
              <a:buFont typeface="Barlow Condensed"/>
              <a:buChar char="●"/>
            </a:pPr>
            <a:r>
              <a:rPr i="1" lang="en-US" sz="250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Teadmiste ja hoiakute kaardistamine aitab mõtestada seadusemuudatuse vajalikkust.</a:t>
            </a:r>
            <a:endParaRPr i="1" sz="25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-3873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24285D"/>
              </a:buClr>
              <a:buSzPts val="2500"/>
              <a:buFont typeface="Barlow Condensed"/>
              <a:buChar char="●"/>
            </a:pPr>
            <a:r>
              <a:rPr i="1" lang="en-US" sz="250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Arutelu aitab märgata võimalikke arengukohti.</a:t>
            </a:r>
            <a:endParaRPr i="1" sz="25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-3873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24285D"/>
              </a:buClr>
              <a:buSzPts val="2500"/>
              <a:buFont typeface="Barlow Condensed"/>
              <a:buChar char="●"/>
            </a:pPr>
            <a:r>
              <a:rPr i="1" lang="en-US" sz="250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Ettepanekud aitavad kaasa Seksuaaltervise Liidu tööle. </a:t>
            </a:r>
            <a:endParaRPr i="1" sz="25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-3873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262261"/>
              </a:buClr>
              <a:buSzPts val="2500"/>
              <a:buFont typeface="Barlow Condensed"/>
              <a:buChar char="●"/>
            </a:pPr>
            <a:r>
              <a:rPr i="1" lang="en-US" sz="250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Info levitamine viib suurema </a:t>
            </a:r>
            <a:r>
              <a:rPr i="1" lang="en-US" sz="250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teadlikkuseni</a:t>
            </a:r>
            <a:r>
              <a:rPr i="1" lang="en-US" sz="250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, mis omakorda tagab turvalisema ühiskonna ja hoiab ära seksuaalvägivalda. </a:t>
            </a:r>
            <a:endParaRPr i="1" sz="25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i="1" sz="19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0" lvl="0" marL="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i="1" sz="22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-203200" lvl="0" marL="34290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Font typeface="Merriweather Sans"/>
              <a:buNone/>
            </a:pPr>
            <a:r>
              <a:t/>
            </a:r>
            <a:endParaRPr i="1" sz="22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150" name="Google Shape;150;p6"/>
          <p:cNvSpPr txBox="1"/>
          <p:nvPr>
            <p:ph type="title"/>
          </p:nvPr>
        </p:nvSpPr>
        <p:spPr>
          <a:xfrm>
            <a:off x="477330" y="-36606"/>
            <a:ext cx="44625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008B"/>
              </a:buClr>
              <a:buSzPts val="4000"/>
              <a:buFont typeface="Barlow Condensed ExtraLight"/>
              <a:buNone/>
            </a:pPr>
            <a:r>
              <a:rPr i="1" lang="en-US" sz="4500">
                <a:solidFill>
                  <a:srgbClr val="EC008B"/>
                </a:solidFill>
                <a:latin typeface="Barlow Condensed ExtraLight"/>
                <a:ea typeface="Barlow Condensed ExtraLight"/>
                <a:cs typeface="Barlow Condensed ExtraLight"/>
                <a:sym typeface="Barlow Condensed ExtraLight"/>
              </a:rPr>
              <a:t>Projekti olulisus</a:t>
            </a:r>
            <a:endParaRPr i="1" sz="4500">
              <a:solidFill>
                <a:srgbClr val="EC008B"/>
              </a:solidFill>
              <a:latin typeface="Barlow Condensed ExtraLight"/>
              <a:ea typeface="Barlow Condensed ExtraLight"/>
              <a:cs typeface="Barlow Condensed ExtraLight"/>
              <a:sym typeface="Barlow Condensed ExtraLight"/>
            </a:endParaRPr>
          </a:p>
        </p:txBody>
      </p:sp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5"/>
          <p:cNvSpPr txBox="1"/>
          <p:nvPr>
            <p:ph idx="1" type="body"/>
          </p:nvPr>
        </p:nvSpPr>
        <p:spPr>
          <a:xfrm>
            <a:off x="337625" y="1364900"/>
            <a:ext cx="4565100" cy="29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</a:pPr>
            <a:r>
              <a:rPr i="1" lang="en-US" sz="2500">
                <a:solidFill>
                  <a:srgbClr val="262262"/>
                </a:solidFill>
                <a:highlight>
                  <a:schemeClr val="lt1"/>
                </a:highlight>
                <a:latin typeface="Barlow Condensed"/>
                <a:ea typeface="Barlow Condensed"/>
                <a:cs typeface="Barlow Condensed"/>
                <a:sym typeface="Barlow Condensed"/>
              </a:rPr>
              <a:t>K</a:t>
            </a:r>
            <a:r>
              <a:rPr i="1" lang="en-US" sz="2500">
                <a:solidFill>
                  <a:srgbClr val="262262"/>
                </a:solidFill>
                <a:highlight>
                  <a:schemeClr val="lt1"/>
                </a:highlight>
                <a:latin typeface="Barlow Condensed"/>
                <a:ea typeface="Barlow Condensed"/>
                <a:cs typeface="Barlow Condensed"/>
                <a:sym typeface="Barlow Condensed"/>
                <a:extLst>
                  <a:ext uri="http://customooxmlschemas.google.com/">
                    <go:slidesCustomData xmlns:go="http://customooxmlschemas.google.com/" textRoundtripDataId="6"/>
                  </a:ext>
                </a:extLst>
              </a:rPr>
              <a:t>aardistada seksuaalse nõusolekuga seonduvaid hoiakuid ja tavapäraseid praktikaid ning </a:t>
            </a:r>
            <a:r>
              <a:rPr i="1" lang="en-US" sz="2500">
                <a:solidFill>
                  <a:srgbClr val="262261"/>
                </a:solidFill>
                <a:latin typeface="Barlow Condensed"/>
                <a:ea typeface="Barlow Condensed"/>
                <a:cs typeface="Barlow Condensed"/>
                <a:sym typeface="Barlow Condensed"/>
                <a:extLst>
                  <a:ext uri="http://customooxmlschemas.google.com/">
                    <go:slidesCustomData xmlns:go="http://customooxmlschemas.google.com/" textRoundtripDataId="7"/>
                  </a:ext>
                </a:extLst>
              </a:rPr>
              <a:t>välja töötada soovitusi, kuidas edendada </a:t>
            </a:r>
            <a:r>
              <a:rPr i="1" lang="en-US" sz="2500">
                <a:solidFill>
                  <a:srgbClr val="26226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seksuaalse nõusoleku ja seksuaalvägivalla teemalise teabe levikut.</a:t>
            </a:r>
            <a:endParaRPr i="1" sz="25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157" name="Google Shape;157;p5"/>
          <p:cNvSpPr txBox="1"/>
          <p:nvPr>
            <p:ph type="title"/>
          </p:nvPr>
        </p:nvSpPr>
        <p:spPr>
          <a:xfrm>
            <a:off x="472975" y="404550"/>
            <a:ext cx="4032900" cy="536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008B"/>
              </a:buClr>
              <a:buSzPts val="4000"/>
              <a:buFont typeface="Barlow Condensed ExtraLight"/>
              <a:buNone/>
            </a:pPr>
            <a:r>
              <a:rPr i="1" lang="en-US" sz="4500">
                <a:solidFill>
                  <a:srgbClr val="EC008B"/>
                </a:solidFill>
                <a:latin typeface="Barlow Condensed ExtraLight"/>
                <a:ea typeface="Barlow Condensed ExtraLight"/>
                <a:cs typeface="Barlow Condensed ExtraLight"/>
                <a:sym typeface="Barlow Condensed ExtraLight"/>
              </a:rPr>
              <a:t>Projekti eesmärk </a:t>
            </a:r>
            <a:endParaRPr i="1" sz="4500">
              <a:solidFill>
                <a:srgbClr val="EC008B"/>
              </a:solidFill>
              <a:latin typeface="Barlow Condensed ExtraLight"/>
              <a:ea typeface="Barlow Condensed ExtraLight"/>
              <a:cs typeface="Barlow Condensed ExtraLight"/>
              <a:sym typeface="Barlow Condensed ExtraLight"/>
            </a:endParaRPr>
          </a:p>
        </p:txBody>
      </p:sp>
      <p:pic>
        <p:nvPicPr>
          <p:cNvPr id="158" name="Google Shape;158;p5"/>
          <p:cNvPicPr preferRelativeResize="0"/>
          <p:nvPr/>
        </p:nvPicPr>
        <p:blipFill rotWithShape="1">
          <a:blip r:embed="rId3">
            <a:alphaModFix/>
          </a:blip>
          <a:srcRect b="0" l="16667" r="16666" t="0"/>
          <a:stretch/>
        </p:blipFill>
        <p:spPr>
          <a:xfrm>
            <a:off x="4743129" y="-239040"/>
            <a:ext cx="5461818" cy="5461818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7"/>
          <p:cNvSpPr txBox="1"/>
          <p:nvPr>
            <p:ph type="title"/>
          </p:nvPr>
        </p:nvSpPr>
        <p:spPr>
          <a:xfrm>
            <a:off x="1125330" y="2270667"/>
            <a:ext cx="5928600" cy="1158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008B"/>
              </a:buClr>
              <a:buSzPts val="4000"/>
              <a:buFont typeface="Barlow Condensed ExtraLight"/>
              <a:buNone/>
            </a:pPr>
            <a:r>
              <a:rPr lang="en-US" sz="6000">
                <a:solidFill>
                  <a:srgbClr val="EC008B"/>
                </a:solidFill>
                <a:latin typeface="Barlow Condensed ExtraLight"/>
                <a:ea typeface="Barlow Condensed ExtraLight"/>
                <a:cs typeface="Barlow Condensed ExtraLight"/>
                <a:sym typeface="Barlow Condensed ExtraLight"/>
              </a:rPr>
              <a:t>TEGEVUSTE RAKENDAMINE</a:t>
            </a:r>
            <a:endParaRPr sz="6000">
              <a:solidFill>
                <a:srgbClr val="EC008B"/>
              </a:solidFill>
              <a:latin typeface="Barlow Condensed ExtraLight"/>
              <a:ea typeface="Barlow Condensed ExtraLight"/>
              <a:cs typeface="Barlow Condensed ExtraLight"/>
              <a:sym typeface="Barlow Condensed ExtraLight"/>
            </a:endParaRPr>
          </a:p>
        </p:txBody>
      </p:sp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2de4aa803d0_2_20"/>
          <p:cNvSpPr txBox="1"/>
          <p:nvPr>
            <p:ph type="title"/>
          </p:nvPr>
        </p:nvSpPr>
        <p:spPr>
          <a:xfrm>
            <a:off x="628650" y="464083"/>
            <a:ext cx="7886700" cy="126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008B"/>
              </a:buClr>
              <a:buSzPts val="4000"/>
              <a:buFont typeface="Barlow Condensed ExtraLight"/>
              <a:buNone/>
            </a:pPr>
            <a:r>
              <a:rPr lang="en-US" sz="4500">
                <a:solidFill>
                  <a:srgbClr val="EC008B"/>
                </a:solidFill>
                <a:latin typeface="Barlow Condensed ExtraLight"/>
                <a:ea typeface="Barlow Condensed ExtraLight"/>
                <a:cs typeface="Barlow Condensed ExtraLight"/>
                <a:sym typeface="Barlow Condensed ExtraLight"/>
              </a:rPr>
              <a:t>Projekti tegevused ja meetodid</a:t>
            </a:r>
            <a:endParaRPr/>
          </a:p>
        </p:txBody>
      </p:sp>
      <p:sp>
        <p:nvSpPr>
          <p:cNvPr id="170" name="Google Shape;170;g2de4aa803d0_2_20"/>
          <p:cNvSpPr txBox="1"/>
          <p:nvPr>
            <p:ph idx="1" type="body"/>
          </p:nvPr>
        </p:nvSpPr>
        <p:spPr>
          <a:xfrm>
            <a:off x="628645" y="1563934"/>
            <a:ext cx="7909200" cy="2476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889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262261"/>
              </a:buClr>
              <a:buSzPts val="2500"/>
              <a:buFont typeface="Arial"/>
              <a:buChar char="●"/>
            </a:pPr>
            <a:r>
              <a:rPr i="1" lang="en-US" sz="250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Ühiskohtumised kahe rühma vahel</a:t>
            </a:r>
            <a:endParaRPr i="1" sz="25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-4889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24285D"/>
              </a:buClr>
              <a:buSzPts val="2500"/>
              <a:buFont typeface="Barlow Condensed"/>
              <a:buChar char="●"/>
            </a:pPr>
            <a:r>
              <a:rPr i="1" lang="en-US" sz="250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Kohtumine Seksuaaltervise Liidu esindajatega</a:t>
            </a:r>
            <a:endParaRPr i="1" sz="25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-4889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24285D"/>
              </a:buClr>
              <a:buSzPts val="2500"/>
              <a:buFont typeface="Barlow Condensed"/>
              <a:buChar char="●"/>
            </a:pPr>
            <a:r>
              <a:rPr i="1" lang="en-US" sz="250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Materjalide läbitöötamine</a:t>
            </a:r>
            <a:endParaRPr i="1" sz="25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-4889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24285D"/>
              </a:buClr>
              <a:buSzPts val="2500"/>
              <a:buFont typeface="Barlow Condensed"/>
              <a:buChar char="●"/>
            </a:pPr>
            <a:r>
              <a:rPr i="1" lang="en-US" sz="250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Vestlusringide planeerimine ning ellu viimine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2de4aa803d0_2_7"/>
          <p:cNvSpPr txBox="1"/>
          <p:nvPr>
            <p:ph type="title"/>
          </p:nvPr>
        </p:nvSpPr>
        <p:spPr>
          <a:xfrm>
            <a:off x="628650" y="464083"/>
            <a:ext cx="7886700" cy="126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008B"/>
              </a:buClr>
              <a:buSzPts val="4000"/>
              <a:buFont typeface="Barlow Condensed ExtraLight"/>
              <a:buNone/>
            </a:pPr>
            <a:r>
              <a:rPr lang="en-US" sz="4500">
                <a:solidFill>
                  <a:srgbClr val="EC008B"/>
                </a:solidFill>
                <a:latin typeface="Barlow Condensed ExtraLight"/>
                <a:ea typeface="Barlow Condensed ExtraLight"/>
                <a:cs typeface="Barlow Condensed ExtraLight"/>
                <a:sym typeface="Barlow Condensed ExtraLight"/>
              </a:rPr>
              <a:t>Projekti tegevused ja meetodid</a:t>
            </a:r>
            <a:endParaRPr/>
          </a:p>
        </p:txBody>
      </p:sp>
      <p:sp>
        <p:nvSpPr>
          <p:cNvPr id="177" name="Google Shape;177;g2de4aa803d0_2_7"/>
          <p:cNvSpPr txBox="1"/>
          <p:nvPr>
            <p:ph idx="1" type="body"/>
          </p:nvPr>
        </p:nvSpPr>
        <p:spPr>
          <a:xfrm>
            <a:off x="617395" y="1556184"/>
            <a:ext cx="7909200" cy="2476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889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24285D"/>
              </a:buClr>
              <a:buSzPts val="2500"/>
              <a:buFont typeface="Barlow Condensed"/>
              <a:buChar char="●"/>
            </a:pPr>
            <a:r>
              <a:rPr i="1" lang="en-US" sz="250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Teabe korrastamine ja analüüsimine</a:t>
            </a:r>
            <a:endParaRPr i="1" sz="25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-4889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24285D"/>
              </a:buClr>
              <a:buSzPts val="2500"/>
              <a:buFont typeface="Barlow Condensed"/>
              <a:buChar char="●"/>
            </a:pPr>
            <a:r>
              <a:rPr i="1" lang="en-US" sz="250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Tulemuste koondamine ja esitlemine</a:t>
            </a:r>
            <a:endParaRPr i="1" sz="25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-4889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24285D"/>
              </a:buClr>
              <a:buSzPts val="2500"/>
              <a:buFont typeface="Barlow Condensed"/>
              <a:buChar char="●"/>
            </a:pPr>
            <a:r>
              <a:rPr i="1" lang="en-US" sz="2500">
                <a:solidFill>
                  <a:srgbClr val="26226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Esitluse koostamine Eesti Seksuaaltervise Liidu 30 aastapäeva konverentsile</a:t>
            </a:r>
            <a:endParaRPr i="1" sz="2500">
              <a:solidFill>
                <a:srgbClr val="26226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-4889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24285D"/>
              </a:buClr>
              <a:buSzPts val="2500"/>
              <a:buFont typeface="Barlow Condensed"/>
              <a:buChar char="●"/>
            </a:pPr>
            <a:r>
              <a:rPr i="1" lang="en-US" sz="2500">
                <a:solidFill>
                  <a:srgbClr val="26226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Podcast/blogi tulemuste laiemaks kajastamiseks</a:t>
            </a:r>
            <a:endParaRPr i="1" sz="2500">
              <a:solidFill>
                <a:srgbClr val="26226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LU Esitlus - valge">
  <a:themeElements>
    <a:clrScheme name="TLY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CF003A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Greta Raidma</dc:creator>
</cp:coreProperties>
</file>