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78" r:id="rId6"/>
    <p:sldId id="290" r:id="rId7"/>
    <p:sldId id="291" r:id="rId8"/>
    <p:sldId id="299" r:id="rId9"/>
    <p:sldId id="286" r:id="rId10"/>
    <p:sldId id="287" r:id="rId11"/>
    <p:sldId id="288" r:id="rId12"/>
    <p:sldId id="289" r:id="rId13"/>
    <p:sldId id="303" r:id="rId14"/>
    <p:sldId id="304" r:id="rId15"/>
    <p:sldId id="275" r:id="rId16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18"/>
      <p:bold r:id="rId19"/>
      <p:italic r:id="rId20"/>
      <p:boldItalic r:id="rId21"/>
    </p:embeddedFont>
    <p:embeddedFont>
      <p:font typeface="Barlow Condensed ExtraLight" panose="00000306000000000000" pitchFamily="2" charset="0"/>
      <p:regular r:id="rId22"/>
      <p:bold r:id="rId23"/>
      <p:italic r:id="rId24"/>
      <p:boldItalic r:id="rId25"/>
    </p:embeddedFont>
    <p:embeddedFont>
      <p:font typeface="Barlow Condensed Medium" panose="00000606000000000000" pitchFamily="2" charset="0"/>
      <p:regular r:id="rId26"/>
      <p:bold r:id="rId27"/>
      <p:italic r:id="rId28"/>
      <p:boldItalic r:id="rId29"/>
    </p:embeddedFont>
    <p:embeddedFont>
      <p:font typeface="EB Garamond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pIOV8XrZ7pohPbK8xfov7oCD1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85D"/>
    <a:srgbClr val="EC008B"/>
    <a:srgbClr val="44546A"/>
    <a:srgbClr val="B03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E0FE7-B545-41AB-8D1F-39EADBA85FB9}" v="411" dt="2024-12-09T20:17:10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86" y="8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lokool.com/helisalv/iseseisvalt-motlema/mis-problee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7000"/>
              <a:buFont typeface="Barlow Condensed ExtraLight"/>
              <a:buNone/>
            </a:pPr>
            <a:endParaRPr sz="36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6E0BB6A7-D2E0-0271-CB14-27316AD10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F373DCC3-521E-28D0-8380-8412320D2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FDD9663C-9681-436A-916E-ED3307771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59" name="Google Shape;159;p5:notes">
            <a:extLst>
              <a:ext uri="{FF2B5EF4-FFF2-40B4-BE49-F238E27FC236}">
                <a16:creationId xmlns:a16="http://schemas.microsoft.com/office/drawing/2014/main" id="{40740B82-02EB-046A-0368-3E3B1862E4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0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98586378-1440-C4A5-4DA8-E54920AFA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EBB5EFED-D049-E177-1ECC-7609220FF6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8F8A3DB1-B492-73A3-3C32-EC457C3878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59" name="Google Shape;159;p5:notes">
            <a:extLst>
              <a:ext uri="{FF2B5EF4-FFF2-40B4-BE49-F238E27FC236}">
                <a16:creationId xmlns:a16="http://schemas.microsoft.com/office/drawing/2014/main" id="{326A806E-6F50-104A-350D-4A62FC65D4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54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3E135E7C-1361-E0CF-6716-ED100219F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>
            <a:extLst>
              <a:ext uri="{FF2B5EF4-FFF2-40B4-BE49-F238E27FC236}">
                <a16:creationId xmlns:a16="http://schemas.microsoft.com/office/drawing/2014/main" id="{8BBE06A9-5029-7618-B8E3-77D32A7A8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:notes">
            <a:extLst>
              <a:ext uri="{FF2B5EF4-FFF2-40B4-BE49-F238E27FC236}">
                <a16:creationId xmlns:a16="http://schemas.microsoft.com/office/drawing/2014/main" id="{C62F6EBC-68CB-D0FD-3426-F01A813343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591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64FE6E5E-110A-FF45-1B7D-BA1673109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76111030-5A59-59DD-3EB8-6E68B02A7B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E2F9F39B-6414-3AEC-AF13-BAE70144DA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59" name="Google Shape;159;p5:notes">
            <a:extLst>
              <a:ext uri="{FF2B5EF4-FFF2-40B4-BE49-F238E27FC236}">
                <a16:creationId xmlns:a16="http://schemas.microsoft.com/office/drawing/2014/main" id="{63AF756D-8DFF-EE4A-6B25-CC603C1AEF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929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1f906065b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71f906065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6A9A32B4-DC83-B16E-E2C5-8D3C7BEC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>
            <a:extLst>
              <a:ext uri="{FF2B5EF4-FFF2-40B4-BE49-F238E27FC236}">
                <a16:creationId xmlns:a16="http://schemas.microsoft.com/office/drawing/2014/main" id="{448E0C8C-19FE-B0E2-E840-BBED445DC2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>
            <a:extLst>
              <a:ext uri="{FF2B5EF4-FFF2-40B4-BE49-F238E27FC236}">
                <a16:creationId xmlns:a16="http://schemas.microsoft.com/office/drawing/2014/main" id="{D369EC42-DE9D-CCC5-E587-AB1DADA05C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:notes">
            <a:extLst>
              <a:ext uri="{FF2B5EF4-FFF2-40B4-BE49-F238E27FC236}">
                <a16:creationId xmlns:a16="http://schemas.microsoft.com/office/drawing/2014/main" id="{C1C8B5F4-CF12-2860-233F-888841453C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3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6A2C1D68-44E4-1C13-2DEB-5D8E89D6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>
            <a:extLst>
              <a:ext uri="{FF2B5EF4-FFF2-40B4-BE49-F238E27FC236}">
                <a16:creationId xmlns:a16="http://schemas.microsoft.com/office/drawing/2014/main" id="{4269750F-1732-081C-89BE-AD8F97EF34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>
            <a:extLst>
              <a:ext uri="{FF2B5EF4-FFF2-40B4-BE49-F238E27FC236}">
                <a16:creationId xmlns:a16="http://schemas.microsoft.com/office/drawing/2014/main" id="{CB149A2D-BA44-B10C-D52D-70CE2FD651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:notes">
            <a:extLst>
              <a:ext uri="{FF2B5EF4-FFF2-40B4-BE49-F238E27FC236}">
                <a16:creationId xmlns:a16="http://schemas.microsoft.com/office/drawing/2014/main" id="{FBAE8524-1F3F-D3D8-7DD5-2B6EA3294F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79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184C4C9F-5DF8-DD26-08C1-ABD4B120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>
            <a:extLst>
              <a:ext uri="{FF2B5EF4-FFF2-40B4-BE49-F238E27FC236}">
                <a16:creationId xmlns:a16="http://schemas.microsoft.com/office/drawing/2014/main" id="{3BB477DF-F221-3A4C-99C9-F54684589B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:notes">
            <a:extLst>
              <a:ext uri="{FF2B5EF4-FFF2-40B4-BE49-F238E27FC236}">
                <a16:creationId xmlns:a16="http://schemas.microsoft.com/office/drawing/2014/main" id="{8CA5BBE3-EF77-2CC5-4D17-12F5B085B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606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6772CDC4-AB26-140F-9232-7BDB2B71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550905ED-9FAE-8DE6-ABAC-30750E98BF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E0B21B6D-B07B-83ED-6A61-D464A3249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59" name="Google Shape;159;p5:notes">
            <a:extLst>
              <a:ext uri="{FF2B5EF4-FFF2-40B4-BE49-F238E27FC236}">
                <a16:creationId xmlns:a16="http://schemas.microsoft.com/office/drawing/2014/main" id="{B4A5D227-2A82-E6AB-77D4-B86821B43B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456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47998C3C-1D3C-908D-F1D7-A44D00485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EA2ED4FA-98FB-8727-AE06-0C8406D644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65FCA24C-98C6-4A81-D7E8-9BC801918A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Milline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oli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lahendasite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 (</a:t>
            </a:r>
            <a:r>
              <a:rPr lang="en-US" sz="1000" err="1"/>
              <a:t>Probleem</a:t>
            </a:r>
            <a:r>
              <a:rPr lang="en-US" sz="1000"/>
              <a:t> on: </a:t>
            </a:r>
            <a:r>
              <a:rPr lang="en-US" sz="1000" err="1"/>
              <a:t>lahendust</a:t>
            </a:r>
            <a:r>
              <a:rPr lang="en-US" sz="1000"/>
              <a:t> </a:t>
            </a:r>
            <a:r>
              <a:rPr lang="en-US" sz="1000" err="1"/>
              <a:t>nõudev</a:t>
            </a:r>
            <a:r>
              <a:rPr lang="en-US" sz="1000"/>
              <a:t> </a:t>
            </a:r>
            <a:r>
              <a:rPr lang="en-US" sz="1000" err="1"/>
              <a:t>küsimus</a:t>
            </a:r>
            <a:r>
              <a:rPr lang="en-US" sz="1000"/>
              <a:t>, </a:t>
            </a:r>
            <a:r>
              <a:rPr lang="en-US" sz="1000" err="1"/>
              <a:t>takistus</a:t>
            </a:r>
            <a:r>
              <a:rPr lang="en-US" sz="1000"/>
              <a:t>, </a:t>
            </a:r>
            <a:r>
              <a:rPr lang="en-US" sz="1000" err="1"/>
              <a:t>väljakutse</a:t>
            </a:r>
            <a:r>
              <a:rPr lang="en-US" sz="1000"/>
              <a:t>, </a:t>
            </a:r>
            <a:r>
              <a:rPr lang="en-US" sz="1000" err="1"/>
              <a:t>vastuolu</a:t>
            </a:r>
            <a:r>
              <a:rPr lang="en-US" sz="1000"/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sz="1000" err="1"/>
              <a:t>Mida</a:t>
            </a:r>
            <a:r>
              <a:rPr lang="en-US" sz="1000"/>
              <a:t> ja </a:t>
            </a:r>
            <a:r>
              <a:rPr lang="en-US" sz="1000" err="1"/>
              <a:t>kui</a:t>
            </a:r>
            <a:r>
              <a:rPr lang="en-US" sz="1000"/>
              <a:t> </a:t>
            </a:r>
            <a:r>
              <a:rPr lang="en-US" sz="1000" err="1"/>
              <a:t>hästi</a:t>
            </a:r>
            <a:r>
              <a:rPr lang="en-US" sz="1000"/>
              <a:t> me </a:t>
            </a:r>
            <a:r>
              <a:rPr lang="en-US" sz="1000" err="1"/>
              <a:t>plaanime</a:t>
            </a:r>
            <a:r>
              <a:rPr lang="en-US" sz="1000"/>
              <a:t> </a:t>
            </a:r>
            <a:r>
              <a:rPr lang="en-US" sz="1000" err="1"/>
              <a:t>teha</a:t>
            </a:r>
            <a:r>
              <a:rPr lang="en-US" sz="1000"/>
              <a:t>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Miks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on/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oli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oluline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selle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teemaga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tegeleda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 </a:t>
            </a:r>
            <a:r>
              <a:rPr lang="en-US" sz="1000" err="1"/>
              <a:t>Mitmeid</a:t>
            </a:r>
            <a:r>
              <a:rPr lang="en-US" sz="1000"/>
              <a:t> </a:t>
            </a:r>
            <a:r>
              <a:rPr lang="en-US" sz="1000" err="1"/>
              <a:t>elusid</a:t>
            </a:r>
            <a:r>
              <a:rPr lang="en-US" sz="1000"/>
              <a:t> </a:t>
            </a:r>
            <a:r>
              <a:rPr lang="en-US" sz="1000" err="1"/>
              <a:t>plaanime</a:t>
            </a:r>
            <a:r>
              <a:rPr lang="en-US" sz="1000"/>
              <a:t> </a:t>
            </a:r>
            <a:r>
              <a:rPr lang="en-US" sz="1000" err="1"/>
              <a:t>oma</a:t>
            </a:r>
            <a:r>
              <a:rPr lang="en-US" sz="1000"/>
              <a:t> </a:t>
            </a:r>
            <a:r>
              <a:rPr lang="en-US" sz="1000" err="1"/>
              <a:t>tegevusega</a:t>
            </a:r>
            <a:r>
              <a:rPr lang="en-US" sz="1000"/>
              <a:t> </a:t>
            </a:r>
            <a:r>
              <a:rPr lang="en-US" sz="1000" err="1"/>
              <a:t>mõjutada</a:t>
            </a:r>
            <a:r>
              <a:rPr lang="en-US" sz="1000"/>
              <a:t>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Mis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oli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eesmärk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soovisite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saavutada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 </a:t>
            </a:r>
            <a:r>
              <a:rPr lang="en-US" sz="1000"/>
              <a:t>Kui </a:t>
            </a:r>
            <a:r>
              <a:rPr lang="en-US" sz="1000" err="1"/>
              <a:t>mitme</a:t>
            </a:r>
            <a:r>
              <a:rPr lang="en-US" sz="1000"/>
              <a:t> </a:t>
            </a:r>
            <a:r>
              <a:rPr lang="en-US" sz="1000" err="1"/>
              <a:t>inimeseni</a:t>
            </a:r>
            <a:r>
              <a:rPr lang="en-US" sz="1000"/>
              <a:t> </a:t>
            </a:r>
            <a:r>
              <a:rPr lang="en-US" sz="1000" err="1"/>
              <a:t>plaanime</a:t>
            </a:r>
            <a:r>
              <a:rPr lang="en-US" sz="1000"/>
              <a:t> </a:t>
            </a:r>
            <a:r>
              <a:rPr lang="en-US" sz="1000" err="1"/>
              <a:t>jõuda</a:t>
            </a:r>
            <a:r>
              <a:rPr lang="en-US" sz="1000"/>
              <a:t>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teate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et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olete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eesmärgi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000" b="0" i="0" u="none" strike="noStrike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saavutanud</a:t>
            </a:r>
            <a:r>
              <a:rPr lang="en-US" sz="1000" b="0" i="0" u="none" strike="noStrike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sz="800"/>
              <a:t>Kui </a:t>
            </a:r>
            <a:r>
              <a:rPr lang="en-US" sz="800" err="1"/>
              <a:t>mitme</a:t>
            </a:r>
            <a:r>
              <a:rPr lang="en-US" sz="800"/>
              <a:t> </a:t>
            </a:r>
            <a:r>
              <a:rPr lang="en-US" sz="800" err="1"/>
              <a:t>inimeseni</a:t>
            </a:r>
            <a:r>
              <a:rPr lang="en-US" sz="800"/>
              <a:t> </a:t>
            </a:r>
            <a:r>
              <a:rPr lang="en-US" sz="800" err="1"/>
              <a:t>plaanime</a:t>
            </a:r>
            <a:r>
              <a:rPr lang="en-US" sz="800"/>
              <a:t> </a:t>
            </a:r>
            <a:r>
              <a:rPr lang="en-US" sz="800" err="1"/>
              <a:t>jõuda</a:t>
            </a:r>
            <a:r>
              <a:rPr lang="en-US" sz="800"/>
              <a:t>? Kas me </a:t>
            </a:r>
            <a:r>
              <a:rPr lang="en-US" sz="800" err="1"/>
              <a:t>saame</a:t>
            </a:r>
            <a:r>
              <a:rPr lang="en-US" sz="800"/>
              <a:t> </a:t>
            </a:r>
            <a:r>
              <a:rPr lang="en-US" sz="800" err="1"/>
              <a:t>üldse</a:t>
            </a:r>
            <a:r>
              <a:rPr lang="en-US" sz="800"/>
              <a:t> </a:t>
            </a:r>
            <a:r>
              <a:rPr lang="en-US" sz="800" err="1"/>
              <a:t>midagi</a:t>
            </a:r>
            <a:r>
              <a:rPr lang="en-US" sz="800"/>
              <a:t> </a:t>
            </a:r>
            <a:r>
              <a:rPr lang="en-US" sz="800" err="1"/>
              <a:t>muuta</a:t>
            </a:r>
            <a:r>
              <a:rPr lang="en-US" sz="800"/>
              <a:t>?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err="1"/>
              <a:t>Kuula</a:t>
            </a:r>
            <a:r>
              <a:rPr lang="en-US" sz="800"/>
              <a:t>: </a:t>
            </a:r>
            <a:r>
              <a:rPr lang="en-US" sz="800" err="1"/>
              <a:t>Ülo</a:t>
            </a:r>
            <a:r>
              <a:rPr lang="en-US" sz="800"/>
              <a:t> </a:t>
            </a:r>
            <a:r>
              <a:rPr lang="en-US" sz="800" err="1"/>
              <a:t>Vooglaid</a:t>
            </a:r>
            <a:r>
              <a:rPr lang="en-US" sz="800"/>
              <a:t>, </a:t>
            </a:r>
            <a:r>
              <a:rPr lang="en-US" sz="800" u="sng">
                <a:solidFill>
                  <a:schemeClr val="hlink"/>
                </a:solidFill>
                <a:hlinkClick r:id="rId3"/>
              </a:rPr>
              <a:t>Mis on </a:t>
            </a:r>
            <a:r>
              <a:rPr lang="en-US" sz="800" u="sng" err="1">
                <a:solidFill>
                  <a:schemeClr val="hlink"/>
                </a:solidFill>
                <a:hlinkClick r:id="rId3"/>
              </a:rPr>
              <a:t>probleem</a:t>
            </a:r>
            <a:r>
              <a:rPr lang="en-US" sz="800" u="sng">
                <a:solidFill>
                  <a:schemeClr val="hlink"/>
                </a:solidFill>
                <a:hlinkClick r:id="rId3"/>
              </a:rPr>
              <a:t>?</a:t>
            </a: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59" name="Google Shape;159;p5:notes">
            <a:extLst>
              <a:ext uri="{FF2B5EF4-FFF2-40B4-BE49-F238E27FC236}">
                <a16:creationId xmlns:a16="http://schemas.microsoft.com/office/drawing/2014/main" id="{CABE720B-F351-6420-5550-338E335F96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45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slaid (valge)">
  <p:cSld name="Esislaid (valge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5" descr="TLY-e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5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w="444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1">
  <p:cSld name="võrdlus 0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2">
  <p:cSld name="võrdlus 0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sz="38000" b="0" i="1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2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1">
  <p:cSld name="kolm ruutu 0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7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2">
  <p:cSld name="kolm ruutu 0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>
            <a:spLocks noGrp="1"/>
          </p:cNvSpPr>
          <p:nvPr>
            <p:ph type="pic" idx="2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8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8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3">
  <p:cSld name="kolm ruutu 0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>
            <a:spLocks noGrp="1"/>
          </p:cNvSpPr>
          <p:nvPr>
            <p:ph type="pic" idx="3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9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ike ringpilt + sisu">
  <p:cSld name="väike ringpilt + sis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>
            <a:spLocks noGrp="1"/>
          </p:cNvSpPr>
          <p:nvPr>
            <p:ph type="pic" idx="2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30"/>
          <p:cNvSpPr txBox="1">
            <a:spLocks noGrp="1"/>
          </p:cNvSpPr>
          <p:nvPr>
            <p:ph type="body" idx="1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ealkiri + sisu">
  <p:cSld name="pilt + pealkiri + sisu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2"/>
          <p:cNvSpPr txBox="1">
            <a:spLocks noGrp="1"/>
          </p:cNvSpPr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1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sisu">
  <p:cSld name="pilt + sisu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3"/>
          <p:cNvSpPr txBox="1">
            <a:spLocks noGrp="1"/>
          </p:cNvSpPr>
          <p:nvPr>
            <p:ph type="body" idx="1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ildiallkiri">
  <p:cSld name="pilt + pildiallkiri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>
            <a:spLocks noGrp="1"/>
          </p:cNvSpPr>
          <p:nvPr>
            <p:ph type="pic" idx="2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4"/>
          <p:cNvSpPr txBox="1">
            <a:spLocks noGrp="1"/>
          </p:cNvSpPr>
          <p:nvPr>
            <p:ph type="body" idx="1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2">
  <p:cSld name="jutt pealkirjaga 0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">
  <p:cSld name="pealkiri 0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>
            <a:spLocks noGrp="1"/>
          </p:cNvSpPr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>
  <p:cSld name="tühi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">
  <p:cSld name="pi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>
            <a:spLocks noGrp="1"/>
          </p:cNvSpPr>
          <p:nvPr>
            <p:ph type="pic" idx="2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39"/>
          <p:cNvSpPr>
            <a:spLocks noGrp="1"/>
          </p:cNvSpPr>
          <p:nvPr>
            <p:ph type="pic" idx="3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39"/>
          <p:cNvSpPr>
            <a:spLocks noGrp="1"/>
          </p:cNvSpPr>
          <p:nvPr>
            <p:ph type="pic" idx="4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39"/>
          <p:cNvSpPr>
            <a:spLocks noGrp="1"/>
          </p:cNvSpPr>
          <p:nvPr>
            <p:ph type="pic" idx="5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39"/>
          <p:cNvSpPr>
            <a:spLocks noGrp="1"/>
          </p:cNvSpPr>
          <p:nvPr>
            <p:ph type="pic" idx="6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39"/>
          <p:cNvSpPr>
            <a:spLocks noGrp="1"/>
          </p:cNvSpPr>
          <p:nvPr>
            <p:ph type="pic" idx="7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39"/>
          <p:cNvSpPr txBox="1">
            <a:spLocks noGrp="1"/>
          </p:cNvSpPr>
          <p:nvPr>
            <p:ph type="body" idx="1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body" idx="8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body" idx="9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3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14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body" idx="15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pealkiri + sisu">
  <p:cSld name="suur ringpilt + pealkiri + sis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2406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1 (valge)">
  <p:cSld name="tees 01 (valge)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17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">
  <p:cSld name="pealkiri 0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2 (valge)">
  <p:cSld name="tees 02 (valge)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1 (valge)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20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2 (valge)">
  <p:cSld name="tees selgitusega 02 (valge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gitus">
  <p:cSld name="selgitu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" name="Google Shape;46;p22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1">
  <p:cSld name="jutt pealkirjaga 0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4" descr="TLY-est.pn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519049" y="981150"/>
            <a:ext cx="5869559" cy="289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5000" b="0" i="1" u="none" strike="noStrike" cap="none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Analüüsi</a:t>
            </a: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, </a:t>
            </a:r>
            <a:r>
              <a:rPr lang="en-US" sz="5000" b="0" i="1" u="none" strike="noStrike" cap="none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tõlgenda</a:t>
            </a: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, </a:t>
            </a:r>
            <a:r>
              <a:rPr lang="en-US" sz="5000" b="0" i="1" u="none" strike="noStrike" cap="none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võimesta</a:t>
            </a: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- </a:t>
            </a:r>
            <a:r>
              <a:rPr lang="en-US" sz="5000" b="0" i="1" u="none" strike="noStrike" cap="none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kuidas</a:t>
            </a: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5000" b="0" i="1" u="none" strike="noStrike" cap="none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mõista</a:t>
            </a: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5000" b="0" i="1" u="none" strike="noStrike" cap="none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ühiskonda</a:t>
            </a: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ja </a:t>
            </a:r>
            <a:r>
              <a:rPr lang="en-US" sz="5000" b="0" i="1" u="none" strike="noStrike" cap="none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muuta</a:t>
            </a: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5000" b="0" i="1" u="none" strike="noStrike" cap="none" err="1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maailma</a:t>
            </a: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!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6DBEA1B5-E92B-8569-06A6-038184D9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>
            <a:extLst>
              <a:ext uri="{FF2B5EF4-FFF2-40B4-BE49-F238E27FC236}">
                <a16:creationId xmlns:a16="http://schemas.microsoft.com/office/drawing/2014/main" id="{219396F3-2A00-C62A-9474-7E7BFA33E2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3939" y="1620520"/>
            <a:ext cx="4513613" cy="272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24285D"/>
              </a:buClr>
            </a:pPr>
            <a:r>
              <a:rPr lang="fi-FI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Teema </a:t>
            </a:r>
            <a:r>
              <a:rPr lang="fi-FI" sz="2000" dirty="0" err="1">
                <a:solidFill>
                  <a:srgbClr val="24285D"/>
                </a:solidFill>
                <a:latin typeface="Barlow Condensed" panose="00000506000000000000" pitchFamily="2" charset="0"/>
              </a:rPr>
              <a:t>olulisus</a:t>
            </a:r>
            <a:endParaRPr lang="fi-FI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Tegevused</a:t>
            </a:r>
            <a:endParaRPr lang="en-US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Jätkusuutlikkus</a:t>
            </a:r>
            <a:endParaRPr lang="en-US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Tulemused</a:t>
            </a:r>
          </a:p>
        </p:txBody>
      </p:sp>
      <p:sp>
        <p:nvSpPr>
          <p:cNvPr id="162" name="Google Shape;162;p5">
            <a:extLst>
              <a:ext uri="{FF2B5EF4-FFF2-40B4-BE49-F238E27FC236}">
                <a16:creationId xmlns:a16="http://schemas.microsoft.com/office/drawing/2014/main" id="{123E7EBB-651C-BA90-7B7D-A79047393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5791390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800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Grupp 2 - </a:t>
            </a:r>
            <a:r>
              <a:rPr lang="en-US" sz="4800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Winemom</a:t>
            </a:r>
            <a:r>
              <a:rPr lang="en-US" sz="4800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br>
              <a:rPr lang="en-US" sz="4800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</a:br>
            <a:r>
              <a:rPr lang="en-US" sz="4800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kultuur</a:t>
            </a:r>
            <a:endParaRPr lang="en-US" dirty="0"/>
          </a:p>
        </p:txBody>
      </p:sp>
      <p:pic>
        <p:nvPicPr>
          <p:cNvPr id="2" name="Pildi kohatäide 6">
            <a:extLst>
              <a:ext uri="{FF2B5EF4-FFF2-40B4-BE49-F238E27FC236}">
                <a16:creationId xmlns:a16="http://schemas.microsoft.com/office/drawing/2014/main" id="{71CE8B01-3791-9750-A2F0-3CC5C7E5545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354" t="14653" r="19555" b="5224"/>
          <a:stretch/>
        </p:blipFill>
        <p:spPr>
          <a:xfrm>
            <a:off x="4797552" y="-668680"/>
            <a:ext cx="6732000" cy="6732000"/>
          </a:xfrm>
        </p:spPr>
      </p:pic>
    </p:spTree>
    <p:extLst>
      <p:ext uri="{BB962C8B-B14F-4D97-AF65-F5344CB8AC3E}">
        <p14:creationId xmlns:p14="http://schemas.microsoft.com/office/powerpoint/2010/main" val="32419186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EC36CCC7-8B0E-5DFF-D038-0429A3F90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>
            <a:extLst>
              <a:ext uri="{FF2B5EF4-FFF2-40B4-BE49-F238E27FC236}">
                <a16:creationId xmlns:a16="http://schemas.microsoft.com/office/drawing/2014/main" id="{B99E193F-5D52-7A3C-E451-C692ACC68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5049710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800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Grupp 3 - </a:t>
            </a:r>
            <a:r>
              <a:rPr lang="en-US" sz="4800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Ületarbimine</a:t>
            </a:r>
            <a:endParaRPr lang="en-US" dirty="0"/>
          </a:p>
        </p:txBody>
      </p:sp>
      <p:pic>
        <p:nvPicPr>
          <p:cNvPr id="2" name="Pildi kohatäide 6">
            <a:extLst>
              <a:ext uri="{FF2B5EF4-FFF2-40B4-BE49-F238E27FC236}">
                <a16:creationId xmlns:a16="http://schemas.microsoft.com/office/drawing/2014/main" id="{A59427C3-D519-ED99-5883-6859DC60F7D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825" t="8424" r="28034" b="14056"/>
          <a:stretch/>
        </p:blipFill>
        <p:spPr>
          <a:xfrm>
            <a:off x="4671398" y="-668680"/>
            <a:ext cx="6732000" cy="6732000"/>
          </a:xfrm>
        </p:spPr>
      </p:pic>
      <p:sp>
        <p:nvSpPr>
          <p:cNvPr id="3" name="Google Shape;161;p5">
            <a:extLst>
              <a:ext uri="{FF2B5EF4-FFF2-40B4-BE49-F238E27FC236}">
                <a16:creationId xmlns:a16="http://schemas.microsoft.com/office/drawing/2014/main" id="{4D301609-56CD-F036-6E0B-60C4A84573D6}"/>
              </a:ext>
            </a:extLst>
          </p:cNvPr>
          <p:cNvSpPr txBox="1">
            <a:spLocks/>
          </p:cNvSpPr>
          <p:nvPr/>
        </p:nvSpPr>
        <p:spPr>
          <a:xfrm>
            <a:off x="283939" y="1620520"/>
            <a:ext cx="4513613" cy="272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Clr>
                <a:srgbClr val="24285D"/>
              </a:buClr>
            </a:pPr>
            <a:r>
              <a:rPr lang="fi-FI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Teema </a:t>
            </a:r>
            <a:r>
              <a:rPr lang="fi-FI" sz="2000" dirty="0" err="1">
                <a:solidFill>
                  <a:srgbClr val="24285D"/>
                </a:solidFill>
                <a:latin typeface="Barlow Condensed" panose="00000506000000000000" pitchFamily="2" charset="0"/>
              </a:rPr>
              <a:t>olulisus</a:t>
            </a:r>
            <a:endParaRPr lang="fi-FI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Tegevused</a:t>
            </a:r>
            <a:endParaRPr lang="en-US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Jätkusuutlikkus</a:t>
            </a:r>
            <a:endParaRPr lang="en-US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Tulemused</a:t>
            </a:r>
          </a:p>
        </p:txBody>
      </p:sp>
    </p:spTree>
    <p:extLst>
      <p:ext uri="{BB962C8B-B14F-4D97-AF65-F5344CB8AC3E}">
        <p14:creationId xmlns:p14="http://schemas.microsoft.com/office/powerpoint/2010/main" val="16628131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4A8EA4F3-4ED1-7A76-C76C-0169E73B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>
            <a:extLst>
              <a:ext uri="{FF2B5EF4-FFF2-40B4-BE49-F238E27FC236}">
                <a16:creationId xmlns:a16="http://schemas.microsoft.com/office/drawing/2014/main" id="{CD7C7858-5ED1-A31E-8CC1-A46F23B94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978590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800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Grupp 4 - </a:t>
            </a:r>
            <a:r>
              <a:rPr lang="en-US" sz="4800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Valeuudised</a:t>
            </a:r>
            <a:endParaRPr lang="en-US" dirty="0"/>
          </a:p>
        </p:txBody>
      </p:sp>
      <p:pic>
        <p:nvPicPr>
          <p:cNvPr id="2" name="Pildi kohatäide 6">
            <a:extLst>
              <a:ext uri="{FF2B5EF4-FFF2-40B4-BE49-F238E27FC236}">
                <a16:creationId xmlns:a16="http://schemas.microsoft.com/office/drawing/2014/main" id="{65F25EF9-4A87-215C-8EA4-3856123B68D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846" t="12919" r="25376" b="10045"/>
          <a:stretch/>
        </p:blipFill>
        <p:spPr>
          <a:xfrm>
            <a:off x="4671398" y="-668680"/>
            <a:ext cx="6732000" cy="6732000"/>
          </a:xfrm>
        </p:spPr>
      </p:pic>
      <p:sp>
        <p:nvSpPr>
          <p:cNvPr id="3" name="Google Shape;161;p5">
            <a:extLst>
              <a:ext uri="{FF2B5EF4-FFF2-40B4-BE49-F238E27FC236}">
                <a16:creationId xmlns:a16="http://schemas.microsoft.com/office/drawing/2014/main" id="{67CBAE56-7034-A0E9-2D5D-60B9AB9ABD1B}"/>
              </a:ext>
            </a:extLst>
          </p:cNvPr>
          <p:cNvSpPr txBox="1">
            <a:spLocks/>
          </p:cNvSpPr>
          <p:nvPr/>
        </p:nvSpPr>
        <p:spPr>
          <a:xfrm>
            <a:off x="283939" y="1620520"/>
            <a:ext cx="4513613" cy="272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Clr>
                <a:srgbClr val="24285D"/>
              </a:buClr>
            </a:pPr>
            <a:r>
              <a:rPr lang="fi-FI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Teema </a:t>
            </a:r>
            <a:r>
              <a:rPr lang="fi-FI" sz="2000" dirty="0" err="1">
                <a:solidFill>
                  <a:srgbClr val="24285D"/>
                </a:solidFill>
                <a:latin typeface="Barlow Condensed" panose="00000506000000000000" pitchFamily="2" charset="0"/>
              </a:rPr>
              <a:t>olulisus</a:t>
            </a:r>
            <a:endParaRPr lang="fi-FI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Tegevused</a:t>
            </a:r>
            <a:endParaRPr lang="en-US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Jätkusuutlikkus</a:t>
            </a:r>
            <a:endParaRPr lang="en-US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 dirty="0">
                <a:solidFill>
                  <a:srgbClr val="24285D"/>
                </a:solidFill>
                <a:latin typeface="Barlow Condensed" panose="00000506000000000000" pitchFamily="2" charset="0"/>
              </a:rPr>
              <a:t>Tulemused</a:t>
            </a:r>
          </a:p>
        </p:txBody>
      </p:sp>
    </p:spTree>
    <p:extLst>
      <p:ext uri="{BB962C8B-B14F-4D97-AF65-F5344CB8AC3E}">
        <p14:creationId xmlns:p14="http://schemas.microsoft.com/office/powerpoint/2010/main" val="25128937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89C6B82B-59AD-CBCC-D825-6AA2BD776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>
            <a:extLst>
              <a:ext uri="{FF2B5EF4-FFF2-40B4-BE49-F238E27FC236}">
                <a16:creationId xmlns:a16="http://schemas.microsoft.com/office/drawing/2014/main" id="{FE6FED24-D2A0-A9B9-EDB6-BCFCB3EB25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5078" y="1794510"/>
            <a:ext cx="6744116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Kokkuvõte</a:t>
            </a: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ja </a:t>
            </a:r>
            <a:r>
              <a:rPr lang="en-US" sz="600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edasised</a:t>
            </a: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600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sammud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708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7E0C531F-0370-24AC-E4A3-8D6EB6428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>
            <a:extLst>
              <a:ext uri="{FF2B5EF4-FFF2-40B4-BE49-F238E27FC236}">
                <a16:creationId xmlns:a16="http://schemas.microsoft.com/office/drawing/2014/main" id="{2C790E9C-EF54-4472-89BD-B0473B6CA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3939" y="1139700"/>
            <a:ext cx="4513613" cy="326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1600"/>
              <a:buFont typeface="Barlow Condensed"/>
              <a:buChar char="-"/>
            </a:pP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tõstis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teadlikkust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olulistest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ühiskondlikest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probleemidest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;</a:t>
            </a:r>
          </a:p>
          <a:p>
            <a:pPr marL="457200" lvl="0" indent="-330200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1600"/>
              <a:buFont typeface="Barlow Condensed"/>
              <a:buChar char="-"/>
            </a:pP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Loodi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videod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taskuhääling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kleebised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mis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jõuavad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laiema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publikuni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;</a:t>
            </a:r>
          </a:p>
          <a:p>
            <a:pPr marL="457200" lvl="0" indent="-330200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1600"/>
              <a:buFont typeface="Barlow Condensed"/>
              <a:buChar char="-"/>
            </a:pP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Materjalid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jätkusuutlikud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kättesaadavad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hariduse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teadlikkuse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tõstmiseks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;</a:t>
            </a:r>
          </a:p>
          <a:p>
            <a:pPr marL="457200" lvl="0" indent="-330200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1600"/>
              <a:buFont typeface="Barlow Condensed"/>
              <a:buChar char="-"/>
            </a:pP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toetab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kriitilise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mõtlemise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arendamist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ühiskonna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vastutustundlikumat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käitumist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lang="ru-RU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63" name="Google Shape;163;p5">
            <a:extLst>
              <a:ext uri="{FF2B5EF4-FFF2-40B4-BE49-F238E27FC236}">
                <a16:creationId xmlns:a16="http://schemas.microsoft.com/office/drawing/2014/main" id="{A2D4448E-F61E-4166-9442-B9CF1C87E32E}"/>
              </a:ext>
            </a:extLst>
          </p:cNvPr>
          <p:cNvPicPr preferRelativeResize="0"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4" b="504"/>
          <a:stretch/>
        </p:blipFill>
        <p:spPr>
          <a:xfrm>
            <a:off x="4572000" y="-290900"/>
            <a:ext cx="5931877" cy="58720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Google Shape;162;p5">
            <a:extLst>
              <a:ext uri="{FF2B5EF4-FFF2-40B4-BE49-F238E27FC236}">
                <a16:creationId xmlns:a16="http://schemas.microsoft.com/office/drawing/2014/main" id="{13531495-E69F-4308-275A-8C48B47E73D4}"/>
              </a:ext>
            </a:extLst>
          </p:cNvPr>
          <p:cNvSpPr txBox="1">
            <a:spLocks/>
          </p:cNvSpPr>
          <p:nvPr/>
        </p:nvSpPr>
        <p:spPr>
          <a:xfrm>
            <a:off x="629730" y="1919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Kokkuv</a:t>
            </a:r>
            <a:r>
              <a:rPr lang="et-EE" sz="4500" i="1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õtte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13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/>
          <p:nvPr/>
        </p:nvSpPr>
        <p:spPr>
          <a:xfrm>
            <a:off x="608451" y="1341475"/>
            <a:ext cx="44616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lang="en-US" sz="8000" b="0" i="1" u="none" strike="noStrike" cap="non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1f906065b_5_0"/>
          <p:cNvSpPr txBox="1">
            <a:spLocks noGrp="1"/>
          </p:cNvSpPr>
          <p:nvPr>
            <p:ph type="title"/>
          </p:nvPr>
        </p:nvSpPr>
        <p:spPr>
          <a:xfrm>
            <a:off x="334141" y="215699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/>
          </a:p>
        </p:txBody>
      </p:sp>
      <p:sp>
        <p:nvSpPr>
          <p:cNvPr id="127" name="Google Shape;127;g271f906065b_5_0"/>
          <p:cNvSpPr/>
          <p:nvPr/>
        </p:nvSpPr>
        <p:spPr>
          <a:xfrm>
            <a:off x="1219611" y="2262148"/>
            <a:ext cx="1833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Tiimiliikmed ja nende erialad, juhendaja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g271f906065b_5_0"/>
          <p:cNvSpPr/>
          <p:nvPr/>
        </p:nvSpPr>
        <p:spPr>
          <a:xfrm>
            <a:off x="5443083" y="2272725"/>
            <a:ext cx="1982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Tegevuste rakendamine ja projektiga seotud sidusrühmad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71f906065b_5_0"/>
          <p:cNvSpPr/>
          <p:nvPr/>
        </p:nvSpPr>
        <p:spPr>
          <a:xfrm>
            <a:off x="4178517" y="3875197"/>
            <a:ext cx="1758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Teaduspõhisus ja interdistsiplinaarsus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71f906065b_5_0"/>
          <p:cNvSpPr/>
          <p:nvPr/>
        </p:nvSpPr>
        <p:spPr>
          <a:xfrm>
            <a:off x="3336610" y="2263029"/>
            <a:ext cx="1751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 ja olulisus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71f906065b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441" y="1321651"/>
            <a:ext cx="942542" cy="71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g271f906065b_5_0"/>
          <p:cNvCxnSpPr/>
          <p:nvPr/>
        </p:nvCxnSpPr>
        <p:spPr>
          <a:xfrm flipH="1">
            <a:off x="3113978" y="1345991"/>
            <a:ext cx="164700" cy="6597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" name="Google Shape;133;g271f906065b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3008" y="1297264"/>
            <a:ext cx="877136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71f906065b_5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2879" y="1141791"/>
            <a:ext cx="707052" cy="86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71f906065b_5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7330" y="3011717"/>
            <a:ext cx="829438" cy="79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g271f906065b_5_0"/>
          <p:cNvCxnSpPr/>
          <p:nvPr/>
        </p:nvCxnSpPr>
        <p:spPr>
          <a:xfrm flipH="1">
            <a:off x="5197562" y="1340546"/>
            <a:ext cx="164700" cy="6597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g271f906065b_5_0"/>
          <p:cNvCxnSpPr/>
          <p:nvPr/>
        </p:nvCxnSpPr>
        <p:spPr>
          <a:xfrm flipH="1">
            <a:off x="7260916" y="1320057"/>
            <a:ext cx="164700" cy="6597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g271f906065b_5_0"/>
          <p:cNvCxnSpPr/>
          <p:nvPr/>
        </p:nvCxnSpPr>
        <p:spPr>
          <a:xfrm flipH="1">
            <a:off x="3847914" y="3077871"/>
            <a:ext cx="164700" cy="6597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g271f906065b_5_0"/>
          <p:cNvCxnSpPr/>
          <p:nvPr/>
        </p:nvCxnSpPr>
        <p:spPr>
          <a:xfrm flipH="1">
            <a:off x="6102690" y="3077866"/>
            <a:ext cx="164700" cy="6597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g271f906065b_5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2363" y="2986588"/>
            <a:ext cx="842275" cy="8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71f906065b_5_0"/>
          <p:cNvSpPr/>
          <p:nvPr/>
        </p:nvSpPr>
        <p:spPr>
          <a:xfrm>
            <a:off x="6269949" y="3828849"/>
            <a:ext cx="202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Tulemused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42" name="Google Shape;142;g271f906065b_5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6514" y="3029725"/>
            <a:ext cx="84229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71f906065b_5_0"/>
          <p:cNvSpPr/>
          <p:nvPr/>
        </p:nvSpPr>
        <p:spPr>
          <a:xfrm>
            <a:off x="1648511" y="3844299"/>
            <a:ext cx="202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Väljakutsed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2105078" y="1794510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EESMÄRK JA OLULISUS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283939" y="1139700"/>
            <a:ext cx="4513613" cy="326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1600"/>
              <a:buFont typeface="Barlow Condensed"/>
              <a:buChar char="-"/>
            </a:pP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Arendada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teadmisi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andmekogumis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analüüsimeetodites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turundusstrateegiates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videotöötluses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</a:p>
          <a:p>
            <a:pPr marL="457200" lvl="0" indent="-330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1600"/>
              <a:buFont typeface="Barlow Condensed"/>
              <a:buChar char="-"/>
            </a:pP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Pöörata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tähelepanu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globaalsetele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kohalikele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probleemidele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</a:p>
          <a:p>
            <a:pPr marL="457200" lvl="0" indent="-330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1600"/>
              <a:buFont typeface="Barlow Condensed"/>
              <a:buChar char="-"/>
            </a:pP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Edendada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kriitilist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mõtlemist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suurendada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teadlikkust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sotsiaalsetest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200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probleemidest</a:t>
            </a:r>
            <a:r>
              <a:rPr lang="en-GB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lang="ru-RU"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</a:t>
            </a: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4500" i="1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eesmärgid</a:t>
            </a:r>
            <a:endParaRPr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667" r="16666"/>
          <a:stretch/>
        </p:blipFill>
        <p:spPr>
          <a:xfrm>
            <a:off x="4631961" y="-290900"/>
            <a:ext cx="5931877" cy="587207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ldi kohatäide 18">
            <a:extLst>
              <a:ext uri="{FF2B5EF4-FFF2-40B4-BE49-F238E27FC236}">
                <a16:creationId xmlns:a16="http://schemas.microsoft.com/office/drawing/2014/main" id="{2297F668-4A36-9A29-5174-41F4B50AD79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603" r="16603"/>
          <a:stretch/>
        </p:blipFill>
        <p:spPr>
          <a:xfrm>
            <a:off x="736600" y="1184275"/>
            <a:ext cx="1665288" cy="1662113"/>
          </a:xfrm>
        </p:spPr>
      </p:pic>
      <p:sp>
        <p:nvSpPr>
          <p:cNvPr id="8" name="Teksti kohatäide 7">
            <a:extLst>
              <a:ext uri="{FF2B5EF4-FFF2-40B4-BE49-F238E27FC236}">
                <a16:creationId xmlns:a16="http://schemas.microsoft.com/office/drawing/2014/main" id="{81C05085-143D-941B-5469-B82DD4912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35" y="2855939"/>
            <a:ext cx="1662554" cy="666751"/>
          </a:xfrm>
        </p:spPr>
        <p:txBody>
          <a:bodyPr/>
          <a:lstStyle/>
          <a:p>
            <a:r>
              <a:rPr lang="en-GB" err="1">
                <a:solidFill>
                  <a:srgbClr val="24285D"/>
                </a:solidFill>
                <a:latin typeface="Barlow Condensed" panose="00000506000000000000" pitchFamily="2" charset="0"/>
              </a:rPr>
              <a:t>Läbipõlemine</a:t>
            </a:r>
            <a:endParaRPr lang="et-EE">
              <a:solidFill>
                <a:srgbClr val="24285D"/>
              </a:solidFill>
              <a:latin typeface="Barlow Condensed" panose="00000506000000000000" pitchFamily="2" charset="0"/>
            </a:endParaRPr>
          </a:p>
        </p:txBody>
      </p:sp>
      <p:sp>
        <p:nvSpPr>
          <p:cNvPr id="14" name="Pealkiri 13">
            <a:extLst>
              <a:ext uri="{FF2B5EF4-FFF2-40B4-BE49-F238E27FC236}">
                <a16:creationId xmlns:a16="http://schemas.microsoft.com/office/drawing/2014/main" id="{B2936B53-0248-53C0-5C16-DAC3F47E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500" i="1">
                <a:solidFill>
                  <a:srgbClr val="EC008B"/>
                </a:solidFill>
                <a:latin typeface="Barlow Condensed ExtraLight" panose="00000306000000000000" pitchFamily="2" charset="0"/>
                <a:ea typeface="Barlow Condensed"/>
                <a:cs typeface="Barlow Condensed"/>
                <a:sym typeface="Barlow Condensed"/>
              </a:rPr>
              <a:t>Projekti struktuur ja rühmade teemad</a:t>
            </a:r>
            <a:endParaRPr lang="et-EE" sz="4500">
              <a:latin typeface="Barlow Condensed ExtraLight" panose="00000306000000000000" pitchFamily="2" charset="0"/>
            </a:endParaRPr>
          </a:p>
        </p:txBody>
      </p:sp>
      <p:pic>
        <p:nvPicPr>
          <p:cNvPr id="20" name="Pildi kohatäide 18">
            <a:extLst>
              <a:ext uri="{FF2B5EF4-FFF2-40B4-BE49-F238E27FC236}">
                <a16:creationId xmlns:a16="http://schemas.microsoft.com/office/drawing/2014/main" id="{EF30B59C-60EA-37AA-107A-BAEE9756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874" r="27477"/>
          <a:stretch/>
        </p:blipFill>
        <p:spPr>
          <a:xfrm>
            <a:off x="2751845" y="2273619"/>
            <a:ext cx="1665288" cy="16621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" name="Teksti kohatäide 7">
            <a:extLst>
              <a:ext uri="{FF2B5EF4-FFF2-40B4-BE49-F238E27FC236}">
                <a16:creationId xmlns:a16="http://schemas.microsoft.com/office/drawing/2014/main" id="{68350883-8FFD-5EDE-8120-CA4F2930B861}"/>
              </a:ext>
            </a:extLst>
          </p:cNvPr>
          <p:cNvSpPr txBox="1">
            <a:spLocks/>
          </p:cNvSpPr>
          <p:nvPr/>
        </p:nvSpPr>
        <p:spPr>
          <a:xfrm>
            <a:off x="2754580" y="3945283"/>
            <a:ext cx="1729476" cy="6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algn="l"/>
            <a:r>
              <a:rPr lang="en-GB" err="1">
                <a:solidFill>
                  <a:srgbClr val="24285D"/>
                </a:solidFill>
                <a:latin typeface="Barlow Condensed" panose="00000506000000000000" pitchFamily="2" charset="0"/>
              </a:rPr>
              <a:t>Winemom</a:t>
            </a:r>
            <a:r>
              <a:rPr lang="ru-RU">
                <a:solidFill>
                  <a:srgbClr val="24285D"/>
                </a:solidFill>
                <a:latin typeface="Barlow Condensed" panose="00000506000000000000" pitchFamily="2" charset="0"/>
              </a:rPr>
              <a:t> </a:t>
            </a:r>
            <a:r>
              <a:rPr lang="en-GB" err="1">
                <a:solidFill>
                  <a:srgbClr val="24285D"/>
                </a:solidFill>
                <a:latin typeface="Barlow Condensed" panose="00000506000000000000" pitchFamily="2" charset="0"/>
              </a:rPr>
              <a:t>kultuur</a:t>
            </a:r>
            <a:endParaRPr lang="et-EE">
              <a:solidFill>
                <a:srgbClr val="24285D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22" name="Pildi kohatäide 18">
            <a:extLst>
              <a:ext uri="{FF2B5EF4-FFF2-40B4-BE49-F238E27FC236}">
                <a16:creationId xmlns:a16="http://schemas.microsoft.com/office/drawing/2014/main" id="{A244D2FD-2880-3542-375B-F43F14B645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6628" t="898" r="6578" b="-898"/>
          <a:stretch/>
        </p:blipFill>
        <p:spPr>
          <a:xfrm>
            <a:off x="4819335" y="1193826"/>
            <a:ext cx="1665288" cy="16621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" name="Teksti kohatäide 7">
            <a:extLst>
              <a:ext uri="{FF2B5EF4-FFF2-40B4-BE49-F238E27FC236}">
                <a16:creationId xmlns:a16="http://schemas.microsoft.com/office/drawing/2014/main" id="{6E187E9D-9D2E-347D-B8F1-4A277D6036F7}"/>
              </a:ext>
            </a:extLst>
          </p:cNvPr>
          <p:cNvSpPr txBox="1">
            <a:spLocks/>
          </p:cNvSpPr>
          <p:nvPr/>
        </p:nvSpPr>
        <p:spPr>
          <a:xfrm>
            <a:off x="4822069" y="2865490"/>
            <a:ext cx="1659821" cy="6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err="1">
                <a:solidFill>
                  <a:srgbClr val="24285D"/>
                </a:solidFill>
                <a:latin typeface="Barlow Condensed" panose="00000506000000000000" pitchFamily="2" charset="0"/>
              </a:rPr>
              <a:t>Ületarbimine</a:t>
            </a:r>
            <a:endParaRPr lang="et-EE">
              <a:solidFill>
                <a:srgbClr val="24285D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24" name="Pildi kohatäide 18">
            <a:extLst>
              <a:ext uri="{FF2B5EF4-FFF2-40B4-BE49-F238E27FC236}">
                <a16:creationId xmlns:a16="http://schemas.microsoft.com/office/drawing/2014/main" id="{3463837F-16D3-26B7-78DA-5372691B0EE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603" r="16603"/>
          <a:stretch/>
        </p:blipFill>
        <p:spPr>
          <a:xfrm>
            <a:off x="6817169" y="2273619"/>
            <a:ext cx="1665288" cy="16621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" name="Teksti kohatäide 7">
            <a:extLst>
              <a:ext uri="{FF2B5EF4-FFF2-40B4-BE49-F238E27FC236}">
                <a16:creationId xmlns:a16="http://schemas.microsoft.com/office/drawing/2014/main" id="{DC7171AA-C513-E8CD-D338-69C350C03527}"/>
              </a:ext>
            </a:extLst>
          </p:cNvPr>
          <p:cNvSpPr txBox="1">
            <a:spLocks/>
          </p:cNvSpPr>
          <p:nvPr/>
        </p:nvSpPr>
        <p:spPr>
          <a:xfrm>
            <a:off x="6819903" y="3945283"/>
            <a:ext cx="1659821" cy="6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None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err="1">
                <a:solidFill>
                  <a:srgbClr val="24285D"/>
                </a:solidFill>
                <a:latin typeface="Barlow Condensed" panose="00000506000000000000" pitchFamily="2" charset="0"/>
              </a:rPr>
              <a:t>Valeuudised</a:t>
            </a:r>
            <a:endParaRPr lang="et-EE">
              <a:solidFill>
                <a:srgbClr val="24285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272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5B3DD36-1B82-9250-E95F-12A2422A8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>
            <a:extLst>
              <a:ext uri="{FF2B5EF4-FFF2-40B4-BE49-F238E27FC236}">
                <a16:creationId xmlns:a16="http://schemas.microsoft.com/office/drawing/2014/main" id="{491F6169-8466-3C9E-E969-5279373C2E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0901" y="0"/>
            <a:ext cx="3886800" cy="478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900"/>
              <a:buNone/>
            </a:pPr>
            <a:r>
              <a:rPr lang="et-EE" sz="1200" b="1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 1 – Läbipõlemine</a:t>
            </a: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Triin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Limbach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 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Reklaam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suhtekorraldus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Kirke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Kotsar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 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Haldus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ärikorraldus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Markus Paju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 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Sotsioloogia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Merike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Mäesepp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 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Alushariduse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pedagoog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Kerstin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Nurmsalu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Psühholoogia</a:t>
            </a:r>
            <a:endParaRPr lang="et-EE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et-EE" sz="1200" b="1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 2 - </a:t>
            </a:r>
            <a:r>
              <a:rPr lang="et-EE" sz="1200" b="1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Winemom</a:t>
            </a:r>
            <a:r>
              <a:rPr lang="et-EE" sz="1200" b="1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kultuur</a:t>
            </a: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Sirli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Uuspõld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Sotsioloogia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MA</a:t>
            </a: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Laura-Liisa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Laskja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Reklaam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suhtekorraldus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Ksenija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Kovaltšuk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Kultuuriteadus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Taavi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Avarmaa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Psühholoogia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Lisete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Laukus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Haldus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ärikorraldus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Cevin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Caius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Koemets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Haldus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ärikorraldus</a:t>
            </a:r>
            <a:endParaRPr sz="15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0" name="Google Shape;150;p3">
            <a:extLst>
              <a:ext uri="{FF2B5EF4-FFF2-40B4-BE49-F238E27FC236}">
                <a16:creationId xmlns:a16="http://schemas.microsoft.com/office/drawing/2014/main" id="{6B243D5E-5D7F-0DAD-695C-E4EB3D86F603}"/>
              </a:ext>
            </a:extLst>
          </p:cNvPr>
          <p:cNvSpPr txBox="1"/>
          <p:nvPr/>
        </p:nvSpPr>
        <p:spPr>
          <a:xfrm>
            <a:off x="4681349" y="533550"/>
            <a:ext cx="1282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500" b="1" i="1" u="none" strike="noStrike" cap="none" err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Juhendajad</a:t>
            </a:r>
            <a:r>
              <a:rPr lang="en-US" sz="1500" b="0" i="1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500" b="0" i="1" u="none" strike="noStrike" cap="non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Erle </a:t>
            </a:r>
            <a:r>
              <a:rPr lang="en-US" sz="1500" b="0" i="1" u="none" strike="noStrike" cap="none" err="1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Neeme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500" b="0" i="1" u="none" strike="noStrike" cap="non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Merle Laurits</a:t>
            </a:r>
            <a:endParaRPr sz="15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76599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4A18A2F-F7C9-E4EA-CF8C-6C5CCB4A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>
            <a:extLst>
              <a:ext uri="{FF2B5EF4-FFF2-40B4-BE49-F238E27FC236}">
                <a16:creationId xmlns:a16="http://schemas.microsoft.com/office/drawing/2014/main" id="{58253CEC-0000-197A-3795-7A85205CFB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0901" y="0"/>
            <a:ext cx="3886800" cy="478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900"/>
              <a:buNone/>
            </a:pPr>
            <a:r>
              <a:rPr lang="et-EE" sz="1200" b="1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 3 – Ületarbimine</a:t>
            </a: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Kadri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Küttim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	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Haldus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ärikorraldus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Emma-Heidi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Rätsep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Reklaam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suhtekorraldus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Polina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Rogach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Filosoofia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Ivika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Karp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Psühholoogia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Arabella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Saaliste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Haldus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ärikorraldus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Katriin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Kangro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Reklaam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suhtekorraldus</a:t>
            </a:r>
            <a:endParaRPr lang="et-EE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et-EE" sz="1200" b="1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 4 – Valeuudised</a:t>
            </a: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Aleksandr Kirs	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Haldus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ärikorraldus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Kadi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Kuus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Keeleteadus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keeletoimetamine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Kaari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Kargu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Aasia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uuringud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Hosanna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Sofia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Mäekallas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Sotsioloogia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Jaanika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Kaup</a:t>
            </a: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Keskkonnakorraldus</a:t>
            </a:r>
            <a:endParaRPr lang="fi-FI"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Clr>
                <a:schemeClr val="dk1"/>
              </a:buClr>
              <a:buSzPts val="900"/>
              <a:buNone/>
            </a:pPr>
            <a:r>
              <a:rPr lang="fi-FI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Rasmus 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Lahtvee</a:t>
            </a:r>
            <a:r>
              <a:rPr lang="et-EE" sz="12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		</a:t>
            </a:r>
            <a:r>
              <a:rPr lang="fi-FI" sz="1200" i="1" err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Liiklusohutus</a:t>
            </a:r>
            <a:endParaRPr sz="1200" i="1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0" name="Google Shape;150;p3">
            <a:extLst>
              <a:ext uri="{FF2B5EF4-FFF2-40B4-BE49-F238E27FC236}">
                <a16:creationId xmlns:a16="http://schemas.microsoft.com/office/drawing/2014/main" id="{127E6FCF-958C-B4C8-CBC4-D7B1F2F632EF}"/>
              </a:ext>
            </a:extLst>
          </p:cNvPr>
          <p:cNvSpPr txBox="1"/>
          <p:nvPr/>
        </p:nvSpPr>
        <p:spPr>
          <a:xfrm>
            <a:off x="4681349" y="533550"/>
            <a:ext cx="1282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500" b="1" i="1" u="none" strike="noStrike" cap="none" err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Juhendajad</a:t>
            </a:r>
            <a:r>
              <a:rPr lang="en-US" sz="1500" b="0" i="1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500" b="0" i="1" u="none" strike="noStrike" cap="non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Erle </a:t>
            </a:r>
            <a:r>
              <a:rPr lang="en-US" sz="1500" b="0" i="1" u="none" strike="noStrike" cap="none" err="1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Neeme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500" b="0" i="1" u="none" strike="noStrike" cap="non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Merle Laurits</a:t>
            </a:r>
            <a:endParaRPr sz="15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79524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270BC639-6C7A-ED99-8255-C2932111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>
            <a:extLst>
              <a:ext uri="{FF2B5EF4-FFF2-40B4-BE49-F238E27FC236}">
                <a16:creationId xmlns:a16="http://schemas.microsoft.com/office/drawing/2014/main" id="{5A3E7401-8387-5FA4-9057-44CE6D455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5078" y="1794510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Tulemused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821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5A0A582E-25F8-5462-196A-97AA46D6F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>
            <a:extLst>
              <a:ext uri="{FF2B5EF4-FFF2-40B4-BE49-F238E27FC236}">
                <a16:creationId xmlns:a16="http://schemas.microsoft.com/office/drawing/2014/main" id="{2A9F695E-5954-C199-266D-9FF55534A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5039550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800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Grupp 1 - </a:t>
            </a:r>
            <a:r>
              <a:rPr lang="en-US" sz="4800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Läbipõlemine</a:t>
            </a:r>
            <a:endParaRPr lang="en-US" dirty="0"/>
          </a:p>
        </p:txBody>
      </p:sp>
      <p:pic>
        <p:nvPicPr>
          <p:cNvPr id="2" name="Pildi kohatäide 6">
            <a:extLst>
              <a:ext uri="{FF2B5EF4-FFF2-40B4-BE49-F238E27FC236}">
                <a16:creationId xmlns:a16="http://schemas.microsoft.com/office/drawing/2014/main" id="{479B0574-00DC-876C-A0EE-318A712E86F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555" t="11159" r="12579" b="8149"/>
          <a:stretch/>
        </p:blipFill>
        <p:spPr>
          <a:xfrm>
            <a:off x="5300670" y="-653440"/>
            <a:ext cx="6732000" cy="6732000"/>
          </a:xfrm>
        </p:spPr>
      </p:pic>
      <p:sp>
        <p:nvSpPr>
          <p:cNvPr id="3" name="Google Shape;161;p5">
            <a:extLst>
              <a:ext uri="{FF2B5EF4-FFF2-40B4-BE49-F238E27FC236}">
                <a16:creationId xmlns:a16="http://schemas.microsoft.com/office/drawing/2014/main" id="{1E10FD0A-7835-A941-A64E-EC3E9EE7711D}"/>
              </a:ext>
            </a:extLst>
          </p:cNvPr>
          <p:cNvSpPr txBox="1">
            <a:spLocks/>
          </p:cNvSpPr>
          <p:nvPr/>
        </p:nvSpPr>
        <p:spPr>
          <a:xfrm>
            <a:off x="283939" y="1620520"/>
            <a:ext cx="4513613" cy="272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Clr>
                <a:srgbClr val="24285D"/>
              </a:buClr>
            </a:pPr>
            <a:r>
              <a:rPr lang="fi-FI" sz="2000">
                <a:solidFill>
                  <a:srgbClr val="24285D"/>
                </a:solidFill>
                <a:latin typeface="Barlow Condensed" panose="00000506000000000000" pitchFamily="2" charset="0"/>
              </a:rPr>
              <a:t>Teema olulisus</a:t>
            </a:r>
          </a:p>
          <a:p>
            <a:pPr>
              <a:buClr>
                <a:srgbClr val="24285D"/>
              </a:buClr>
            </a:pPr>
            <a:r>
              <a:rPr lang="et-EE" sz="2000">
                <a:solidFill>
                  <a:srgbClr val="24285D"/>
                </a:solidFill>
                <a:latin typeface="Barlow Condensed" panose="00000506000000000000" pitchFamily="2" charset="0"/>
              </a:rPr>
              <a:t>Tegevused</a:t>
            </a:r>
            <a:endParaRPr lang="en-US" sz="200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>
                <a:solidFill>
                  <a:srgbClr val="24285D"/>
                </a:solidFill>
                <a:latin typeface="Barlow Condensed" panose="00000506000000000000" pitchFamily="2" charset="0"/>
              </a:rPr>
              <a:t>Jätkusuutlikkus</a:t>
            </a:r>
            <a:endParaRPr lang="en-US" sz="2000">
              <a:solidFill>
                <a:srgbClr val="24285D"/>
              </a:solidFill>
              <a:latin typeface="Barlow Condensed" panose="00000506000000000000" pitchFamily="2" charset="0"/>
            </a:endParaRPr>
          </a:p>
          <a:p>
            <a:pPr>
              <a:buClr>
                <a:srgbClr val="24285D"/>
              </a:buClr>
            </a:pPr>
            <a:r>
              <a:rPr lang="et-EE" sz="2000">
                <a:solidFill>
                  <a:srgbClr val="24285D"/>
                </a:solidFill>
                <a:latin typeface="Barlow Condensed" panose="00000506000000000000" pitchFamily="2" charset="0"/>
              </a:rPr>
              <a:t>Tulemused</a:t>
            </a:r>
            <a:endParaRPr lang="et-EE" sz="2000" dirty="0">
              <a:solidFill>
                <a:srgbClr val="24285D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899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431</Words>
  <Application>Microsoft Office PowerPoint</Application>
  <PresentationFormat>Ekraaniseanss (16:9)</PresentationFormat>
  <Paragraphs>98</Paragraphs>
  <Slides>15</Slides>
  <Notes>14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6" baseType="lpstr">
      <vt:lpstr>TLU Esitlus - valge</vt:lpstr>
      <vt:lpstr>PowerPointi esitlus</vt:lpstr>
      <vt:lpstr>TEEMAD</vt:lpstr>
      <vt:lpstr>EESMÄRK JA OLULISUS</vt:lpstr>
      <vt:lpstr>Projekti eesmärgid</vt:lpstr>
      <vt:lpstr>Projekti struktuur ja rühmade teemad</vt:lpstr>
      <vt:lpstr>PowerPointi esitlus</vt:lpstr>
      <vt:lpstr>PowerPointi esitlus</vt:lpstr>
      <vt:lpstr>Tulemused</vt:lpstr>
      <vt:lpstr>Grupp 1 - Läbipõlemine</vt:lpstr>
      <vt:lpstr>Grupp 2 - Winemom  kultuur</vt:lpstr>
      <vt:lpstr>Grupp 3 - Ületarbimine</vt:lpstr>
      <vt:lpstr>Grupp 4 - Valeuudised</vt:lpstr>
      <vt:lpstr>Kokkuvõte ja edasised sammud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  <cp:lastModifiedBy>Aleksandr Kirs</cp:lastModifiedBy>
  <cp:revision>3</cp:revision>
  <dcterms:modified xsi:type="dcterms:W3CDTF">2024-12-09T22:52:49Z</dcterms:modified>
</cp:coreProperties>
</file>