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Marii-Marleen Altrof"/>
  <p:cmAuthor clrIdx="1" id="1" initials="" lastIdx="1" name="Anonymou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12-08T17:58:18.726">
    <p:pos x="396" y="938"/>
    <p:text>siin ütle seda ka, et teine episood on alles välja lastud</p:text>
  </p:cm>
  <p:cm authorId="0" idx="2" dt="2024-12-08T18:01:37.347">
    <p:pos x="396" y="1038"/>
    <p:text>mainida seda ka, et kuna Popov jagas enda sotsmeedias ka siis eeldame, et seetõttu sai ka tema episood rohkem kuulamisi</p:text>
  </p:cm>
  <p:cm authorId="1" idx="1" dt="2024-12-08T15:45:18.101">
    <p:pos x="396" y="1138"/>
    <p:text>räägi siia seda, et kuna Popov tuntud siis on kuulajatel parem samastuda ja tore näha, et keegi selline julgeb rääkida sellel teemal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1cff62ffe4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1cff62ffe4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1ba4c4136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1ba4c4136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1ba4c4136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1ba4c4136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1ba4c4136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1ba4c4136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d66d9118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d66d9118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1ba4c4136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1ba4c4136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ba4c4136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ba4c4136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1ba4c4136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1ba4c4136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1d0376e8b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1d0376e8b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46771" y="1224248"/>
            <a:ext cx="7772400" cy="162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46771" y="2855940"/>
            <a:ext cx="7772400" cy="9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cap="small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i="0" sz="4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>
  <p:cSld name="Two Content 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" type="body"/>
          </p:nvPr>
        </p:nvSpPr>
        <p:spPr>
          <a:xfrm>
            <a:off x="628650" y="1596661"/>
            <a:ext cx="38862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2" type="body"/>
          </p:nvPr>
        </p:nvSpPr>
        <p:spPr>
          <a:xfrm>
            <a:off x="4629150" y="1596661"/>
            <a:ext cx="38862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2">
  <p:cSld name="Two Content 2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i="0" sz="4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628650" y="1596661"/>
            <a:ext cx="38862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4629150" y="1596661"/>
            <a:ext cx="38862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 and content">
  <p:cSld name="Number and conte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3348681" y="1312415"/>
            <a:ext cx="5175600" cy="21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⎯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⎯"/>
              <a:defRPr sz="2800"/>
            </a:lvl2pPr>
            <a:lvl3pPr indent="-355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⎯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2" type="body"/>
          </p:nvPr>
        </p:nvSpPr>
        <p:spPr>
          <a:xfrm>
            <a:off x="529626" y="37071"/>
            <a:ext cx="2411400" cy="52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4400"/>
              <a:buNone/>
              <a:defRPr i="1" sz="344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deas 1">
  <p:cSld name="3 ideas 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>
            <p:ph idx="2" type="pic"/>
          </p:nvPr>
        </p:nvSpPr>
        <p:spPr>
          <a:xfrm>
            <a:off x="6255912" y="512957"/>
            <a:ext cx="21639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15"/>
          <p:cNvSpPr/>
          <p:nvPr>
            <p:ph idx="3" type="pic"/>
          </p:nvPr>
        </p:nvSpPr>
        <p:spPr>
          <a:xfrm>
            <a:off x="3490119" y="512957"/>
            <a:ext cx="21639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Google Shape;65;p15"/>
          <p:cNvSpPr/>
          <p:nvPr/>
        </p:nvSpPr>
        <p:spPr>
          <a:xfrm>
            <a:off x="724326" y="512956"/>
            <a:ext cx="2163900" cy="21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802383" y="486841"/>
            <a:ext cx="9252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t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720968" y="2785700"/>
            <a:ext cx="7698600" cy="14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4" type="body"/>
          </p:nvPr>
        </p:nvSpPr>
        <p:spPr>
          <a:xfrm>
            <a:off x="765312" y="1645017"/>
            <a:ext cx="20487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deas 2">
  <p:cSld name="3 ideas 2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>
            <p:ph idx="2" type="pic"/>
          </p:nvPr>
        </p:nvSpPr>
        <p:spPr>
          <a:xfrm>
            <a:off x="6255912" y="512957"/>
            <a:ext cx="21639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Google Shape;72;p16"/>
          <p:cNvSpPr/>
          <p:nvPr>
            <p:ph idx="3" type="pic"/>
          </p:nvPr>
        </p:nvSpPr>
        <p:spPr>
          <a:xfrm>
            <a:off x="724326" y="512955"/>
            <a:ext cx="21639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Google Shape;73;p16"/>
          <p:cNvSpPr/>
          <p:nvPr/>
        </p:nvSpPr>
        <p:spPr>
          <a:xfrm>
            <a:off x="3490119" y="512956"/>
            <a:ext cx="2163900" cy="21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3568176" y="486841"/>
            <a:ext cx="9252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t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720968" y="2785700"/>
            <a:ext cx="7698600" cy="14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4" type="body"/>
          </p:nvPr>
        </p:nvSpPr>
        <p:spPr>
          <a:xfrm>
            <a:off x="3546003" y="1645017"/>
            <a:ext cx="20487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deas 3">
  <p:cSld name="3 ideas 3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>
            <p:ph idx="2" type="pic"/>
          </p:nvPr>
        </p:nvSpPr>
        <p:spPr>
          <a:xfrm>
            <a:off x="723901" y="512957"/>
            <a:ext cx="21639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0" name="Google Shape;80;p17"/>
          <p:cNvSpPr/>
          <p:nvPr>
            <p:ph idx="3" type="pic"/>
          </p:nvPr>
        </p:nvSpPr>
        <p:spPr>
          <a:xfrm>
            <a:off x="3490119" y="512957"/>
            <a:ext cx="21639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1" name="Google Shape;81;p17"/>
          <p:cNvSpPr/>
          <p:nvPr/>
        </p:nvSpPr>
        <p:spPr>
          <a:xfrm>
            <a:off x="6256337" y="512956"/>
            <a:ext cx="2163900" cy="21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6334394" y="486841"/>
            <a:ext cx="9252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t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720968" y="2785700"/>
            <a:ext cx="7698600" cy="14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4" type="body"/>
          </p:nvPr>
        </p:nvSpPr>
        <p:spPr>
          <a:xfrm>
            <a:off x="6313900" y="1645017"/>
            <a:ext cx="20487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content 3">
  <p:cSld name="image and content 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/>
          <p:nvPr>
            <p:ph idx="2" type="pic"/>
          </p:nvPr>
        </p:nvSpPr>
        <p:spPr>
          <a:xfrm>
            <a:off x="591016" y="941833"/>
            <a:ext cx="3044700" cy="30447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4081344" y="1382360"/>
            <a:ext cx="45024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and content">
  <p:cSld name="image title and conten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/>
          <p:nvPr>
            <p:ph idx="2" type="pic"/>
          </p:nvPr>
        </p:nvSpPr>
        <p:spPr>
          <a:xfrm>
            <a:off x="5140884" y="-947852"/>
            <a:ext cx="6861900" cy="6861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type="title"/>
          </p:nvPr>
        </p:nvSpPr>
        <p:spPr>
          <a:xfrm>
            <a:off x="628650" y="1161910"/>
            <a:ext cx="38541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628650" y="2527211"/>
            <a:ext cx="38805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⎯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content 1">
  <p:cSld name="image and content 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/>
          <p:nvPr>
            <p:ph idx="2" type="pic"/>
          </p:nvPr>
        </p:nvSpPr>
        <p:spPr>
          <a:xfrm>
            <a:off x="5140884" y="-947852"/>
            <a:ext cx="6861900" cy="6861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628650" y="1382362"/>
            <a:ext cx="38805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and content 2">
  <p:cSld name="image title and content 2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8650" y="1161910"/>
            <a:ext cx="38541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/>
          <p:nvPr>
            <p:ph idx="2" type="pic"/>
          </p:nvPr>
        </p:nvSpPr>
        <p:spPr>
          <a:xfrm>
            <a:off x="5140325" y="0"/>
            <a:ext cx="40038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628650" y="2527211"/>
            <a:ext cx="38805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⎯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2pPr>
            <a:lvl3pPr indent="-3175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content 2">
  <p:cSld name="image and content 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/>
          <p:nvPr>
            <p:ph idx="2" type="pic"/>
          </p:nvPr>
        </p:nvSpPr>
        <p:spPr>
          <a:xfrm>
            <a:off x="5140325" y="0"/>
            <a:ext cx="40038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" type="body"/>
          </p:nvPr>
        </p:nvSpPr>
        <p:spPr>
          <a:xfrm>
            <a:off x="628650" y="1382362"/>
            <a:ext cx="38805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 and caption">
  <p:cSld name="object and captio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idx="1" type="body"/>
          </p:nvPr>
        </p:nvSpPr>
        <p:spPr>
          <a:xfrm>
            <a:off x="2910469" y="4482790"/>
            <a:ext cx="55869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/>
            </a:lvl1pPr>
            <a:lvl2pPr indent="-3810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2" type="body"/>
          </p:nvPr>
        </p:nvSpPr>
        <p:spPr>
          <a:xfrm>
            <a:off x="646772" y="534911"/>
            <a:ext cx="7850400" cy="3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⎯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4">
  <p:cSld name="1_Title and Content 4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/>
          <p:nvPr>
            <p:ph idx="2" type="pic"/>
          </p:nvPr>
        </p:nvSpPr>
        <p:spPr>
          <a:xfrm>
            <a:off x="1146834" y="682197"/>
            <a:ext cx="1013100" cy="10131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mbria Math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4" name="Google Shape;114;p24"/>
          <p:cNvSpPr/>
          <p:nvPr>
            <p:ph idx="3" type="pic"/>
          </p:nvPr>
        </p:nvSpPr>
        <p:spPr>
          <a:xfrm>
            <a:off x="3483015" y="682197"/>
            <a:ext cx="1013100" cy="10131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mbria Math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5" name="Google Shape;115;p24"/>
          <p:cNvSpPr/>
          <p:nvPr>
            <p:ph idx="4" type="pic"/>
          </p:nvPr>
        </p:nvSpPr>
        <p:spPr>
          <a:xfrm>
            <a:off x="5819196" y="682197"/>
            <a:ext cx="1013100" cy="10131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mbria Math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6" name="Google Shape;116;p24"/>
          <p:cNvSpPr/>
          <p:nvPr>
            <p:ph idx="5" type="pic"/>
          </p:nvPr>
        </p:nvSpPr>
        <p:spPr>
          <a:xfrm>
            <a:off x="2179612" y="2579519"/>
            <a:ext cx="1013100" cy="10131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mbria Math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7" name="Google Shape;117;p24"/>
          <p:cNvSpPr/>
          <p:nvPr>
            <p:ph idx="6" type="pic"/>
          </p:nvPr>
        </p:nvSpPr>
        <p:spPr>
          <a:xfrm>
            <a:off x="4515793" y="2579519"/>
            <a:ext cx="1013100" cy="10131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mbria Math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8" name="Google Shape;118;p24"/>
          <p:cNvSpPr/>
          <p:nvPr>
            <p:ph idx="7" type="pic"/>
          </p:nvPr>
        </p:nvSpPr>
        <p:spPr>
          <a:xfrm>
            <a:off x="6851974" y="2579519"/>
            <a:ext cx="1013100" cy="10131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mbria Math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921554" y="1756717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24"/>
          <p:cNvSpPr txBox="1"/>
          <p:nvPr>
            <p:ph idx="8" type="body"/>
          </p:nvPr>
        </p:nvSpPr>
        <p:spPr>
          <a:xfrm>
            <a:off x="3268053" y="1756717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9" type="body"/>
          </p:nvPr>
        </p:nvSpPr>
        <p:spPr>
          <a:xfrm>
            <a:off x="5614553" y="1756717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3" type="body"/>
          </p:nvPr>
        </p:nvSpPr>
        <p:spPr>
          <a:xfrm>
            <a:off x="1965483" y="3618175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4" type="body"/>
          </p:nvPr>
        </p:nvSpPr>
        <p:spPr>
          <a:xfrm>
            <a:off x="4311982" y="3618175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5" type="body"/>
          </p:nvPr>
        </p:nvSpPr>
        <p:spPr>
          <a:xfrm>
            <a:off x="6658482" y="3618175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2657516" y="1500725"/>
            <a:ext cx="59253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" name="Google Shape;17;p4"/>
          <p:cNvCxnSpPr/>
          <p:nvPr/>
        </p:nvCxnSpPr>
        <p:spPr>
          <a:xfrm flipH="1" rot="10800000">
            <a:off x="1360448" y="1271172"/>
            <a:ext cx="468300" cy="2371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 Only 2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2657516" y="1500725"/>
            <a:ext cx="59253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b="0" i="0" sz="44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" name="Google Shape;21;p5"/>
          <p:cNvCxnSpPr/>
          <p:nvPr/>
        </p:nvCxnSpPr>
        <p:spPr>
          <a:xfrm flipH="1" rot="10800000">
            <a:off x="1360448" y="1271172"/>
            <a:ext cx="468300" cy="2371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2657516" y="1293541"/>
            <a:ext cx="59253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5" name="Google Shape;25;p6"/>
          <p:cNvCxnSpPr/>
          <p:nvPr/>
        </p:nvCxnSpPr>
        <p:spPr>
          <a:xfrm flipH="1" rot="10800000">
            <a:off x="1360448" y="1271172"/>
            <a:ext cx="468300" cy="2371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2657475" y="2497491"/>
            <a:ext cx="59253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57516" y="1262275"/>
            <a:ext cx="59253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b="0" i="0" sz="44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0" name="Google Shape;30;p7"/>
          <p:cNvCxnSpPr/>
          <p:nvPr/>
        </p:nvCxnSpPr>
        <p:spPr>
          <a:xfrm flipH="1" rot="10800000">
            <a:off x="1360448" y="1271172"/>
            <a:ext cx="468300" cy="2371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2657475" y="2497491"/>
            <a:ext cx="59253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nly">
  <p:cSld name="Content 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8"/>
          <p:cNvCxnSpPr/>
          <p:nvPr/>
        </p:nvCxnSpPr>
        <p:spPr>
          <a:xfrm flipH="1" rot="10800000">
            <a:off x="1360448" y="1271172"/>
            <a:ext cx="468300" cy="2371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2657475" y="1271238"/>
            <a:ext cx="59253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">
  <p:cSld name="pictur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497450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b="0" i="1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595617"/>
            <a:ext cx="7886700" cy="29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98319" y="4338769"/>
            <a:ext cx="2081823" cy="4250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ctrTitle"/>
          </p:nvPr>
        </p:nvSpPr>
        <p:spPr>
          <a:xfrm>
            <a:off x="646771" y="767048"/>
            <a:ext cx="7772400" cy="1627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ELU HINGELE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2300">
                <a:highlight>
                  <a:srgbClr val="FFFFFF"/>
                </a:highlight>
              </a:rPr>
              <a:t>(psühholoogia podcast)</a:t>
            </a:r>
            <a:endParaRPr/>
          </a:p>
        </p:txBody>
      </p:sp>
      <p:sp>
        <p:nvSpPr>
          <p:cNvPr id="131" name="Google Shape;131;p25"/>
          <p:cNvSpPr txBox="1"/>
          <p:nvPr>
            <p:ph idx="1" type="subTitle"/>
          </p:nvPr>
        </p:nvSpPr>
        <p:spPr>
          <a:xfrm>
            <a:off x="646771" y="2627340"/>
            <a:ext cx="7772400" cy="93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3512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 cap="none"/>
              <a:t>Marii-Marleen Altrof, Lorii Hanschmidt, Ida Johanna Loel, Merike Urbanik-Haas, Diana Veilberg, Christopher Robert Mäeumbaed</a:t>
            </a:r>
            <a:endParaRPr sz="1200" cap="none"/>
          </a:p>
          <a:p>
            <a:pPr indent="0" lvl="0" marL="13512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 cap="none"/>
              <a:t>Erialad: Ajakirjandus, Reklaam ja suhtekorraldus, Noorsootöö, Organisatsioonikäitumine ja </a:t>
            </a:r>
            <a:r>
              <a:rPr lang="et" sz="1200" cap="none"/>
              <a:t>Inimõigused digitaalses ühiskonnas</a:t>
            </a:r>
            <a:endParaRPr sz="1200" cap="none"/>
          </a:p>
          <a:p>
            <a:pPr indent="0" lvl="0" marL="13512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 cap="none"/>
              <a:t>Juhendaja: Jekaterina </a:t>
            </a:r>
            <a:r>
              <a:rPr lang="et" sz="1200" cap="none">
                <a:highlight>
                  <a:srgbClr val="FFFFFF"/>
                </a:highlight>
              </a:rPr>
              <a:t>Korhonen</a:t>
            </a:r>
            <a:endParaRPr sz="1200"/>
          </a:p>
        </p:txBody>
      </p:sp>
      <p:sp>
        <p:nvSpPr>
          <p:cNvPr id="132" name="Google Shape;132;p25"/>
          <p:cNvSpPr txBox="1"/>
          <p:nvPr/>
        </p:nvSpPr>
        <p:spPr>
          <a:xfrm>
            <a:off x="222600" y="257750"/>
            <a:ext cx="3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675" y="124975"/>
            <a:ext cx="1228725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628650" y="2119800"/>
            <a:ext cx="78867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Täname tähelepanu eest!</a:t>
            </a:r>
            <a:endParaRPr/>
          </a:p>
        </p:txBody>
      </p:sp>
      <p:sp>
        <p:nvSpPr>
          <p:cNvPr id="199" name="Google Shape;199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  <p:sp>
        <p:nvSpPr>
          <p:cNvPr id="139" name="Google Shape;139;p26"/>
          <p:cNvSpPr txBox="1"/>
          <p:nvPr>
            <p:ph type="title"/>
          </p:nvPr>
        </p:nvSpPr>
        <p:spPr>
          <a:xfrm>
            <a:off x="493251" y="-152400"/>
            <a:ext cx="6775800" cy="213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Sisukord</a:t>
            </a:r>
            <a:endParaRPr/>
          </a:p>
        </p:txBody>
      </p:sp>
      <p:sp>
        <p:nvSpPr>
          <p:cNvPr id="140" name="Google Shape;140;p26"/>
          <p:cNvSpPr txBox="1"/>
          <p:nvPr>
            <p:ph idx="4294967295" type="body"/>
          </p:nvPr>
        </p:nvSpPr>
        <p:spPr>
          <a:xfrm>
            <a:off x="1646875" y="1290825"/>
            <a:ext cx="6639900" cy="26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t"/>
              <a:t>       </a:t>
            </a:r>
            <a:r>
              <a:rPr lang="et" sz="2000"/>
              <a:t>Probleem, olulisus ja eesmärk</a:t>
            </a:r>
            <a:endParaRPr sz="20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t" sz="2000"/>
              <a:t>      Rakendatud tegevused</a:t>
            </a:r>
            <a:endParaRPr sz="20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t" sz="2000"/>
              <a:t>     Projekti teaduspõhisus ja </a:t>
            </a:r>
            <a:r>
              <a:rPr lang="et" sz="2000"/>
              <a:t>interdistsiplinaarsus</a:t>
            </a:r>
            <a:r>
              <a:rPr lang="et" sz="2000"/>
              <a:t> </a:t>
            </a:r>
            <a:endParaRPr sz="20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t" sz="2000"/>
              <a:t>    Projekti tulemused</a:t>
            </a:r>
            <a:endParaRPr sz="20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t" sz="2000"/>
              <a:t>   Järeldused</a:t>
            </a:r>
            <a:endParaRPr sz="20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t" sz="2000"/>
              <a:t>  Kujundused</a:t>
            </a:r>
            <a:endParaRPr sz="20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491650" y="186375"/>
            <a:ext cx="78867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t" sz="5000"/>
              <a:t>Probleem, olulisus ja eesmärk</a:t>
            </a:r>
            <a:endParaRPr sz="5000"/>
          </a:p>
        </p:txBody>
      </p:sp>
      <p:sp>
        <p:nvSpPr>
          <p:cNvPr id="146" name="Google Shape;146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628650" y="1090275"/>
            <a:ext cx="8121600" cy="363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1400"/>
              <a:t>Milline oli probleem, mida lahendasite? </a:t>
            </a:r>
            <a:r>
              <a:rPr b="1" lang="et" sz="1400"/>
              <a:t>Miks on/oli oluline selle teemaga tegeleda?</a:t>
            </a:r>
            <a:endParaRPr b="1" sz="1400"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t" sz="1400"/>
              <a:t>Populariseerida </a:t>
            </a:r>
            <a:r>
              <a:rPr lang="et" sz="1400"/>
              <a:t>teaduspõhiste</a:t>
            </a:r>
            <a:r>
              <a:rPr lang="et" sz="1400"/>
              <a:t> ja psühholoogiliste podcastide kuulamist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t" sz="1400"/>
              <a:t>Aidata inimestel süvendada teadmisi olulistel ühiskondlikel teemadel</a:t>
            </a:r>
            <a:endParaRPr b="1"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t" sz="1400"/>
              <a:t>Ühiskonnas </a:t>
            </a:r>
            <a:r>
              <a:rPr lang="et" sz="1400"/>
              <a:t>võivad antud probleemid u</a:t>
            </a:r>
            <a:r>
              <a:rPr lang="et" sz="1400"/>
              <a:t>narusse</a:t>
            </a:r>
            <a:r>
              <a:rPr lang="et" sz="1400"/>
              <a:t> jääda kuna neid peetakse tabuks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t" sz="1400"/>
              <a:t>Meeste vaimne tervis on oluline, sest probleemiks on enesetappude arv ja vaimse abi vältimine 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t" sz="1400"/>
              <a:t>Seksuaalvägivalla puhul on oluline pakkuda ohvritele tuge ja tõsta teadlikkust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1400"/>
              <a:t>Mis oli projekti eesmärk või mida soovisite saavutada? </a:t>
            </a:r>
            <a:r>
              <a:rPr b="1" lang="et" sz="1400"/>
              <a:t>Kuidas teate, et olete eesmärgi saavutanud?</a:t>
            </a:r>
            <a:endParaRPr b="1" sz="1400"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t" sz="1400"/>
              <a:t>Eesmärk oli k</a:t>
            </a:r>
            <a:r>
              <a:rPr lang="et" sz="1400"/>
              <a:t>avandada ning välja lasta kaks taskuringhäälingu episoodi, mis põhinevad psühholoogia valdkonna empiirikal</a:t>
            </a:r>
            <a:r>
              <a:rPr b="1" lang="et" sz="1400"/>
              <a:t>. </a:t>
            </a:r>
            <a:r>
              <a:rPr lang="et" sz="1400"/>
              <a:t>Esimene episood avaldati novembris ning teine detsembris. 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/>
              <a:t>Rakendatud tegevused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628650" y="1547617"/>
            <a:ext cx="7886700" cy="26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et" sz="1500"/>
              <a:t>Probleemide ja teemade analüüs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t" sz="1500"/>
              <a:t>Rollide jagamine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t" sz="1500"/>
              <a:t>Teemade ja külaliste valimine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t" sz="1500"/>
              <a:t>Stsenaariumide loomine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t" sz="1500"/>
              <a:t>Podcasti salvestamine ja läbiviimine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t" sz="1500"/>
              <a:t>Salvestamine ja tehniline tootmine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t" sz="1500"/>
              <a:t>Turundus ja levitamine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54" name="Google Shape;154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628650" y="507050"/>
            <a:ext cx="78867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5000"/>
              <a:t>Projekti teaduspõhisus ja interdistsiplinaarsus</a:t>
            </a:r>
            <a:endParaRPr sz="5000"/>
          </a:p>
        </p:txBody>
      </p:sp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628650" y="1596875"/>
            <a:ext cx="7886700" cy="272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" sz="1200"/>
              <a:t>Millistele allikatele, varasematele uuringutele oma tegevuses tuginesite?</a:t>
            </a:r>
            <a:endParaRPr b="1" sz="1200"/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-"/>
            </a:pPr>
            <a:r>
              <a:rPr lang="et" sz="1200"/>
              <a:t>Erinevad teaduspõhised allikad, uuringud ning psühholoogilised teooriad. Ekspertide kaasamine episoodidesse.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1200"/>
              <a:t>Kuidas erinevate erialade teadmised aitasid jõuda soovitud tulemuseni?</a:t>
            </a:r>
            <a:endParaRPr b="1" sz="1200"/>
          </a:p>
          <a:p>
            <a:pPr indent="-3048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Char char="-"/>
            </a:pPr>
            <a:r>
              <a:rPr b="1" lang="et" sz="1200"/>
              <a:t>Ajakirjandus</a:t>
            </a:r>
            <a:r>
              <a:rPr lang="et" sz="1200"/>
              <a:t> - </a:t>
            </a:r>
            <a:r>
              <a:rPr lang="et" sz="1200"/>
              <a:t>Stsenaarium</a:t>
            </a:r>
            <a:r>
              <a:rPr lang="et" sz="1200"/>
              <a:t>, salvestus, järeltöö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t" sz="1200"/>
              <a:t>Inimõigused digitaalses ühiskonnas</a:t>
            </a:r>
            <a:r>
              <a:rPr lang="et" sz="1200"/>
              <a:t>- Käsitles meeste vaimse tervise ja seksuaalvägivalla küsimusi empaatia, mõistmise ja </a:t>
            </a:r>
            <a:r>
              <a:rPr lang="et" sz="1200"/>
              <a:t>õiguse</a:t>
            </a:r>
            <a:r>
              <a:rPr lang="et" sz="1200"/>
              <a:t> vaatenurgast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t" sz="1200"/>
              <a:t>Noorsootöö</a:t>
            </a:r>
            <a:r>
              <a:rPr lang="et" sz="1200"/>
              <a:t> - Andis parema arusaama noorte inimeste vaimsest heaolust ja ühiskondlikutest normidest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t" sz="1200"/>
              <a:t>Organisatsioonikäitumine</a:t>
            </a:r>
            <a:r>
              <a:rPr lang="et" sz="1200"/>
              <a:t>- Stsenaariumi kirjutamine; samuti aitas projekti hästi planeerida ja </a:t>
            </a:r>
            <a:r>
              <a:rPr lang="et" sz="1200"/>
              <a:t>koordineerida</a:t>
            </a:r>
            <a:r>
              <a:rPr lang="et" sz="1200"/>
              <a:t> 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t" sz="1200"/>
              <a:t>Reklaam ja suhtekorraldus</a:t>
            </a:r>
            <a:r>
              <a:rPr lang="et" sz="1200"/>
              <a:t> - Turundus: posterid, flaierid, </a:t>
            </a:r>
            <a:r>
              <a:rPr lang="et" sz="1200"/>
              <a:t>sotsiaalmeedia postitused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/>
              <a:t>Projekti tulemused</a:t>
            </a:r>
            <a:endParaRPr/>
          </a:p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628650" y="1489276"/>
            <a:ext cx="7886700" cy="303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" sz="1300"/>
              <a:t>Milliste konkreetsete tulemusteni projekti käigus jõudsite?</a:t>
            </a:r>
            <a:endParaRPr b="1" sz="1300"/>
          </a:p>
          <a:p>
            <a:pPr indent="-3048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Char char="-"/>
            </a:pPr>
            <a:r>
              <a:rPr lang="et" sz="1200"/>
              <a:t>Soovitud külaliste kaasamine, sh üks, kes on avalikkusele rohkem tuntud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t" sz="1200"/>
              <a:t>Planeeritud episoodide avalikustamine edukalt,  käsitledes meeste vaimse tervise ja seksuaalvägivalla teemasid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" sz="1300"/>
              <a:t>Mitme inimeseni jõudsite või mitmeid elusid mõjutasite?</a:t>
            </a:r>
            <a:endParaRPr b="1" sz="1300"/>
          </a:p>
          <a:p>
            <a:pPr indent="-3048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Char char="-"/>
            </a:pPr>
            <a:r>
              <a:rPr lang="et" sz="1200"/>
              <a:t>Podcasti episoodid jõudsid Tallinna Ülikooli Student podcasti kuulajateni ning loodame, et ka teistele vaimse tervise ja psühholoogiaalaste teemade huvilisteni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t" sz="1200"/>
              <a:t>Episoodide turundusmaterjalide levitamine, sealhulgas sotsiaalmeedias, suurendas kuulajaskonna ulatust </a:t>
            </a:r>
            <a:endParaRPr sz="12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t" sz="1200"/>
              <a:t>Podcasti jagasid oma sotsiaalmeedias ka külalised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t" sz="1200"/>
              <a:t>08.12 statistika: 1.episoodi kuulatud 58 korda, 2.episoodi kuulatud 6 korda; teisi episoode keskmiselt 20-30 korda.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68" name="Google Shape;168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Järeldused</a:t>
            </a:r>
            <a:endParaRPr/>
          </a:p>
        </p:txBody>
      </p:sp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" sz="1400"/>
              <a:t>Mida projekti tulemustest järeldate ning mida soovite kokkuvõtteks välja tuua?</a:t>
            </a:r>
            <a:endParaRPr b="1" sz="1400"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t" sz="1400"/>
              <a:t>Koostöö on tähtis, sest ilma selleta ei oleks tulemusi</a:t>
            </a:r>
            <a:endParaRPr sz="1400"/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t" sz="1400"/>
              <a:t>Episoodid on kättesaadavad Spotify’s, mis võimaldab nende pikaajalist kuulamist ja jagamist</a:t>
            </a:r>
            <a:endParaRPr sz="1400"/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t" sz="1400"/>
              <a:t>Tabudest probleemidest on oluline rääkida, et inimesed julgeksid vajadusel abi otsida - ka Eesti inimeste silmis avaliku elu tegelaste seas on vaimse tervise probleemid ning sellest rääkimine näitab, et ka nemad on lihtsalt inimesed</a:t>
            </a:r>
            <a:endParaRPr sz="1400"/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t" sz="1400" u="sng"/>
              <a:t>Me igaüks saame märgata inimesi enda ümber ja pakkuda abi!</a:t>
            </a:r>
            <a:endParaRPr b="1" sz="1400" u="sng"/>
          </a:p>
        </p:txBody>
      </p:sp>
      <p:sp>
        <p:nvSpPr>
          <p:cNvPr id="175" name="Google Shape;175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534775" y="577025"/>
            <a:ext cx="78867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Kujundused</a:t>
            </a:r>
            <a:endParaRPr/>
          </a:p>
        </p:txBody>
      </p:sp>
      <p:sp>
        <p:nvSpPr>
          <p:cNvPr id="181" name="Google Shape;181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  <p:pic>
        <p:nvPicPr>
          <p:cNvPr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5675" y="1379525"/>
            <a:ext cx="2120880" cy="285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2" title="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00" y="1748253"/>
            <a:ext cx="2136197" cy="2136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2" title="1.episood_cover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1575" y="1748250"/>
            <a:ext cx="2136202" cy="213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0600" y="1379525"/>
            <a:ext cx="2019881" cy="285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Salvestamine</a:t>
            </a:r>
            <a:endParaRPr/>
          </a:p>
        </p:txBody>
      </p:sp>
      <p:sp>
        <p:nvSpPr>
          <p:cNvPr id="191" name="Google Shape;191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  <p:pic>
        <p:nvPicPr>
          <p:cNvPr id="192" name="Google Shape;19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950" y="1400425"/>
            <a:ext cx="4465900" cy="334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9650" y="1400425"/>
            <a:ext cx="2512070" cy="3349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U white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